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Montserrat"/>
      <p:regular r:id="rId25"/>
      <p:bold r:id="rId26"/>
      <p:italic r:id="rId27"/>
      <p:boldItalic r:id="rId28"/>
    </p:embeddedFont>
    <p:embeddedFont>
      <p:font typeface="Lato"/>
      <p:regular r:id="rId29"/>
      <p:bold r:id="rId30"/>
      <p:italic r:id="rId31"/>
      <p:boldItalic r:id="rId32"/>
    </p:embeddedFont>
    <p:embeddedFont>
      <p:font typeface="Average"/>
      <p:regular r:id="rId33"/>
    </p:embeddedFont>
    <p:embeddedFont>
      <p:font typeface="Oswald"/>
      <p:regular r:id="rId34"/>
      <p:bold r:id="rId35"/>
    </p:embeddedFon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Average-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37" Type="http://schemas.openxmlformats.org/officeDocument/2006/relationships/font" Target="fonts/RobotoMono-bold.fntdata"/><Relationship Id="rId14" Type="http://schemas.openxmlformats.org/officeDocument/2006/relationships/slide" Target="slides/slide9.xml"/><Relationship Id="rId36" Type="http://schemas.openxmlformats.org/officeDocument/2006/relationships/font" Target="fonts/RobotoMono-regular.fntdata"/><Relationship Id="rId17" Type="http://schemas.openxmlformats.org/officeDocument/2006/relationships/slide" Target="slides/slide12.xml"/><Relationship Id="rId39" Type="http://schemas.openxmlformats.org/officeDocument/2006/relationships/font" Target="fonts/RobotoMono-boldItalic.fntdata"/><Relationship Id="rId16" Type="http://schemas.openxmlformats.org/officeDocument/2006/relationships/slide" Target="slides/slide11.xml"/><Relationship Id="rId38" Type="http://schemas.openxmlformats.org/officeDocument/2006/relationships/font" Target="fonts/Roboto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1f87997393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f87997393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highlight>
                  <a:srgbClr val="FFFFFF"/>
                </a:highlight>
              </a:rPr>
              <a:t>The Prometheus resource includes a field called </a:t>
            </a:r>
            <a:r>
              <a:rPr lang="en-GB" sz="900">
                <a:latin typeface="Courier New"/>
                <a:ea typeface="Courier New"/>
                <a:cs typeface="Courier New"/>
                <a:sym typeface="Courier New"/>
              </a:rPr>
              <a:t>serviceMonitorSelector</a:t>
            </a:r>
            <a:r>
              <a:rPr lang="en-GB" sz="1200">
                <a:highlight>
                  <a:srgbClr val="FFFFFF"/>
                </a:highlight>
              </a:rPr>
              <a:t>, which defines a selection of ServiceMonitors to be used.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7ad2c9523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7ad2c9523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7ad2c952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7ad2c952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highlight>
                  <a:srgbClr val="FFFFFF"/>
                </a:highlight>
                <a:latin typeface="Roboto"/>
                <a:ea typeface="Roboto"/>
                <a:cs typeface="Roboto"/>
                <a:sym typeface="Roboto"/>
              </a:rPr>
              <a:t>During each period, the controller manager queries the resource utilization against the metrics specified in each HorizontalPodAutoscaler definition. The controller manager obtains the metrics from either the resource metrics API (for per-pod resource metrics), or the custom metrics API (for all other metrics).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7ad2c952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7ad2c952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7ad2c9523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7ad2c9523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7ad2c9523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7ad2c9523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1f8799739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f8799739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7ad2c9523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7ad2c9523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d836a40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d836a40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d836a40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d836a40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7ad2c9523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7ad2c9523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7ad2c9523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7ad2c9523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1D415A"/>
                </a:solidFill>
                <a:highlight>
                  <a:srgbClr val="FFFFFF"/>
                </a:highlight>
              </a:rPr>
              <a:t> An Operator is an application-specific controller that extends the Kubernetes API to create, configure, and manage instances of complex stateful applications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slide" Target="/ppt/slides/sl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C">
  <p:cSld name="SECTION_HEADER_1">
    <p:spTree>
      <p:nvGrpSpPr>
        <p:cNvPr id="55" name="Shape 55"/>
        <p:cNvGrpSpPr/>
        <p:nvPr/>
      </p:nvGrpSpPr>
      <p:grpSpPr>
        <a:xfrm>
          <a:off x="0" y="0"/>
          <a:ext cx="0" cy="0"/>
          <a:chOff x="0" y="0"/>
          <a:chExt cx="0" cy="0"/>
        </a:xfrm>
      </p:grpSpPr>
      <p:grpSp>
        <p:nvGrpSpPr>
          <p:cNvPr id="56" name="Google Shape;56;p13"/>
          <p:cNvGrpSpPr/>
          <p:nvPr/>
        </p:nvGrpSpPr>
        <p:grpSpPr>
          <a:xfrm>
            <a:off x="4406400" y="0"/>
            <a:ext cx="4737600" cy="5143065"/>
            <a:chOff x="4406400" y="0"/>
            <a:chExt cx="4737600" cy="5143065"/>
          </a:xfrm>
        </p:grpSpPr>
        <p:sp>
          <p:nvSpPr>
            <p:cNvPr id="57" name="Google Shape;57;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76" name="Google Shape;76;p1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3">
  <p:cSld name="TITLE_AND_BODY_1">
    <p:spTree>
      <p:nvGrpSpPr>
        <p:cNvPr id="77" name="Shape 77"/>
        <p:cNvGrpSpPr/>
        <p:nvPr/>
      </p:nvGrpSpPr>
      <p:grpSpPr>
        <a:xfrm>
          <a:off x="0" y="0"/>
          <a:ext cx="0" cy="0"/>
          <a:chOff x="0" y="0"/>
          <a:chExt cx="0" cy="0"/>
        </a:xfrm>
      </p:grpSpPr>
      <p:pic>
        <p:nvPicPr>
          <p:cNvPr descr="offset_comp_343059.jpg" id="78" name="Google Shape;78;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79" name="Google Shape;79;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4"/>
          <p:cNvSpPr txBox="1"/>
          <p:nvPr>
            <p:ph idx="1" type="body"/>
          </p:nvPr>
        </p:nvSpPr>
        <p:spPr>
          <a:xfrm>
            <a:off x="4018025" y="1567550"/>
            <a:ext cx="4318500" cy="1766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dk2"/>
              </a:buClr>
              <a:buSzPts val="1800"/>
              <a:buChar char="●"/>
              <a:defRPr>
                <a:solidFill>
                  <a:schemeClr val="dk2"/>
                </a:solidFill>
              </a:defRPr>
            </a:lvl1pPr>
            <a:lvl2pPr indent="-317500" lvl="1" marL="914400" rtl="0">
              <a:spcBef>
                <a:spcPts val="1600"/>
              </a:spcBef>
              <a:spcAft>
                <a:spcPts val="0"/>
              </a:spcAft>
              <a:buClr>
                <a:schemeClr val="dk2"/>
              </a:buClr>
              <a:buSzPts val="1400"/>
              <a:buChar char="○"/>
              <a:defRPr>
                <a:solidFill>
                  <a:schemeClr val="dk2"/>
                </a:solidFill>
              </a:defRPr>
            </a:lvl2pPr>
            <a:lvl3pPr indent="-317500" lvl="2" marL="1371600" rtl="0">
              <a:spcBef>
                <a:spcPts val="1600"/>
              </a:spcBef>
              <a:spcAft>
                <a:spcPts val="0"/>
              </a:spcAft>
              <a:buClr>
                <a:schemeClr val="dk2"/>
              </a:buClr>
              <a:buSzPts val="1400"/>
              <a:buChar char="■"/>
              <a:defRPr>
                <a:solidFill>
                  <a:schemeClr val="dk2"/>
                </a:solidFill>
              </a:defRPr>
            </a:lvl3pPr>
            <a:lvl4pPr indent="-317500" lvl="3" marL="1828800" rtl="0">
              <a:spcBef>
                <a:spcPts val="1600"/>
              </a:spcBef>
              <a:spcAft>
                <a:spcPts val="0"/>
              </a:spcAft>
              <a:buClr>
                <a:schemeClr val="dk2"/>
              </a:buClr>
              <a:buSzPts val="1400"/>
              <a:buChar char="●"/>
              <a:defRPr>
                <a:solidFill>
                  <a:schemeClr val="dk2"/>
                </a:solidFill>
              </a:defRPr>
            </a:lvl4pPr>
            <a:lvl5pPr indent="-317500" lvl="4" marL="2286000" rtl="0">
              <a:spcBef>
                <a:spcPts val="1600"/>
              </a:spcBef>
              <a:spcAft>
                <a:spcPts val="0"/>
              </a:spcAft>
              <a:buClr>
                <a:schemeClr val="dk2"/>
              </a:buClr>
              <a:buSzPts val="1400"/>
              <a:buChar char="○"/>
              <a:defRPr>
                <a:solidFill>
                  <a:schemeClr val="dk2"/>
                </a:solidFill>
              </a:defRPr>
            </a:lvl5pPr>
            <a:lvl6pPr indent="-317500" lvl="5" marL="2743200" rtl="0">
              <a:spcBef>
                <a:spcPts val="1600"/>
              </a:spcBef>
              <a:spcAft>
                <a:spcPts val="0"/>
              </a:spcAft>
              <a:buClr>
                <a:schemeClr val="dk2"/>
              </a:buClr>
              <a:buSzPts val="1400"/>
              <a:buChar char="■"/>
              <a:defRPr>
                <a:solidFill>
                  <a:schemeClr val="dk2"/>
                </a:solidFill>
              </a:defRPr>
            </a:lvl6pPr>
            <a:lvl7pPr indent="-317500" lvl="6" marL="3200400" rtl="0">
              <a:spcBef>
                <a:spcPts val="1600"/>
              </a:spcBef>
              <a:spcAft>
                <a:spcPts val="0"/>
              </a:spcAft>
              <a:buClr>
                <a:schemeClr val="dk2"/>
              </a:buClr>
              <a:buSzPts val="1400"/>
              <a:buChar char="●"/>
              <a:defRPr>
                <a:solidFill>
                  <a:schemeClr val="dk2"/>
                </a:solidFill>
              </a:defRPr>
            </a:lvl7pPr>
            <a:lvl8pPr indent="-317500" lvl="7" marL="3657600" rtl="0">
              <a:spcBef>
                <a:spcPts val="1600"/>
              </a:spcBef>
              <a:spcAft>
                <a:spcPts val="0"/>
              </a:spcAft>
              <a:buClr>
                <a:schemeClr val="dk2"/>
              </a:buClr>
              <a:buSzPts val="1400"/>
              <a:buChar char="○"/>
              <a:defRPr>
                <a:solidFill>
                  <a:schemeClr val="dk2"/>
                </a:solidFill>
              </a:defRPr>
            </a:lvl8pPr>
            <a:lvl9pPr indent="-317500" lvl="8" marL="4114800" rtl="0">
              <a:spcBef>
                <a:spcPts val="1600"/>
              </a:spcBef>
              <a:spcAft>
                <a:spcPts val="1600"/>
              </a:spcAft>
              <a:buClr>
                <a:schemeClr val="dk2"/>
              </a:buClr>
              <a:buSzPts val="1400"/>
              <a:buChar char="■"/>
              <a:defRPr>
                <a:solidFill>
                  <a:schemeClr val="dk2"/>
                </a:solidFill>
              </a:defRPr>
            </a:lvl9pPr>
          </a:lstStyle>
          <a:p/>
        </p:txBody>
      </p:sp>
      <p:sp>
        <p:nvSpPr>
          <p:cNvPr id="81" name="Google Shape;8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82" name="Google Shape;82;p14">
            <a:hlinkClick action="ppaction://hlinksldjump" r:id="rId3"/>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a:hlinkClick action="ppaction://hlinksldjump" r:id="rId4"/>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a:hlinkClick action="ppaction://hlinksldjump" r:id="rId5"/>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a:hlinkClick action="ppaction://hlinksldjump" r:id="rId6"/>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4"/>
          <p:cNvGrpSpPr/>
          <p:nvPr/>
        </p:nvGrpSpPr>
        <p:grpSpPr>
          <a:xfrm>
            <a:off x="0" y="381001"/>
            <a:ext cx="1037850" cy="1016287"/>
            <a:chOff x="0" y="381001"/>
            <a:chExt cx="1037850" cy="1016287"/>
          </a:xfrm>
        </p:grpSpPr>
        <p:sp>
          <p:nvSpPr>
            <p:cNvPr id="87" name="Google Shape;87;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1">
  <p:cSld name="TITLE_AND_BODY_2">
    <p:spTree>
      <p:nvGrpSpPr>
        <p:cNvPr id="89" name="Shape 89"/>
        <p:cNvGrpSpPr/>
        <p:nvPr/>
      </p:nvGrpSpPr>
      <p:grpSpPr>
        <a:xfrm>
          <a:off x="0" y="0"/>
          <a:ext cx="0" cy="0"/>
          <a:chOff x="0" y="0"/>
          <a:chExt cx="0" cy="0"/>
        </a:xfrm>
      </p:grpSpPr>
      <p:sp>
        <p:nvSpPr>
          <p:cNvPr id="90" name="Google Shape;90;p15"/>
          <p:cNvSpPr txBox="1"/>
          <p:nvPr>
            <p:ph type="title"/>
          </p:nvPr>
        </p:nvSpPr>
        <p:spPr>
          <a:xfrm>
            <a:off x="361071" y="1924852"/>
            <a:ext cx="2304900" cy="1797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1" name="Google Shape;91;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txBox="1"/>
          <p:nvPr>
            <p:ph idx="1" type="body"/>
          </p:nvPr>
        </p:nvSpPr>
        <p:spPr>
          <a:xfrm>
            <a:off x="6451271" y="1924850"/>
            <a:ext cx="2304900" cy="17973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93" name="Google Shape;93;p15">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15"/>
          <p:cNvGrpSpPr/>
          <p:nvPr/>
        </p:nvGrpSpPr>
        <p:grpSpPr>
          <a:xfrm>
            <a:off x="0" y="381001"/>
            <a:ext cx="1037850" cy="1016287"/>
            <a:chOff x="0" y="381001"/>
            <a:chExt cx="1037850" cy="1016287"/>
          </a:xfrm>
        </p:grpSpPr>
        <p:sp>
          <p:nvSpPr>
            <p:cNvPr id="98" name="Google Shape;98;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5"/>
          <p:cNvSpPr txBox="1"/>
          <p:nvPr>
            <p:ph idx="2" type="title"/>
          </p:nvPr>
        </p:nvSpPr>
        <p:spPr>
          <a:xfrm>
            <a:off x="1297500" y="459490"/>
            <a:ext cx="3005700" cy="5109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01" name="Google Shape;10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2">
  <p:cSld name="TITLE_AND_BODY_2_1">
    <p:spTree>
      <p:nvGrpSpPr>
        <p:cNvPr id="102" name="Shape 102"/>
        <p:cNvGrpSpPr/>
        <p:nvPr/>
      </p:nvGrpSpPr>
      <p:grpSpPr>
        <a:xfrm>
          <a:off x="0" y="0"/>
          <a:ext cx="0" cy="0"/>
          <a:chOff x="0" y="0"/>
          <a:chExt cx="0" cy="0"/>
        </a:xfrm>
      </p:grpSpPr>
      <p:sp>
        <p:nvSpPr>
          <p:cNvPr id="103" name="Google Shape;103;p16"/>
          <p:cNvSpPr txBox="1"/>
          <p:nvPr>
            <p:ph type="title"/>
          </p:nvPr>
        </p:nvSpPr>
        <p:spPr>
          <a:xfrm>
            <a:off x="702850" y="1708619"/>
            <a:ext cx="3333300" cy="1470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4" name="Google Shape;104;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16"/>
          <p:cNvGrpSpPr/>
          <p:nvPr/>
        </p:nvGrpSpPr>
        <p:grpSpPr>
          <a:xfrm>
            <a:off x="0" y="381001"/>
            <a:ext cx="1037850" cy="1016287"/>
            <a:chOff x="0" y="381001"/>
            <a:chExt cx="1037850" cy="1016287"/>
          </a:xfrm>
        </p:grpSpPr>
        <p:sp>
          <p:nvSpPr>
            <p:cNvPr id="110" name="Google Shape;110;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6"/>
          <p:cNvSpPr txBox="1"/>
          <p:nvPr>
            <p:ph idx="2" type="title"/>
          </p:nvPr>
        </p:nvSpPr>
        <p:spPr>
          <a:xfrm>
            <a:off x="1297500" y="459490"/>
            <a:ext cx="3005700" cy="5109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13" name="Google Shape;11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14" name="Google Shape;114;p16"/>
          <p:cNvSpPr txBox="1"/>
          <p:nvPr>
            <p:ph idx="1" type="body"/>
          </p:nvPr>
        </p:nvSpPr>
        <p:spPr>
          <a:xfrm>
            <a:off x="702850" y="3625275"/>
            <a:ext cx="3333300" cy="7653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VPNaaS</a:t>
            </a:r>
            <a:endParaRPr/>
          </a:p>
        </p:txBody>
      </p:sp>
      <p:sp>
        <p:nvSpPr>
          <p:cNvPr id="120" name="Google Shape;120;p17"/>
          <p:cNvSpPr txBox="1"/>
          <p:nvPr>
            <p:ph idx="1" type="subTitle"/>
          </p:nvPr>
        </p:nvSpPr>
        <p:spPr>
          <a:xfrm>
            <a:off x="671250" y="3174876"/>
            <a:ext cx="7801500" cy="792600"/>
          </a:xfrm>
          <a:prstGeom prst="rect">
            <a:avLst/>
          </a:prstGeom>
          <a:noFill/>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GB">
                <a:solidFill>
                  <a:srgbClr val="B7B7B7"/>
                </a:solidFill>
              </a:rPr>
              <a:t>Horizontal Pod Autoscaling in Kubernetes: </a:t>
            </a:r>
            <a:endParaRPr>
              <a:solidFill>
                <a:srgbClr val="B7B7B7"/>
              </a:solidFill>
            </a:endParaRPr>
          </a:p>
          <a:p>
            <a:pPr indent="0" lvl="0" marL="0" rtl="0" algn="ctr">
              <a:lnSpc>
                <a:spcPct val="100000"/>
              </a:lnSpc>
              <a:spcBef>
                <a:spcPts val="1600"/>
              </a:spcBef>
              <a:spcAft>
                <a:spcPts val="1600"/>
              </a:spcAft>
              <a:buNone/>
            </a:pPr>
            <a:r>
              <a:rPr lang="en-GB">
                <a:solidFill>
                  <a:srgbClr val="B7B7B7"/>
                </a:solidFill>
              </a:rPr>
              <a:t>the VPN service use case</a:t>
            </a:r>
            <a:endParaRPr>
              <a:solidFill>
                <a:srgbClr val="B7B7B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645300" y="1833775"/>
            <a:ext cx="3063300" cy="69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Prometheus ServiceMonitor</a:t>
            </a:r>
            <a:endParaRPr/>
          </a:p>
        </p:txBody>
      </p:sp>
      <p:sp>
        <p:nvSpPr>
          <p:cNvPr id="177" name="Google Shape;177;p26"/>
          <p:cNvSpPr txBox="1"/>
          <p:nvPr>
            <p:ph idx="1" type="body"/>
          </p:nvPr>
        </p:nvSpPr>
        <p:spPr>
          <a:xfrm>
            <a:off x="645300" y="2644025"/>
            <a:ext cx="3063300" cy="97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400">
                <a:latin typeface="Arial"/>
                <a:ea typeface="Arial"/>
                <a:cs typeface="Arial"/>
                <a:sym typeface="Arial"/>
              </a:rPr>
              <a:t>Allows selecting Services, and thus Pods, that expose metrics to monitor.</a:t>
            </a:r>
            <a:endParaRPr sz="1400"/>
          </a:p>
        </p:txBody>
      </p:sp>
      <p:pic>
        <p:nvPicPr>
          <p:cNvPr id="178" name="Google Shape;178;p26"/>
          <p:cNvPicPr preferRelativeResize="0"/>
          <p:nvPr/>
        </p:nvPicPr>
        <p:blipFill>
          <a:blip r:embed="rId3">
            <a:alphaModFix/>
          </a:blip>
          <a:stretch>
            <a:fillRect/>
          </a:stretch>
        </p:blipFill>
        <p:spPr>
          <a:xfrm>
            <a:off x="4490550" y="1047350"/>
            <a:ext cx="3965150" cy="3361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05000" y="263225"/>
            <a:ext cx="4668300" cy="69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Prometheus to k8s Custom Metrics</a:t>
            </a:r>
            <a:endParaRPr/>
          </a:p>
        </p:txBody>
      </p:sp>
      <p:pic>
        <p:nvPicPr>
          <p:cNvPr id="184" name="Google Shape;184;p27"/>
          <p:cNvPicPr preferRelativeResize="0"/>
          <p:nvPr/>
        </p:nvPicPr>
        <p:blipFill>
          <a:blip r:embed="rId3">
            <a:alphaModFix/>
          </a:blip>
          <a:stretch>
            <a:fillRect/>
          </a:stretch>
        </p:blipFill>
        <p:spPr>
          <a:xfrm>
            <a:off x="327200" y="1509399"/>
            <a:ext cx="8489601" cy="2599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422825" y="1478925"/>
            <a:ext cx="3063300" cy="189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Now that we are exposing Custom Metrics for our application, we can autoscale against them!</a:t>
            </a:r>
            <a:endParaRPr/>
          </a:p>
        </p:txBody>
      </p:sp>
      <p:pic>
        <p:nvPicPr>
          <p:cNvPr id="190" name="Google Shape;190;p28"/>
          <p:cNvPicPr preferRelativeResize="0"/>
          <p:nvPr/>
        </p:nvPicPr>
        <p:blipFill>
          <a:blip r:embed="rId3">
            <a:alphaModFix/>
          </a:blip>
          <a:stretch>
            <a:fillRect/>
          </a:stretch>
        </p:blipFill>
        <p:spPr>
          <a:xfrm>
            <a:off x="4056675" y="770976"/>
            <a:ext cx="4677825" cy="3810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488250" y="1734975"/>
            <a:ext cx="3063300" cy="191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HPA with n. o</a:t>
            </a:r>
            <a:r>
              <a:rPr lang="en-GB"/>
              <a:t>f clients connected.</a:t>
            </a:r>
            <a:endParaRPr/>
          </a:p>
          <a:p>
            <a:pPr indent="0" lvl="0" marL="0" rtl="0" algn="l">
              <a:lnSpc>
                <a:spcPct val="115000"/>
              </a:lnSpc>
              <a:spcBef>
                <a:spcPts val="0"/>
              </a:spcBef>
              <a:spcAft>
                <a:spcPts val="0"/>
              </a:spcAft>
              <a:buNone/>
            </a:pPr>
            <a:r>
              <a:t/>
            </a:r>
            <a:endParaRPr sz="1100">
              <a:solidFill>
                <a:srgbClr val="303030"/>
              </a:solidFill>
              <a:latin typeface="Roboto Mono"/>
              <a:ea typeface="Roboto Mono"/>
              <a:cs typeface="Roboto Mono"/>
              <a:sym typeface="Roboto Mono"/>
            </a:endParaRPr>
          </a:p>
          <a:p>
            <a:pPr indent="0" lvl="0" marL="0" rtl="0" algn="l">
              <a:spcBef>
                <a:spcPts val="0"/>
              </a:spcBef>
              <a:spcAft>
                <a:spcPts val="0"/>
              </a:spcAft>
              <a:buNone/>
            </a:pPr>
            <a:r>
              <a:t/>
            </a:r>
            <a:endParaRPr/>
          </a:p>
        </p:txBody>
      </p:sp>
      <p:pic>
        <p:nvPicPr>
          <p:cNvPr id="196" name="Google Shape;196;p29"/>
          <p:cNvPicPr preferRelativeResize="0"/>
          <p:nvPr/>
        </p:nvPicPr>
        <p:blipFill>
          <a:blip r:embed="rId3">
            <a:alphaModFix/>
          </a:blip>
          <a:stretch>
            <a:fillRect/>
          </a:stretch>
        </p:blipFill>
        <p:spPr>
          <a:xfrm>
            <a:off x="3913250" y="772962"/>
            <a:ext cx="4790424" cy="3283525"/>
          </a:xfrm>
          <a:prstGeom prst="rect">
            <a:avLst/>
          </a:prstGeom>
          <a:noFill/>
          <a:ln>
            <a:noFill/>
          </a:ln>
        </p:spPr>
      </p:pic>
      <p:sp>
        <p:nvSpPr>
          <p:cNvPr id="197" name="Google Shape;197;p29"/>
          <p:cNvSpPr txBox="1"/>
          <p:nvPr/>
        </p:nvSpPr>
        <p:spPr>
          <a:xfrm>
            <a:off x="1235550" y="4371325"/>
            <a:ext cx="6672900" cy="39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Lato"/>
                <a:ea typeface="Lato"/>
                <a:cs typeface="Lato"/>
                <a:sym typeface="Lato"/>
              </a:rPr>
              <a:t>desiredReplicas = ceil[currentReplicas * ( currentMetricValue / desiredMetricValue )]</a:t>
            </a:r>
            <a:endParaRPr sz="1050">
              <a:highlight>
                <a:srgbClr val="F7F7F7"/>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1297500" y="846875"/>
            <a:ext cx="70389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Next Steps</a:t>
            </a:r>
            <a:endParaRPr b="1"/>
          </a:p>
        </p:txBody>
      </p:sp>
      <p:sp>
        <p:nvSpPr>
          <p:cNvPr id="203" name="Google Shape;203;p30"/>
          <p:cNvSpPr txBox="1"/>
          <p:nvPr/>
        </p:nvSpPr>
        <p:spPr>
          <a:xfrm>
            <a:off x="1297500" y="1862100"/>
            <a:ext cx="4428000" cy="25527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Montserrat"/>
              <a:buAutoNum type="arabicPeriod"/>
            </a:pPr>
            <a:r>
              <a:rPr lang="en-GB" sz="1800">
                <a:solidFill>
                  <a:srgbClr val="FFFFFF"/>
                </a:solidFill>
                <a:latin typeface="Montserrat"/>
                <a:ea typeface="Montserrat"/>
                <a:cs typeface="Montserrat"/>
                <a:sym typeface="Montserrat"/>
              </a:rPr>
              <a:t>Seamlessly integrate with Students CRD</a:t>
            </a:r>
            <a:endParaRPr sz="1800">
              <a:solidFill>
                <a:srgbClr val="FFFFFF"/>
              </a:solidFill>
              <a:latin typeface="Montserrat"/>
              <a:ea typeface="Montserrat"/>
              <a:cs typeface="Montserrat"/>
              <a:sym typeface="Montserrat"/>
            </a:endParaRPr>
          </a:p>
          <a:p>
            <a:pPr indent="0" lvl="0" marL="914400" rtl="0" algn="l">
              <a:lnSpc>
                <a:spcPct val="115000"/>
              </a:lnSpc>
              <a:spcBef>
                <a:spcPts val="0"/>
              </a:spcBef>
              <a:spcAft>
                <a:spcPts val="0"/>
              </a:spcAft>
              <a:buNone/>
            </a:pPr>
            <a:r>
              <a:rPr lang="en-GB">
                <a:solidFill>
                  <a:srgbClr val="FFFFFF"/>
                </a:solidFill>
                <a:latin typeface="Montserrat"/>
                <a:ea typeface="Montserrat"/>
                <a:cs typeface="Montserrat"/>
                <a:sym typeface="Montserrat"/>
              </a:rPr>
              <a:t>E.g. generate certificate on creation of Student resource, revoke certificate on deletion.</a:t>
            </a:r>
            <a:endParaRPr>
              <a:solidFill>
                <a:srgbClr val="FFFFFF"/>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800">
              <a:solidFill>
                <a:srgbClr val="FFFFFF"/>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FFFFFF"/>
              </a:buClr>
              <a:buSzPts val="1800"/>
              <a:buFont typeface="Montserrat"/>
              <a:buAutoNum type="arabicPeriod"/>
            </a:pPr>
            <a:r>
              <a:rPr lang="en-GB" sz="1800">
                <a:solidFill>
                  <a:srgbClr val="FFFFFF"/>
                </a:solidFill>
                <a:latin typeface="Montserrat"/>
                <a:ea typeface="Montserrat"/>
                <a:cs typeface="Montserrat"/>
                <a:sym typeface="Montserrat"/>
              </a:rPr>
              <a:t>Route Internet traffic through VPN</a:t>
            </a:r>
            <a:endParaRPr sz="1800">
              <a:solidFill>
                <a:srgbClr val="FFFFFF"/>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FFFFFF"/>
              </a:buClr>
              <a:buSzPts val="1800"/>
              <a:buFont typeface="Montserrat"/>
              <a:buAutoNum type="arabicPeriod"/>
            </a:pPr>
            <a:r>
              <a:rPr lang="en-GB" sz="1800">
                <a:solidFill>
                  <a:srgbClr val="FFFFFF"/>
                </a:solidFill>
                <a:latin typeface="Montserrat"/>
                <a:ea typeface="Montserrat"/>
                <a:cs typeface="Montserrat"/>
                <a:sym typeface="Montserrat"/>
              </a:rPr>
              <a:t>Understand right metrics and values for autoscaling</a:t>
            </a:r>
            <a:endParaRPr sz="1800">
              <a:solidFill>
                <a:srgbClr val="FFFFFF"/>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7" name="Shape 207"/>
        <p:cNvGrpSpPr/>
        <p:nvPr/>
      </p:nvGrpSpPr>
      <p:grpSpPr>
        <a:xfrm>
          <a:off x="0" y="0"/>
          <a:ext cx="0" cy="0"/>
          <a:chOff x="0" y="0"/>
          <a:chExt cx="0" cy="0"/>
        </a:xfrm>
      </p:grpSpPr>
      <p:sp>
        <p:nvSpPr>
          <p:cNvPr id="208" name="Google Shape;208;p31"/>
          <p:cNvSpPr/>
          <p:nvPr/>
        </p:nvSpPr>
        <p:spPr>
          <a:xfrm>
            <a:off x="1196763" y="1489550"/>
            <a:ext cx="1350000" cy="5934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OpenVPN</a:t>
            </a:r>
            <a:endParaRPr/>
          </a:p>
        </p:txBody>
      </p:sp>
      <p:sp>
        <p:nvSpPr>
          <p:cNvPr id="209" name="Google Shape;209;p31"/>
          <p:cNvSpPr/>
          <p:nvPr/>
        </p:nvSpPr>
        <p:spPr>
          <a:xfrm>
            <a:off x="1196763" y="2200525"/>
            <a:ext cx="1350000" cy="5934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Prometheus exporter</a:t>
            </a:r>
            <a:endParaRPr/>
          </a:p>
        </p:txBody>
      </p:sp>
      <p:sp>
        <p:nvSpPr>
          <p:cNvPr id="210" name="Google Shape;210;p31"/>
          <p:cNvSpPr/>
          <p:nvPr/>
        </p:nvSpPr>
        <p:spPr>
          <a:xfrm>
            <a:off x="1010563" y="1187000"/>
            <a:ext cx="1780500" cy="18969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1"/>
          <p:cNvSpPr/>
          <p:nvPr/>
        </p:nvSpPr>
        <p:spPr>
          <a:xfrm>
            <a:off x="3553800" y="1547750"/>
            <a:ext cx="2036400" cy="11754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Prometheus </a:t>
            </a:r>
            <a:endParaRPr b="1"/>
          </a:p>
        </p:txBody>
      </p:sp>
      <p:sp>
        <p:nvSpPr>
          <p:cNvPr id="212" name="Google Shape;212;p31"/>
          <p:cNvSpPr/>
          <p:nvPr/>
        </p:nvSpPr>
        <p:spPr>
          <a:xfrm>
            <a:off x="6224988" y="1547750"/>
            <a:ext cx="2036400" cy="11754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Prometheus Adapter</a:t>
            </a:r>
            <a:endParaRPr b="1"/>
          </a:p>
        </p:txBody>
      </p:sp>
      <p:sp>
        <p:nvSpPr>
          <p:cNvPr id="213" name="Google Shape;213;p31"/>
          <p:cNvSpPr/>
          <p:nvPr/>
        </p:nvSpPr>
        <p:spPr>
          <a:xfrm>
            <a:off x="6224988" y="3761000"/>
            <a:ext cx="2036400" cy="11754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Custom metrics API</a:t>
            </a:r>
            <a:endParaRPr b="1"/>
          </a:p>
        </p:txBody>
      </p:sp>
      <p:sp>
        <p:nvSpPr>
          <p:cNvPr id="214" name="Google Shape;214;p31"/>
          <p:cNvSpPr/>
          <p:nvPr/>
        </p:nvSpPr>
        <p:spPr>
          <a:xfrm>
            <a:off x="978625" y="3761000"/>
            <a:ext cx="1844400" cy="11754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Horizontal Pod Autoscaler</a:t>
            </a:r>
            <a:endParaRPr b="1"/>
          </a:p>
        </p:txBody>
      </p:sp>
      <p:cxnSp>
        <p:nvCxnSpPr>
          <p:cNvPr id="215" name="Google Shape;215;p31"/>
          <p:cNvCxnSpPr>
            <a:stCxn id="210" idx="3"/>
            <a:endCxn id="211" idx="1"/>
          </p:cNvCxnSpPr>
          <p:nvPr/>
        </p:nvCxnSpPr>
        <p:spPr>
          <a:xfrm>
            <a:off x="2791063" y="2135450"/>
            <a:ext cx="762600" cy="0"/>
          </a:xfrm>
          <a:prstGeom prst="straightConnector1">
            <a:avLst/>
          </a:prstGeom>
          <a:noFill/>
          <a:ln cap="flat" cmpd="sng" w="28575">
            <a:solidFill>
              <a:srgbClr val="000000"/>
            </a:solidFill>
            <a:prstDash val="solid"/>
            <a:round/>
            <a:headEnd len="med" w="med" type="none"/>
            <a:tailEnd len="med" w="med" type="triangle"/>
          </a:ln>
        </p:spPr>
      </p:cxnSp>
      <p:cxnSp>
        <p:nvCxnSpPr>
          <p:cNvPr id="216" name="Google Shape;216;p31"/>
          <p:cNvCxnSpPr>
            <a:stCxn id="211" idx="3"/>
            <a:endCxn id="212" idx="1"/>
          </p:cNvCxnSpPr>
          <p:nvPr/>
        </p:nvCxnSpPr>
        <p:spPr>
          <a:xfrm>
            <a:off x="5590200" y="2135450"/>
            <a:ext cx="634800" cy="0"/>
          </a:xfrm>
          <a:prstGeom prst="straightConnector1">
            <a:avLst/>
          </a:prstGeom>
          <a:noFill/>
          <a:ln cap="flat" cmpd="sng" w="28575">
            <a:solidFill>
              <a:srgbClr val="000000"/>
            </a:solidFill>
            <a:prstDash val="solid"/>
            <a:round/>
            <a:headEnd len="med" w="med" type="none"/>
            <a:tailEnd len="med" w="med" type="triangle"/>
          </a:ln>
        </p:spPr>
      </p:cxnSp>
      <p:cxnSp>
        <p:nvCxnSpPr>
          <p:cNvPr id="217" name="Google Shape;217;p31"/>
          <p:cNvCxnSpPr>
            <a:stCxn id="212" idx="2"/>
            <a:endCxn id="213" idx="0"/>
          </p:cNvCxnSpPr>
          <p:nvPr/>
        </p:nvCxnSpPr>
        <p:spPr>
          <a:xfrm>
            <a:off x="7243188" y="2723150"/>
            <a:ext cx="0" cy="1038000"/>
          </a:xfrm>
          <a:prstGeom prst="straightConnector1">
            <a:avLst/>
          </a:prstGeom>
          <a:noFill/>
          <a:ln cap="flat" cmpd="sng" w="28575">
            <a:solidFill>
              <a:srgbClr val="000000"/>
            </a:solidFill>
            <a:prstDash val="solid"/>
            <a:round/>
            <a:headEnd len="med" w="med" type="none"/>
            <a:tailEnd len="med" w="med" type="triangle"/>
          </a:ln>
        </p:spPr>
      </p:cxnSp>
      <p:cxnSp>
        <p:nvCxnSpPr>
          <p:cNvPr id="218" name="Google Shape;218;p31"/>
          <p:cNvCxnSpPr>
            <a:stCxn id="210" idx="2"/>
            <a:endCxn id="214" idx="0"/>
          </p:cNvCxnSpPr>
          <p:nvPr/>
        </p:nvCxnSpPr>
        <p:spPr>
          <a:xfrm>
            <a:off x="1900813" y="3083900"/>
            <a:ext cx="0" cy="677100"/>
          </a:xfrm>
          <a:prstGeom prst="straightConnector1">
            <a:avLst/>
          </a:prstGeom>
          <a:noFill/>
          <a:ln cap="flat" cmpd="sng" w="28575">
            <a:solidFill>
              <a:srgbClr val="000000"/>
            </a:solidFill>
            <a:prstDash val="solid"/>
            <a:round/>
            <a:headEnd len="med" w="med" type="none"/>
            <a:tailEnd len="med" w="med" type="none"/>
          </a:ln>
        </p:spPr>
      </p:cxnSp>
      <p:cxnSp>
        <p:nvCxnSpPr>
          <p:cNvPr id="219" name="Google Shape;219;p31"/>
          <p:cNvCxnSpPr>
            <a:stCxn id="214" idx="3"/>
            <a:endCxn id="213" idx="1"/>
          </p:cNvCxnSpPr>
          <p:nvPr/>
        </p:nvCxnSpPr>
        <p:spPr>
          <a:xfrm>
            <a:off x="2823025" y="4348700"/>
            <a:ext cx="3402000" cy="0"/>
          </a:xfrm>
          <a:prstGeom prst="straightConnector1">
            <a:avLst/>
          </a:prstGeom>
          <a:noFill/>
          <a:ln cap="flat" cmpd="sng" w="28575">
            <a:solidFill>
              <a:srgbClr val="000000"/>
            </a:solidFill>
            <a:prstDash val="solid"/>
            <a:round/>
            <a:headEnd len="med" w="med" type="none"/>
            <a:tailEnd len="med" w="med" type="none"/>
          </a:ln>
        </p:spPr>
      </p:cxnSp>
      <p:sp>
        <p:nvSpPr>
          <p:cNvPr id="220" name="Google Shape;220;p31"/>
          <p:cNvSpPr txBox="1"/>
          <p:nvPr>
            <p:ph type="title"/>
          </p:nvPr>
        </p:nvSpPr>
        <p:spPr>
          <a:xfrm>
            <a:off x="882625" y="271500"/>
            <a:ext cx="7038900" cy="48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a:t>Recap: conceptual view</a:t>
            </a:r>
            <a:endParaRPr b="1"/>
          </a:p>
        </p:txBody>
      </p:sp>
      <p:sp>
        <p:nvSpPr>
          <p:cNvPr id="221" name="Google Shape;221;p31"/>
          <p:cNvSpPr/>
          <p:nvPr/>
        </p:nvSpPr>
        <p:spPr>
          <a:xfrm>
            <a:off x="3553788" y="899725"/>
            <a:ext cx="2036400" cy="3750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Prometheus Operator </a:t>
            </a:r>
            <a:endParaRPr b="1"/>
          </a:p>
        </p:txBody>
      </p:sp>
      <p:cxnSp>
        <p:nvCxnSpPr>
          <p:cNvPr id="222" name="Google Shape;222;p31"/>
          <p:cNvCxnSpPr>
            <a:stCxn id="221" idx="2"/>
            <a:endCxn id="211" idx="0"/>
          </p:cNvCxnSpPr>
          <p:nvPr/>
        </p:nvCxnSpPr>
        <p:spPr>
          <a:xfrm>
            <a:off x="4571988" y="1274725"/>
            <a:ext cx="0" cy="273000"/>
          </a:xfrm>
          <a:prstGeom prst="straightConnector1">
            <a:avLst/>
          </a:prstGeom>
          <a:noFill/>
          <a:ln cap="flat" cmpd="sng" w="9525">
            <a:solidFill>
              <a:srgbClr val="000000"/>
            </a:solidFill>
            <a:prstDash val="dot"/>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1297500" y="1132625"/>
            <a:ext cx="70389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Use Cases</a:t>
            </a:r>
            <a:endParaRPr b="1"/>
          </a:p>
        </p:txBody>
      </p:sp>
      <p:sp>
        <p:nvSpPr>
          <p:cNvPr id="126" name="Google Shape;126;p18"/>
          <p:cNvSpPr txBox="1"/>
          <p:nvPr/>
        </p:nvSpPr>
        <p:spPr>
          <a:xfrm>
            <a:off x="1297500" y="1689625"/>
            <a:ext cx="3709200" cy="29091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Font typeface="Montserrat"/>
              <a:buChar char="●"/>
            </a:pPr>
            <a:r>
              <a:rPr lang="en-GB" sz="1800">
                <a:solidFill>
                  <a:srgbClr val="FFFFFF"/>
                </a:solidFill>
                <a:latin typeface="Montserrat"/>
                <a:ea typeface="Montserrat"/>
                <a:cs typeface="Montserrat"/>
                <a:sym typeface="Montserrat"/>
              </a:rPr>
              <a:t>Remote connection from abroad for professors/researchers</a:t>
            </a:r>
            <a:endParaRPr sz="1800">
              <a:solidFill>
                <a:srgbClr val="FFFFFF"/>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FFFFFF"/>
              </a:buClr>
              <a:buSzPts val="1800"/>
              <a:buFont typeface="Montserrat"/>
              <a:buChar char="●"/>
            </a:pPr>
            <a:r>
              <a:rPr lang="en-GB" sz="1800">
                <a:solidFill>
                  <a:srgbClr val="FFFFFF"/>
                </a:solidFill>
                <a:latin typeface="Montserrat"/>
                <a:ea typeface="Montserrat"/>
                <a:cs typeface="Montserrat"/>
                <a:sym typeface="Montserrat"/>
              </a:rPr>
              <a:t>Expose internal services, e.g. student labs</a:t>
            </a:r>
            <a:endParaRPr sz="1800">
              <a:solidFill>
                <a:srgbClr val="FFFFFF"/>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FFFFFF"/>
              </a:buClr>
              <a:buSzPts val="1800"/>
              <a:buFont typeface="Montserrat"/>
              <a:buChar char="●"/>
            </a:pPr>
            <a:r>
              <a:rPr lang="en-GB" sz="1800">
                <a:solidFill>
                  <a:srgbClr val="FFFFFF"/>
                </a:solidFill>
                <a:latin typeface="Montserrat"/>
                <a:ea typeface="Montserrat"/>
                <a:cs typeface="Montserrat"/>
                <a:sym typeface="Montserrat"/>
              </a:rPr>
              <a:t>Tracking/accounting</a:t>
            </a:r>
            <a:endParaRPr sz="1800">
              <a:solidFill>
                <a:srgbClr val="FFFFFF"/>
              </a:solidFill>
              <a:latin typeface="Montserrat"/>
              <a:ea typeface="Montserrat"/>
              <a:cs typeface="Montserrat"/>
              <a:sym typeface="Montserrat"/>
            </a:endParaRPr>
          </a:p>
          <a:p>
            <a:pPr indent="0" lvl="0" marL="457200" rtl="0" algn="l">
              <a:lnSpc>
                <a:spcPct val="150000"/>
              </a:lnSpc>
              <a:spcBef>
                <a:spcPts val="0"/>
              </a:spcBef>
              <a:spcAft>
                <a:spcPts val="0"/>
              </a:spcAft>
              <a:buNone/>
            </a:pPr>
            <a:r>
              <a:t/>
            </a:r>
            <a:endParaRPr sz="1800">
              <a:solidFill>
                <a:srgbClr val="FFFFFF"/>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1297500" y="1132625"/>
            <a:ext cx="70389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Why OpenVPN?</a:t>
            </a:r>
            <a:endParaRPr b="1"/>
          </a:p>
        </p:txBody>
      </p:sp>
      <p:sp>
        <p:nvSpPr>
          <p:cNvPr id="132" name="Google Shape;132;p19"/>
          <p:cNvSpPr txBox="1"/>
          <p:nvPr/>
        </p:nvSpPr>
        <p:spPr>
          <a:xfrm>
            <a:off x="1297500" y="1689625"/>
            <a:ext cx="3709200" cy="29091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Font typeface="Montserrat"/>
              <a:buChar char="●"/>
            </a:pPr>
            <a:r>
              <a:rPr b="1" lang="en-GB" sz="1800">
                <a:solidFill>
                  <a:srgbClr val="FFFFFF"/>
                </a:solidFill>
                <a:latin typeface="Montserrat"/>
                <a:ea typeface="Montserrat"/>
                <a:cs typeface="Montserrat"/>
                <a:sym typeface="Montserrat"/>
              </a:rPr>
              <a:t>Open </a:t>
            </a:r>
            <a:r>
              <a:rPr lang="en-GB" sz="1800">
                <a:solidFill>
                  <a:srgbClr val="FFFFFF"/>
                </a:solidFill>
                <a:latin typeface="Montserrat"/>
                <a:ea typeface="Montserrat"/>
                <a:cs typeface="Montserrat"/>
                <a:sym typeface="Montserrat"/>
              </a:rPr>
              <a:t>protocol</a:t>
            </a:r>
            <a:endParaRPr sz="1800">
              <a:solidFill>
                <a:srgbClr val="FFFFFF"/>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FFFFFF"/>
              </a:buClr>
              <a:buSzPts val="1800"/>
              <a:buFont typeface="Montserrat"/>
              <a:buChar char="●"/>
            </a:pPr>
            <a:r>
              <a:rPr lang="en-GB" sz="1800">
                <a:solidFill>
                  <a:srgbClr val="FFFFFF"/>
                </a:solidFill>
                <a:latin typeface="Montserrat"/>
                <a:ea typeface="Montserrat"/>
                <a:cs typeface="Montserrat"/>
                <a:sym typeface="Montserrat"/>
              </a:rPr>
              <a:t>Exports </a:t>
            </a:r>
            <a:r>
              <a:rPr b="1" lang="en-GB" sz="1800">
                <a:solidFill>
                  <a:srgbClr val="FFFFFF"/>
                </a:solidFill>
                <a:latin typeface="Montserrat"/>
                <a:ea typeface="Montserrat"/>
                <a:cs typeface="Montserrat"/>
                <a:sym typeface="Montserrat"/>
              </a:rPr>
              <a:t>metrics</a:t>
            </a:r>
            <a:endParaRPr b="1" sz="1800">
              <a:solidFill>
                <a:srgbClr val="FFFFFF"/>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FFFFFF"/>
              </a:buClr>
              <a:buSzPts val="1800"/>
              <a:buFont typeface="Montserrat"/>
              <a:buChar char="●"/>
            </a:pPr>
            <a:r>
              <a:rPr lang="en-GB" sz="1800">
                <a:solidFill>
                  <a:srgbClr val="FFFFFF"/>
                </a:solidFill>
                <a:latin typeface="Montserrat"/>
                <a:ea typeface="Montserrat"/>
                <a:cs typeface="Montserrat"/>
                <a:sym typeface="Montserrat"/>
              </a:rPr>
              <a:t>Cross-platform</a:t>
            </a:r>
            <a:endParaRPr sz="1800">
              <a:solidFill>
                <a:srgbClr val="FFFFFF"/>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FFFFFF"/>
              </a:buClr>
              <a:buSzPts val="1800"/>
              <a:buFont typeface="Montserrat"/>
              <a:buChar char="●"/>
            </a:pPr>
            <a:r>
              <a:rPr b="1" lang="en-GB" sz="1800">
                <a:solidFill>
                  <a:srgbClr val="FFFFFF"/>
                </a:solidFill>
                <a:latin typeface="Montserrat"/>
                <a:ea typeface="Montserrat"/>
                <a:cs typeface="Montserrat"/>
                <a:sym typeface="Montserrat"/>
              </a:rPr>
              <a:t>Secure </a:t>
            </a:r>
            <a:r>
              <a:rPr lang="en-GB" sz="1800">
                <a:solidFill>
                  <a:srgbClr val="FFFFFF"/>
                </a:solidFill>
                <a:latin typeface="Montserrat"/>
                <a:ea typeface="Montserrat"/>
                <a:cs typeface="Montserrat"/>
                <a:sym typeface="Montserrat"/>
              </a:rPr>
              <a:t>(mainly TLS)</a:t>
            </a:r>
            <a:endParaRPr sz="1800">
              <a:solidFill>
                <a:srgbClr val="FFFFFF"/>
              </a:solidFill>
              <a:latin typeface="Montserrat"/>
              <a:ea typeface="Montserrat"/>
              <a:cs typeface="Montserrat"/>
              <a:sym typeface="Montserrat"/>
            </a:endParaRPr>
          </a:p>
          <a:p>
            <a:pPr indent="0" lvl="0" marL="457200" rtl="0" algn="l">
              <a:lnSpc>
                <a:spcPct val="150000"/>
              </a:lnSpc>
              <a:spcBef>
                <a:spcPts val="0"/>
              </a:spcBef>
              <a:spcAft>
                <a:spcPts val="0"/>
              </a:spcAft>
              <a:buNone/>
            </a:pPr>
            <a:r>
              <a:t/>
            </a:r>
            <a:endParaRPr sz="1800">
              <a:solidFill>
                <a:srgbClr val="FFFFFF"/>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1297500" y="1132625"/>
            <a:ext cx="70389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War Plan</a:t>
            </a:r>
            <a:endParaRPr b="1"/>
          </a:p>
        </p:txBody>
      </p:sp>
      <p:sp>
        <p:nvSpPr>
          <p:cNvPr id="138" name="Google Shape;138;p20"/>
          <p:cNvSpPr txBox="1"/>
          <p:nvPr/>
        </p:nvSpPr>
        <p:spPr>
          <a:xfrm>
            <a:off x="1297500" y="1689625"/>
            <a:ext cx="3442200" cy="2909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Montserrat"/>
              <a:buAutoNum type="arabicPeriod"/>
            </a:pPr>
            <a:r>
              <a:rPr lang="en-GB" sz="1800">
                <a:solidFill>
                  <a:srgbClr val="FFFFFF"/>
                </a:solidFill>
                <a:latin typeface="Montserrat"/>
                <a:ea typeface="Montserrat"/>
                <a:cs typeface="Montserrat"/>
                <a:sym typeface="Montserrat"/>
              </a:rPr>
              <a:t>Deploy OpenVPN on k8s</a:t>
            </a:r>
            <a:endParaRPr sz="1800">
              <a:solidFill>
                <a:srgbClr val="FFFFFF"/>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FFFFFF"/>
              </a:buClr>
              <a:buSzPts val="1800"/>
              <a:buFont typeface="Montserrat"/>
              <a:buAutoNum type="arabicPeriod"/>
            </a:pPr>
            <a:r>
              <a:rPr lang="en-GB" sz="1800">
                <a:solidFill>
                  <a:srgbClr val="FFFFFF"/>
                </a:solidFill>
                <a:latin typeface="Montserrat"/>
                <a:ea typeface="Montserrat"/>
                <a:cs typeface="Montserrat"/>
                <a:sym typeface="Montserrat"/>
              </a:rPr>
              <a:t>Export Prometheus Metric</a:t>
            </a:r>
            <a:endParaRPr sz="1800">
              <a:solidFill>
                <a:srgbClr val="FFFFFF"/>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FFFFFF"/>
              </a:buClr>
              <a:buSzPts val="1800"/>
              <a:buFont typeface="Montserrat"/>
              <a:buAutoNum type="arabicPeriod"/>
            </a:pPr>
            <a:r>
              <a:rPr lang="en-GB" sz="1800">
                <a:solidFill>
                  <a:srgbClr val="FFFFFF"/>
                </a:solidFill>
                <a:latin typeface="Montserrat"/>
                <a:ea typeface="Montserrat"/>
                <a:cs typeface="Montserrat"/>
                <a:sym typeface="Montserrat"/>
              </a:rPr>
              <a:t>Adapt the Metrics for k8s</a:t>
            </a:r>
            <a:endParaRPr sz="1800">
              <a:solidFill>
                <a:srgbClr val="FFFFFF"/>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FFFFFF"/>
              </a:buClr>
              <a:buSzPts val="1800"/>
              <a:buFont typeface="Montserrat"/>
              <a:buAutoNum type="arabicPeriod"/>
            </a:pPr>
            <a:r>
              <a:rPr lang="en-GB" sz="1800">
                <a:solidFill>
                  <a:srgbClr val="FFFFFF"/>
                </a:solidFill>
                <a:latin typeface="Montserrat"/>
                <a:ea typeface="Montserrat"/>
                <a:cs typeface="Montserrat"/>
                <a:sym typeface="Montserrat"/>
              </a:rPr>
              <a:t>Autoscale</a:t>
            </a:r>
            <a:endParaRPr sz="1800">
              <a:solidFill>
                <a:srgbClr val="FFFFFF"/>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Deploy OpenVPN</a:t>
            </a:r>
            <a:endParaRPr/>
          </a:p>
        </p:txBody>
      </p:sp>
      <p:sp>
        <p:nvSpPr>
          <p:cNvPr id="144" name="Google Shape;144;p21"/>
          <p:cNvSpPr txBox="1"/>
          <p:nvPr>
            <p:ph idx="1" type="body"/>
          </p:nvPr>
        </p:nvSpPr>
        <p:spPr>
          <a:xfrm>
            <a:off x="2683000" y="1283350"/>
            <a:ext cx="5534100" cy="20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rgbClr val="FFFFFF"/>
                </a:solidFill>
                <a:latin typeface="Arial"/>
                <a:ea typeface="Arial"/>
                <a:cs typeface="Arial"/>
                <a:sym typeface="Arial"/>
              </a:rPr>
              <a:t>OpenVPN Helm chart:</a:t>
            </a:r>
            <a:endParaRPr b="1" sz="2400">
              <a:solidFill>
                <a:srgbClr val="FFFFFF"/>
              </a:solidFill>
              <a:latin typeface="Arial"/>
              <a:ea typeface="Arial"/>
              <a:cs typeface="Arial"/>
              <a:sym typeface="Arial"/>
            </a:endParaRPr>
          </a:p>
          <a:p>
            <a:pPr indent="-355600" lvl="0" marL="457200" rtl="0" algn="l">
              <a:lnSpc>
                <a:spcPct val="150000"/>
              </a:lnSpc>
              <a:spcBef>
                <a:spcPts val="1600"/>
              </a:spcBef>
              <a:spcAft>
                <a:spcPts val="0"/>
              </a:spcAft>
              <a:buClr>
                <a:srgbClr val="FFFFFF"/>
              </a:buClr>
              <a:buSzPts val="2000"/>
              <a:buFont typeface="Arial"/>
              <a:buChar char="●"/>
            </a:pPr>
            <a:r>
              <a:rPr b="1" lang="en-GB" sz="2000">
                <a:solidFill>
                  <a:srgbClr val="3D85C6"/>
                </a:solidFill>
                <a:latin typeface="Arial"/>
                <a:ea typeface="Arial"/>
                <a:cs typeface="Arial"/>
                <a:sym typeface="Arial"/>
              </a:rPr>
              <a:t>ConfigMap</a:t>
            </a:r>
            <a:r>
              <a:rPr lang="en-GB" sz="2000">
                <a:solidFill>
                  <a:srgbClr val="FFFFFF"/>
                </a:solidFill>
                <a:latin typeface="Arial"/>
                <a:ea typeface="Arial"/>
                <a:cs typeface="Arial"/>
                <a:sym typeface="Arial"/>
              </a:rPr>
              <a:t> for certificate scripts.</a:t>
            </a:r>
            <a:endParaRPr sz="2000">
              <a:solidFill>
                <a:srgbClr val="FFFFFF"/>
              </a:solidFill>
              <a:latin typeface="Arial"/>
              <a:ea typeface="Arial"/>
              <a:cs typeface="Arial"/>
              <a:sym typeface="Arial"/>
            </a:endParaRPr>
          </a:p>
          <a:p>
            <a:pPr indent="-355600" lvl="0" marL="457200" rtl="0" algn="l">
              <a:lnSpc>
                <a:spcPct val="150000"/>
              </a:lnSpc>
              <a:spcBef>
                <a:spcPts val="0"/>
              </a:spcBef>
              <a:spcAft>
                <a:spcPts val="0"/>
              </a:spcAft>
              <a:buClr>
                <a:srgbClr val="FFFFFF"/>
              </a:buClr>
              <a:buSzPts val="2000"/>
              <a:buFont typeface="Arial"/>
              <a:buChar char="●"/>
            </a:pPr>
            <a:r>
              <a:rPr b="1" lang="en-GB" sz="2000">
                <a:solidFill>
                  <a:srgbClr val="3D85C6"/>
                </a:solidFill>
                <a:latin typeface="Arial"/>
                <a:ea typeface="Arial"/>
                <a:cs typeface="Arial"/>
                <a:sym typeface="Arial"/>
              </a:rPr>
              <a:t>Persistent Volume</a:t>
            </a:r>
            <a:r>
              <a:rPr lang="en-GB" sz="2000">
                <a:solidFill>
                  <a:srgbClr val="274E13"/>
                </a:solidFill>
                <a:latin typeface="Arial"/>
                <a:ea typeface="Arial"/>
                <a:cs typeface="Arial"/>
                <a:sym typeface="Arial"/>
              </a:rPr>
              <a:t> </a:t>
            </a:r>
            <a:r>
              <a:rPr lang="en-GB" sz="2000">
                <a:solidFill>
                  <a:srgbClr val="FFFFFF"/>
                </a:solidFill>
                <a:latin typeface="Arial"/>
                <a:ea typeface="Arial"/>
                <a:cs typeface="Arial"/>
                <a:sym typeface="Arial"/>
              </a:rPr>
              <a:t>for certificates and crypto keys.</a:t>
            </a:r>
            <a:endParaRPr sz="2000">
              <a:solidFill>
                <a:srgbClr val="FFFFFF"/>
              </a:solidFill>
              <a:latin typeface="Arial"/>
              <a:ea typeface="Arial"/>
              <a:cs typeface="Arial"/>
              <a:sym typeface="Arial"/>
            </a:endParaRPr>
          </a:p>
          <a:p>
            <a:pPr indent="-355600" lvl="0" marL="457200" rtl="0" algn="l">
              <a:lnSpc>
                <a:spcPct val="150000"/>
              </a:lnSpc>
              <a:spcBef>
                <a:spcPts val="0"/>
              </a:spcBef>
              <a:spcAft>
                <a:spcPts val="0"/>
              </a:spcAft>
              <a:buClr>
                <a:srgbClr val="FFFFFF"/>
              </a:buClr>
              <a:buSzPts val="2000"/>
              <a:buFont typeface="Arial"/>
              <a:buChar char="●"/>
            </a:pPr>
            <a:r>
              <a:rPr b="1" lang="en-GB" sz="2000">
                <a:solidFill>
                  <a:srgbClr val="3D85C6"/>
                </a:solidFill>
                <a:latin typeface="Arial"/>
                <a:ea typeface="Arial"/>
                <a:cs typeface="Arial"/>
                <a:sym typeface="Arial"/>
              </a:rPr>
              <a:t>Load Balancer</a:t>
            </a:r>
            <a:r>
              <a:rPr lang="en-GB" sz="2000">
                <a:solidFill>
                  <a:srgbClr val="FFFFFF"/>
                </a:solidFill>
                <a:latin typeface="Arial"/>
                <a:ea typeface="Arial"/>
                <a:cs typeface="Arial"/>
                <a:sym typeface="Arial"/>
              </a:rPr>
              <a:t> service in front.</a:t>
            </a:r>
            <a:endParaRPr sz="2000">
              <a:solidFill>
                <a:srgbClr val="FFFFFF"/>
              </a:solidFill>
              <a:latin typeface="Arial"/>
              <a:ea typeface="Arial"/>
              <a:cs typeface="Arial"/>
              <a:sym typeface="Arial"/>
            </a:endParaRPr>
          </a:p>
        </p:txBody>
      </p:sp>
      <p:pic>
        <p:nvPicPr>
          <p:cNvPr id="145" name="Google Shape;145;p21"/>
          <p:cNvPicPr preferRelativeResize="0"/>
          <p:nvPr/>
        </p:nvPicPr>
        <p:blipFill rotWithShape="1">
          <a:blip r:embed="rId3">
            <a:alphaModFix/>
          </a:blip>
          <a:srcRect b="-10291" l="0" r="-151004" t="-140712"/>
          <a:stretch/>
        </p:blipFill>
        <p:spPr>
          <a:xfrm>
            <a:off x="138025" y="1349875"/>
            <a:ext cx="5292150" cy="374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Generate client VPN certificates</a:t>
            </a:r>
            <a:endParaRPr/>
          </a:p>
        </p:txBody>
      </p:sp>
      <p:pic>
        <p:nvPicPr>
          <p:cNvPr id="151" name="Google Shape;151;p22"/>
          <p:cNvPicPr preferRelativeResize="0"/>
          <p:nvPr/>
        </p:nvPicPr>
        <p:blipFill>
          <a:blip r:embed="rId3">
            <a:alphaModFix/>
          </a:blip>
          <a:stretch>
            <a:fillRect/>
          </a:stretch>
        </p:blipFill>
        <p:spPr>
          <a:xfrm>
            <a:off x="2062375" y="1437974"/>
            <a:ext cx="4422926" cy="828025"/>
          </a:xfrm>
          <a:prstGeom prst="rect">
            <a:avLst/>
          </a:prstGeom>
          <a:noFill/>
          <a:ln>
            <a:noFill/>
          </a:ln>
        </p:spPr>
      </p:pic>
      <p:pic>
        <p:nvPicPr>
          <p:cNvPr id="152" name="Google Shape;152;p22"/>
          <p:cNvPicPr preferRelativeResize="0"/>
          <p:nvPr/>
        </p:nvPicPr>
        <p:blipFill>
          <a:blip r:embed="rId4">
            <a:alphaModFix/>
          </a:blip>
          <a:stretch>
            <a:fillRect/>
          </a:stretch>
        </p:blipFill>
        <p:spPr>
          <a:xfrm>
            <a:off x="1698300" y="3621550"/>
            <a:ext cx="5151098" cy="543900"/>
          </a:xfrm>
          <a:prstGeom prst="rect">
            <a:avLst/>
          </a:prstGeom>
          <a:noFill/>
          <a:ln>
            <a:noFill/>
          </a:ln>
        </p:spPr>
      </p:pic>
      <p:sp>
        <p:nvSpPr>
          <p:cNvPr id="153" name="Google Shape;153;p22"/>
          <p:cNvSpPr txBox="1"/>
          <p:nvPr>
            <p:ph type="title"/>
          </p:nvPr>
        </p:nvSpPr>
        <p:spPr>
          <a:xfrm>
            <a:off x="311700" y="2721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Revoke</a:t>
            </a:r>
            <a:r>
              <a:rPr lang="en-GB"/>
              <a:t> client VPN certificates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Exporting OpenVPN metrics -&gt; Sidecar</a:t>
            </a:r>
            <a:endParaRPr/>
          </a:p>
        </p:txBody>
      </p:sp>
      <p:pic>
        <p:nvPicPr>
          <p:cNvPr id="159" name="Google Shape;159;p23"/>
          <p:cNvPicPr preferRelativeResize="0"/>
          <p:nvPr/>
        </p:nvPicPr>
        <p:blipFill>
          <a:blip r:embed="rId3">
            <a:alphaModFix/>
          </a:blip>
          <a:stretch>
            <a:fillRect/>
          </a:stretch>
        </p:blipFill>
        <p:spPr>
          <a:xfrm>
            <a:off x="1214425" y="1405700"/>
            <a:ext cx="6715125" cy="3190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Exporting OpenVPN metrics -&gt; Sidecar</a:t>
            </a:r>
            <a:endParaRPr/>
          </a:p>
        </p:txBody>
      </p:sp>
      <p:pic>
        <p:nvPicPr>
          <p:cNvPr id="165" name="Google Shape;165;p24"/>
          <p:cNvPicPr preferRelativeResize="0"/>
          <p:nvPr/>
        </p:nvPicPr>
        <p:blipFill>
          <a:blip r:embed="rId3">
            <a:alphaModFix/>
          </a:blip>
          <a:stretch>
            <a:fillRect/>
          </a:stretch>
        </p:blipFill>
        <p:spPr>
          <a:xfrm>
            <a:off x="495013" y="1768226"/>
            <a:ext cx="8153973" cy="244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Prometheus monitoring -&gt; Prometheus Operator</a:t>
            </a:r>
            <a:endParaRPr/>
          </a:p>
        </p:txBody>
      </p:sp>
      <p:pic>
        <p:nvPicPr>
          <p:cNvPr id="171" name="Google Shape;171;p25"/>
          <p:cNvPicPr preferRelativeResize="0"/>
          <p:nvPr/>
        </p:nvPicPr>
        <p:blipFill>
          <a:blip r:embed="rId3">
            <a:alphaModFix/>
          </a:blip>
          <a:stretch>
            <a:fillRect/>
          </a:stretch>
        </p:blipFill>
        <p:spPr>
          <a:xfrm>
            <a:off x="1635975" y="1306400"/>
            <a:ext cx="6058848" cy="3497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