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3" r:id="rId4"/>
    <p:sldId id="258" r:id="rId5"/>
    <p:sldId id="259" r:id="rId6"/>
    <p:sldId id="261" r:id="rId7"/>
    <p:sldId id="265" r:id="rId8"/>
    <p:sldId id="264" r:id="rId9"/>
    <p:sldId id="266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8" autoAdjust="0"/>
    <p:restoredTop sz="97440" autoAdjust="0"/>
  </p:normalViewPr>
  <p:slideViewPr>
    <p:cSldViewPr snapToGrid="0" snapToObjects="1">
      <p:cViewPr>
        <p:scale>
          <a:sx n="120" d="100"/>
          <a:sy n="120" d="100"/>
        </p:scale>
        <p:origin x="-888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E159-D858-3A40-A2B1-974317EFC6E9}" type="datetime1">
              <a:rPr lang="en-US" smtClean="0"/>
              <a:t>05/10/15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D3FC9-B866-074C-9456-BFD866928A2D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84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4A4F-C2F0-5043-BA3F-6D438E89D478}" type="datetime1">
              <a:rPr lang="en-US" smtClean="0"/>
              <a:t>05/10/15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EAEC2-3941-B542-912B-5E1957F43867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71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EAEC2-3941-B542-912B-5E1957F438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196977"/>
            <a:ext cx="4037012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7725" y="1196977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2" y="274639"/>
            <a:ext cx="8228013" cy="849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96977"/>
            <a:ext cx="8228012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6308725"/>
            <a:ext cx="9144000" cy="549275"/>
          </a:xfrm>
          <a:prstGeom prst="rect">
            <a:avLst/>
          </a:prstGeom>
          <a:gradFill rotWithShape="0">
            <a:gsLst>
              <a:gs pos="0">
                <a:srgbClr val="8EDAB4"/>
              </a:gs>
              <a:gs pos="100000">
                <a:srgbClr val="2C885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5377" y="6327775"/>
            <a:ext cx="1749425" cy="5032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 rot="10800000">
            <a:off x="0" y="1589"/>
            <a:ext cx="9144000" cy="260351"/>
          </a:xfrm>
          <a:prstGeom prst="rect">
            <a:avLst/>
          </a:prstGeom>
          <a:gradFill rotWithShape="0">
            <a:gsLst>
              <a:gs pos="0">
                <a:srgbClr val="8EDAB4"/>
              </a:gs>
              <a:gs pos="100000">
                <a:srgbClr val="2C885A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268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ctr">
              <a:spcBef>
                <a:spcPts val="8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1300" dirty="0" smtClean="0">
                <a:solidFill>
                  <a:srgbClr val="FFFFFF"/>
                </a:solidFill>
                <a:latin typeface="Verdana" pitchFamily="34" charset="0"/>
              </a:rPr>
              <a:t>Nome, </a:t>
            </a:r>
            <a:r>
              <a:rPr lang="it-IT" sz="1300" dirty="0">
                <a:solidFill>
                  <a:srgbClr val="FFFFFF"/>
                </a:solidFill>
                <a:latin typeface="Verdana" pitchFamily="34" charset="0"/>
              </a:rPr>
              <a:t>Politecnico di Torino – </a:t>
            </a:r>
            <a:r>
              <a:rPr lang="it-IT" sz="1300" dirty="0" smtClean="0">
                <a:solidFill>
                  <a:srgbClr val="FFFFFF"/>
                </a:solidFill>
                <a:latin typeface="Verdana" pitchFamily="34" charset="0"/>
              </a:rPr>
              <a:t>Data</a:t>
            </a:r>
            <a:endParaRPr lang="it-IT" sz="1300" dirty="0">
              <a:solidFill>
                <a:srgbClr val="FFFFFF"/>
              </a:solidFill>
              <a:latin typeface="Verdana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7380288" y="6453190"/>
            <a:ext cx="1439862" cy="268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spcBef>
                <a:spcPts val="81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713C1EB-ECF3-4B7C-ABE5-0C94F59DBDD0}" type="slidenum">
              <a:rPr lang="it-IT" sz="1300">
                <a:solidFill>
                  <a:srgbClr val="FFFFFF"/>
                </a:solidFill>
                <a:latin typeface="Verdana" pitchFamily="34" charset="0"/>
              </a:rPr>
              <a:pPr algn="r">
                <a:spcBef>
                  <a:spcPts val="813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‹n.›</a:t>
            </a:fld>
            <a:r>
              <a:rPr lang="it-IT" sz="1300" dirty="0" smtClean="0">
                <a:solidFill>
                  <a:srgbClr val="FFFFFF"/>
                </a:solidFill>
                <a:latin typeface="Verdana" pitchFamily="34" charset="0"/>
              </a:rPr>
              <a:t>/</a:t>
            </a:r>
            <a:r>
              <a:rPr lang="it-IT" sz="1300" dirty="0" err="1" smtClean="0">
                <a:solidFill>
                  <a:srgbClr val="FFFFFF"/>
                </a:solidFill>
                <a:latin typeface="Verdana" pitchFamily="34" charset="0"/>
              </a:rPr>
              <a:t>#pagine</a:t>
            </a:r>
            <a:endParaRPr lang="it-IT" sz="1300" dirty="0">
              <a:solidFill>
                <a:srgbClr val="FFFFFF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hf sldNum="0" hdr="0" ftr="0" dt="0"/>
  <p:txStyles>
    <p:titleStyle>
      <a:lvl1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25714B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25714B"/>
          </a:solidFill>
          <a:latin typeface="Verdana" pitchFamily="34" charset="0"/>
        </a:defRPr>
      </a:lvl2pPr>
      <a:lvl3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25714B"/>
          </a:solidFill>
          <a:latin typeface="Verdana" pitchFamily="34" charset="0"/>
        </a:defRPr>
      </a:lvl3pPr>
      <a:lvl4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25714B"/>
          </a:solidFill>
          <a:latin typeface="Verdana" pitchFamily="34" charset="0"/>
        </a:defRPr>
      </a:lvl4pPr>
      <a:lvl5pPr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25714B"/>
          </a:solidFill>
          <a:latin typeface="Verdana" pitchFamily="34" charset="0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Verdana" pitchFamily="34" charset="0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Verdana" pitchFamily="34" charset="0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Verdana" pitchFamily="34" charset="0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Verdana" pitchFamily="34" charset="0"/>
        </a:defRPr>
      </a:lvl9pPr>
    </p:titleStyle>
    <p:bodyStyle>
      <a:lvl1pPr marL="342900" indent="-342900" algn="l" defTabSz="457200" rtl="0" eaLnBrk="1" fontAlgn="base" hangingPunct="1">
        <a:lnSpc>
          <a:spcPct val="102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664D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lnSpc>
          <a:spcPct val="102000"/>
        </a:lnSpc>
        <a:spcBef>
          <a:spcPts val="1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>
          <a:solidFill>
            <a:srgbClr val="00664D"/>
          </a:solidFill>
          <a:latin typeface="+mn-lt"/>
          <a:cs typeface="+mn-cs"/>
        </a:defRPr>
      </a:lvl2pPr>
      <a:lvl3pPr marL="1143000" indent="-228600" algn="l" defTabSz="457200" rtl="0" eaLnBrk="1" fontAlgn="base" hangingPunct="1">
        <a:lnSpc>
          <a:spcPct val="102000"/>
        </a:lnSpc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1600">
          <a:solidFill>
            <a:srgbClr val="00664D"/>
          </a:solidFill>
          <a:latin typeface="+mn-lt"/>
          <a:cs typeface="+mn-cs"/>
        </a:defRPr>
      </a:lvl3pPr>
      <a:lvl4pPr marL="1600200" indent="-228600" algn="l" defTabSz="457200" rtl="0" eaLnBrk="1" fontAlgn="base" hangingPunct="1">
        <a:lnSpc>
          <a:spcPct val="102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1400">
          <a:solidFill>
            <a:srgbClr val="00664D"/>
          </a:solidFill>
          <a:latin typeface="+mn-lt"/>
          <a:cs typeface="+mn-cs"/>
        </a:defRPr>
      </a:lvl4pPr>
      <a:lvl5pPr marL="2057400" indent="-228600" algn="l" defTabSz="457200" rtl="0" eaLnBrk="1" fontAlgn="base" hangingPunct="1">
        <a:lnSpc>
          <a:spcPct val="102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400">
          <a:solidFill>
            <a:srgbClr val="00664D"/>
          </a:solidFill>
          <a:latin typeface="+mn-lt"/>
          <a:cs typeface="+mn-cs"/>
        </a:defRPr>
      </a:lvl5pPr>
      <a:lvl6pPr marL="2514600" indent="-228600" algn="l" defTabSz="457200" rtl="0" eaLnBrk="1" fontAlgn="base" hangingPunct="1">
        <a:lnSpc>
          <a:spcPct val="102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4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lnSpc>
          <a:spcPct val="102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4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lnSpc>
          <a:spcPct val="102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4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lnSpc>
          <a:spcPct val="102000"/>
        </a:lnSpc>
        <a:spcBef>
          <a:spcPts val="1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14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EWSDN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Communication between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4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594454" y="2253767"/>
            <a:ext cx="4005867" cy="3866812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600322" y="2253763"/>
            <a:ext cx="3854326" cy="3854438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configuration</a:t>
            </a:r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92137" y="2310904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601352" y="2310905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00321" y="2323277"/>
            <a:ext cx="0" cy="37973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6514576" y="2310906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4594782" y="2832882"/>
            <a:ext cx="19142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4680505" y="2352250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Get</a:t>
            </a:r>
            <a:r>
              <a:rPr lang="it-IT" sz="1000" b="0" dirty="0" smtClean="0">
                <a:latin typeface="Verdana" charset="0"/>
              </a:rPr>
              <a:t> the YANG model for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 id &lt;</a:t>
            </a:r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>
            <a:off x="8454648" y="2310904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 flipV="1">
            <a:off x="6509036" y="2985282"/>
            <a:ext cx="19400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507112" y="2504650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Get</a:t>
            </a:r>
            <a:r>
              <a:rPr lang="it-IT" sz="1000" b="0" dirty="0" smtClean="0">
                <a:latin typeface="Verdana" charset="0"/>
              </a:rPr>
              <a:t> the </a:t>
            </a:r>
            <a:r>
              <a:rPr lang="it-IT" sz="1000" b="0" dirty="0" err="1" smtClean="0">
                <a:latin typeface="Verdana" charset="0"/>
              </a:rPr>
              <a:t>template</a:t>
            </a:r>
            <a:r>
              <a:rPr lang="it-IT" sz="1000" b="0" dirty="0" smtClean="0">
                <a:latin typeface="Verdana" charset="0"/>
              </a:rPr>
              <a:t> for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 id &lt;</a:t>
            </a:r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 flipV="1">
            <a:off x="6503497" y="3536382"/>
            <a:ext cx="19759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6658265" y="2854029"/>
            <a:ext cx="1682918" cy="93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 smtClean="0">
                <a:latin typeface="Verdana" charset="0"/>
              </a:rPr>
              <a:t>Response: </a:t>
            </a:r>
          </a:p>
          <a:p>
            <a:pPr algn="ctr"/>
            <a:r>
              <a:rPr lang="en-US" sz="1000" b="0" dirty="0" smtClean="0">
                <a:latin typeface="Verdana" charset="0"/>
              </a:rPr>
              <a:t>&lt;</a:t>
            </a:r>
            <a:r>
              <a:rPr lang="en-US" sz="1000" b="0" dirty="0" err="1" smtClean="0">
                <a:latin typeface="Verdana" charset="0"/>
              </a:rPr>
              <a:t>vnf</a:t>
            </a:r>
            <a:r>
              <a:rPr lang="en-US" sz="1000" b="0" dirty="0" smtClean="0">
                <a:latin typeface="Verdana" charset="0"/>
              </a:rPr>
              <a:t>-template&gt;</a:t>
            </a:r>
            <a:endParaRPr lang="en-US" sz="1000" b="0" dirty="0">
              <a:latin typeface="Verdana" charset="0"/>
            </a:endParaRPr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 flipH="1" flipV="1">
            <a:off x="4594780" y="3377659"/>
            <a:ext cx="19087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782106" y="2960219"/>
            <a:ext cx="1682918" cy="4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 smtClean="0">
                <a:latin typeface="Verdana" charset="0"/>
              </a:rPr>
              <a:t>Response: </a:t>
            </a:r>
          </a:p>
          <a:p>
            <a:pPr algn="ctr"/>
            <a:r>
              <a:rPr lang="en-US" sz="1000" b="0" dirty="0" smtClean="0">
                <a:latin typeface="Verdana" charset="0"/>
              </a:rPr>
              <a:t>&lt;my-yang-model&gt;</a:t>
            </a:r>
            <a:endParaRPr lang="en-US" sz="1000" b="0" dirty="0">
              <a:latin typeface="Verdana" charset="0"/>
            </a:endParaRPr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 flipV="1">
            <a:off x="4590874" y="4159341"/>
            <a:ext cx="19142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4676597" y="3578928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>
                <a:latin typeface="Verdana" charset="0"/>
              </a:rPr>
              <a:t>Push</a:t>
            </a:r>
            <a:r>
              <a:rPr lang="it-IT" sz="1000" b="0" dirty="0">
                <a:latin typeface="Verdana" charset="0"/>
              </a:rPr>
              <a:t> the json </a:t>
            </a:r>
            <a:r>
              <a:rPr lang="it-IT" sz="1000" b="0" dirty="0" err="1">
                <a:latin typeface="Verdana" charset="0"/>
              </a:rPr>
              <a:t>instance</a:t>
            </a:r>
            <a:r>
              <a:rPr lang="it-IT" sz="1000" b="0" dirty="0">
                <a:latin typeface="Verdana" charset="0"/>
              </a:rPr>
              <a:t> </a:t>
            </a:r>
          </a:p>
          <a:p>
            <a:pPr algn="ctr"/>
            <a:r>
              <a:rPr lang="it-IT" sz="1000" b="0" dirty="0">
                <a:latin typeface="Verdana" charset="0"/>
              </a:rPr>
              <a:t>(</a:t>
            </a:r>
            <a:r>
              <a:rPr lang="it-IT" sz="1000" b="0" dirty="0" err="1">
                <a:latin typeface="Verdana" charset="0"/>
              </a:rPr>
              <a:t>that</a:t>
            </a:r>
            <a:r>
              <a:rPr lang="it-IT" sz="1000" b="0" dirty="0">
                <a:latin typeface="Verdana" charset="0"/>
              </a:rPr>
              <a:t> </a:t>
            </a:r>
            <a:r>
              <a:rPr lang="it-IT" sz="1000" b="0" dirty="0" err="1">
                <a:latin typeface="Verdana" charset="0"/>
              </a:rPr>
              <a:t>implement</a:t>
            </a:r>
            <a:r>
              <a:rPr lang="it-IT" sz="1000" b="0" dirty="0">
                <a:latin typeface="Verdana" charset="0"/>
              </a:rPr>
              <a:t> the </a:t>
            </a:r>
          </a:p>
          <a:p>
            <a:pPr algn="ctr"/>
            <a:r>
              <a:rPr lang="it-IT" sz="1000" b="0" dirty="0" err="1">
                <a:latin typeface="Verdana" charset="0"/>
              </a:rPr>
              <a:t>yang</a:t>
            </a:r>
            <a:r>
              <a:rPr lang="it-IT" sz="1000" b="0" dirty="0">
                <a:latin typeface="Verdana" charset="0"/>
              </a:rPr>
              <a:t> model) for the</a:t>
            </a:r>
          </a:p>
          <a:p>
            <a:pPr algn="ctr"/>
            <a:r>
              <a:rPr lang="it-IT" sz="1000" b="0" dirty="0" err="1">
                <a:latin typeface="Verdana" charset="0"/>
              </a:rPr>
              <a:t>vnf</a:t>
            </a:r>
            <a:r>
              <a:rPr lang="it-IT" sz="1000" b="0" dirty="0">
                <a:latin typeface="Verdana" charset="0"/>
              </a:rPr>
              <a:t> id &lt;</a:t>
            </a:r>
            <a:r>
              <a:rPr lang="it-IT" sz="1000" b="0" dirty="0" err="1">
                <a:latin typeface="Verdana" charset="0"/>
              </a:rPr>
              <a:t>vnf</a:t>
            </a:r>
            <a:r>
              <a:rPr lang="it-IT" sz="1000" b="0" dirty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2596542" y="4033506"/>
            <a:ext cx="1996650" cy="69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 in </a:t>
            </a:r>
            <a:r>
              <a:rPr lang="it-IT" sz="1000" dirty="0" err="1">
                <a:latin typeface="Verdana" charset="0"/>
              </a:rPr>
              <a:t>specific</a:t>
            </a:r>
            <a:r>
              <a:rPr lang="it-IT" sz="1000" dirty="0">
                <a:latin typeface="Verdana" charset="0"/>
              </a:rPr>
              <a:t> </a:t>
            </a:r>
            <a:r>
              <a:rPr lang="it-IT" sz="1000" dirty="0" err="1">
                <a:latin typeface="Verdana" charset="0"/>
              </a:rPr>
              <a:t>tenant</a:t>
            </a:r>
            <a:endParaRPr lang="it-IT" sz="1000" dirty="0">
              <a:latin typeface="Verdana" charset="0"/>
            </a:endParaRPr>
          </a:p>
          <a:p>
            <a:pPr algn="ctr"/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: ‘/firewall/&lt;</a:t>
            </a:r>
            <a:r>
              <a:rPr lang="it-IT" sz="1000" b="0" dirty="0" err="1">
                <a:latin typeface="Verdana" charset="0"/>
              </a:rPr>
              <a:t>vnf-name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tenant</a:t>
            </a:r>
            <a:r>
              <a:rPr lang="it-IT" sz="1000" b="0" dirty="0">
                <a:latin typeface="Verdana" charset="0"/>
              </a:rPr>
              <a:t>: ‘&lt;</a:t>
            </a:r>
            <a:r>
              <a:rPr lang="it-IT" sz="1000" b="0" dirty="0" err="1">
                <a:latin typeface="Verdana" charset="0"/>
              </a:rPr>
              <a:t>tenant_id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</a:t>
            </a:r>
            <a:r>
              <a:rPr lang="it-IT" sz="1000" dirty="0">
                <a:latin typeface="Verdana" charset="0"/>
              </a:rPr>
              <a:t> ‘&lt;</a:t>
            </a:r>
            <a:r>
              <a:rPr lang="it-IT" sz="1000" b="0" dirty="0" err="1">
                <a:latin typeface="Verdana" charset="0"/>
              </a:rPr>
              <a:t>json_instance</a:t>
            </a:r>
            <a:r>
              <a:rPr lang="it-IT" sz="1000" b="0" dirty="0">
                <a:latin typeface="Verdana" charset="0"/>
              </a:rPr>
              <a:t>&gt;’</a:t>
            </a:r>
            <a:r>
              <a:rPr lang="it-IT" sz="1000" dirty="0">
                <a:latin typeface="Verdana" charset="0"/>
              </a:rPr>
              <a:t> </a:t>
            </a:r>
          </a:p>
          <a:p>
            <a:pPr algn="ctr"/>
            <a:endParaRPr lang="it-IT" sz="1000" b="0" dirty="0">
              <a:latin typeface="Verdana" charset="0"/>
            </a:endParaRPr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 flipH="1" flipV="1">
            <a:off x="2594222" y="4659970"/>
            <a:ext cx="1998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>
            <a:off x="587324" y="5035258"/>
            <a:ext cx="2009217" cy="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582689" y="4332688"/>
            <a:ext cx="2011533" cy="72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 in </a:t>
            </a:r>
            <a:r>
              <a:rPr lang="it-IT" sz="1000" dirty="0" err="1">
                <a:latin typeface="Verdana" charset="0"/>
              </a:rPr>
              <a:t>specific</a:t>
            </a:r>
            <a:r>
              <a:rPr lang="it-IT" sz="1000" dirty="0">
                <a:latin typeface="Verdana" charset="0"/>
              </a:rPr>
              <a:t> </a:t>
            </a:r>
            <a:r>
              <a:rPr lang="it-IT" sz="1000" dirty="0" err="1">
                <a:latin typeface="Verdana" charset="0"/>
              </a:rPr>
              <a:t>tenant</a:t>
            </a:r>
            <a:endParaRPr lang="it-IT" sz="1000" dirty="0">
              <a:latin typeface="Verdana" charset="0"/>
            </a:endParaRPr>
          </a:p>
          <a:p>
            <a:pPr algn="ctr"/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: ‘/firewall/&lt;</a:t>
            </a:r>
            <a:r>
              <a:rPr lang="it-IT" sz="1000" b="0" dirty="0" err="1">
                <a:latin typeface="Verdana" charset="0"/>
              </a:rPr>
              <a:t>vnf-name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tenant</a:t>
            </a:r>
            <a:r>
              <a:rPr lang="it-IT" sz="1000" b="0" dirty="0">
                <a:latin typeface="Verdana" charset="0"/>
              </a:rPr>
              <a:t>: ‘&lt;</a:t>
            </a:r>
            <a:r>
              <a:rPr lang="it-IT" sz="1000" b="0" dirty="0" err="1">
                <a:latin typeface="Verdana" charset="0"/>
              </a:rPr>
              <a:t>tenant_id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</a:t>
            </a:r>
            <a:r>
              <a:rPr lang="it-IT" sz="1000" dirty="0">
                <a:latin typeface="Verdana" charset="0"/>
              </a:rPr>
              <a:t> ‘&lt;</a:t>
            </a:r>
            <a:r>
              <a:rPr lang="it-IT" sz="1000" b="0" dirty="0" err="1">
                <a:latin typeface="Verdana" charset="0"/>
              </a:rPr>
              <a:t>json_instance</a:t>
            </a:r>
            <a:r>
              <a:rPr lang="it-IT" sz="1000" b="0" dirty="0">
                <a:latin typeface="Verdana" charset="0"/>
              </a:rPr>
              <a:t>&gt;’</a:t>
            </a:r>
            <a:r>
              <a:rPr lang="it-IT" sz="1000" dirty="0">
                <a:latin typeface="Verdana" charset="0"/>
              </a:rPr>
              <a:t> </a:t>
            </a: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-14121" y="1438296"/>
            <a:ext cx="171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3746044" y="1438296"/>
            <a:ext cx="176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server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108079" y="1538245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0" name="Line 35"/>
          <p:cNvSpPr>
            <a:spLocks noChangeShapeType="1"/>
          </p:cNvSpPr>
          <p:nvPr/>
        </p:nvSpPr>
        <p:spPr bwMode="auto">
          <a:xfrm>
            <a:off x="231775" y="2253764"/>
            <a:ext cx="8453440" cy="12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36"/>
          <p:cNvSpPr>
            <a:spLocks noChangeShapeType="1"/>
          </p:cNvSpPr>
          <p:nvPr/>
        </p:nvSpPr>
        <p:spPr bwMode="auto">
          <a:xfrm>
            <a:off x="592138" y="189340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2601353" y="182196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4600321" y="1905775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6514576" y="1821967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5996029" y="1373065"/>
            <a:ext cx="1090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Horizon</a:t>
            </a:r>
            <a:endParaRPr lang="it-IT" sz="1200" b="0" dirty="0" smtClean="0">
              <a:latin typeface="Verdana" charset="0"/>
            </a:endParaRPr>
          </a:p>
          <a:p>
            <a:pPr algn="ctr"/>
            <a:r>
              <a:rPr lang="it-IT" sz="1200" b="0" dirty="0" smtClean="0">
                <a:latin typeface="Verdana" charset="0"/>
              </a:rPr>
              <a:t>(</a:t>
            </a:r>
            <a:r>
              <a:rPr lang="it-IT" sz="1200" b="0" dirty="0" err="1" smtClean="0">
                <a:latin typeface="Verdana" charset="0"/>
              </a:rPr>
              <a:t>Dashboad</a:t>
            </a:r>
            <a:r>
              <a:rPr lang="it-IT" sz="1200" b="0" dirty="0" smtClean="0">
                <a:latin typeface="Verdana" charset="0"/>
              </a:rPr>
              <a:t>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>
            <a:off x="8454648" y="182196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7472018" y="1438296"/>
            <a:ext cx="1697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Global Orchestrator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7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>
            <a:off x="5940425" y="2227029"/>
            <a:ext cx="2224008" cy="3854440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16010" y="2227029"/>
            <a:ext cx="4826732" cy="3854441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association phase (1)</a:t>
            </a:r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116012" y="2284168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3563937" y="2284169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940425" y="2284169"/>
            <a:ext cx="0" cy="37973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529559" y="3161060"/>
            <a:ext cx="17748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 smtClean="0">
                <a:latin typeface="Verdana" charset="0"/>
              </a:rPr>
              <a:t>Registration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as</a:t>
            </a:r>
            <a:r>
              <a:rPr lang="it-IT" sz="1000" b="0" dirty="0" smtClean="0">
                <a:latin typeface="Verdana" charset="0"/>
              </a:rPr>
              <a:t>: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name</a:t>
            </a:r>
            <a:r>
              <a:rPr lang="it-IT" sz="1000" b="0" dirty="0" smtClean="0">
                <a:latin typeface="Verdana" charset="0"/>
              </a:rPr>
              <a:t> = &lt;</a:t>
            </a:r>
            <a:r>
              <a:rPr lang="it-IT" sz="1000" b="0" dirty="0" err="1" smtClean="0">
                <a:latin typeface="Verdana" charset="0"/>
              </a:rPr>
              <a:t>mac-address</a:t>
            </a:r>
            <a:r>
              <a:rPr lang="it-IT" sz="1000" b="0" dirty="0" smtClean="0">
                <a:latin typeface="Verdana" charset="0"/>
              </a:rPr>
              <a:t>&gt;</a:t>
            </a:r>
          </a:p>
          <a:p>
            <a:pPr algn="ctr"/>
            <a:r>
              <a:rPr lang="it-IT" sz="1000" b="0" dirty="0" err="1">
                <a:latin typeface="Verdana" charset="0"/>
              </a:rPr>
              <a:t>tenant</a:t>
            </a:r>
            <a:r>
              <a:rPr lang="it-IT" sz="1000" b="0" dirty="0">
                <a:latin typeface="Verdana" charset="0"/>
              </a:rPr>
              <a:t> ID = </a:t>
            </a:r>
            <a:r>
              <a:rPr lang="it-IT" sz="1000" b="0" dirty="0" smtClean="0">
                <a:latin typeface="Verdana" charset="0"/>
              </a:rPr>
              <a:t>‘default’</a:t>
            </a:r>
            <a:endParaRPr lang="it-IT" sz="1000" b="0" dirty="0">
              <a:latin typeface="Verdana" charset="0"/>
            </a:endParaRPr>
          </a:p>
          <a:p>
            <a:pPr algn="ctr"/>
            <a:endParaRPr lang="it-IT" sz="1000" b="0" dirty="0">
              <a:latin typeface="Verdana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116015" y="4345427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112762" y="3725454"/>
            <a:ext cx="24989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Public pub</a:t>
            </a:r>
            <a:r>
              <a:rPr lang="it-IT" sz="1000" b="0" dirty="0" smtClean="0">
                <a:latin typeface="Verdana" charset="0"/>
              </a:rPr>
              <a:t>: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: ‘</a:t>
            </a:r>
            <a:r>
              <a:rPr lang="it-IT" sz="1000" b="0" dirty="0" err="1" smtClean="0">
                <a:latin typeface="Verdana" charset="0"/>
              </a:rPr>
              <a:t>tenant_association</a:t>
            </a:r>
            <a:r>
              <a:rPr lang="it-IT" sz="1000" b="0" dirty="0" smtClean="0">
                <a:latin typeface="Verdana" charset="0"/>
              </a:rPr>
              <a:t>’</a:t>
            </a:r>
          </a:p>
          <a:p>
            <a:pPr algn="ctr"/>
            <a:r>
              <a:rPr lang="it-IT" sz="1000" b="0" i="1" dirty="0" err="1" smtClean="0">
                <a:latin typeface="Verdana" charset="0"/>
              </a:rPr>
              <a:t>message</a:t>
            </a:r>
            <a:r>
              <a:rPr lang="it-IT" sz="1000" b="0" i="1" dirty="0" smtClean="0">
                <a:latin typeface="Verdana" charset="0"/>
              </a:rPr>
              <a:t>: ‘</a:t>
            </a:r>
            <a:r>
              <a:rPr lang="it-IT" sz="900" b="0" i="1" dirty="0" err="1" smtClean="0">
                <a:latin typeface="Verdana" charset="0"/>
              </a:rPr>
              <a:t>Tenant</a:t>
            </a:r>
            <a:r>
              <a:rPr lang="it-IT" sz="900" b="0" i="1" dirty="0" smtClean="0">
                <a:latin typeface="Verdana" charset="0"/>
              </a:rPr>
              <a:t> </a:t>
            </a:r>
            <a:r>
              <a:rPr lang="it-IT" sz="900" b="0" i="1" dirty="0" err="1">
                <a:latin typeface="Verdana" charset="0"/>
              </a:rPr>
              <a:t>association</a:t>
            </a:r>
            <a:r>
              <a:rPr lang="it-IT" sz="900" b="0" i="1" dirty="0">
                <a:latin typeface="Verdana" charset="0"/>
              </a:rPr>
              <a:t> </a:t>
            </a:r>
            <a:r>
              <a:rPr lang="it-IT" sz="900" b="0" i="1" dirty="0" err="1" smtClean="0">
                <a:latin typeface="Verdana" charset="0"/>
              </a:rPr>
              <a:t>request</a:t>
            </a:r>
            <a:r>
              <a:rPr lang="it-IT" sz="1000" b="0" i="1" dirty="0" smtClean="0">
                <a:latin typeface="Verdana" charset="0"/>
              </a:rPr>
              <a:t>’</a:t>
            </a:r>
            <a:r>
              <a:rPr lang="it-IT" sz="1000" b="0" dirty="0" smtClean="0">
                <a:latin typeface="Verdana" charset="0"/>
              </a:rPr>
              <a:t> 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597279" y="3161060"/>
            <a:ext cx="2345463" cy="28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Sub </a:t>
            </a:r>
            <a:r>
              <a:rPr lang="it-IT" sz="1000" b="0" dirty="0" smtClean="0">
                <a:latin typeface="Verdana" charset="0"/>
              </a:rPr>
              <a:t>to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 ‘</a:t>
            </a:r>
            <a:r>
              <a:rPr lang="it-IT" sz="1000" b="0" dirty="0" err="1" smtClean="0">
                <a:latin typeface="Verdana" charset="0"/>
              </a:rPr>
              <a:t>vnf_config</a:t>
            </a:r>
            <a:r>
              <a:rPr lang="it-IT" sz="1000" b="0" dirty="0" smtClean="0">
                <a:latin typeface="Verdana" charset="0"/>
              </a:rPr>
              <a:t>’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282499" y="1280785"/>
            <a:ext cx="171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 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059415" y="1280785"/>
            <a:ext cx="176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server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043929" y="1380734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755650" y="2227029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1116013" y="1866667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3563937" y="1866667"/>
            <a:ext cx="2317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940425" y="1866667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172450" y="1866667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8172450" y="2284168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>
            <a:off x="3565525" y="4648926"/>
            <a:ext cx="2374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8"/>
          <p:cNvSpPr txBox="1">
            <a:spLocks noChangeArrowheads="1"/>
          </p:cNvSpPr>
          <p:nvPr/>
        </p:nvSpPr>
        <p:spPr bwMode="auto">
          <a:xfrm>
            <a:off x="3507833" y="4044689"/>
            <a:ext cx="249890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Public pub</a:t>
            </a:r>
            <a:r>
              <a:rPr lang="it-IT" sz="1000" b="0" dirty="0">
                <a:latin typeface="Verdana" charset="0"/>
              </a:rPr>
              <a:t>: </a:t>
            </a:r>
          </a:p>
          <a:p>
            <a:pPr algn="ctr"/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: ‘</a:t>
            </a:r>
            <a:r>
              <a:rPr lang="it-IT" sz="1000" b="0" dirty="0" err="1">
                <a:latin typeface="Verdana" charset="0"/>
              </a:rPr>
              <a:t>tenant_association</a:t>
            </a:r>
            <a:r>
              <a:rPr lang="it-IT" sz="1000" b="0" dirty="0">
                <a:latin typeface="Verdana" charset="0"/>
              </a:rPr>
              <a:t>’</a:t>
            </a:r>
          </a:p>
          <a:p>
            <a:pPr algn="ctr"/>
            <a:r>
              <a:rPr lang="it-IT" sz="1000" b="0" i="1" dirty="0" err="1">
                <a:latin typeface="Verdana" charset="0"/>
              </a:rPr>
              <a:t>message</a:t>
            </a:r>
            <a:r>
              <a:rPr lang="it-IT" sz="1000" b="0" i="1" dirty="0">
                <a:latin typeface="Verdana" charset="0"/>
              </a:rPr>
              <a:t>: ‘</a:t>
            </a:r>
            <a:r>
              <a:rPr lang="it-IT" sz="900" b="0" i="1" dirty="0" err="1">
                <a:latin typeface="Verdana" charset="0"/>
              </a:rPr>
              <a:t>Tenant</a:t>
            </a:r>
            <a:r>
              <a:rPr lang="it-IT" sz="900" b="0" i="1" dirty="0">
                <a:latin typeface="Verdana" charset="0"/>
              </a:rPr>
              <a:t> </a:t>
            </a:r>
            <a:r>
              <a:rPr lang="it-IT" sz="900" b="0" i="1" dirty="0" err="1">
                <a:latin typeface="Verdana" charset="0"/>
              </a:rPr>
              <a:t>association</a:t>
            </a:r>
            <a:r>
              <a:rPr lang="it-IT" sz="900" b="0" i="1" dirty="0">
                <a:latin typeface="Verdana" charset="0"/>
              </a:rPr>
              <a:t> </a:t>
            </a:r>
            <a:r>
              <a:rPr lang="it-IT" sz="900" b="0" i="1" dirty="0" err="1">
                <a:latin typeface="Verdana" charset="0"/>
              </a:rPr>
              <a:t>request</a:t>
            </a:r>
            <a:r>
              <a:rPr lang="it-IT" sz="1000" b="0" i="1" dirty="0">
                <a:latin typeface="Verdana" charset="0"/>
              </a:rPr>
              <a:t>’</a:t>
            </a:r>
            <a:r>
              <a:rPr lang="it-IT" sz="1000" b="0" dirty="0">
                <a:latin typeface="Verdana" charset="0"/>
              </a:rPr>
              <a:t> </a:t>
            </a:r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7277920" y="1240524"/>
            <a:ext cx="1739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Neutron</a:t>
            </a:r>
            <a:endParaRPr lang="it-IT" sz="1200" b="0" dirty="0" smtClean="0">
              <a:latin typeface="Verdana" charset="0"/>
            </a:endParaRPr>
          </a:p>
          <a:p>
            <a:pPr algn="ctr"/>
            <a:r>
              <a:rPr lang="it-IT" sz="1200" b="0" dirty="0" smtClean="0">
                <a:latin typeface="Verdana" charset="0"/>
              </a:rPr>
              <a:t>(Openstack </a:t>
            </a:r>
            <a:r>
              <a:rPr lang="it-IT" sz="1200" b="0" dirty="0" err="1" smtClean="0">
                <a:latin typeface="Verdana" charset="0"/>
              </a:rPr>
              <a:t>Module</a:t>
            </a:r>
            <a:r>
              <a:rPr lang="it-IT" sz="1200" b="0" dirty="0" smtClean="0">
                <a:latin typeface="Verdana" charset="0"/>
              </a:rPr>
              <a:t>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 flipH="1" flipV="1">
            <a:off x="3563940" y="2745557"/>
            <a:ext cx="2376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8"/>
          <p:cNvSpPr txBox="1">
            <a:spLocks noChangeArrowheads="1"/>
          </p:cNvSpPr>
          <p:nvPr/>
        </p:nvSpPr>
        <p:spPr bwMode="auto">
          <a:xfrm>
            <a:off x="3741818" y="2206281"/>
            <a:ext cx="214674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 smtClean="0">
                <a:latin typeface="Verdana" charset="0"/>
              </a:rPr>
              <a:t>Registration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as</a:t>
            </a:r>
            <a:r>
              <a:rPr lang="it-IT" sz="1000" b="0" dirty="0" smtClean="0">
                <a:latin typeface="Verdana" charset="0"/>
              </a:rPr>
              <a:t>: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name</a:t>
            </a:r>
            <a:r>
              <a:rPr lang="it-IT" sz="1000" b="0" dirty="0" smtClean="0">
                <a:latin typeface="Verdana" charset="0"/>
              </a:rPr>
              <a:t> = ‘</a:t>
            </a:r>
            <a:r>
              <a:rPr lang="it-IT" sz="1000" b="0" dirty="0" err="1" smtClean="0">
                <a:latin typeface="Verdana" charset="0"/>
              </a:rPr>
              <a:t>configuration_server</a:t>
            </a:r>
            <a:r>
              <a:rPr lang="it-IT" sz="1000" b="0" dirty="0" smtClean="0">
                <a:latin typeface="Verdana" charset="0"/>
              </a:rPr>
              <a:t>’ </a:t>
            </a:r>
          </a:p>
          <a:p>
            <a:pPr algn="ctr"/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tenant</a:t>
            </a:r>
            <a:r>
              <a:rPr lang="it-IT" sz="1000" b="0" dirty="0" smtClean="0">
                <a:latin typeface="Verdana" charset="0"/>
              </a:rPr>
              <a:t> ID = ‘</a:t>
            </a:r>
            <a:r>
              <a:rPr lang="it-IT" sz="1000" b="0" dirty="0" err="1" smtClean="0">
                <a:latin typeface="Verdana" charset="0"/>
              </a:rPr>
              <a:t>admin</a:t>
            </a:r>
            <a:r>
              <a:rPr lang="it-IT" sz="1000" b="0" dirty="0" smtClean="0">
                <a:latin typeface="Verdana" charset="0"/>
              </a:rPr>
              <a:t>’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 flipV="1">
            <a:off x="3566255" y="3444693"/>
            <a:ext cx="2376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1118330" y="3725454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7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3" name="Snip Single Corner Rectangle 72"/>
          <p:cNvSpPr/>
          <p:nvPr/>
        </p:nvSpPr>
        <p:spPr bwMode="auto">
          <a:xfrm>
            <a:off x="6952535" y="3073560"/>
            <a:ext cx="1968116" cy="795386"/>
          </a:xfrm>
          <a:prstGeom prst="snip1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The ‘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effectLst/>
                <a:latin typeface="Arial" charset="0"/>
              </a:rPr>
              <a:t>vnf_info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’ contains, in particular, the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US" sz="1000" b="0" i="1" u="none" strike="noStrike" cap="none" normalizeH="0" dirty="0" err="1" smtClean="0">
                <a:ln>
                  <a:noFill/>
                </a:ln>
                <a:effectLst/>
                <a:latin typeface="Arial" charset="0"/>
              </a:rPr>
              <a:t>tenant_id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,the </a:t>
            </a:r>
            <a:r>
              <a:rPr kumimoji="0" lang="en-US" sz="1000" b="0" i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id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and the name of the VNF.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7446735" y="3878017"/>
            <a:ext cx="507094" cy="170050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Line 20"/>
          <p:cNvSpPr>
            <a:spLocks noChangeShapeType="1"/>
          </p:cNvSpPr>
          <p:nvPr/>
        </p:nvSpPr>
        <p:spPr bwMode="auto">
          <a:xfrm flipH="1" flipV="1">
            <a:off x="5966453" y="5342247"/>
            <a:ext cx="22320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0"/>
          <p:cNvSpPr>
            <a:spLocks noChangeShapeType="1"/>
          </p:cNvSpPr>
          <p:nvPr/>
        </p:nvSpPr>
        <p:spPr bwMode="auto">
          <a:xfrm flipH="1" flipV="1">
            <a:off x="5958437" y="5628327"/>
            <a:ext cx="223202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21"/>
          <p:cNvSpPr txBox="1">
            <a:spLocks noChangeArrowheads="1"/>
          </p:cNvSpPr>
          <p:nvPr/>
        </p:nvSpPr>
        <p:spPr bwMode="auto">
          <a:xfrm>
            <a:off x="5985174" y="5342247"/>
            <a:ext cx="2132568" cy="23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Response</a:t>
            </a:r>
            <a:r>
              <a:rPr lang="it-IT" sz="1000" b="0" dirty="0" smtClean="0">
                <a:latin typeface="Verdana" charset="0"/>
              </a:rPr>
              <a:t>: </a:t>
            </a:r>
            <a:r>
              <a:rPr lang="it-IT" sz="1000" b="0" i="1" dirty="0" smtClean="0">
                <a:latin typeface="Verdana" charset="0"/>
              </a:rPr>
              <a:t>&lt;</a:t>
            </a:r>
            <a:r>
              <a:rPr lang="it-IT" sz="1000" b="0" i="1" dirty="0" err="1" smtClean="0">
                <a:latin typeface="Verdana" charset="0"/>
              </a:rPr>
              <a:t>vnf_info</a:t>
            </a:r>
            <a:r>
              <a:rPr lang="it-IT" sz="1000" b="0" i="1" dirty="0" smtClean="0">
                <a:latin typeface="Verdana" charset="0"/>
              </a:rPr>
              <a:t>&gt;</a:t>
            </a:r>
            <a:endParaRPr lang="it-IT" sz="1000" b="0" i="1" dirty="0">
              <a:latin typeface="Verdana" charset="0"/>
            </a:endParaRPr>
          </a:p>
        </p:txBody>
      </p:sp>
      <p:sp>
        <p:nvSpPr>
          <p:cNvPr id="91" name="Text Box 21"/>
          <p:cNvSpPr txBox="1">
            <a:spLocks noChangeArrowheads="1"/>
          </p:cNvSpPr>
          <p:nvPr/>
        </p:nvSpPr>
        <p:spPr bwMode="auto">
          <a:xfrm>
            <a:off x="5958437" y="4064861"/>
            <a:ext cx="2214013" cy="116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solidFill>
                  <a:srgbClr val="000000"/>
                </a:solidFill>
                <a:latin typeface="Verdana" charset="0"/>
              </a:rPr>
              <a:t>Get</a:t>
            </a:r>
            <a:r>
              <a:rPr lang="it-IT" sz="1000" b="0" dirty="0" smtClean="0">
                <a:solidFill>
                  <a:srgbClr val="000000"/>
                </a:solidFill>
                <a:latin typeface="Verdana" charset="0"/>
              </a:rPr>
              <a:t> VNF info from </a:t>
            </a:r>
            <a:r>
              <a:rPr lang="it-IT" sz="1000" b="0" dirty="0" err="1" smtClean="0">
                <a:solidFill>
                  <a:srgbClr val="000000"/>
                </a:solidFill>
                <a:latin typeface="Verdana" charset="0"/>
              </a:rPr>
              <a:t>mac</a:t>
            </a:r>
            <a:r>
              <a:rPr lang="it-IT" sz="1000" b="0" dirty="0" smtClean="0">
                <a:solidFill>
                  <a:srgbClr val="000000"/>
                </a:solidFill>
                <a:latin typeface="Verdana" charset="0"/>
              </a:rPr>
              <a:t> </a:t>
            </a:r>
            <a:r>
              <a:rPr lang="it-IT" sz="1000" b="0" dirty="0" err="1" smtClean="0">
                <a:solidFill>
                  <a:srgbClr val="000000"/>
                </a:solidFill>
                <a:latin typeface="Verdana" charset="0"/>
              </a:rPr>
              <a:t>address</a:t>
            </a:r>
            <a:endParaRPr lang="it-IT" sz="1000" b="0" dirty="0" smtClean="0">
              <a:solidFill>
                <a:srgbClr val="000000"/>
              </a:solidFill>
              <a:latin typeface="Verdana" charset="0"/>
            </a:endParaRPr>
          </a:p>
          <a:p>
            <a:pPr algn="ctr"/>
            <a:endParaRPr lang="it-IT" sz="1000" b="0" dirty="0" smtClean="0">
              <a:solidFill>
                <a:srgbClr val="000000"/>
              </a:solidFill>
              <a:latin typeface="Verdana" charset="0"/>
            </a:endParaRPr>
          </a:p>
          <a:p>
            <a:pPr algn="ctr"/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(http://controller: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8774</a:t>
            </a:r>
          </a:p>
          <a:p>
            <a:pPr algn="ctr"/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/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v2/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b2e28ddb25584299a6072ded8fe7c905</a:t>
            </a:r>
          </a:p>
          <a:p>
            <a:pPr algn="ctr"/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/</a:t>
            </a:r>
            <a:r>
              <a:rPr lang="it-IT" sz="800" b="0" dirty="0" err="1">
                <a:solidFill>
                  <a:srgbClr val="000000"/>
                </a:solidFill>
                <a:latin typeface="Verdana" charset="0"/>
              </a:rPr>
              <a:t>servers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/</a:t>
            </a:r>
            <a:r>
              <a:rPr lang="it-IT" sz="800" b="0" dirty="0" err="1" smtClean="0">
                <a:solidFill>
                  <a:srgbClr val="000000"/>
                </a:solidFill>
                <a:latin typeface="Verdana" charset="0"/>
              </a:rPr>
              <a:t>detail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’ </a:t>
            </a:r>
          </a:p>
          <a:p>
            <a:pPr algn="ctr"/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-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X GET 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–H “X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-Auth-</a:t>
            </a:r>
            <a:r>
              <a:rPr lang="it-IT" sz="800" b="0" dirty="0" err="1">
                <a:solidFill>
                  <a:srgbClr val="000000"/>
                </a:solidFill>
                <a:latin typeface="Verdana" charset="0"/>
              </a:rPr>
              <a:t>Token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: </a:t>
            </a:r>
            <a:r>
              <a:rPr lang="it-IT" sz="800" b="0" dirty="0" err="1" smtClean="0">
                <a:solidFill>
                  <a:srgbClr val="000000"/>
                </a:solidFill>
                <a:latin typeface="Verdana" charset="0"/>
              </a:rPr>
              <a:t>token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”</a:t>
            </a:r>
          </a:p>
          <a:p>
            <a:pPr algn="ctr"/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-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H 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“</a:t>
            </a:r>
            <a:r>
              <a:rPr lang="it-IT" sz="800" b="0" dirty="0" err="1" smtClean="0">
                <a:solidFill>
                  <a:srgbClr val="000000"/>
                </a:solidFill>
                <a:latin typeface="Verdana" charset="0"/>
              </a:rPr>
              <a:t>Accept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: </a:t>
            </a:r>
            <a:r>
              <a:rPr lang="it-IT" sz="800" b="0" dirty="0" err="1">
                <a:solidFill>
                  <a:srgbClr val="000000"/>
                </a:solidFill>
                <a:latin typeface="Verdana" charset="0"/>
              </a:rPr>
              <a:t>application</a:t>
            </a:r>
            <a:r>
              <a:rPr lang="it-IT" sz="800" b="0" dirty="0">
                <a:solidFill>
                  <a:srgbClr val="000000"/>
                </a:solidFill>
                <a:latin typeface="Verdana" charset="0"/>
              </a:rPr>
              <a:t>/</a:t>
            </a:r>
            <a:r>
              <a:rPr lang="it-IT" sz="800" b="0" dirty="0" smtClean="0">
                <a:solidFill>
                  <a:srgbClr val="000000"/>
                </a:solidFill>
                <a:latin typeface="Verdana" charset="0"/>
              </a:rPr>
              <a:t>json”)</a:t>
            </a:r>
            <a:endParaRPr lang="it-IT" sz="800" b="0" dirty="0">
              <a:solidFill>
                <a:srgbClr val="000000"/>
              </a:solidFill>
              <a:latin typeface="Verdana" charset="0"/>
            </a:endParaRPr>
          </a:p>
        </p:txBody>
      </p:sp>
      <p:sp>
        <p:nvSpPr>
          <p:cNvPr id="92" name="Text Box 21"/>
          <p:cNvSpPr txBox="1">
            <a:spLocks noChangeArrowheads="1"/>
          </p:cNvSpPr>
          <p:nvPr/>
        </p:nvSpPr>
        <p:spPr bwMode="auto">
          <a:xfrm>
            <a:off x="3594961" y="5456642"/>
            <a:ext cx="2343145" cy="4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 smtClean="0">
                <a:latin typeface="Verdana" charset="0"/>
              </a:rPr>
              <a:t>Send</a:t>
            </a:r>
            <a:r>
              <a:rPr lang="it-IT" sz="1000" b="0" dirty="0">
                <a:latin typeface="Verdana" charset="0"/>
              </a:rPr>
              <a:t> </a:t>
            </a:r>
            <a:r>
              <a:rPr lang="it-IT" sz="1000" b="0" dirty="0" smtClean="0">
                <a:latin typeface="Verdana" charset="0"/>
              </a:rPr>
              <a:t>to ‘default-&lt;</a:t>
            </a:r>
            <a:r>
              <a:rPr lang="it-IT" sz="1000" b="0" dirty="0" err="1">
                <a:latin typeface="Verdana" charset="0"/>
              </a:rPr>
              <a:t>mac-address</a:t>
            </a:r>
            <a:r>
              <a:rPr lang="it-IT" sz="1000" b="0" dirty="0" smtClean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:</a:t>
            </a:r>
          </a:p>
          <a:p>
            <a:pPr algn="ctr"/>
            <a:r>
              <a:rPr lang="it-IT" sz="1000" b="0" dirty="0" smtClean="0">
                <a:latin typeface="Verdana" charset="0"/>
              </a:rPr>
              <a:t>‘&lt;</a:t>
            </a:r>
            <a:r>
              <a:rPr lang="it-IT" sz="1000" b="0" dirty="0" err="1">
                <a:latin typeface="Verdana" charset="0"/>
              </a:rPr>
              <a:t>tenant_id</a:t>
            </a:r>
            <a:r>
              <a:rPr lang="it-IT" sz="1000" b="0" dirty="0">
                <a:latin typeface="Verdana" charset="0"/>
              </a:rPr>
              <a:t>&gt;, &lt;</a:t>
            </a:r>
            <a:r>
              <a:rPr lang="it-IT" sz="1000" b="0" dirty="0" err="1">
                <a:latin typeface="Verdana" charset="0"/>
              </a:rPr>
              <a:t>vnf_name</a:t>
            </a:r>
            <a:r>
              <a:rPr lang="it-IT" sz="1000" b="0" dirty="0" smtClean="0">
                <a:latin typeface="Verdana" charset="0"/>
              </a:rPr>
              <a:t>&gt;’</a:t>
            </a: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 flipH="1" flipV="1">
            <a:off x="3563937" y="5969006"/>
            <a:ext cx="2376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6" name="Straight Connector 95"/>
          <p:cNvCxnSpPr/>
          <p:nvPr/>
        </p:nvCxnSpPr>
        <p:spPr bwMode="auto">
          <a:xfrm flipH="1">
            <a:off x="7172264" y="5569448"/>
            <a:ext cx="49510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Text Box 15"/>
          <p:cNvSpPr txBox="1">
            <a:spLocks noChangeArrowheads="1"/>
          </p:cNvSpPr>
          <p:nvPr/>
        </p:nvSpPr>
        <p:spPr bwMode="auto">
          <a:xfrm>
            <a:off x="4103697" y="2726384"/>
            <a:ext cx="146706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Public sub</a:t>
            </a:r>
            <a:r>
              <a:rPr lang="it-IT" sz="1000" b="0" dirty="0">
                <a:latin typeface="Verdana" charset="0"/>
              </a:rPr>
              <a:t> to </a:t>
            </a:r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 </a:t>
            </a:r>
          </a:p>
          <a:p>
            <a:pPr algn="ctr"/>
            <a:r>
              <a:rPr lang="it-IT" sz="1000" b="0" dirty="0">
                <a:latin typeface="Verdana" charset="0"/>
              </a:rPr>
              <a:t>‘</a:t>
            </a:r>
            <a:r>
              <a:rPr lang="it-IT" sz="1000" b="0" dirty="0" err="1">
                <a:latin typeface="Verdana" charset="0"/>
              </a:rPr>
              <a:t>tenant_association</a:t>
            </a:r>
            <a:r>
              <a:rPr lang="it-IT" sz="1000" b="0" dirty="0">
                <a:latin typeface="Verdana" charset="0"/>
              </a:rPr>
              <a:t>’ </a:t>
            </a:r>
          </a:p>
          <a:p>
            <a:pPr algn="ctr"/>
            <a:endParaRPr lang="it-IT" sz="1000" b="0" dirty="0">
              <a:latin typeface="Verdana" charset="0"/>
            </a:endParaRPr>
          </a:p>
        </p:txBody>
      </p:sp>
      <p:sp>
        <p:nvSpPr>
          <p:cNvPr id="99" name="Line 20"/>
          <p:cNvSpPr>
            <a:spLocks noChangeShapeType="1"/>
          </p:cNvSpPr>
          <p:nvPr/>
        </p:nvSpPr>
        <p:spPr bwMode="auto">
          <a:xfrm flipH="1" flipV="1">
            <a:off x="3561619" y="3115705"/>
            <a:ext cx="2376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3" name="Straight Connector 102"/>
          <p:cNvCxnSpPr>
            <a:endCxn id="105" idx="0"/>
          </p:cNvCxnSpPr>
          <p:nvPr/>
        </p:nvCxnSpPr>
        <p:spPr bwMode="auto">
          <a:xfrm flipH="1" flipV="1">
            <a:off x="3120571" y="5324625"/>
            <a:ext cx="2817536" cy="303706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5" name="Snip Single Corner Rectangle 104"/>
          <p:cNvSpPr/>
          <p:nvPr/>
        </p:nvSpPr>
        <p:spPr bwMode="auto">
          <a:xfrm>
            <a:off x="1163864" y="4680244"/>
            <a:ext cx="1956707" cy="1288761"/>
          </a:xfrm>
          <a:prstGeom prst="snip1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Now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 the Configuration Server is able to associate the mac address of the VNF, which required the tenant association, with the tenant ID, </a:t>
            </a:r>
            <a:r>
              <a:rPr lang="en-US" sz="1000" dirty="0" smtClean="0">
                <a:solidFill>
                  <a:srgbClr val="000000"/>
                </a:solidFill>
                <a:latin typeface="Arial" charset="0"/>
              </a:rPr>
              <a:t>the id and the name of the VNF.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0" name="Explosion 1 109"/>
          <p:cNvSpPr/>
          <p:nvPr/>
        </p:nvSpPr>
        <p:spPr bwMode="auto">
          <a:xfrm>
            <a:off x="5895290" y="5551224"/>
            <a:ext cx="150331" cy="154214"/>
          </a:xfrm>
          <a:prstGeom prst="irregularSeal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4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5" grpId="0" animBg="1"/>
      <p:bldP spid="1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>
            <a:off x="5948442" y="2227031"/>
            <a:ext cx="2224008" cy="3854440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121710" y="2227029"/>
            <a:ext cx="4826732" cy="3854441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Tenant association phase (2)</a:t>
            </a:r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116012" y="2284168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3563937" y="2284169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940425" y="2284169"/>
            <a:ext cx="0" cy="37973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282499" y="1280785"/>
            <a:ext cx="171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 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059415" y="1280785"/>
            <a:ext cx="176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server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043929" y="1380734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1116013" y="1866667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 flipH="1">
            <a:off x="3563937" y="1866667"/>
            <a:ext cx="2317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5940425" y="1866667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8172450" y="1866667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8172450" y="2284168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7277920" y="1240524"/>
            <a:ext cx="17393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Neutron</a:t>
            </a:r>
            <a:endParaRPr lang="it-IT" sz="1200" b="0" dirty="0" smtClean="0">
              <a:latin typeface="Verdana" charset="0"/>
            </a:endParaRPr>
          </a:p>
          <a:p>
            <a:pPr algn="ctr"/>
            <a:r>
              <a:rPr lang="it-IT" sz="1200" b="0" dirty="0" smtClean="0">
                <a:latin typeface="Verdana" charset="0"/>
              </a:rPr>
              <a:t>(Openstack </a:t>
            </a:r>
            <a:r>
              <a:rPr lang="it-IT" sz="1200" b="0" dirty="0" err="1" smtClean="0">
                <a:latin typeface="Verdana" charset="0"/>
              </a:rPr>
              <a:t>Module</a:t>
            </a:r>
            <a:r>
              <a:rPr lang="it-IT" sz="1200" b="0" dirty="0" smtClean="0">
                <a:latin typeface="Verdana" charset="0"/>
              </a:rPr>
              <a:t>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1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2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>
            <a:off x="1118330" y="3132847"/>
            <a:ext cx="2447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1098771" y="2842227"/>
            <a:ext cx="24362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Close connection</a:t>
            </a:r>
            <a:r>
              <a:rPr lang="it-IT" sz="1000" b="0" dirty="0" smtClean="0">
                <a:latin typeface="Verdana" charset="0"/>
              </a:rPr>
              <a:t> with the broker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 flipH="1" flipV="1">
            <a:off x="1116010" y="2750315"/>
            <a:ext cx="245024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1165020" y="2228687"/>
            <a:ext cx="2343145" cy="4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>
                <a:latin typeface="Verdana" charset="0"/>
              </a:rPr>
              <a:t>Send</a:t>
            </a:r>
            <a:r>
              <a:rPr lang="it-IT" sz="1000" b="0" dirty="0">
                <a:latin typeface="Verdana" charset="0"/>
              </a:rPr>
              <a:t> to ‘default-&lt;</a:t>
            </a:r>
            <a:r>
              <a:rPr lang="it-IT" sz="1000" b="0" dirty="0" err="1">
                <a:latin typeface="Verdana" charset="0"/>
              </a:rPr>
              <a:t>mac-address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</a:t>
            </a:r>
          </a:p>
          <a:p>
            <a:pPr algn="ctr"/>
            <a:r>
              <a:rPr lang="it-IT" sz="1000" b="0" dirty="0" smtClean="0">
                <a:latin typeface="Verdana" charset="0"/>
              </a:rPr>
              <a:t>‘&lt;</a:t>
            </a:r>
            <a:r>
              <a:rPr lang="it-IT" sz="1000" b="0" dirty="0" err="1">
                <a:latin typeface="Verdana" charset="0"/>
              </a:rPr>
              <a:t>tenant_id</a:t>
            </a:r>
            <a:r>
              <a:rPr lang="it-IT" sz="1000" b="0" dirty="0">
                <a:latin typeface="Verdana" charset="0"/>
              </a:rPr>
              <a:t>&gt;, &lt;</a:t>
            </a:r>
            <a:r>
              <a:rPr lang="it-IT" sz="1000" b="0" dirty="0" err="1">
                <a:latin typeface="Verdana" charset="0"/>
              </a:rPr>
              <a:t>vnf_name</a:t>
            </a:r>
            <a:r>
              <a:rPr lang="it-IT" sz="1000" b="0" dirty="0" smtClean="0">
                <a:latin typeface="Verdana" charset="0"/>
              </a:rPr>
              <a:t>&gt;’</a:t>
            </a:r>
            <a:endParaRPr lang="it-IT" sz="1000" b="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 bwMode="auto">
          <a:xfrm>
            <a:off x="1624012" y="2280501"/>
            <a:ext cx="6003924" cy="3827706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VNFs registration phase</a:t>
            </a:r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624012" y="2310904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7627937" y="2310906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909287" y="2298838"/>
            <a:ext cx="55059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 smtClean="0">
                <a:latin typeface="Verdana" charset="0"/>
              </a:rPr>
              <a:t>Registration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as</a:t>
            </a:r>
            <a:r>
              <a:rPr lang="it-IT" sz="1000" b="0" dirty="0" smtClean="0">
                <a:latin typeface="Verdana" charset="0"/>
              </a:rPr>
              <a:t>: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name</a:t>
            </a:r>
            <a:r>
              <a:rPr lang="it-IT" sz="1000" b="0" dirty="0" smtClean="0">
                <a:latin typeface="Verdana" charset="0"/>
              </a:rPr>
              <a:t> = &lt;</a:t>
            </a:r>
            <a:r>
              <a:rPr lang="it-IT" sz="1000" b="0" dirty="0" err="1" smtClean="0">
                <a:latin typeface="Verdana" charset="0"/>
              </a:rPr>
              <a:t>mac_address</a:t>
            </a:r>
            <a:r>
              <a:rPr lang="it-IT" sz="1000" b="0" dirty="0" smtClean="0">
                <a:latin typeface="Verdana" charset="0"/>
              </a:rPr>
              <a:t>&gt;</a:t>
            </a:r>
          </a:p>
          <a:p>
            <a:pPr algn="ctr"/>
            <a:r>
              <a:rPr lang="it-IT" sz="1000" b="0" dirty="0" err="1">
                <a:latin typeface="Verdana" charset="0"/>
              </a:rPr>
              <a:t>tenant</a:t>
            </a:r>
            <a:r>
              <a:rPr lang="it-IT" sz="1000" b="0" dirty="0">
                <a:latin typeface="Verdana" charset="0"/>
              </a:rPr>
              <a:t> ID = </a:t>
            </a:r>
            <a:r>
              <a:rPr lang="it-IT" sz="1000" b="0" dirty="0" smtClean="0">
                <a:latin typeface="Verdana" charset="0"/>
              </a:rPr>
              <a:t>&lt;</a:t>
            </a:r>
            <a:r>
              <a:rPr lang="it-IT" sz="1000" b="0" dirty="0" err="1" smtClean="0">
                <a:latin typeface="Verdana" charset="0"/>
              </a:rPr>
              <a:t>tenant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1000" b="0" dirty="0">
              <a:latin typeface="Verdana" charset="0"/>
            </a:endParaRPr>
          </a:p>
          <a:p>
            <a:pPr algn="ctr"/>
            <a:endParaRPr lang="it-IT" sz="1000" b="0" dirty="0">
              <a:latin typeface="Verdana" charset="0"/>
            </a:endParaRPr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1624013" y="189340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7627938" y="182196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>
            <a:off x="1626330" y="2872303"/>
            <a:ext cx="60016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723643" y="1334257"/>
            <a:ext cx="171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 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755650" y="2280501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>
            <a:off x="7134242" y="1378976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03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 bwMode="auto">
          <a:xfrm>
            <a:off x="594454" y="2253763"/>
            <a:ext cx="4005866" cy="3854443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600322" y="2253763"/>
            <a:ext cx="3854326" cy="3854438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for initial </a:t>
            </a:r>
            <a:br>
              <a:rPr lang="en-US" dirty="0" smtClean="0"/>
            </a:br>
            <a:r>
              <a:rPr lang="en-US" dirty="0" smtClean="0"/>
              <a:t>configuration (1)</a:t>
            </a:r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92137" y="2310904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601352" y="2310905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00321" y="2323277"/>
            <a:ext cx="0" cy="37973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2141" y="4317248"/>
            <a:ext cx="200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3288" y="3900302"/>
            <a:ext cx="21511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Pub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: ‘firewall’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: ‘&lt;</a:t>
            </a:r>
            <a:r>
              <a:rPr lang="it-IT" sz="1000" b="0" dirty="0" err="1">
                <a:latin typeface="Verdana" charset="0"/>
              </a:rPr>
              <a:t>my</a:t>
            </a:r>
            <a:r>
              <a:rPr lang="it-IT" sz="1000" b="0" dirty="0">
                <a:latin typeface="Verdana" charset="0"/>
              </a:rPr>
              <a:t>-</a:t>
            </a:r>
            <a:r>
              <a:rPr lang="it-IT" sz="1000" b="0" dirty="0" err="1">
                <a:latin typeface="Verdana" charset="0"/>
              </a:rPr>
              <a:t>yang</a:t>
            </a:r>
            <a:r>
              <a:rPr lang="it-IT" sz="1000" b="0" dirty="0">
                <a:latin typeface="Verdana" charset="0"/>
              </a:rPr>
              <a:t>-model</a:t>
            </a:r>
            <a:r>
              <a:rPr lang="it-IT" sz="1000" b="0" dirty="0" smtClean="0">
                <a:latin typeface="Verdana" charset="0"/>
              </a:rPr>
              <a:t>&gt;’</a:t>
            </a:r>
            <a:endParaRPr lang="it-IT" sz="1000" b="0" dirty="0">
              <a:latin typeface="Verdana" charset="0"/>
            </a:endParaRPr>
          </a:p>
          <a:p>
            <a:pPr algn="ctr"/>
            <a:endParaRPr lang="it-IT" sz="1000" b="0" dirty="0" smtClean="0">
              <a:latin typeface="Verdana" charset="0"/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-14121" y="1438296"/>
            <a:ext cx="171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746044" y="1438296"/>
            <a:ext cx="176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server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2108079" y="1538245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231775" y="2253764"/>
            <a:ext cx="8453440" cy="12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>
            <a:off x="592138" y="189340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7"/>
          <p:cNvSpPr>
            <a:spLocks noChangeShapeType="1"/>
          </p:cNvSpPr>
          <p:nvPr/>
        </p:nvSpPr>
        <p:spPr bwMode="auto">
          <a:xfrm>
            <a:off x="2601353" y="182196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4600321" y="1905775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6514576" y="1821967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6514576" y="2310906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5996029" y="1373065"/>
            <a:ext cx="1090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Horizon</a:t>
            </a:r>
            <a:endParaRPr lang="it-IT" sz="1200" b="0" dirty="0" smtClean="0">
              <a:latin typeface="Verdana" charset="0"/>
            </a:endParaRPr>
          </a:p>
          <a:p>
            <a:pPr algn="ctr"/>
            <a:r>
              <a:rPr lang="it-IT" sz="1200" b="0" dirty="0" smtClean="0">
                <a:latin typeface="Verdana" charset="0"/>
              </a:rPr>
              <a:t>(</a:t>
            </a:r>
            <a:r>
              <a:rPr lang="it-IT" sz="1200" b="0" dirty="0" err="1" smtClean="0">
                <a:latin typeface="Verdana" charset="0"/>
              </a:rPr>
              <a:t>Dashboad</a:t>
            </a:r>
            <a:r>
              <a:rPr lang="it-IT" sz="1200" b="0" dirty="0" smtClean="0">
                <a:latin typeface="Verdana" charset="0"/>
              </a:rPr>
              <a:t>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 flipV="1">
            <a:off x="2603669" y="4751378"/>
            <a:ext cx="1996651" cy="1237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4600322" y="5353234"/>
            <a:ext cx="19142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4686045" y="4872602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Get</a:t>
            </a:r>
            <a:r>
              <a:rPr lang="it-IT" sz="1000" b="0" dirty="0" smtClean="0">
                <a:latin typeface="Verdana" charset="0"/>
              </a:rPr>
              <a:t> the YANG model for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 id &lt;</a:t>
            </a:r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2501570" y="4333445"/>
            <a:ext cx="2186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 </a:t>
            </a:r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: ‘firewall’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 ‘&lt;</a:t>
            </a:r>
            <a:r>
              <a:rPr lang="it-IT" sz="1000" b="0" dirty="0" err="1">
                <a:latin typeface="Verdana" charset="0"/>
              </a:rPr>
              <a:t>my</a:t>
            </a:r>
            <a:r>
              <a:rPr lang="it-IT" sz="1000" b="0" dirty="0">
                <a:latin typeface="Verdana" charset="0"/>
              </a:rPr>
              <a:t>-</a:t>
            </a:r>
            <a:r>
              <a:rPr lang="it-IT" sz="1000" b="0" dirty="0" err="1">
                <a:latin typeface="Verdana" charset="0"/>
              </a:rPr>
              <a:t>yang</a:t>
            </a:r>
            <a:r>
              <a:rPr lang="it-IT" sz="1000" b="0" dirty="0">
                <a:latin typeface="Verdana" charset="0"/>
              </a:rPr>
              <a:t>-model&gt;</a:t>
            </a:r>
            <a:r>
              <a:rPr lang="it-IT" sz="1000" b="0" dirty="0" smtClean="0">
                <a:latin typeface="Verdana" charset="0"/>
              </a:rPr>
              <a:t>’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38" name="Line 20"/>
          <p:cNvSpPr>
            <a:spLocks noChangeShapeType="1"/>
          </p:cNvSpPr>
          <p:nvPr/>
        </p:nvSpPr>
        <p:spPr bwMode="auto">
          <a:xfrm flipH="1" flipV="1">
            <a:off x="4600322" y="2790651"/>
            <a:ext cx="19142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686045" y="2310019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Get</a:t>
            </a:r>
            <a:r>
              <a:rPr lang="it-IT" sz="1000" b="0" dirty="0" smtClean="0">
                <a:latin typeface="Verdana" charset="0"/>
              </a:rPr>
              <a:t> the YANG model for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 id &lt;</a:t>
            </a:r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 flipH="1" flipV="1">
            <a:off x="4615370" y="3163510"/>
            <a:ext cx="189920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828096" y="2817851"/>
            <a:ext cx="1538291" cy="3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>
                <a:solidFill>
                  <a:srgbClr val="FF0000"/>
                </a:solidFill>
                <a:latin typeface="Verdana" charset="0"/>
              </a:rPr>
              <a:t>Response: </a:t>
            </a:r>
          </a:p>
          <a:p>
            <a:pPr algn="ctr"/>
            <a:r>
              <a:rPr lang="it-IT" sz="1000" b="0" dirty="0" smtClean="0">
                <a:solidFill>
                  <a:srgbClr val="FF0000"/>
                </a:solidFill>
                <a:latin typeface="Verdana" charset="0"/>
              </a:rPr>
              <a:t>404 </a:t>
            </a:r>
            <a:r>
              <a:rPr lang="it-IT" sz="1000" b="0" dirty="0" err="1" smtClean="0">
                <a:solidFill>
                  <a:srgbClr val="FF0000"/>
                </a:solidFill>
                <a:latin typeface="Verdana" charset="0"/>
              </a:rPr>
              <a:t>Not</a:t>
            </a:r>
            <a:r>
              <a:rPr lang="it-IT" sz="1000" b="0" dirty="0" smtClean="0">
                <a:solidFill>
                  <a:srgbClr val="FF0000"/>
                </a:solidFill>
                <a:latin typeface="Verdana" charset="0"/>
              </a:rPr>
              <a:t> </a:t>
            </a:r>
            <a:r>
              <a:rPr lang="it-IT" sz="1000" b="0" dirty="0" err="1" smtClean="0">
                <a:solidFill>
                  <a:srgbClr val="FF0000"/>
                </a:solidFill>
                <a:latin typeface="Verdana" charset="0"/>
              </a:rPr>
              <a:t>found</a:t>
            </a:r>
            <a:endParaRPr lang="it-IT" sz="700" b="0" dirty="0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8454648" y="182196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>
            <a:off x="8454648" y="2310904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" name="Text Box 51"/>
          <p:cNvSpPr txBox="1">
            <a:spLocks noChangeArrowheads="1"/>
          </p:cNvSpPr>
          <p:nvPr/>
        </p:nvSpPr>
        <p:spPr bwMode="auto">
          <a:xfrm>
            <a:off x="7472018" y="1438296"/>
            <a:ext cx="1697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Global Orchestrator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3" name="Line 20"/>
          <p:cNvSpPr>
            <a:spLocks noChangeShapeType="1"/>
          </p:cNvSpPr>
          <p:nvPr/>
        </p:nvSpPr>
        <p:spPr bwMode="auto">
          <a:xfrm flipV="1">
            <a:off x="6514576" y="5505634"/>
            <a:ext cx="194007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512652" y="5025002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Get</a:t>
            </a:r>
            <a:r>
              <a:rPr lang="it-IT" sz="1000" b="0" dirty="0" smtClean="0">
                <a:latin typeface="Verdana" charset="0"/>
              </a:rPr>
              <a:t> the </a:t>
            </a:r>
            <a:r>
              <a:rPr lang="it-IT" sz="1000" b="0" dirty="0" err="1" smtClean="0">
                <a:latin typeface="Verdana" charset="0"/>
              </a:rPr>
              <a:t>template</a:t>
            </a:r>
            <a:r>
              <a:rPr lang="it-IT" sz="1000" b="0" dirty="0" smtClean="0">
                <a:latin typeface="Verdana" charset="0"/>
              </a:rPr>
              <a:t> for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 id &lt;</a:t>
            </a:r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65" name="Line 20"/>
          <p:cNvSpPr>
            <a:spLocks noChangeShapeType="1"/>
          </p:cNvSpPr>
          <p:nvPr/>
        </p:nvSpPr>
        <p:spPr bwMode="auto">
          <a:xfrm flipH="1" flipV="1">
            <a:off x="6509036" y="6056734"/>
            <a:ext cx="19456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6658265" y="5300007"/>
            <a:ext cx="1682918" cy="93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 smtClean="0">
                <a:latin typeface="Verdana" charset="0"/>
              </a:rPr>
              <a:t>Response: </a:t>
            </a:r>
          </a:p>
          <a:p>
            <a:pPr algn="ctr"/>
            <a:r>
              <a:rPr lang="en-US" sz="1000" b="0" dirty="0" smtClean="0">
                <a:latin typeface="Verdana" charset="0"/>
              </a:rPr>
              <a:t>&lt;</a:t>
            </a:r>
            <a:r>
              <a:rPr lang="en-US" sz="1000" b="0" dirty="0" err="1" smtClean="0">
                <a:latin typeface="Verdana" charset="0"/>
              </a:rPr>
              <a:t>vnf</a:t>
            </a:r>
            <a:r>
              <a:rPr lang="en-US" sz="1000" b="0" dirty="0" smtClean="0">
                <a:latin typeface="Verdana" charset="0"/>
              </a:rPr>
              <a:t>-template&gt;</a:t>
            </a:r>
            <a:endParaRPr lang="en-US" sz="1000" b="0" dirty="0">
              <a:latin typeface="Verdana" charset="0"/>
            </a:endParaRPr>
          </a:p>
        </p:txBody>
      </p:sp>
      <p:sp>
        <p:nvSpPr>
          <p:cNvPr id="67" name="Line 20"/>
          <p:cNvSpPr>
            <a:spLocks noChangeShapeType="1"/>
          </p:cNvSpPr>
          <p:nvPr/>
        </p:nvSpPr>
        <p:spPr bwMode="auto">
          <a:xfrm flipH="1" flipV="1">
            <a:off x="4600320" y="5898011"/>
            <a:ext cx="1908716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787646" y="5480571"/>
            <a:ext cx="1682918" cy="41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000" b="0" dirty="0" smtClean="0">
                <a:latin typeface="Verdana" charset="0"/>
              </a:rPr>
              <a:t>Response: </a:t>
            </a:r>
          </a:p>
          <a:p>
            <a:pPr algn="ctr"/>
            <a:r>
              <a:rPr lang="en-US" sz="1000" b="0" dirty="0" smtClean="0">
                <a:latin typeface="Verdana" charset="0"/>
              </a:rPr>
              <a:t>&lt;my-yang-model&gt;</a:t>
            </a:r>
            <a:endParaRPr lang="en-US" sz="1000" b="0" dirty="0">
              <a:latin typeface="Verdana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6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592141" y="3833265"/>
            <a:ext cx="2009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7"/>
          <p:cNvSpPr txBox="1">
            <a:spLocks noChangeArrowheads="1"/>
          </p:cNvSpPr>
          <p:nvPr/>
        </p:nvSpPr>
        <p:spPr bwMode="auto">
          <a:xfrm>
            <a:off x="753505" y="3425390"/>
            <a:ext cx="1710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Sub </a:t>
            </a:r>
            <a:r>
              <a:rPr lang="it-IT" sz="1000" b="0" dirty="0" smtClean="0">
                <a:latin typeface="Verdana" charset="0"/>
              </a:rPr>
              <a:t>to </a:t>
            </a:r>
            <a:r>
              <a:rPr lang="it-IT" sz="1000" b="0" dirty="0" err="1" smtClean="0">
                <a:latin typeface="Verdana" charset="0"/>
              </a:rPr>
              <a:t>topic</a:t>
            </a:r>
            <a:endParaRPr lang="it-IT" sz="1000" b="0" dirty="0" smtClean="0">
              <a:latin typeface="Verdana" charset="0"/>
            </a:endParaRPr>
          </a:p>
          <a:p>
            <a:pPr algn="ctr"/>
            <a:r>
              <a:rPr lang="it-IT" sz="1000" b="0" dirty="0" smtClean="0">
                <a:latin typeface="Verdana" charset="0"/>
              </a:rPr>
              <a:t> ‘/firewall</a:t>
            </a:r>
            <a:r>
              <a:rPr lang="it-IT" sz="1000" b="0" dirty="0">
                <a:latin typeface="Verdana" charset="0"/>
              </a:rPr>
              <a:t>/&lt;</a:t>
            </a:r>
            <a:r>
              <a:rPr lang="it-IT" sz="1000" b="0" dirty="0" err="1">
                <a:latin typeface="Verdana" charset="0"/>
              </a:rPr>
              <a:t>vnf-name</a:t>
            </a:r>
            <a:r>
              <a:rPr lang="it-IT" sz="1000" b="0" dirty="0">
                <a:latin typeface="Verdana" charset="0"/>
              </a:rPr>
              <a:t>&gt;</a:t>
            </a:r>
            <a:r>
              <a:rPr lang="it-IT" sz="1000" b="0" dirty="0" smtClean="0">
                <a:latin typeface="Verdana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50207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 bwMode="auto">
          <a:xfrm>
            <a:off x="596772" y="2253767"/>
            <a:ext cx="4003549" cy="3866812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600322" y="2253763"/>
            <a:ext cx="3854326" cy="3854438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initial </a:t>
            </a:r>
            <a:br>
              <a:rPr lang="en-US" dirty="0"/>
            </a:br>
            <a:r>
              <a:rPr lang="en-US" dirty="0"/>
              <a:t>configuration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592137" y="2310904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2601352" y="2310905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600321" y="2323277"/>
            <a:ext cx="0" cy="379730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>
            <a:off x="6514576" y="2310906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>
            <a:off x="8454648" y="2310904"/>
            <a:ext cx="0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H="1" flipV="1">
            <a:off x="4600322" y="3027455"/>
            <a:ext cx="19142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4686045" y="2439879"/>
            <a:ext cx="1828531" cy="45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Push</a:t>
            </a:r>
            <a:r>
              <a:rPr lang="it-IT" sz="1000" b="0" dirty="0" smtClean="0">
                <a:latin typeface="Verdana" charset="0"/>
              </a:rPr>
              <a:t> the json </a:t>
            </a:r>
            <a:r>
              <a:rPr lang="it-IT" sz="1000" b="0" dirty="0" err="1" smtClean="0">
                <a:latin typeface="Verdana" charset="0"/>
              </a:rPr>
              <a:t>instance</a:t>
            </a:r>
            <a:r>
              <a:rPr lang="it-IT" sz="1000" b="0" dirty="0" smtClean="0">
                <a:latin typeface="Verdana" charset="0"/>
              </a:rPr>
              <a:t> </a:t>
            </a:r>
          </a:p>
          <a:p>
            <a:pPr algn="ctr"/>
            <a:r>
              <a:rPr lang="it-IT" sz="1000" b="0" dirty="0" smtClean="0">
                <a:latin typeface="Verdana" charset="0"/>
              </a:rPr>
              <a:t>(</a:t>
            </a:r>
            <a:r>
              <a:rPr lang="it-IT" sz="1000" b="0" dirty="0" err="1" smtClean="0">
                <a:latin typeface="Verdana" charset="0"/>
              </a:rPr>
              <a:t>that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implement</a:t>
            </a:r>
            <a:r>
              <a:rPr lang="it-IT" sz="1000" b="0" dirty="0" smtClean="0">
                <a:latin typeface="Verdana" charset="0"/>
              </a:rPr>
              <a:t> the 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yang</a:t>
            </a:r>
            <a:r>
              <a:rPr lang="it-IT" sz="1000" b="0" dirty="0" smtClean="0">
                <a:latin typeface="Verdana" charset="0"/>
              </a:rPr>
              <a:t> model) for the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 id &lt;</a:t>
            </a:r>
            <a:r>
              <a:rPr lang="it-IT" sz="1000" b="0" dirty="0" err="1" smtClean="0">
                <a:latin typeface="Verdana" charset="0"/>
              </a:rPr>
              <a:t>vnf</a:t>
            </a:r>
            <a:r>
              <a:rPr lang="it-IT" sz="1000" b="0" dirty="0" smtClean="0">
                <a:latin typeface="Verdana" charset="0"/>
              </a:rPr>
              <a:t>-id&gt;</a:t>
            </a:r>
            <a:endParaRPr lang="it-IT" sz="700" b="0" dirty="0">
              <a:latin typeface="Verdana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2605990" y="2858696"/>
            <a:ext cx="1996650" cy="69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Pub in </a:t>
            </a:r>
            <a:r>
              <a:rPr lang="it-IT" sz="1000" dirty="0" err="1" smtClean="0">
                <a:latin typeface="Verdana" charset="0"/>
              </a:rPr>
              <a:t>specific</a:t>
            </a:r>
            <a:r>
              <a:rPr lang="it-IT" sz="1000" dirty="0" smtClean="0">
                <a:latin typeface="Verdana" charset="0"/>
              </a:rPr>
              <a:t> </a:t>
            </a:r>
            <a:r>
              <a:rPr lang="it-IT" sz="1000" dirty="0" err="1" smtClean="0">
                <a:latin typeface="Verdana" charset="0"/>
              </a:rPr>
              <a:t>tenant</a:t>
            </a:r>
            <a:endParaRPr lang="it-IT" sz="1000" dirty="0" smtClean="0">
              <a:latin typeface="Verdana" charset="0"/>
            </a:endParaRPr>
          </a:p>
          <a:p>
            <a:pPr algn="ctr"/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: ‘/firewall/&lt;</a:t>
            </a:r>
            <a:r>
              <a:rPr lang="it-IT" sz="1000" b="0" dirty="0" err="1" smtClean="0">
                <a:latin typeface="Verdana" charset="0"/>
              </a:rPr>
              <a:t>vnf-name</a:t>
            </a:r>
            <a:r>
              <a:rPr lang="it-IT" sz="1000" b="0" dirty="0" smtClean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tenant</a:t>
            </a:r>
            <a:r>
              <a:rPr lang="it-IT" sz="1000" b="0" dirty="0" smtClean="0">
                <a:latin typeface="Verdana" charset="0"/>
              </a:rPr>
              <a:t>: ‘&lt;</a:t>
            </a:r>
            <a:r>
              <a:rPr lang="it-IT" sz="1000" b="0" dirty="0" err="1" smtClean="0">
                <a:latin typeface="Verdana" charset="0"/>
              </a:rPr>
              <a:t>tenant_id</a:t>
            </a:r>
            <a:r>
              <a:rPr lang="it-IT" sz="1000" b="0" dirty="0" smtClean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:</a:t>
            </a:r>
            <a:r>
              <a:rPr lang="it-IT" sz="1000" dirty="0" smtClean="0">
                <a:latin typeface="Verdana" charset="0"/>
              </a:rPr>
              <a:t> ‘&lt;</a:t>
            </a:r>
            <a:r>
              <a:rPr lang="it-IT" sz="1000" b="0" dirty="0" err="1">
                <a:latin typeface="Verdana" charset="0"/>
              </a:rPr>
              <a:t>json_instance</a:t>
            </a:r>
            <a:r>
              <a:rPr lang="it-IT" sz="1000" b="0" dirty="0" smtClean="0">
                <a:latin typeface="Verdana" charset="0"/>
              </a:rPr>
              <a:t>&gt;’</a:t>
            </a:r>
            <a:r>
              <a:rPr lang="it-IT" sz="1000" dirty="0" smtClean="0">
                <a:latin typeface="Verdana" charset="0"/>
              </a:rPr>
              <a:t> </a:t>
            </a:r>
            <a:endParaRPr lang="it-IT" sz="1000" dirty="0">
              <a:latin typeface="Verdana" charset="0"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H="1" flipV="1">
            <a:off x="2603670" y="3557728"/>
            <a:ext cx="19989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20"/>
          <p:cNvSpPr>
            <a:spLocks noChangeShapeType="1"/>
          </p:cNvSpPr>
          <p:nvPr/>
        </p:nvSpPr>
        <p:spPr bwMode="auto">
          <a:xfrm flipH="1">
            <a:off x="596772" y="3933016"/>
            <a:ext cx="2009217" cy="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592137" y="3230446"/>
            <a:ext cx="2011533" cy="72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 in </a:t>
            </a:r>
            <a:r>
              <a:rPr lang="it-IT" sz="1000" dirty="0" err="1">
                <a:latin typeface="Verdana" charset="0"/>
              </a:rPr>
              <a:t>specific</a:t>
            </a:r>
            <a:r>
              <a:rPr lang="it-IT" sz="1000" dirty="0">
                <a:latin typeface="Verdana" charset="0"/>
              </a:rPr>
              <a:t> </a:t>
            </a:r>
            <a:r>
              <a:rPr lang="it-IT" sz="1000" dirty="0" err="1">
                <a:latin typeface="Verdana" charset="0"/>
              </a:rPr>
              <a:t>tenant</a:t>
            </a:r>
            <a:endParaRPr lang="it-IT" sz="1000" dirty="0">
              <a:latin typeface="Verdana" charset="0"/>
            </a:endParaRPr>
          </a:p>
          <a:p>
            <a:pPr algn="ctr"/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: ‘/firewall/&lt;</a:t>
            </a:r>
            <a:r>
              <a:rPr lang="it-IT" sz="1000" b="0" dirty="0" err="1">
                <a:latin typeface="Verdana" charset="0"/>
              </a:rPr>
              <a:t>vnf-name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tenant</a:t>
            </a:r>
            <a:r>
              <a:rPr lang="it-IT" sz="1000" b="0" dirty="0">
                <a:latin typeface="Verdana" charset="0"/>
              </a:rPr>
              <a:t>: ‘&lt;</a:t>
            </a:r>
            <a:r>
              <a:rPr lang="it-IT" sz="1000" b="0" dirty="0" err="1">
                <a:latin typeface="Verdana" charset="0"/>
              </a:rPr>
              <a:t>tenant_id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</a:t>
            </a:r>
            <a:r>
              <a:rPr lang="it-IT" sz="1000" dirty="0">
                <a:latin typeface="Verdana" charset="0"/>
              </a:rPr>
              <a:t> ‘&lt;</a:t>
            </a:r>
            <a:r>
              <a:rPr lang="it-IT" sz="1000" b="0" dirty="0" err="1">
                <a:latin typeface="Verdana" charset="0"/>
              </a:rPr>
              <a:t>json_instance</a:t>
            </a:r>
            <a:r>
              <a:rPr lang="it-IT" sz="1000" b="0" dirty="0">
                <a:latin typeface="Verdana" charset="0"/>
              </a:rPr>
              <a:t>&gt;’</a:t>
            </a:r>
            <a:r>
              <a:rPr lang="it-IT" sz="1000" dirty="0">
                <a:latin typeface="Verdana" charset="0"/>
              </a:rPr>
              <a:t> 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>
            <a:off x="-14121" y="1438296"/>
            <a:ext cx="171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3746044" y="1438296"/>
            <a:ext cx="17620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server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2108079" y="1538245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7" name="Line 35"/>
          <p:cNvSpPr>
            <a:spLocks noChangeShapeType="1"/>
          </p:cNvSpPr>
          <p:nvPr/>
        </p:nvSpPr>
        <p:spPr bwMode="auto">
          <a:xfrm>
            <a:off x="231775" y="2253764"/>
            <a:ext cx="8453440" cy="1237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36"/>
          <p:cNvSpPr>
            <a:spLocks noChangeShapeType="1"/>
          </p:cNvSpPr>
          <p:nvPr/>
        </p:nvSpPr>
        <p:spPr bwMode="auto">
          <a:xfrm>
            <a:off x="592138" y="189340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37"/>
          <p:cNvSpPr>
            <a:spLocks noChangeShapeType="1"/>
          </p:cNvSpPr>
          <p:nvPr/>
        </p:nvSpPr>
        <p:spPr bwMode="auto">
          <a:xfrm>
            <a:off x="2601353" y="182196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38"/>
          <p:cNvSpPr>
            <a:spLocks noChangeShapeType="1"/>
          </p:cNvSpPr>
          <p:nvPr/>
        </p:nvSpPr>
        <p:spPr bwMode="auto">
          <a:xfrm>
            <a:off x="4600321" y="1905775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39"/>
          <p:cNvSpPr>
            <a:spLocks noChangeShapeType="1"/>
          </p:cNvSpPr>
          <p:nvPr/>
        </p:nvSpPr>
        <p:spPr bwMode="auto">
          <a:xfrm>
            <a:off x="6514576" y="1821967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5996029" y="1373065"/>
            <a:ext cx="1090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Horizon</a:t>
            </a:r>
            <a:endParaRPr lang="it-IT" sz="1200" b="0" dirty="0" smtClean="0">
              <a:latin typeface="Verdana" charset="0"/>
            </a:endParaRPr>
          </a:p>
          <a:p>
            <a:pPr algn="ctr"/>
            <a:r>
              <a:rPr lang="it-IT" sz="1200" b="0" dirty="0" smtClean="0">
                <a:latin typeface="Verdana" charset="0"/>
              </a:rPr>
              <a:t>(</a:t>
            </a:r>
            <a:r>
              <a:rPr lang="it-IT" sz="1200" b="0" dirty="0" err="1" smtClean="0">
                <a:latin typeface="Verdana" charset="0"/>
              </a:rPr>
              <a:t>Dashboad</a:t>
            </a:r>
            <a:r>
              <a:rPr lang="it-IT" sz="1200" b="0" dirty="0" smtClean="0">
                <a:latin typeface="Verdana" charset="0"/>
              </a:rPr>
              <a:t>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73" name="Line 39"/>
          <p:cNvSpPr>
            <a:spLocks noChangeShapeType="1"/>
          </p:cNvSpPr>
          <p:nvPr/>
        </p:nvSpPr>
        <p:spPr bwMode="auto">
          <a:xfrm>
            <a:off x="8454648" y="182196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7472018" y="1438296"/>
            <a:ext cx="16979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Global Orchestrator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8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VNF2VNF </a:t>
            </a:r>
            <a:r>
              <a:rPr lang="en-US" dirty="0" smtClean="0"/>
              <a:t>configuration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96977"/>
            <a:ext cx="8228012" cy="483552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cs typeface="Verdana"/>
              </a:rPr>
              <a:t>The json instance obtained by the </a:t>
            </a:r>
            <a:r>
              <a:rPr lang="en-US" sz="1200" dirty="0" smtClean="0">
                <a:solidFill>
                  <a:srgbClr val="000000"/>
                </a:solidFill>
                <a:cs typeface="Verdana"/>
              </a:rPr>
              <a:t>VNF </a:t>
            </a:r>
            <a:r>
              <a:rPr lang="en-US" sz="1200" dirty="0">
                <a:solidFill>
                  <a:srgbClr val="000000"/>
                </a:solidFill>
                <a:cs typeface="Verdana"/>
              </a:rPr>
              <a:t>may contains the list </a:t>
            </a:r>
            <a:r>
              <a:rPr lang="en-US" sz="1200" dirty="0" smtClean="0">
                <a:solidFill>
                  <a:srgbClr val="000000"/>
                </a:solidFill>
                <a:cs typeface="Verdana"/>
              </a:rPr>
              <a:t>‘</a:t>
            </a:r>
            <a:r>
              <a:rPr lang="en-US" sz="1200" b="1" dirty="0" smtClean="0">
                <a:solidFill>
                  <a:srgbClr val="000000"/>
                </a:solidFill>
                <a:cs typeface="Verdana"/>
              </a:rPr>
              <a:t>subscribes’.</a:t>
            </a:r>
            <a:r>
              <a:rPr lang="en-US" sz="1200" b="1" dirty="0">
                <a:solidFill>
                  <a:srgbClr val="000000"/>
                </a:solidFill>
                <a:cs typeface="Verdana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cs typeface="Verdana"/>
              </a:rPr>
              <a:t>This </a:t>
            </a:r>
            <a:r>
              <a:rPr lang="en-US" sz="1200" dirty="0">
                <a:solidFill>
                  <a:srgbClr val="000000"/>
                </a:solidFill>
                <a:cs typeface="Verdana"/>
              </a:rPr>
              <a:t>list </a:t>
            </a:r>
            <a:r>
              <a:rPr lang="en-US" sz="1200" dirty="0" smtClean="0">
                <a:solidFill>
                  <a:srgbClr val="000000"/>
                </a:solidFill>
                <a:cs typeface="Verdana"/>
              </a:rPr>
              <a:t>identifies </a:t>
            </a:r>
            <a:r>
              <a:rPr lang="en-US" sz="1200" dirty="0">
                <a:solidFill>
                  <a:srgbClr val="000000"/>
                </a:solidFill>
                <a:cs typeface="Verdana"/>
              </a:rPr>
              <a:t>the VNFs from </a:t>
            </a:r>
            <a:r>
              <a:rPr lang="en-US" sz="1200" dirty="0" smtClean="0">
                <a:solidFill>
                  <a:srgbClr val="000000"/>
                </a:solidFill>
                <a:cs typeface="Verdana"/>
              </a:rPr>
              <a:t>which the </a:t>
            </a:r>
            <a:r>
              <a:rPr lang="en-US" sz="1200" dirty="0">
                <a:solidFill>
                  <a:srgbClr val="000000"/>
                </a:solidFill>
                <a:cs typeface="Verdana"/>
              </a:rPr>
              <a:t>VNF have to ask for configuration.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cs typeface="Verdana"/>
              </a:rPr>
              <a:t>Example (we’re the FW):</a:t>
            </a: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JSON 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instance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	…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	subscribes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[ { ‘</a:t>
            </a:r>
            <a:r>
              <a:rPr lang="en-US" sz="1000" dirty="0" err="1" smtClean="0">
                <a:solidFill>
                  <a:srgbClr val="000000"/>
                </a:solidFill>
              </a:rPr>
              <a:t>vnf</a:t>
            </a:r>
            <a:r>
              <a:rPr lang="en-US" sz="1000" dirty="0" smtClean="0">
                <a:solidFill>
                  <a:srgbClr val="000000"/>
                </a:solidFill>
              </a:rPr>
              <a:t>’ : 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‘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/IPS/&lt;</a:t>
            </a:r>
            <a:r>
              <a:rPr lang="en-US" sz="1000" dirty="0" err="1">
                <a:solidFill>
                  <a:srgbClr val="000000"/>
                </a:solidFill>
                <a:cs typeface="Verdana"/>
              </a:rPr>
              <a:t>vnf_name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&gt;’ 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 , ‘type’ : 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‘mandatory’ 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},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  <a:cs typeface="Verdana"/>
              </a:rPr>
              <a:t>		       { 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‘</a:t>
            </a:r>
            <a:r>
              <a:rPr lang="en-US" sz="1000" dirty="0" err="1">
                <a:solidFill>
                  <a:srgbClr val="000000"/>
                </a:solidFill>
              </a:rPr>
              <a:t>vnf</a:t>
            </a:r>
            <a:r>
              <a:rPr lang="en-US" sz="1000" dirty="0">
                <a:solidFill>
                  <a:srgbClr val="000000"/>
                </a:solidFill>
              </a:rPr>
              <a:t>’ : 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‘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/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monitor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/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cs typeface="Verdana"/>
              </a:rPr>
              <a:t>vnf_name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&gt;’  , ‘type’ : 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‘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optional</a:t>
            </a:r>
            <a:r>
              <a:rPr lang="en-US" sz="1000" dirty="0" smtClean="0">
                <a:solidFill>
                  <a:srgbClr val="000000"/>
                </a:solidFill>
                <a:cs typeface="Verdana"/>
              </a:rPr>
              <a:t>’ }]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	…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YANG model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sz="1000" dirty="0" smtClean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module </a:t>
            </a:r>
            <a:r>
              <a:rPr lang="en-US" sz="1000" dirty="0" err="1">
                <a:solidFill>
                  <a:srgbClr val="000000"/>
                </a:solidFill>
              </a:rPr>
              <a:t>config</a:t>
            </a:r>
            <a:r>
              <a:rPr lang="en-US" sz="1000" dirty="0">
                <a:solidFill>
                  <a:srgbClr val="000000"/>
                </a:solidFill>
              </a:rPr>
              <a:t>-firewall {</a:t>
            </a: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	…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	container firewall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		</a:t>
            </a:r>
            <a:r>
              <a:rPr lang="en-US" sz="1000" dirty="0">
                <a:solidFill>
                  <a:srgbClr val="000000"/>
                </a:solidFill>
              </a:rPr>
              <a:t>list </a:t>
            </a:r>
            <a:r>
              <a:rPr lang="en-US" sz="1000" dirty="0" smtClean="0">
                <a:solidFill>
                  <a:srgbClr val="000000"/>
                </a:solidFill>
              </a:rPr>
              <a:t>subscribes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	leaf </a:t>
            </a:r>
            <a:r>
              <a:rPr lang="en-US" sz="1000" dirty="0" err="1" smtClean="0">
                <a:solidFill>
                  <a:srgbClr val="000000"/>
                </a:solidFill>
              </a:rPr>
              <a:t>vnf</a:t>
            </a:r>
            <a:r>
              <a:rPr lang="en-US" sz="1000" dirty="0" smtClean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		type string;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000000"/>
                </a:solidFill>
              </a:rPr>
              <a:t>			}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	leaf type</a:t>
            </a:r>
            <a:r>
              <a:rPr lang="en-US" sz="10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			type enumeration {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				</a:t>
            </a:r>
            <a:r>
              <a:rPr lang="is-IS" sz="1000" dirty="0">
                <a:solidFill>
                  <a:srgbClr val="000000"/>
                </a:solidFill>
              </a:rPr>
              <a:t>enum 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mandatory</a:t>
            </a:r>
            <a:r>
              <a:rPr lang="is-IS" sz="1000" dirty="0" smtClean="0">
                <a:solidFill>
                  <a:srgbClr val="000000"/>
                </a:solidFill>
              </a:rPr>
              <a:t>;</a:t>
            </a:r>
            <a:endParaRPr lang="is-IS" sz="1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is-IS" sz="1000" dirty="0">
                <a:solidFill>
                  <a:srgbClr val="000000"/>
                </a:solidFill>
              </a:rPr>
              <a:t>					</a:t>
            </a:r>
            <a:r>
              <a:rPr lang="en-US" sz="1000" dirty="0" err="1">
                <a:solidFill>
                  <a:srgbClr val="000000"/>
                </a:solidFill>
              </a:rPr>
              <a:t>enum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>
                <a:solidFill>
                  <a:srgbClr val="000000"/>
                </a:solidFill>
                <a:cs typeface="Verdana"/>
              </a:rPr>
              <a:t>optional</a:t>
            </a:r>
            <a:r>
              <a:rPr lang="en-US" sz="1000" dirty="0" smtClean="0">
                <a:solidFill>
                  <a:srgbClr val="000000"/>
                </a:solidFill>
              </a:rPr>
              <a:t>;</a:t>
            </a:r>
            <a:endParaRPr lang="en-US" sz="1000" dirty="0">
              <a:solidFill>
                <a:srgbClr val="000000"/>
              </a:solidFill>
            </a:endParaRPr>
          </a:p>
          <a:p>
            <a:pPr marL="0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			}</a:t>
            </a:r>
          </a:p>
          <a:p>
            <a:pPr marL="0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		</a:t>
            </a:r>
            <a:r>
              <a:rPr lang="en-US" sz="10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</a:t>
            </a:r>
            <a:r>
              <a:rPr lang="en-US" sz="1000" dirty="0" smtClean="0">
                <a:solidFill>
                  <a:srgbClr val="000000"/>
                </a:solidFill>
              </a:rPr>
              <a:t>	}</a:t>
            </a:r>
          </a:p>
          <a:p>
            <a:pPr marL="0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</a:rPr>
              <a:t>	}</a:t>
            </a: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60000"/>
              </a:lnSpc>
              <a:spcBef>
                <a:spcPct val="0"/>
              </a:spcBef>
              <a:buNone/>
            </a:pPr>
            <a:r>
              <a:rPr lang="en-US" sz="1000" dirty="0">
                <a:solidFill>
                  <a:srgbClr val="000000"/>
                </a:solidFill>
                <a:cs typeface="Verdana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cs typeface="Verdana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82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VNF2VNF </a:t>
            </a:r>
            <a:br>
              <a:rPr lang="en-US" dirty="0" smtClean="0"/>
            </a:br>
            <a:r>
              <a:rPr lang="en-US" dirty="0" smtClean="0"/>
              <a:t>configuration (2)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079752" y="2280501"/>
            <a:ext cx="7083371" cy="3827706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H="1">
            <a:off x="1079752" y="2310904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4579937" y="2310906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1079752" y="2310906"/>
            <a:ext cx="35001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Sub </a:t>
            </a:r>
            <a:r>
              <a:rPr lang="it-IT" sz="1000" b="0" dirty="0">
                <a:latin typeface="Verdana" charset="0"/>
              </a:rPr>
              <a:t>to </a:t>
            </a:r>
            <a:r>
              <a:rPr lang="it-IT" sz="1000" b="0" dirty="0" err="1" smtClean="0">
                <a:latin typeface="Verdana" charset="0"/>
              </a:rPr>
              <a:t>topic</a:t>
            </a:r>
            <a:endParaRPr lang="it-IT" sz="1000" b="0" dirty="0" smtClean="0">
              <a:latin typeface="Verdana" charset="0"/>
            </a:endParaRPr>
          </a:p>
          <a:p>
            <a:pPr algn="ctr"/>
            <a:r>
              <a:rPr lang="it-IT" sz="1000" b="0" dirty="0" smtClean="0">
                <a:latin typeface="Verdana" charset="0"/>
              </a:rPr>
              <a:t> ‘</a:t>
            </a:r>
            <a:r>
              <a:rPr lang="it-IT" sz="1000" b="0" dirty="0" smtClean="0">
                <a:latin typeface="Verdana" charset="0"/>
              </a:rPr>
              <a:t>/</a:t>
            </a:r>
            <a:r>
              <a:rPr lang="it-IT" sz="1000" b="0" dirty="0" err="1" smtClean="0">
                <a:latin typeface="Verdana" charset="0"/>
              </a:rPr>
              <a:t>active_</a:t>
            </a:r>
            <a:r>
              <a:rPr lang="it-IT" sz="1000" b="0" dirty="0" err="1" smtClean="0">
                <a:latin typeface="Verdana" charset="0"/>
              </a:rPr>
              <a:t>vnfs</a:t>
            </a:r>
            <a:r>
              <a:rPr lang="it-IT" sz="1000" b="0" dirty="0" smtClean="0">
                <a:latin typeface="Verdana" charset="0"/>
              </a:rPr>
              <a:t>’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079753" y="189340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579938" y="182196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V="1">
            <a:off x="1079752" y="2747378"/>
            <a:ext cx="3500185" cy="9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95184" y="1334257"/>
            <a:ext cx="1770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 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 </a:t>
            </a:r>
            <a:r>
              <a:rPr lang="it-IT" sz="1200" b="0" dirty="0" smtClean="0">
                <a:latin typeface="Verdana" charset="0"/>
              </a:rPr>
              <a:t>(FW)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755650" y="2280501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4086242" y="1378976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8163124" y="2310906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8163125" y="182196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6666522" y="1378976"/>
            <a:ext cx="1922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>
                <a:latin typeface="Verdana" charset="0"/>
              </a:rPr>
              <a:t>Configuration</a:t>
            </a:r>
            <a:r>
              <a:rPr lang="it-IT" sz="1200" b="0" dirty="0">
                <a:latin typeface="Verdana" charset="0"/>
              </a:rPr>
              <a:t> </a:t>
            </a:r>
            <a:r>
              <a:rPr lang="it-IT" sz="1200" b="0" dirty="0" smtClean="0">
                <a:latin typeface="Verdana" charset="0"/>
              </a:rPr>
              <a:t>agent 2 </a:t>
            </a:r>
            <a:endParaRPr lang="it-IT" sz="1200" b="0" dirty="0">
              <a:latin typeface="Verdana" charset="0"/>
            </a:endParaRPr>
          </a:p>
          <a:p>
            <a:pPr algn="ctr"/>
            <a:r>
              <a:rPr lang="it-IT" sz="1200" b="0" dirty="0">
                <a:latin typeface="Verdana" charset="0"/>
              </a:rPr>
              <a:t>(DD Client</a:t>
            </a:r>
            <a:r>
              <a:rPr lang="it-IT" sz="1200" b="0" dirty="0" smtClean="0">
                <a:latin typeface="Verdana" charset="0"/>
              </a:rPr>
              <a:t>) </a:t>
            </a:r>
            <a:r>
              <a:rPr lang="it-IT" sz="1200" b="0" dirty="0" smtClean="0">
                <a:latin typeface="Verdana" charset="0"/>
              </a:rPr>
              <a:t>(IPS)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4583111" y="2972764"/>
            <a:ext cx="358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Pub 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: ‘</a:t>
            </a:r>
            <a:r>
              <a:rPr lang="it-IT" sz="1000" b="0" dirty="0">
                <a:latin typeface="Verdana" charset="0"/>
              </a:rPr>
              <a:t>/</a:t>
            </a:r>
            <a:r>
              <a:rPr lang="it-IT" sz="1000" b="0" dirty="0" err="1">
                <a:latin typeface="Verdana" charset="0"/>
              </a:rPr>
              <a:t>active_vnfs</a:t>
            </a:r>
            <a:r>
              <a:rPr lang="it-IT" sz="1000" b="0" dirty="0">
                <a:latin typeface="Verdana" charset="0"/>
              </a:rPr>
              <a:t>’</a:t>
            </a:r>
            <a:endParaRPr lang="it-IT" sz="1000" b="0" dirty="0" smtClean="0">
              <a:latin typeface="Verdana" charset="0"/>
            </a:endParaRPr>
          </a:p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: </a:t>
            </a:r>
            <a:r>
              <a:rPr lang="it-IT" sz="1000" b="0" dirty="0" smtClean="0">
                <a:latin typeface="Verdana" charset="0"/>
              </a:rPr>
              <a:t>‘</a:t>
            </a:r>
            <a:r>
              <a:rPr lang="it-IT" sz="1000" b="0" dirty="0" err="1" smtClean="0">
                <a:latin typeface="Verdana" charset="0"/>
              </a:rPr>
              <a:t>Firewall:firewall_name:mac_address</a:t>
            </a:r>
            <a:r>
              <a:rPr lang="it-IT" sz="1000" b="0" dirty="0" smtClean="0">
                <a:latin typeface="Verdana" charset="0"/>
              </a:rPr>
              <a:t>’</a:t>
            </a:r>
            <a:endParaRPr lang="it-IT" sz="1000" i="1" dirty="0">
              <a:latin typeface="Verdana" charset="0"/>
            </a:endParaRPr>
          </a:p>
        </p:txBody>
      </p:sp>
      <p:sp>
        <p:nvSpPr>
          <p:cNvPr id="65" name="Line 16"/>
          <p:cNvSpPr>
            <a:spLocks noChangeShapeType="1"/>
          </p:cNvSpPr>
          <p:nvPr/>
        </p:nvSpPr>
        <p:spPr bwMode="auto">
          <a:xfrm flipV="1">
            <a:off x="4583111" y="3372874"/>
            <a:ext cx="3581600" cy="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4583111" y="2624267"/>
            <a:ext cx="358159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Sub </a:t>
            </a:r>
            <a:r>
              <a:rPr lang="it-IT" sz="1000" b="0" dirty="0" smtClean="0">
                <a:latin typeface="Verdana" charset="0"/>
              </a:rPr>
              <a:t>to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 ‘</a:t>
            </a:r>
            <a:r>
              <a:rPr lang="it-IT" sz="1000" b="0" dirty="0">
                <a:latin typeface="Verdana" charset="0"/>
              </a:rPr>
              <a:t>/</a:t>
            </a:r>
            <a:r>
              <a:rPr lang="it-IT" sz="1000" b="0" dirty="0" err="1">
                <a:latin typeface="Verdana" charset="0"/>
              </a:rPr>
              <a:t>active_vnfs</a:t>
            </a:r>
            <a:r>
              <a:rPr lang="it-IT" sz="1000" b="0" dirty="0">
                <a:latin typeface="Verdana" charset="0"/>
              </a:rPr>
              <a:t>’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81" name="Line 16"/>
          <p:cNvSpPr>
            <a:spLocks noChangeShapeType="1"/>
          </p:cNvSpPr>
          <p:nvPr/>
        </p:nvSpPr>
        <p:spPr bwMode="auto">
          <a:xfrm>
            <a:off x="4579937" y="2916184"/>
            <a:ext cx="35847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5"/>
          <p:cNvSpPr txBox="1">
            <a:spLocks noChangeArrowheads="1"/>
          </p:cNvSpPr>
          <p:nvPr/>
        </p:nvSpPr>
        <p:spPr bwMode="auto">
          <a:xfrm>
            <a:off x="1091755" y="4412795"/>
            <a:ext cx="34913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>
                <a:latin typeface="Verdana" charset="0"/>
              </a:rPr>
              <a:t>Send</a:t>
            </a:r>
            <a:r>
              <a:rPr lang="it-IT" sz="1000" b="0" dirty="0">
                <a:latin typeface="Verdana" charset="0"/>
              </a:rPr>
              <a:t> to </a:t>
            </a:r>
            <a:r>
              <a:rPr lang="it-IT" sz="1000" b="0" dirty="0" smtClean="0">
                <a:latin typeface="Verdana" charset="0"/>
              </a:rPr>
              <a:t>‘&lt;</a:t>
            </a:r>
            <a:r>
              <a:rPr lang="it-IT" sz="1000" b="0" dirty="0" err="1">
                <a:latin typeface="Verdana" charset="0"/>
              </a:rPr>
              <a:t>mac-address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</a:t>
            </a:r>
          </a:p>
          <a:p>
            <a:pPr algn="ctr"/>
            <a:r>
              <a:rPr lang="it-IT" sz="1000" b="0" dirty="0" smtClean="0">
                <a:latin typeface="Verdana" charset="0"/>
              </a:rPr>
              <a:t>‘</a:t>
            </a:r>
            <a:r>
              <a:rPr lang="it-IT" sz="1000" b="0" dirty="0" err="1" smtClean="0">
                <a:latin typeface="Verdana" charset="0"/>
              </a:rPr>
              <a:t>Send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your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configuration</a:t>
            </a:r>
            <a:r>
              <a:rPr lang="it-IT" sz="1000" b="0" dirty="0" smtClean="0">
                <a:latin typeface="Verdana" charset="0"/>
              </a:rPr>
              <a:t> on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 /IPS’</a:t>
            </a:r>
            <a:endParaRPr lang="it-IT" sz="1000" b="0" dirty="0">
              <a:latin typeface="Verdana" charset="0"/>
            </a:endParaRPr>
          </a:p>
          <a:p>
            <a:pPr algn="ctr"/>
            <a:endParaRPr lang="it-IT" sz="1000" b="0" dirty="0">
              <a:latin typeface="Verdana" charset="0"/>
            </a:endParaRPr>
          </a:p>
        </p:txBody>
      </p:sp>
      <p:sp>
        <p:nvSpPr>
          <p:cNvPr id="85" name="Line 16"/>
          <p:cNvSpPr>
            <a:spLocks noChangeShapeType="1"/>
          </p:cNvSpPr>
          <p:nvPr/>
        </p:nvSpPr>
        <p:spPr bwMode="auto">
          <a:xfrm>
            <a:off x="1070067" y="4986581"/>
            <a:ext cx="35001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Text Box 15"/>
          <p:cNvSpPr txBox="1">
            <a:spLocks noChangeArrowheads="1"/>
          </p:cNvSpPr>
          <p:nvPr/>
        </p:nvSpPr>
        <p:spPr bwMode="auto">
          <a:xfrm>
            <a:off x="1079752" y="3429454"/>
            <a:ext cx="358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Pub </a:t>
            </a:r>
            <a:r>
              <a:rPr lang="it-IT" sz="1000" b="0" dirty="0">
                <a:latin typeface="Verdana" charset="0"/>
              </a:rPr>
              <a:t> </a:t>
            </a:r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: ‘/</a:t>
            </a:r>
            <a:r>
              <a:rPr lang="it-IT" sz="1000" b="0" dirty="0" err="1">
                <a:latin typeface="Verdana" charset="0"/>
              </a:rPr>
              <a:t>active_vnfs</a:t>
            </a:r>
            <a:r>
              <a:rPr lang="it-IT" sz="1000" b="0" dirty="0">
                <a:latin typeface="Verdana" charset="0"/>
              </a:rPr>
              <a:t>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 ‘</a:t>
            </a:r>
            <a:r>
              <a:rPr lang="it-IT" sz="1000" b="0" dirty="0" err="1" smtClean="0">
                <a:latin typeface="Verdana" charset="0"/>
              </a:rPr>
              <a:t>Firewall:firewall_name:mac_address</a:t>
            </a:r>
            <a:r>
              <a:rPr lang="it-IT" sz="1000" b="0" dirty="0" smtClean="0">
                <a:latin typeface="Verdana" charset="0"/>
              </a:rPr>
              <a:t>’</a:t>
            </a:r>
            <a:endParaRPr lang="it-IT" sz="1000" i="1" dirty="0">
              <a:latin typeface="Verdana" charset="0"/>
            </a:endParaRPr>
          </a:p>
        </p:txBody>
      </p:sp>
      <p:sp>
        <p:nvSpPr>
          <p:cNvPr id="87" name="Line 16"/>
          <p:cNvSpPr>
            <a:spLocks noChangeShapeType="1"/>
          </p:cNvSpPr>
          <p:nvPr/>
        </p:nvSpPr>
        <p:spPr bwMode="auto">
          <a:xfrm flipV="1">
            <a:off x="1079752" y="3880031"/>
            <a:ext cx="35001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4583112" y="4902819"/>
            <a:ext cx="35896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err="1">
                <a:latin typeface="Verdana" charset="0"/>
              </a:rPr>
              <a:t>Send</a:t>
            </a:r>
            <a:r>
              <a:rPr lang="it-IT" sz="1000" b="0" dirty="0">
                <a:latin typeface="Verdana" charset="0"/>
              </a:rPr>
              <a:t> to ‘&lt;</a:t>
            </a:r>
            <a:r>
              <a:rPr lang="it-IT" sz="1000" b="0" dirty="0" err="1">
                <a:latin typeface="Verdana" charset="0"/>
              </a:rPr>
              <a:t>mac-address</a:t>
            </a:r>
            <a:r>
              <a:rPr lang="it-IT" sz="1000" b="0" dirty="0">
                <a:latin typeface="Verdana" charset="0"/>
              </a:rPr>
              <a:t>&gt;’</a:t>
            </a:r>
          </a:p>
          <a:p>
            <a:pPr algn="ctr"/>
            <a:r>
              <a:rPr lang="it-IT" sz="1000" b="0" dirty="0" err="1">
                <a:latin typeface="Verdana" charset="0"/>
              </a:rPr>
              <a:t>message</a:t>
            </a:r>
            <a:r>
              <a:rPr lang="it-IT" sz="1000" b="0" dirty="0">
                <a:latin typeface="Verdana" charset="0"/>
              </a:rPr>
              <a:t>:</a:t>
            </a:r>
          </a:p>
          <a:p>
            <a:pPr algn="ctr"/>
            <a:r>
              <a:rPr lang="it-IT" sz="1000" b="0" dirty="0">
                <a:latin typeface="Verdana" charset="0"/>
              </a:rPr>
              <a:t>‘</a:t>
            </a:r>
            <a:r>
              <a:rPr lang="it-IT" sz="1000" b="0" dirty="0" err="1">
                <a:latin typeface="Verdana" charset="0"/>
              </a:rPr>
              <a:t>Send</a:t>
            </a:r>
            <a:r>
              <a:rPr lang="it-IT" sz="1000" b="0" dirty="0">
                <a:latin typeface="Verdana" charset="0"/>
              </a:rPr>
              <a:t> </a:t>
            </a:r>
            <a:r>
              <a:rPr lang="it-IT" sz="1000" b="0" dirty="0" err="1">
                <a:latin typeface="Verdana" charset="0"/>
              </a:rPr>
              <a:t>your</a:t>
            </a:r>
            <a:r>
              <a:rPr lang="it-IT" sz="1000" b="0" dirty="0">
                <a:latin typeface="Verdana" charset="0"/>
              </a:rPr>
              <a:t> </a:t>
            </a:r>
            <a:r>
              <a:rPr lang="it-IT" sz="1000" b="0" dirty="0" err="1">
                <a:latin typeface="Verdana" charset="0"/>
              </a:rPr>
              <a:t>configuration</a:t>
            </a:r>
            <a:r>
              <a:rPr lang="it-IT" sz="1000" b="0" dirty="0">
                <a:latin typeface="Verdana" charset="0"/>
              </a:rPr>
              <a:t> on </a:t>
            </a:r>
            <a:r>
              <a:rPr lang="it-IT" sz="1000" b="0" dirty="0" err="1">
                <a:latin typeface="Verdana" charset="0"/>
              </a:rPr>
              <a:t>topic</a:t>
            </a:r>
            <a:r>
              <a:rPr lang="it-IT" sz="1000" b="0" dirty="0">
                <a:latin typeface="Verdana" charset="0"/>
              </a:rPr>
              <a:t> /IPS’</a:t>
            </a:r>
          </a:p>
          <a:p>
            <a:pPr algn="ctr"/>
            <a:endParaRPr lang="it-IT" sz="1000" b="0" dirty="0">
              <a:latin typeface="Verdana" charset="0"/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4583112" y="5433811"/>
            <a:ext cx="3576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1091755" y="3919753"/>
            <a:ext cx="35001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>
                <a:latin typeface="Verdana" charset="0"/>
              </a:rPr>
              <a:t>Sub </a:t>
            </a:r>
            <a:r>
              <a:rPr lang="it-IT" sz="1000" b="0" dirty="0">
                <a:latin typeface="Verdana" charset="0"/>
              </a:rPr>
              <a:t>to </a:t>
            </a:r>
            <a:r>
              <a:rPr lang="it-IT" sz="1000" b="0" dirty="0" err="1" smtClean="0">
                <a:latin typeface="Verdana" charset="0"/>
              </a:rPr>
              <a:t>topic</a:t>
            </a:r>
            <a:endParaRPr lang="it-IT" sz="1000" b="0" dirty="0" smtClean="0">
              <a:latin typeface="Verdana" charset="0"/>
            </a:endParaRPr>
          </a:p>
          <a:p>
            <a:pPr algn="ctr"/>
            <a:r>
              <a:rPr lang="it-IT" sz="1000" b="0" dirty="0" smtClean="0">
                <a:latin typeface="Verdana" charset="0"/>
              </a:rPr>
              <a:t> ‘</a:t>
            </a:r>
            <a:r>
              <a:rPr lang="it-IT" sz="1000" b="0" dirty="0" smtClean="0">
                <a:latin typeface="Verdana" charset="0"/>
              </a:rPr>
              <a:t>/IPS’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43" name="Line 16"/>
          <p:cNvSpPr>
            <a:spLocks noChangeShapeType="1"/>
          </p:cNvSpPr>
          <p:nvPr/>
        </p:nvSpPr>
        <p:spPr bwMode="auto">
          <a:xfrm flipV="1">
            <a:off x="1091755" y="4324476"/>
            <a:ext cx="3500185" cy="9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5"/>
          <p:cNvSpPr txBox="1">
            <a:spLocks noChangeArrowheads="1"/>
          </p:cNvSpPr>
          <p:nvPr/>
        </p:nvSpPr>
        <p:spPr bwMode="auto">
          <a:xfrm>
            <a:off x="4578350" y="5514876"/>
            <a:ext cx="358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Pub 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: ‘</a:t>
            </a:r>
            <a:r>
              <a:rPr lang="it-IT" sz="1000" b="0" dirty="0" smtClean="0">
                <a:latin typeface="Verdana" charset="0"/>
              </a:rPr>
              <a:t>/IPS’</a:t>
            </a:r>
            <a:endParaRPr lang="it-IT" sz="1000" b="0" dirty="0" smtClean="0">
              <a:latin typeface="Verdana" charset="0"/>
            </a:endParaRPr>
          </a:p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: </a:t>
            </a:r>
            <a:r>
              <a:rPr lang="it-IT" sz="1000" b="0" dirty="0" smtClean="0">
                <a:latin typeface="Verdana" charset="0"/>
              </a:rPr>
              <a:t>‘</a:t>
            </a:r>
            <a:r>
              <a:rPr lang="it-IT" sz="1000" dirty="0">
                <a:latin typeface="Verdana" charset="0"/>
              </a:rPr>
              <a:t>&lt;</a:t>
            </a:r>
            <a:r>
              <a:rPr lang="it-IT" sz="1000" b="0" dirty="0" err="1">
                <a:latin typeface="Verdana" charset="0"/>
              </a:rPr>
              <a:t>json_instance</a:t>
            </a:r>
            <a:r>
              <a:rPr lang="it-IT" sz="1000" b="0" dirty="0">
                <a:latin typeface="Verdana" charset="0"/>
              </a:rPr>
              <a:t>&gt;’</a:t>
            </a:r>
            <a:endParaRPr lang="it-IT" sz="1000" i="1" dirty="0">
              <a:latin typeface="Verdana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V="1">
            <a:off x="4578350" y="5914986"/>
            <a:ext cx="3581600" cy="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Snip Single Corner Rectangle 72"/>
          <p:cNvSpPr/>
          <p:nvPr/>
        </p:nvSpPr>
        <p:spPr bwMode="auto">
          <a:xfrm>
            <a:off x="232119" y="3471252"/>
            <a:ext cx="1968116" cy="1164247"/>
          </a:xfrm>
          <a:prstGeom prst="snip1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I’m subscribed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for IPS configuration, so I will wait until the IPS public </a:t>
            </a:r>
            <a:r>
              <a:rPr kumimoji="0" lang="en-US" sz="1000" b="0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on ‘</a:t>
            </a:r>
            <a:r>
              <a:rPr kumimoji="0" lang="en-US" sz="1000" b="0" i="1" u="none" strike="noStrike" cap="none" normalizeH="0" smtClean="0">
                <a:ln>
                  <a:noFill/>
                </a:ln>
                <a:effectLst/>
                <a:latin typeface="Arial" charset="0"/>
              </a:rPr>
              <a:t>active_vnfs</a:t>
            </a:r>
            <a:r>
              <a:rPr kumimoji="0" lang="en-US" sz="1000" b="0" i="1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’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topic. Then I send a request to IPS to publish It’s configuration</a:t>
            </a:r>
            <a:endParaRPr kumimoji="0" lang="en-US" sz="10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53" name="Straight Connector 74"/>
          <p:cNvCxnSpPr>
            <a:stCxn id="52" idx="3"/>
          </p:cNvCxnSpPr>
          <p:nvPr/>
        </p:nvCxnSpPr>
        <p:spPr bwMode="auto">
          <a:xfrm flipV="1">
            <a:off x="1216177" y="1821968"/>
            <a:ext cx="604156" cy="16492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74"/>
          <p:cNvCxnSpPr/>
          <p:nvPr/>
        </p:nvCxnSpPr>
        <p:spPr bwMode="auto">
          <a:xfrm>
            <a:off x="755650" y="1821966"/>
            <a:ext cx="1562100" cy="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31081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VNF2VNF </a:t>
            </a:r>
            <a:br>
              <a:rPr lang="en-US" dirty="0" smtClean="0"/>
            </a:br>
            <a:r>
              <a:rPr lang="en-US" dirty="0" smtClean="0"/>
              <a:t>configuration (2)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 bwMode="auto">
          <a:xfrm>
            <a:off x="6026148" y="428625"/>
            <a:ext cx="1403351" cy="111125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026148" y="658057"/>
            <a:ext cx="1403351" cy="111125"/>
          </a:xfrm>
          <a:prstGeom prst="rect">
            <a:avLst/>
          </a:prstGeom>
          <a:solidFill>
            <a:srgbClr val="008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7" name="Text Box 28"/>
          <p:cNvSpPr txBox="1">
            <a:spLocks noChangeArrowheads="1"/>
          </p:cNvSpPr>
          <p:nvPr/>
        </p:nvSpPr>
        <p:spPr bwMode="auto">
          <a:xfrm>
            <a:off x="7587781" y="341059"/>
            <a:ext cx="102567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 bus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7587781" y="559020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b="0" dirty="0" err="1" smtClean="0">
                <a:latin typeface="Verdana" charset="0"/>
              </a:rPr>
              <a:t>rest</a:t>
            </a:r>
            <a:r>
              <a:rPr lang="it-IT" sz="1000" b="0" dirty="0" smtClean="0">
                <a:latin typeface="Verdana" charset="0"/>
              </a:rPr>
              <a:t> API</a:t>
            </a:r>
            <a:endParaRPr lang="it-IT" sz="1000" b="0" dirty="0">
              <a:latin typeface="Verdana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079752" y="2280501"/>
            <a:ext cx="7083371" cy="3827706"/>
          </a:xfrm>
          <a:prstGeom prst="rect">
            <a:avLst/>
          </a:prstGeom>
          <a:solidFill>
            <a:srgbClr val="00B8FF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 flipH="1">
            <a:off x="1079752" y="2310904"/>
            <a:ext cx="2317" cy="379730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 flipH="1">
            <a:off x="4579937" y="2310906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1079753" y="1893403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579938" y="182196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95184" y="1334257"/>
            <a:ext cx="1770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 smtClean="0">
                <a:latin typeface="Verdana" charset="0"/>
              </a:rPr>
              <a:t>Configuration</a:t>
            </a:r>
            <a:r>
              <a:rPr lang="it-IT" sz="1200" b="0" dirty="0" smtClean="0">
                <a:latin typeface="Verdana" charset="0"/>
              </a:rPr>
              <a:t> agent </a:t>
            </a:r>
          </a:p>
          <a:p>
            <a:pPr algn="ctr"/>
            <a:r>
              <a:rPr lang="it-IT" sz="1200" b="0" dirty="0" smtClean="0">
                <a:latin typeface="Verdana" charset="0"/>
              </a:rPr>
              <a:t>(DD Client) </a:t>
            </a:r>
            <a:r>
              <a:rPr lang="it-IT" sz="1200" b="0" dirty="0" smtClean="0">
                <a:latin typeface="Verdana" charset="0"/>
              </a:rPr>
              <a:t>(FW)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>
            <a:off x="755650" y="2280501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Text Box 51"/>
          <p:cNvSpPr txBox="1">
            <a:spLocks noChangeArrowheads="1"/>
          </p:cNvSpPr>
          <p:nvPr/>
        </p:nvSpPr>
        <p:spPr bwMode="auto">
          <a:xfrm>
            <a:off x="4086242" y="1378976"/>
            <a:ext cx="987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smtClean="0">
                <a:latin typeface="Verdana" charset="0"/>
              </a:rPr>
              <a:t>DD Broker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59" name="Line 11"/>
          <p:cNvSpPr>
            <a:spLocks noChangeShapeType="1"/>
          </p:cNvSpPr>
          <p:nvPr/>
        </p:nvSpPr>
        <p:spPr bwMode="auto">
          <a:xfrm flipH="1">
            <a:off x="8163124" y="2310906"/>
            <a:ext cx="1587" cy="3797301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37"/>
          <p:cNvSpPr>
            <a:spLocks noChangeShapeType="1"/>
          </p:cNvSpPr>
          <p:nvPr/>
        </p:nvSpPr>
        <p:spPr bwMode="auto">
          <a:xfrm>
            <a:off x="8163125" y="1821966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Text Box 51"/>
          <p:cNvSpPr txBox="1">
            <a:spLocks noChangeArrowheads="1"/>
          </p:cNvSpPr>
          <p:nvPr/>
        </p:nvSpPr>
        <p:spPr bwMode="auto">
          <a:xfrm>
            <a:off x="6666522" y="1378976"/>
            <a:ext cx="19228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200" b="0" dirty="0" err="1">
                <a:latin typeface="Verdana" charset="0"/>
              </a:rPr>
              <a:t>Configuration</a:t>
            </a:r>
            <a:r>
              <a:rPr lang="it-IT" sz="1200" b="0" dirty="0">
                <a:latin typeface="Verdana" charset="0"/>
              </a:rPr>
              <a:t> </a:t>
            </a:r>
            <a:r>
              <a:rPr lang="it-IT" sz="1200" b="0" dirty="0" smtClean="0">
                <a:latin typeface="Verdana" charset="0"/>
              </a:rPr>
              <a:t>agent 2 </a:t>
            </a:r>
            <a:endParaRPr lang="it-IT" sz="1200" b="0" dirty="0">
              <a:latin typeface="Verdana" charset="0"/>
            </a:endParaRPr>
          </a:p>
          <a:p>
            <a:pPr algn="ctr"/>
            <a:r>
              <a:rPr lang="it-IT" sz="1200" b="0" dirty="0">
                <a:latin typeface="Verdana" charset="0"/>
              </a:rPr>
              <a:t>(DD Client</a:t>
            </a:r>
            <a:r>
              <a:rPr lang="it-IT" sz="1200" b="0" dirty="0" smtClean="0">
                <a:latin typeface="Verdana" charset="0"/>
              </a:rPr>
              <a:t>) </a:t>
            </a:r>
            <a:r>
              <a:rPr lang="it-IT" sz="1200" b="0" dirty="0" smtClean="0">
                <a:latin typeface="Verdana" charset="0"/>
              </a:rPr>
              <a:t>(IPS)</a:t>
            </a:r>
            <a:endParaRPr lang="it-IT" sz="1200" b="0" dirty="0">
              <a:latin typeface="Verdana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079752" y="2446670"/>
            <a:ext cx="35800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it-IT" sz="1000" dirty="0" smtClean="0">
                <a:latin typeface="Verdana" charset="0"/>
              </a:rPr>
              <a:t>Pub </a:t>
            </a:r>
            <a:r>
              <a:rPr lang="it-IT" sz="1000" b="0" dirty="0" smtClean="0">
                <a:latin typeface="Verdana" charset="0"/>
              </a:rPr>
              <a:t> </a:t>
            </a:r>
            <a:r>
              <a:rPr lang="it-IT" sz="1000" b="0" dirty="0" err="1" smtClean="0">
                <a:latin typeface="Verdana" charset="0"/>
              </a:rPr>
              <a:t>topic</a:t>
            </a:r>
            <a:r>
              <a:rPr lang="it-IT" sz="1000" b="0" dirty="0" smtClean="0">
                <a:latin typeface="Verdana" charset="0"/>
              </a:rPr>
              <a:t>: ‘</a:t>
            </a:r>
            <a:r>
              <a:rPr lang="it-IT" sz="1000" b="0" dirty="0" smtClean="0">
                <a:latin typeface="Verdana" charset="0"/>
              </a:rPr>
              <a:t>/IPS’</a:t>
            </a:r>
            <a:endParaRPr lang="it-IT" sz="1000" b="0" dirty="0" smtClean="0">
              <a:latin typeface="Verdana" charset="0"/>
            </a:endParaRPr>
          </a:p>
          <a:p>
            <a:pPr algn="ctr"/>
            <a:r>
              <a:rPr lang="it-IT" sz="1000" b="0" dirty="0" err="1" smtClean="0">
                <a:latin typeface="Verdana" charset="0"/>
              </a:rPr>
              <a:t>message</a:t>
            </a:r>
            <a:r>
              <a:rPr lang="it-IT" sz="1000" b="0" dirty="0" smtClean="0">
                <a:latin typeface="Verdana" charset="0"/>
              </a:rPr>
              <a:t>: </a:t>
            </a:r>
            <a:r>
              <a:rPr lang="it-IT" sz="1000" b="0" dirty="0" smtClean="0">
                <a:latin typeface="Verdana" charset="0"/>
              </a:rPr>
              <a:t>‘</a:t>
            </a:r>
            <a:r>
              <a:rPr lang="it-IT" sz="1000" dirty="0">
                <a:latin typeface="Verdana" charset="0"/>
              </a:rPr>
              <a:t>&lt;</a:t>
            </a:r>
            <a:r>
              <a:rPr lang="it-IT" sz="1000" b="0" dirty="0" err="1">
                <a:latin typeface="Verdana" charset="0"/>
              </a:rPr>
              <a:t>json_instance</a:t>
            </a:r>
            <a:r>
              <a:rPr lang="it-IT" sz="1000" b="0" dirty="0">
                <a:latin typeface="Verdana" charset="0"/>
              </a:rPr>
              <a:t>&gt;’</a:t>
            </a:r>
            <a:endParaRPr lang="it-IT" sz="1000" i="1" dirty="0">
              <a:latin typeface="Verdana" charset="0"/>
            </a:endParaRPr>
          </a:p>
        </p:txBody>
      </p:sp>
      <p:sp>
        <p:nvSpPr>
          <p:cNvPr id="49" name="Line 16"/>
          <p:cNvSpPr>
            <a:spLocks noChangeShapeType="1"/>
          </p:cNvSpPr>
          <p:nvPr/>
        </p:nvSpPr>
        <p:spPr bwMode="auto">
          <a:xfrm flipV="1">
            <a:off x="1079752" y="2846780"/>
            <a:ext cx="3581600" cy="5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Netgroup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Verdana"/>
        <a:ea typeface=""/>
        <a:cs typeface="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Netgroup.thmx</Template>
  <TotalTime>3241</TotalTime>
  <Words>955</Words>
  <Application>Microsoft Macintosh PowerPoint</Application>
  <PresentationFormat>Presentazione su schermo (4:3)</PresentationFormat>
  <Paragraphs>218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Template Netgroup</vt:lpstr>
      <vt:lpstr>EWSDN Demo</vt:lpstr>
      <vt:lpstr>Tenant association phase (1)</vt:lpstr>
      <vt:lpstr>Tenant association phase (2)</vt:lpstr>
      <vt:lpstr>VNFs registration phase</vt:lpstr>
      <vt:lpstr>Request for initial  configuration (1)</vt:lpstr>
      <vt:lpstr>Request for initial  configuration (2)</vt:lpstr>
      <vt:lpstr>Direct VNF2VNF configuration (1)</vt:lpstr>
      <vt:lpstr>Direct VNF2VNF  configuration (2)</vt:lpstr>
      <vt:lpstr>Direct VNF2VNF  configuration (2)</vt:lpstr>
      <vt:lpstr>Change configuration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Mignini</dc:creator>
  <cp:lastModifiedBy>Fabio Mignini</cp:lastModifiedBy>
  <cp:revision>107</cp:revision>
  <dcterms:created xsi:type="dcterms:W3CDTF">2015-07-27T13:48:06Z</dcterms:created>
  <dcterms:modified xsi:type="dcterms:W3CDTF">2015-10-05T12:50:07Z</dcterms:modified>
</cp:coreProperties>
</file>