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68" r:id="rId2"/>
    <p:sldId id="271" r:id="rId3"/>
    <p:sldId id="272" r:id="rId4"/>
    <p:sldId id="269" r:id="rId5"/>
    <p:sldId id="270" r:id="rId6"/>
    <p:sldId id="261" r:id="rId7"/>
  </p:sldIdLst>
  <p:sldSz cx="9739313" cy="7304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CCFFCC"/>
    <a:srgbClr val="FDE399"/>
    <a:srgbClr val="FFEFE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>
      <p:cViewPr varScale="1">
        <p:scale>
          <a:sx n="77" d="100"/>
          <a:sy n="77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7D65-9D77-4075-B57C-AA9D82B06091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9E8F-772A-4146-8DF6-C4610487CA8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service_skeleton.jpeg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9E8F-772A-4146-8DF6-C4610487C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1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domestic_access_to_the_internet.jpeg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9E8F-772A-4146-8DF6-C4610487CA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personal_vpn.jpeg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9E8F-772A-4146-8DF6-C4610487C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network.json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9E8F-772A-4146-8DF6-C4610487C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subnet.json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9E8F-772A-4146-8DF6-C4610487C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0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u="sng" dirty="0"/>
              <a:t>architecture.jpeg</a:t>
            </a:r>
            <a:endParaRPr lang="en-GB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9E8F-772A-4146-8DF6-C4610487C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4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449" y="1195368"/>
            <a:ext cx="8278416" cy="2542905"/>
          </a:xfrm>
        </p:spPr>
        <p:txBody>
          <a:bodyPr anchor="b"/>
          <a:lstStyle>
            <a:lvl1pPr algn="ctr">
              <a:defRPr sz="639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414" y="3836338"/>
            <a:ext cx="7304485" cy="1763463"/>
          </a:xfrm>
        </p:spPr>
        <p:txBody>
          <a:bodyPr/>
          <a:lstStyle>
            <a:lvl1pPr marL="0" indent="0" algn="ctr">
              <a:buNone/>
              <a:defRPr sz="2556"/>
            </a:lvl1pPr>
            <a:lvl2pPr marL="486918" indent="0" algn="ctr">
              <a:buNone/>
              <a:defRPr sz="2130"/>
            </a:lvl2pPr>
            <a:lvl3pPr marL="973836" indent="0" algn="ctr">
              <a:buNone/>
              <a:defRPr sz="1917"/>
            </a:lvl3pPr>
            <a:lvl4pPr marL="1460754" indent="0" algn="ctr">
              <a:buNone/>
              <a:defRPr sz="1704"/>
            </a:lvl4pPr>
            <a:lvl5pPr marL="1947672" indent="0" algn="ctr">
              <a:buNone/>
              <a:defRPr sz="1704"/>
            </a:lvl5pPr>
            <a:lvl6pPr marL="2434590" indent="0" algn="ctr">
              <a:buNone/>
              <a:defRPr sz="1704"/>
            </a:lvl6pPr>
            <a:lvl7pPr marL="2921508" indent="0" algn="ctr">
              <a:buNone/>
              <a:defRPr sz="1704"/>
            </a:lvl7pPr>
            <a:lvl8pPr marL="3408426" indent="0" algn="ctr">
              <a:buNone/>
              <a:defRPr sz="1704"/>
            </a:lvl8pPr>
            <a:lvl9pPr marL="3895344" indent="0" algn="ctr">
              <a:buNone/>
              <a:defRPr sz="170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9697" y="388875"/>
            <a:ext cx="2100039" cy="618987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578" y="388875"/>
            <a:ext cx="6178377" cy="6189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2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506" y="1820952"/>
            <a:ext cx="8400157" cy="3038297"/>
          </a:xfrm>
        </p:spPr>
        <p:txBody>
          <a:bodyPr anchor="b"/>
          <a:lstStyle>
            <a:lvl1pPr>
              <a:defRPr sz="639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506" y="4887992"/>
            <a:ext cx="8400157" cy="1597769"/>
          </a:xfrm>
        </p:spPr>
        <p:txBody>
          <a:bodyPr/>
          <a:lstStyle>
            <a:lvl1pPr marL="0" indent="0">
              <a:buNone/>
              <a:defRPr sz="2556">
                <a:solidFill>
                  <a:schemeClr val="tx1"/>
                </a:solidFill>
              </a:defRPr>
            </a:lvl1pPr>
            <a:lvl2pPr marL="486918" indent="0">
              <a:buNone/>
              <a:defRPr sz="2130">
                <a:solidFill>
                  <a:schemeClr val="tx1">
                    <a:tint val="75000"/>
                  </a:schemeClr>
                </a:solidFill>
              </a:defRPr>
            </a:lvl2pPr>
            <a:lvl3pPr marL="973836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46075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4pPr>
            <a:lvl5pPr marL="1947672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5pPr>
            <a:lvl6pPr marL="2434590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6pPr>
            <a:lvl7pPr marL="2921508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7pPr>
            <a:lvl8pPr marL="3408426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8pPr>
            <a:lvl9pPr marL="389534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3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9578" y="1944375"/>
            <a:ext cx="4139208" cy="463437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527" y="1944375"/>
            <a:ext cx="4139208" cy="463437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47" y="388877"/>
            <a:ext cx="8400157" cy="1411786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848" y="1790517"/>
            <a:ext cx="4120185" cy="877504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86918" indent="0">
              <a:buNone/>
              <a:defRPr sz="2130" b="1"/>
            </a:lvl2pPr>
            <a:lvl3pPr marL="973836" indent="0">
              <a:buNone/>
              <a:defRPr sz="1917" b="1"/>
            </a:lvl3pPr>
            <a:lvl4pPr marL="1460754" indent="0">
              <a:buNone/>
              <a:defRPr sz="1704" b="1"/>
            </a:lvl4pPr>
            <a:lvl5pPr marL="1947672" indent="0">
              <a:buNone/>
              <a:defRPr sz="1704" b="1"/>
            </a:lvl5pPr>
            <a:lvl6pPr marL="2434590" indent="0">
              <a:buNone/>
              <a:defRPr sz="1704" b="1"/>
            </a:lvl6pPr>
            <a:lvl7pPr marL="2921508" indent="0">
              <a:buNone/>
              <a:defRPr sz="1704" b="1"/>
            </a:lvl7pPr>
            <a:lvl8pPr marL="3408426" indent="0">
              <a:buNone/>
              <a:defRPr sz="1704" b="1"/>
            </a:lvl8pPr>
            <a:lvl9pPr marL="3895344" indent="0">
              <a:buNone/>
              <a:defRPr sz="170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848" y="2668021"/>
            <a:ext cx="4120185" cy="39242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528" y="1790517"/>
            <a:ext cx="4140477" cy="877504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86918" indent="0">
              <a:buNone/>
              <a:defRPr sz="2130" b="1"/>
            </a:lvl2pPr>
            <a:lvl3pPr marL="973836" indent="0">
              <a:buNone/>
              <a:defRPr sz="1917" b="1"/>
            </a:lvl3pPr>
            <a:lvl4pPr marL="1460754" indent="0">
              <a:buNone/>
              <a:defRPr sz="1704" b="1"/>
            </a:lvl4pPr>
            <a:lvl5pPr marL="1947672" indent="0">
              <a:buNone/>
              <a:defRPr sz="1704" b="1"/>
            </a:lvl5pPr>
            <a:lvl6pPr marL="2434590" indent="0">
              <a:buNone/>
              <a:defRPr sz="1704" b="1"/>
            </a:lvl6pPr>
            <a:lvl7pPr marL="2921508" indent="0">
              <a:buNone/>
              <a:defRPr sz="1704" b="1"/>
            </a:lvl7pPr>
            <a:lvl8pPr marL="3408426" indent="0">
              <a:buNone/>
              <a:defRPr sz="1704" b="1"/>
            </a:lvl8pPr>
            <a:lvl9pPr marL="3895344" indent="0">
              <a:buNone/>
              <a:defRPr sz="1704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0528" y="2668021"/>
            <a:ext cx="4140477" cy="392425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46" y="486939"/>
            <a:ext cx="3141182" cy="1704287"/>
          </a:xfrm>
        </p:spPr>
        <p:txBody>
          <a:bodyPr anchor="b"/>
          <a:lstStyle>
            <a:lvl1pPr>
              <a:defRPr sz="3408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477" y="1051655"/>
            <a:ext cx="4930527" cy="5190637"/>
          </a:xfrm>
        </p:spPr>
        <p:txBody>
          <a:bodyPr/>
          <a:lstStyle>
            <a:lvl1pPr>
              <a:defRPr sz="3408"/>
            </a:lvl1pPr>
            <a:lvl2pPr>
              <a:defRPr sz="2982"/>
            </a:lvl2pPr>
            <a:lvl3pPr>
              <a:defRPr sz="2556"/>
            </a:lvl3pPr>
            <a:lvl4pPr>
              <a:defRPr sz="2130"/>
            </a:lvl4pPr>
            <a:lvl5pPr>
              <a:defRPr sz="2130"/>
            </a:lvl5pPr>
            <a:lvl6pPr>
              <a:defRPr sz="2130"/>
            </a:lvl6pPr>
            <a:lvl7pPr>
              <a:defRPr sz="2130"/>
            </a:lvl7pPr>
            <a:lvl8pPr>
              <a:defRPr sz="2130"/>
            </a:lvl8pPr>
            <a:lvl9pPr>
              <a:defRPr sz="213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846" y="2191226"/>
            <a:ext cx="3141182" cy="4059518"/>
          </a:xfrm>
        </p:spPr>
        <p:txBody>
          <a:bodyPr/>
          <a:lstStyle>
            <a:lvl1pPr marL="0" indent="0">
              <a:buNone/>
              <a:defRPr sz="1704"/>
            </a:lvl1pPr>
            <a:lvl2pPr marL="486918" indent="0">
              <a:buNone/>
              <a:defRPr sz="1491"/>
            </a:lvl2pPr>
            <a:lvl3pPr marL="973836" indent="0">
              <a:buNone/>
              <a:defRPr sz="1278"/>
            </a:lvl3pPr>
            <a:lvl4pPr marL="1460754" indent="0">
              <a:buNone/>
              <a:defRPr sz="1065"/>
            </a:lvl4pPr>
            <a:lvl5pPr marL="1947672" indent="0">
              <a:buNone/>
              <a:defRPr sz="1065"/>
            </a:lvl5pPr>
            <a:lvl6pPr marL="2434590" indent="0">
              <a:buNone/>
              <a:defRPr sz="1065"/>
            </a:lvl6pPr>
            <a:lvl7pPr marL="2921508" indent="0">
              <a:buNone/>
              <a:defRPr sz="1065"/>
            </a:lvl7pPr>
            <a:lvl8pPr marL="3408426" indent="0">
              <a:buNone/>
              <a:defRPr sz="1065"/>
            </a:lvl8pPr>
            <a:lvl9pPr marL="3895344" indent="0">
              <a:buNone/>
              <a:defRPr sz="106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846" y="486939"/>
            <a:ext cx="3141182" cy="1704287"/>
          </a:xfrm>
        </p:spPr>
        <p:txBody>
          <a:bodyPr anchor="b"/>
          <a:lstStyle>
            <a:lvl1pPr>
              <a:defRPr sz="3408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0477" y="1051655"/>
            <a:ext cx="4930527" cy="5190637"/>
          </a:xfrm>
        </p:spPr>
        <p:txBody>
          <a:bodyPr anchor="t"/>
          <a:lstStyle>
            <a:lvl1pPr marL="0" indent="0">
              <a:buNone/>
              <a:defRPr sz="3408"/>
            </a:lvl1pPr>
            <a:lvl2pPr marL="486918" indent="0">
              <a:buNone/>
              <a:defRPr sz="2982"/>
            </a:lvl2pPr>
            <a:lvl3pPr marL="973836" indent="0">
              <a:buNone/>
              <a:defRPr sz="2556"/>
            </a:lvl3pPr>
            <a:lvl4pPr marL="1460754" indent="0">
              <a:buNone/>
              <a:defRPr sz="2130"/>
            </a:lvl4pPr>
            <a:lvl5pPr marL="1947672" indent="0">
              <a:buNone/>
              <a:defRPr sz="2130"/>
            </a:lvl5pPr>
            <a:lvl6pPr marL="2434590" indent="0">
              <a:buNone/>
              <a:defRPr sz="2130"/>
            </a:lvl6pPr>
            <a:lvl7pPr marL="2921508" indent="0">
              <a:buNone/>
              <a:defRPr sz="2130"/>
            </a:lvl7pPr>
            <a:lvl8pPr marL="3408426" indent="0">
              <a:buNone/>
              <a:defRPr sz="2130"/>
            </a:lvl8pPr>
            <a:lvl9pPr marL="3895344" indent="0">
              <a:buNone/>
              <a:defRPr sz="213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846" y="2191226"/>
            <a:ext cx="3141182" cy="4059518"/>
          </a:xfrm>
        </p:spPr>
        <p:txBody>
          <a:bodyPr/>
          <a:lstStyle>
            <a:lvl1pPr marL="0" indent="0">
              <a:buNone/>
              <a:defRPr sz="1704"/>
            </a:lvl1pPr>
            <a:lvl2pPr marL="486918" indent="0">
              <a:buNone/>
              <a:defRPr sz="1491"/>
            </a:lvl2pPr>
            <a:lvl3pPr marL="973836" indent="0">
              <a:buNone/>
              <a:defRPr sz="1278"/>
            </a:lvl3pPr>
            <a:lvl4pPr marL="1460754" indent="0">
              <a:buNone/>
              <a:defRPr sz="1065"/>
            </a:lvl4pPr>
            <a:lvl5pPr marL="1947672" indent="0">
              <a:buNone/>
              <a:defRPr sz="1065"/>
            </a:lvl5pPr>
            <a:lvl6pPr marL="2434590" indent="0">
              <a:buNone/>
              <a:defRPr sz="1065"/>
            </a:lvl6pPr>
            <a:lvl7pPr marL="2921508" indent="0">
              <a:buNone/>
              <a:defRPr sz="1065"/>
            </a:lvl7pPr>
            <a:lvl8pPr marL="3408426" indent="0">
              <a:buNone/>
              <a:defRPr sz="1065"/>
            </a:lvl8pPr>
            <a:lvl9pPr marL="3895344" indent="0">
              <a:buNone/>
              <a:defRPr sz="106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578" y="388877"/>
            <a:ext cx="8400157" cy="1411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78" y="1944375"/>
            <a:ext cx="8400157" cy="463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78" y="6769809"/>
            <a:ext cx="2191345" cy="388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C07A4-D965-49B2-9394-85CD50877745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6148" y="6769809"/>
            <a:ext cx="3287018" cy="388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8390" y="6769809"/>
            <a:ext cx="2191345" cy="388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0562-FAB5-445E-9818-05F2497555C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73836" rtl="0" eaLnBrk="1" latinLnBrk="0" hangingPunct="1">
        <a:lnSpc>
          <a:spcPct val="90000"/>
        </a:lnSpc>
        <a:spcBef>
          <a:spcPct val="0"/>
        </a:spcBef>
        <a:buNone/>
        <a:defRPr sz="4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459" indent="-243459" algn="l" defTabSz="973836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2982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17295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704213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2191131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678049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3164967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651885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4138803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1pPr>
      <a:lvl2pPr marL="486918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73836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3pPr>
      <a:lvl4pPr marL="1460754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947672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434590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2921508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408426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3895344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34"/>
          <p:cNvSpPr/>
          <p:nvPr/>
        </p:nvSpPr>
        <p:spPr>
          <a:xfrm>
            <a:off x="333152" y="267668"/>
            <a:ext cx="2619816" cy="1012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Management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252496" y="1507664"/>
            <a:ext cx="1505105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Operator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 bwMode="auto">
          <a:xfrm>
            <a:off x="2366598" y="2118605"/>
            <a:ext cx="767018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sp>
        <p:nvSpPr>
          <p:cNvPr id="5" name="Rettangolo arrotondato 4"/>
          <p:cNvSpPr/>
          <p:nvPr/>
        </p:nvSpPr>
        <p:spPr bwMode="auto">
          <a:xfrm>
            <a:off x="1273852" y="934753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1273851" y="541397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cxnSp>
        <p:nvCxnSpPr>
          <p:cNvPr id="7" name="Connettore diritto 6"/>
          <p:cNvCxnSpPr>
            <a:stCxn id="6" idx="2"/>
            <a:endCxn id="5" idx="0"/>
          </p:cNvCxnSpPr>
          <p:nvPr/>
        </p:nvCxnSpPr>
        <p:spPr>
          <a:xfrm>
            <a:off x="1556437" y="761661"/>
            <a:ext cx="1" cy="173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arrotondato 3"/>
          <p:cNvSpPr/>
          <p:nvPr/>
        </p:nvSpPr>
        <p:spPr bwMode="auto">
          <a:xfrm>
            <a:off x="2065732" y="932384"/>
            <a:ext cx="767018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sp>
        <p:nvSpPr>
          <p:cNvPr id="9" name="Rettangolo 8"/>
          <p:cNvSpPr/>
          <p:nvPr/>
        </p:nvSpPr>
        <p:spPr>
          <a:xfrm>
            <a:off x="264771" y="1447113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Tenant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cxnSp>
        <p:nvCxnSpPr>
          <p:cNvPr id="10" name="Connettore diritto 92"/>
          <p:cNvCxnSpPr>
            <a:stCxn id="23" idx="1"/>
            <a:endCxn id="13" idx="6"/>
          </p:cNvCxnSpPr>
          <p:nvPr/>
        </p:nvCxnSpPr>
        <p:spPr>
          <a:xfrm flipH="1" flipV="1">
            <a:off x="3171922" y="2213327"/>
            <a:ext cx="820633" cy="3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92"/>
          <p:cNvCxnSpPr>
            <a:stCxn id="8" idx="1"/>
            <a:endCxn id="5" idx="3"/>
          </p:cNvCxnSpPr>
          <p:nvPr/>
        </p:nvCxnSpPr>
        <p:spPr>
          <a:xfrm flipH="1">
            <a:off x="1839023" y="1042520"/>
            <a:ext cx="226713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e 67"/>
          <p:cNvSpPr/>
          <p:nvPr/>
        </p:nvSpPr>
        <p:spPr>
          <a:xfrm>
            <a:off x="2805672" y="1009396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13" name="Ovale 67"/>
          <p:cNvSpPr/>
          <p:nvPr/>
        </p:nvSpPr>
        <p:spPr>
          <a:xfrm>
            <a:off x="3095317" y="2176187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14" name="Rettangolo 13"/>
          <p:cNvSpPr/>
          <p:nvPr/>
        </p:nvSpPr>
        <p:spPr>
          <a:xfrm>
            <a:off x="320127" y="1494176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Tenant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96576" y="1561402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>
                <a:solidFill>
                  <a:schemeClr val="tx1"/>
                </a:solidFill>
              </a:rPr>
              <a:t>User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16" name="Rettangolo arrotondato 6"/>
          <p:cNvSpPr/>
          <p:nvPr/>
        </p:nvSpPr>
        <p:spPr bwMode="auto">
          <a:xfrm>
            <a:off x="587136" y="2588490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A</a:t>
            </a:r>
          </a:p>
        </p:txBody>
      </p:sp>
      <p:sp>
        <p:nvSpPr>
          <p:cNvPr id="17" name="Rettangolo arrotondato 9"/>
          <p:cNvSpPr/>
          <p:nvPr/>
        </p:nvSpPr>
        <p:spPr bwMode="auto">
          <a:xfrm>
            <a:off x="1307216" y="2588490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B</a:t>
            </a:r>
          </a:p>
        </p:txBody>
      </p:sp>
      <p:cxnSp>
        <p:nvCxnSpPr>
          <p:cNvPr id="18" name="Connettore diritto 17"/>
          <p:cNvCxnSpPr>
            <a:stCxn id="27" idx="2"/>
            <a:endCxn id="16" idx="0"/>
          </p:cNvCxnSpPr>
          <p:nvPr/>
        </p:nvCxnSpPr>
        <p:spPr>
          <a:xfrm flipH="1">
            <a:off x="869718" y="2352189"/>
            <a:ext cx="360974" cy="23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/>
          <p:cNvCxnSpPr>
            <a:stCxn id="27" idx="2"/>
            <a:endCxn id="17" idx="0"/>
          </p:cNvCxnSpPr>
          <p:nvPr/>
        </p:nvCxnSpPr>
        <p:spPr>
          <a:xfrm>
            <a:off x="1230692" y="2352189"/>
            <a:ext cx="359106" cy="236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27"/>
          <p:cNvCxnSpPr/>
          <p:nvPr/>
        </p:nvCxnSpPr>
        <p:spPr>
          <a:xfrm rot="16200000" flipH="1">
            <a:off x="1716679" y="1212000"/>
            <a:ext cx="944017" cy="843754"/>
          </a:xfrm>
          <a:prstGeom prst="bentConnector3">
            <a:avLst>
              <a:gd name="adj1" fmla="val 23524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92"/>
          <p:cNvCxnSpPr>
            <a:stCxn id="25" idx="1"/>
            <a:endCxn id="12" idx="6"/>
          </p:cNvCxnSpPr>
          <p:nvPr/>
        </p:nvCxnSpPr>
        <p:spPr>
          <a:xfrm flipH="1">
            <a:off x="2882273" y="1042516"/>
            <a:ext cx="635866" cy="4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5" y="1930235"/>
            <a:ext cx="573065" cy="573065"/>
          </a:xfrm>
          <a:prstGeom prst="rect">
            <a:avLst/>
          </a:prstGeom>
        </p:spPr>
      </p:pic>
      <p:sp>
        <p:nvSpPr>
          <p:cNvPr id="24" name="Rettangolo arrotondato 5"/>
          <p:cNvSpPr/>
          <p:nvPr/>
        </p:nvSpPr>
        <p:spPr bwMode="auto">
          <a:xfrm>
            <a:off x="3504019" y="262081"/>
            <a:ext cx="1074626" cy="364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UN </a:t>
            </a:r>
            <a:r>
              <a:rPr lang="it-IT" sz="1000" dirty="0" err="1"/>
              <a:t>configuration</a:t>
            </a:r>
            <a:r>
              <a:rPr lang="it-IT" sz="1000" dirty="0"/>
              <a:t> service</a:t>
            </a:r>
          </a:p>
        </p:txBody>
      </p:sp>
      <p:sp>
        <p:nvSpPr>
          <p:cNvPr id="25" name="Rettangolo arrotondato 5"/>
          <p:cNvSpPr/>
          <p:nvPr/>
        </p:nvSpPr>
        <p:spPr bwMode="auto">
          <a:xfrm>
            <a:off x="3518143" y="860376"/>
            <a:ext cx="802215" cy="3642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VNFM</a:t>
            </a:r>
          </a:p>
        </p:txBody>
      </p:sp>
      <p:cxnSp>
        <p:nvCxnSpPr>
          <p:cNvPr id="26" name="Connettore a gomito 25"/>
          <p:cNvCxnSpPr>
            <a:stCxn id="24" idx="1"/>
          </p:cNvCxnSpPr>
          <p:nvPr/>
        </p:nvCxnSpPr>
        <p:spPr>
          <a:xfrm rot="10800000" flipV="1">
            <a:off x="3235553" y="444224"/>
            <a:ext cx="268466" cy="5982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ttangolo arrotondato 7"/>
          <p:cNvSpPr/>
          <p:nvPr/>
        </p:nvSpPr>
        <p:spPr bwMode="auto">
          <a:xfrm>
            <a:off x="948110" y="2112657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28" name="Rettangolo arrotondato 8"/>
          <p:cNvSpPr/>
          <p:nvPr/>
        </p:nvSpPr>
        <p:spPr bwMode="auto">
          <a:xfrm>
            <a:off x="948110" y="1702342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cxnSp>
        <p:nvCxnSpPr>
          <p:cNvPr id="29" name="Connettore diritto 28"/>
          <p:cNvCxnSpPr>
            <a:stCxn id="28" idx="2"/>
            <a:endCxn id="27" idx="0"/>
          </p:cNvCxnSpPr>
          <p:nvPr/>
        </p:nvCxnSpPr>
        <p:spPr>
          <a:xfrm flipH="1">
            <a:off x="1230695" y="1941874"/>
            <a:ext cx="1" cy="170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>
          <a:xfrm>
            <a:off x="765200" y="1605188"/>
            <a:ext cx="1001606" cy="89810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299852" y="229429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Network</a:t>
            </a:r>
            <a:endParaRPr lang="en-GB" sz="800" dirty="0"/>
          </a:p>
        </p:txBody>
      </p:sp>
      <p:cxnSp>
        <p:nvCxnSpPr>
          <p:cNvPr id="34" name="Connettore diritto 27"/>
          <p:cNvCxnSpPr>
            <a:endCxn id="28" idx="0"/>
          </p:cNvCxnSpPr>
          <p:nvPr/>
        </p:nvCxnSpPr>
        <p:spPr>
          <a:xfrm rot="5400000">
            <a:off x="1072368" y="1322823"/>
            <a:ext cx="537847" cy="221190"/>
          </a:xfrm>
          <a:prstGeom prst="bentConnector3">
            <a:avLst>
              <a:gd name="adj1" fmla="val 37532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/>
          <p:cNvCxnSpPr>
            <a:stCxn id="27" idx="3"/>
            <a:endCxn id="4" idx="1"/>
          </p:cNvCxnSpPr>
          <p:nvPr/>
        </p:nvCxnSpPr>
        <p:spPr>
          <a:xfrm flipV="1">
            <a:off x="1513281" y="2228737"/>
            <a:ext cx="853321" cy="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2790623" y="2879724"/>
            <a:ext cx="3180149" cy="15121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755048" y="2879724"/>
            <a:ext cx="1924446" cy="1512168"/>
          </a:xfrm>
          <a:prstGeom prst="rect">
            <a:avLst/>
          </a:prstGeom>
          <a:solidFill>
            <a:srgbClr val="EDED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6"/>
          <p:cNvSpPr/>
          <p:nvPr/>
        </p:nvSpPr>
        <p:spPr>
          <a:xfrm>
            <a:off x="1225574" y="1247943"/>
            <a:ext cx="864096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802.1Q bridge</a:t>
            </a:r>
          </a:p>
        </p:txBody>
      </p:sp>
      <p:sp>
        <p:nvSpPr>
          <p:cNvPr id="9" name="Rounded Rectangle 7"/>
          <p:cNvSpPr/>
          <p:nvPr/>
        </p:nvSpPr>
        <p:spPr>
          <a:xfrm>
            <a:off x="2953766" y="1247943"/>
            <a:ext cx="864096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Family firewall</a:t>
            </a:r>
          </a:p>
        </p:txBody>
      </p:sp>
      <p:sp>
        <p:nvSpPr>
          <p:cNvPr id="10" name="Rounded Rectangle 8"/>
          <p:cNvSpPr/>
          <p:nvPr/>
        </p:nvSpPr>
        <p:spPr>
          <a:xfrm>
            <a:off x="4988246" y="1247943"/>
            <a:ext cx="864096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3" y="1247947"/>
            <a:ext cx="270674" cy="452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9" y="671879"/>
            <a:ext cx="270674" cy="4541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3" y="1822482"/>
            <a:ext cx="270674" cy="452653"/>
          </a:xfrm>
          <a:prstGeom prst="rect">
            <a:avLst/>
          </a:prstGeom>
        </p:spPr>
      </p:pic>
      <p:cxnSp>
        <p:nvCxnSpPr>
          <p:cNvPr id="14" name="Straight Connector 30"/>
          <p:cNvCxnSpPr>
            <a:stCxn id="12" idx="3"/>
            <a:endCxn id="8" idx="1"/>
          </p:cNvCxnSpPr>
          <p:nvPr/>
        </p:nvCxnSpPr>
        <p:spPr>
          <a:xfrm>
            <a:off x="495797" y="898974"/>
            <a:ext cx="729781" cy="56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3"/>
          <p:cNvCxnSpPr>
            <a:stCxn id="11" idx="3"/>
            <a:endCxn id="8" idx="1"/>
          </p:cNvCxnSpPr>
          <p:nvPr/>
        </p:nvCxnSpPr>
        <p:spPr>
          <a:xfrm flipV="1">
            <a:off x="493701" y="1463971"/>
            <a:ext cx="731877" cy="10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6"/>
          <p:cNvCxnSpPr>
            <a:stCxn id="13" idx="3"/>
            <a:endCxn id="8" idx="1"/>
          </p:cNvCxnSpPr>
          <p:nvPr/>
        </p:nvCxnSpPr>
        <p:spPr>
          <a:xfrm flipV="1">
            <a:off x="493701" y="1463967"/>
            <a:ext cx="731877" cy="584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9"/>
          <p:cNvCxnSpPr>
            <a:stCxn id="8" idx="3"/>
            <a:endCxn id="9" idx="1"/>
          </p:cNvCxnSpPr>
          <p:nvPr/>
        </p:nvCxnSpPr>
        <p:spPr>
          <a:xfrm>
            <a:off x="2089670" y="1463967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42"/>
          <p:cNvCxnSpPr>
            <a:stCxn id="9" idx="3"/>
            <a:endCxn id="10" idx="1"/>
          </p:cNvCxnSpPr>
          <p:nvPr/>
        </p:nvCxnSpPr>
        <p:spPr>
          <a:xfrm>
            <a:off x="3817862" y="1463967"/>
            <a:ext cx="11703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74" y="1185063"/>
            <a:ext cx="557808" cy="557808"/>
          </a:xfrm>
          <a:prstGeom prst="rect">
            <a:avLst/>
          </a:prstGeom>
        </p:spPr>
      </p:pic>
      <p:cxnSp>
        <p:nvCxnSpPr>
          <p:cNvPr id="20" name="Straight Connector 46"/>
          <p:cNvCxnSpPr>
            <a:stCxn id="10" idx="3"/>
            <a:endCxn id="19" idx="1"/>
          </p:cNvCxnSpPr>
          <p:nvPr/>
        </p:nvCxnSpPr>
        <p:spPr>
          <a:xfrm>
            <a:off x="5852342" y="1463967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1"/>
          <p:cNvSpPr/>
          <p:nvPr/>
        </p:nvSpPr>
        <p:spPr>
          <a:xfrm>
            <a:off x="1009550" y="657806"/>
            <a:ext cx="650750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DHCP</a:t>
            </a:r>
          </a:p>
        </p:txBody>
      </p:sp>
      <p:cxnSp>
        <p:nvCxnSpPr>
          <p:cNvPr id="24" name="Straight Connector 32"/>
          <p:cNvCxnSpPr>
            <a:stCxn id="8" idx="0"/>
            <a:endCxn id="23" idx="2"/>
          </p:cNvCxnSpPr>
          <p:nvPr/>
        </p:nvCxnSpPr>
        <p:spPr>
          <a:xfrm flipH="1" flipV="1">
            <a:off x="1334929" y="1089858"/>
            <a:ext cx="322697" cy="158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34"/>
          <p:cNvSpPr/>
          <p:nvPr/>
        </p:nvSpPr>
        <p:spPr>
          <a:xfrm>
            <a:off x="1742130" y="653504"/>
            <a:ext cx="650750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server</a:t>
            </a:r>
          </a:p>
        </p:txBody>
      </p:sp>
      <p:cxnSp>
        <p:nvCxnSpPr>
          <p:cNvPr id="26" name="Straight Connector 35"/>
          <p:cNvCxnSpPr>
            <a:stCxn id="8" idx="0"/>
            <a:endCxn id="25" idx="2"/>
          </p:cNvCxnSpPr>
          <p:nvPr/>
        </p:nvCxnSpPr>
        <p:spPr>
          <a:xfrm flipV="1">
            <a:off x="1657626" y="1085556"/>
            <a:ext cx="409883" cy="162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6"/>
          <p:cNvSpPr/>
          <p:nvPr/>
        </p:nvSpPr>
        <p:spPr>
          <a:xfrm>
            <a:off x="1216251" y="3679697"/>
            <a:ext cx="864096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802.1Q bridge</a:t>
            </a:r>
          </a:p>
        </p:txBody>
      </p:sp>
      <p:sp>
        <p:nvSpPr>
          <p:cNvPr id="30" name="Rounded Rectangle 7"/>
          <p:cNvSpPr/>
          <p:nvPr/>
        </p:nvSpPr>
        <p:spPr>
          <a:xfrm>
            <a:off x="2944443" y="3679697"/>
            <a:ext cx="864096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Family firewall</a:t>
            </a:r>
          </a:p>
        </p:txBody>
      </p:sp>
      <p:sp>
        <p:nvSpPr>
          <p:cNvPr id="31" name="Rounded Rectangle 8"/>
          <p:cNvSpPr/>
          <p:nvPr/>
        </p:nvSpPr>
        <p:spPr>
          <a:xfrm>
            <a:off x="4978923" y="3679697"/>
            <a:ext cx="864096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NAT</a:t>
            </a:r>
          </a:p>
        </p:txBody>
      </p:sp>
      <p:pic>
        <p:nvPicPr>
          <p:cNvPr id="32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0" y="3679701"/>
            <a:ext cx="270674" cy="452653"/>
          </a:xfrm>
          <a:prstGeom prst="rect">
            <a:avLst/>
          </a:prstGeom>
        </p:spPr>
      </p:pic>
      <p:pic>
        <p:nvPicPr>
          <p:cNvPr id="33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6" y="3103633"/>
            <a:ext cx="270674" cy="454182"/>
          </a:xfrm>
          <a:prstGeom prst="rect">
            <a:avLst/>
          </a:prstGeom>
        </p:spPr>
      </p:pic>
      <p:pic>
        <p:nvPicPr>
          <p:cNvPr id="34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0" y="4254236"/>
            <a:ext cx="270674" cy="452653"/>
          </a:xfrm>
          <a:prstGeom prst="rect">
            <a:avLst/>
          </a:prstGeom>
        </p:spPr>
      </p:pic>
      <p:cxnSp>
        <p:nvCxnSpPr>
          <p:cNvPr id="35" name="Straight Connector 30"/>
          <p:cNvCxnSpPr>
            <a:stCxn id="33" idx="3"/>
            <a:endCxn id="29" idx="1"/>
          </p:cNvCxnSpPr>
          <p:nvPr/>
        </p:nvCxnSpPr>
        <p:spPr>
          <a:xfrm>
            <a:off x="486474" y="3330728"/>
            <a:ext cx="729781" cy="564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3"/>
          <p:cNvCxnSpPr>
            <a:stCxn id="32" idx="3"/>
            <a:endCxn id="29" idx="1"/>
          </p:cNvCxnSpPr>
          <p:nvPr/>
        </p:nvCxnSpPr>
        <p:spPr>
          <a:xfrm flipV="1">
            <a:off x="484378" y="3895725"/>
            <a:ext cx="731877" cy="10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3"/>
            <a:endCxn id="29" idx="1"/>
          </p:cNvCxnSpPr>
          <p:nvPr/>
        </p:nvCxnSpPr>
        <p:spPr>
          <a:xfrm flipV="1">
            <a:off x="484378" y="3895721"/>
            <a:ext cx="731877" cy="5848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9"/>
          <p:cNvCxnSpPr>
            <a:stCxn id="29" idx="3"/>
            <a:endCxn id="30" idx="1"/>
          </p:cNvCxnSpPr>
          <p:nvPr/>
        </p:nvCxnSpPr>
        <p:spPr>
          <a:xfrm>
            <a:off x="2080347" y="3895721"/>
            <a:ext cx="8640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2"/>
          <p:cNvCxnSpPr>
            <a:stCxn id="30" idx="3"/>
            <a:endCxn id="31" idx="1"/>
          </p:cNvCxnSpPr>
          <p:nvPr/>
        </p:nvCxnSpPr>
        <p:spPr>
          <a:xfrm>
            <a:off x="3808539" y="3895721"/>
            <a:ext cx="11703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51" y="3616817"/>
            <a:ext cx="557808" cy="557808"/>
          </a:xfrm>
          <a:prstGeom prst="rect">
            <a:avLst/>
          </a:prstGeom>
        </p:spPr>
      </p:pic>
      <p:cxnSp>
        <p:nvCxnSpPr>
          <p:cNvPr id="41" name="Straight Connector 46"/>
          <p:cNvCxnSpPr>
            <a:stCxn id="31" idx="3"/>
            <a:endCxn id="40" idx="1"/>
          </p:cNvCxnSpPr>
          <p:nvPr/>
        </p:nvCxnSpPr>
        <p:spPr>
          <a:xfrm>
            <a:off x="5843019" y="3895721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1"/>
          <p:cNvSpPr/>
          <p:nvPr/>
        </p:nvSpPr>
        <p:spPr>
          <a:xfrm>
            <a:off x="1000227" y="3089560"/>
            <a:ext cx="650750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DHCP</a:t>
            </a:r>
          </a:p>
        </p:txBody>
      </p:sp>
      <p:cxnSp>
        <p:nvCxnSpPr>
          <p:cNvPr id="44" name="Straight Connector 32"/>
          <p:cNvCxnSpPr>
            <a:stCxn id="29" idx="0"/>
            <a:endCxn id="43" idx="2"/>
          </p:cNvCxnSpPr>
          <p:nvPr/>
        </p:nvCxnSpPr>
        <p:spPr>
          <a:xfrm flipH="1" flipV="1">
            <a:off x="1325606" y="3521612"/>
            <a:ext cx="322697" cy="158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34"/>
          <p:cNvSpPr/>
          <p:nvPr/>
        </p:nvSpPr>
        <p:spPr>
          <a:xfrm>
            <a:off x="1732807" y="3085258"/>
            <a:ext cx="650750" cy="432048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Storage server</a:t>
            </a:r>
          </a:p>
        </p:txBody>
      </p:sp>
      <p:cxnSp>
        <p:nvCxnSpPr>
          <p:cNvPr id="46" name="Straight Connector 35"/>
          <p:cNvCxnSpPr>
            <a:stCxn id="29" idx="0"/>
            <a:endCxn id="45" idx="2"/>
          </p:cNvCxnSpPr>
          <p:nvPr/>
        </p:nvCxnSpPr>
        <p:spPr>
          <a:xfrm flipV="1">
            <a:off x="1648303" y="3517310"/>
            <a:ext cx="409883" cy="162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1275868" y="4075067"/>
            <a:ext cx="1455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Universal </a:t>
            </a:r>
            <a:r>
              <a:rPr lang="it-IT" sz="1600" dirty="0" err="1"/>
              <a:t>Node</a:t>
            </a:r>
            <a:endParaRPr lang="en-GB" sz="1600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872650" y="2926470"/>
            <a:ext cx="1076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OpenStack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573512" y="123652"/>
            <a:ext cx="3050725" cy="50939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Case 1</a:t>
            </a:r>
            <a:r>
              <a:rPr lang="en-US" sz="1200" dirty="0">
                <a:solidFill>
                  <a:schemeClr val="tx1"/>
                </a:solidFill>
              </a:rPr>
              <a:t>: everything on the UN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Case 2</a:t>
            </a:r>
            <a:r>
              <a:rPr lang="en-US" sz="1200" dirty="0">
                <a:solidFill>
                  <a:schemeClr val="tx1"/>
                </a:solidFill>
              </a:rPr>
              <a:t>: everything on OpenStack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3573511" y="2210603"/>
            <a:ext cx="3050725" cy="49900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Case 3</a:t>
            </a:r>
            <a:r>
              <a:rPr lang="en-US" sz="1200" dirty="0">
                <a:solidFill>
                  <a:schemeClr val="tx1"/>
                </a:solidFill>
              </a:rPr>
              <a:t>: bridge DHCP and storage server on the UN, the rest on OpenStack</a:t>
            </a:r>
          </a:p>
        </p:txBody>
      </p:sp>
    </p:spTree>
    <p:extLst>
      <p:ext uri="{BB962C8B-B14F-4D97-AF65-F5344CB8AC3E}">
        <p14:creationId xmlns:p14="http://schemas.microsoft.com/office/powerpoint/2010/main" val="6912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029051" y="725312"/>
            <a:ext cx="1227070" cy="6135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4" dirty="0">
                <a:solidFill>
                  <a:schemeClr val="tx1"/>
                </a:solidFill>
              </a:rPr>
              <a:t>IPsec client endpoint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95214" y="725312"/>
            <a:ext cx="1227070" cy="6135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4" dirty="0">
                <a:solidFill>
                  <a:schemeClr val="tx1"/>
                </a:solidFill>
              </a:rPr>
              <a:t>Personal firewall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3191" y="725312"/>
            <a:ext cx="1227070" cy="6135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4" dirty="0">
                <a:solidFill>
                  <a:schemeClr val="tx1"/>
                </a:solidFill>
              </a:rPr>
              <a:t>IPsec server endpoint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19284" y="725312"/>
            <a:ext cx="1227070" cy="613535"/>
          </a:xfrm>
          <a:prstGeom prst="roundRect">
            <a:avLst/>
          </a:prstGeom>
          <a:solidFill>
            <a:srgbClr val="CC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704" dirty="0">
                <a:solidFill>
                  <a:schemeClr val="tx1"/>
                </a:solidFill>
              </a:rPr>
              <a:t>Router/NAT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376" y="636018"/>
            <a:ext cx="792122" cy="7921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51" y="195660"/>
            <a:ext cx="754056" cy="836419"/>
          </a:xfrm>
          <a:prstGeom prst="rect">
            <a:avLst/>
          </a:prstGeom>
        </p:spPr>
      </p:pic>
      <p:cxnSp>
        <p:nvCxnSpPr>
          <p:cNvPr id="17" name="Straight Connector 16"/>
          <p:cNvCxnSpPr>
            <a:stCxn id="4" idx="3"/>
            <a:endCxn id="3" idx="1"/>
          </p:cNvCxnSpPr>
          <p:nvPr/>
        </p:nvCxnSpPr>
        <p:spPr>
          <a:xfrm>
            <a:off x="2722284" y="1032079"/>
            <a:ext cx="306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3"/>
            <a:endCxn id="5" idx="1"/>
          </p:cNvCxnSpPr>
          <p:nvPr/>
        </p:nvCxnSpPr>
        <p:spPr>
          <a:xfrm>
            <a:off x="4256121" y="1032079"/>
            <a:ext cx="12270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1"/>
          </p:cNvCxnSpPr>
          <p:nvPr/>
        </p:nvCxnSpPr>
        <p:spPr>
          <a:xfrm>
            <a:off x="685270" y="1032079"/>
            <a:ext cx="8099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2" y="458548"/>
            <a:ext cx="1006355" cy="1006355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5" idx="3"/>
            <a:endCxn id="6" idx="1"/>
          </p:cNvCxnSpPr>
          <p:nvPr/>
        </p:nvCxnSpPr>
        <p:spPr>
          <a:xfrm>
            <a:off x="6710261" y="1032079"/>
            <a:ext cx="4090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10" idx="1"/>
          </p:cNvCxnSpPr>
          <p:nvPr/>
        </p:nvCxnSpPr>
        <p:spPr>
          <a:xfrm>
            <a:off x="8346353" y="1032079"/>
            <a:ext cx="4090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1495214" y="1578481"/>
            <a:ext cx="2760907" cy="403359"/>
          </a:xfrm>
          <a:prstGeom prst="leftRightArrow">
            <a:avLst>
              <a:gd name="adj1" fmla="val 65284"/>
              <a:gd name="adj2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4" dirty="0">
                <a:solidFill>
                  <a:schemeClr val="tx1"/>
                </a:solidFill>
              </a:rPr>
              <a:t>Universal Node</a:t>
            </a:r>
          </a:p>
        </p:txBody>
      </p:sp>
      <p:sp>
        <p:nvSpPr>
          <p:cNvPr id="53" name="Left-Right Arrow 52"/>
          <p:cNvSpPr/>
          <p:nvPr/>
        </p:nvSpPr>
        <p:spPr>
          <a:xfrm>
            <a:off x="5483191" y="1584813"/>
            <a:ext cx="2863163" cy="403359"/>
          </a:xfrm>
          <a:prstGeom prst="leftRightArrow">
            <a:avLst>
              <a:gd name="adj1" fmla="val 65284"/>
              <a:gd name="adj2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4" dirty="0">
                <a:solidFill>
                  <a:schemeClr val="tx1"/>
                </a:solidFill>
              </a:rPr>
              <a:t>OpenStack</a:t>
            </a:r>
          </a:p>
        </p:txBody>
      </p:sp>
    </p:spTree>
    <p:extLst>
      <p:ext uri="{BB962C8B-B14F-4D97-AF65-F5344CB8AC3E}">
        <p14:creationId xmlns:p14="http://schemas.microsoft.com/office/powerpoint/2010/main" val="271817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0" y="195660"/>
            <a:ext cx="6994194" cy="2592288"/>
            <a:chOff x="47299" y="699542"/>
            <a:chExt cx="6702963" cy="2395723"/>
          </a:xfrm>
        </p:grpSpPr>
        <p:sp>
          <p:nvSpPr>
            <p:cNvPr id="39" name="Rettangolo 34"/>
            <p:cNvSpPr/>
            <p:nvPr/>
          </p:nvSpPr>
          <p:spPr>
            <a:xfrm>
              <a:off x="4329699" y="881896"/>
              <a:ext cx="1806194" cy="911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Management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4329700" y="2011184"/>
              <a:ext cx="760597" cy="6943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 err="1">
                  <a:solidFill>
                    <a:schemeClr val="tx1"/>
                  </a:solidFill>
                </a:rPr>
                <a:t>Tenant</a:t>
              </a:r>
              <a:r>
                <a:rPr lang="it-IT" sz="800" dirty="0">
                  <a:solidFill>
                    <a:schemeClr val="tx1"/>
                  </a:solidFill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5212578" y="2004366"/>
              <a:ext cx="923315" cy="6981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Operator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47299" y="1776916"/>
              <a:ext cx="918989" cy="199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1) Create  network</a:t>
              </a:r>
            </a:p>
          </p:txBody>
        </p:sp>
        <p:sp>
          <p:nvSpPr>
            <p:cNvPr id="18" name="Rettangolo arrotondato 17"/>
            <p:cNvSpPr/>
            <p:nvPr/>
          </p:nvSpPr>
          <p:spPr bwMode="auto">
            <a:xfrm>
              <a:off x="324904" y="1477403"/>
              <a:ext cx="1159880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Openbaton</a:t>
              </a:r>
              <a:endParaRPr lang="it-IT" sz="800" dirty="0"/>
            </a:p>
          </p:txBody>
        </p:sp>
        <p:sp>
          <p:nvSpPr>
            <p:cNvPr id="19" name="Rettangolo arrotondato 18"/>
            <p:cNvSpPr/>
            <p:nvPr/>
          </p:nvSpPr>
          <p:spPr bwMode="auto">
            <a:xfrm>
              <a:off x="3068961" y="2022171"/>
              <a:ext cx="773278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Universal </a:t>
              </a:r>
              <a:r>
                <a:rPr lang="it-IT" sz="800" dirty="0" err="1"/>
                <a:t>node</a:t>
              </a:r>
              <a:endParaRPr lang="it-IT" sz="800" dirty="0"/>
            </a:p>
          </p:txBody>
        </p:sp>
        <p:sp>
          <p:nvSpPr>
            <p:cNvPr id="20" name="Rettangolo arrotondato 19"/>
            <p:cNvSpPr/>
            <p:nvPr/>
          </p:nvSpPr>
          <p:spPr bwMode="auto">
            <a:xfrm>
              <a:off x="4392784" y="2136278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21" name="Rettangolo arrotondato 20"/>
            <p:cNvSpPr/>
            <p:nvPr/>
          </p:nvSpPr>
          <p:spPr bwMode="auto">
            <a:xfrm>
              <a:off x="4168644" y="699542"/>
              <a:ext cx="2166576" cy="2206079"/>
            </a:xfrm>
            <a:prstGeom prst="roundRect">
              <a:avLst>
                <a:gd name="adj" fmla="val 9776"/>
              </a:avLst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it-IT" sz="800">
                <a:solidFill>
                  <a:schemeClr val="bg1"/>
                </a:solidFill>
              </a:endParaRPr>
            </a:p>
          </p:txBody>
        </p:sp>
        <p:pic>
          <p:nvPicPr>
            <p:cNvPr id="2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56042" y="2595500"/>
              <a:ext cx="713318" cy="471603"/>
            </a:xfrm>
            <a:prstGeom prst="rect">
              <a:avLst/>
            </a:prstGeom>
          </p:spPr>
        </p:pic>
        <p:sp>
          <p:nvSpPr>
            <p:cNvPr id="23" name="Folded Corner 55"/>
            <p:cNvSpPr/>
            <p:nvPr/>
          </p:nvSpPr>
          <p:spPr>
            <a:xfrm>
              <a:off x="277719" y="771550"/>
              <a:ext cx="1279073" cy="576065"/>
            </a:xfrm>
            <a:prstGeom prst="foldedCorner">
              <a:avLst>
                <a:gd name="adj" fmla="val 13320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7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":[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{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mylan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}</a:t>
              </a:r>
            </a:p>
            <a:p>
              <a:endParaRPr lang="it-IT" sz="7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Connettore 2 23"/>
            <p:cNvCxnSpPr/>
            <p:nvPr/>
          </p:nvCxnSpPr>
          <p:spPr bwMode="auto">
            <a:xfrm flipV="1">
              <a:off x="3821191" y="771550"/>
              <a:ext cx="367473" cy="1250622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1539113" y="1628738"/>
              <a:ext cx="1763785" cy="426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2) Create (or update) </a:t>
              </a:r>
              <a:r>
                <a:rPr lang="it-IT" sz="800" dirty="0" err="1"/>
                <a:t>tenant</a:t>
              </a:r>
              <a:r>
                <a:rPr lang="it-IT" sz="800" dirty="0"/>
                <a:t> </a:t>
              </a:r>
              <a:r>
                <a:rPr lang="it-IT" sz="800" dirty="0" err="1"/>
                <a:t>graph</a:t>
              </a:r>
              <a:r>
                <a:rPr lang="it-IT" sz="800" dirty="0"/>
                <a:t> with VNF switch (and create/update operator </a:t>
              </a:r>
              <a:r>
                <a:rPr lang="it-IT" sz="800" dirty="0" err="1"/>
                <a:t>graph</a:t>
              </a:r>
              <a:r>
                <a:rPr lang="it-IT" sz="800" dirty="0"/>
                <a:t> with Router/NAT)</a:t>
              </a:r>
            </a:p>
          </p:txBody>
        </p:sp>
        <p:sp>
          <p:nvSpPr>
            <p:cNvPr id="27" name="Rettangolo arrotondato 26"/>
            <p:cNvSpPr/>
            <p:nvPr/>
          </p:nvSpPr>
          <p:spPr bwMode="auto">
            <a:xfrm>
              <a:off x="3068960" y="2544652"/>
              <a:ext cx="773278" cy="330373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Configuration</a:t>
              </a:r>
              <a:r>
                <a:rPr lang="it-IT" sz="800" dirty="0"/>
                <a:t> service</a:t>
              </a:r>
            </a:p>
          </p:txBody>
        </p:sp>
        <p:cxnSp>
          <p:nvCxnSpPr>
            <p:cNvPr id="28" name="Connettore diritto 27"/>
            <p:cNvCxnSpPr>
              <a:stCxn id="19" idx="2"/>
              <a:endCxn id="27" idx="0"/>
            </p:cNvCxnSpPr>
            <p:nvPr/>
          </p:nvCxnSpPr>
          <p:spPr bwMode="auto">
            <a:xfrm flipH="1">
              <a:off x="3455599" y="2281746"/>
              <a:ext cx="1" cy="2629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ttangolo arrotondato 28"/>
            <p:cNvSpPr/>
            <p:nvPr/>
          </p:nvSpPr>
          <p:spPr bwMode="auto">
            <a:xfrm>
              <a:off x="506794" y="2055209"/>
              <a:ext cx="796099" cy="19350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 VIM </a:t>
              </a:r>
              <a:r>
                <a:rPr lang="it-IT" sz="800" dirty="0" err="1"/>
                <a:t>plugin</a:t>
              </a:r>
              <a:endParaRPr lang="it-IT" sz="800" dirty="0"/>
            </a:p>
          </p:txBody>
        </p:sp>
        <p:sp>
          <p:nvSpPr>
            <p:cNvPr id="32" name="Rettangolo arrotondato 31"/>
            <p:cNvSpPr/>
            <p:nvPr/>
          </p:nvSpPr>
          <p:spPr bwMode="auto">
            <a:xfrm>
              <a:off x="5308118" y="2136053"/>
              <a:ext cx="609699" cy="188482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 </a:t>
              </a:r>
            </a:p>
          </p:txBody>
        </p:sp>
        <p:sp>
          <p:nvSpPr>
            <p:cNvPr id="33" name="Rettangolo arrotondato 32"/>
            <p:cNvSpPr/>
            <p:nvPr/>
          </p:nvSpPr>
          <p:spPr bwMode="auto">
            <a:xfrm>
              <a:off x="5329645" y="1431759"/>
              <a:ext cx="658811" cy="196979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</a:t>
              </a:r>
            </a:p>
          </p:txBody>
        </p:sp>
        <p:cxnSp>
          <p:nvCxnSpPr>
            <p:cNvPr id="45" name="Connettore diritto 44"/>
            <p:cNvCxnSpPr>
              <a:endCxn id="33" idx="2"/>
            </p:cNvCxnSpPr>
            <p:nvPr/>
          </p:nvCxnSpPr>
          <p:spPr>
            <a:xfrm rot="16200000" flipV="1">
              <a:off x="5546929" y="1740860"/>
              <a:ext cx="599323" cy="37507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diritto 45"/>
            <p:cNvCxnSpPr>
              <a:stCxn id="33" idx="1"/>
              <a:endCxn id="47" idx="3"/>
            </p:cNvCxnSpPr>
            <p:nvPr/>
          </p:nvCxnSpPr>
          <p:spPr>
            <a:xfrm flipH="1" flipV="1">
              <a:off x="5188611" y="1527230"/>
              <a:ext cx="141034" cy="30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diritto 48"/>
            <p:cNvCxnSpPr>
              <a:stCxn id="32" idx="1"/>
              <a:endCxn id="20" idx="3"/>
            </p:cNvCxnSpPr>
            <p:nvPr/>
          </p:nvCxnSpPr>
          <p:spPr>
            <a:xfrm flipH="1">
              <a:off x="4981713" y="2230294"/>
              <a:ext cx="326405" cy="1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6462394" y="2184285"/>
              <a:ext cx="87549" cy="875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800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6365890" y="2253400"/>
              <a:ext cx="384372" cy="199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WAN</a:t>
              </a:r>
            </a:p>
          </p:txBody>
        </p:sp>
        <p:cxnSp>
          <p:nvCxnSpPr>
            <p:cNvPr id="57" name="Connettore diritto 56"/>
            <p:cNvCxnSpPr>
              <a:stCxn id="55" idx="2"/>
              <a:endCxn id="32" idx="3"/>
            </p:cNvCxnSpPr>
            <p:nvPr/>
          </p:nvCxnSpPr>
          <p:spPr>
            <a:xfrm flipH="1">
              <a:off x="5917817" y="2228060"/>
              <a:ext cx="544577" cy="2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ttore 4 61"/>
            <p:cNvCxnSpPr>
              <a:stCxn id="18" idx="2"/>
              <a:endCxn id="29" idx="0"/>
            </p:cNvCxnSpPr>
            <p:nvPr/>
          </p:nvCxnSpPr>
          <p:spPr>
            <a:xfrm>
              <a:off x="904844" y="1736978"/>
              <a:ext cx="0" cy="31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ttore 2 65"/>
            <p:cNvCxnSpPr>
              <a:stCxn id="29" idx="3"/>
              <a:endCxn id="19" idx="1"/>
            </p:cNvCxnSpPr>
            <p:nvPr/>
          </p:nvCxnSpPr>
          <p:spPr bwMode="auto">
            <a:xfrm flipV="1">
              <a:off x="1302893" y="2151959"/>
              <a:ext cx="1766068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nettore 2 65"/>
            <p:cNvCxnSpPr>
              <a:stCxn id="29" idx="3"/>
              <a:endCxn id="27" idx="1"/>
            </p:cNvCxnSpPr>
            <p:nvPr/>
          </p:nvCxnSpPr>
          <p:spPr bwMode="auto">
            <a:xfrm>
              <a:off x="1302893" y="2151960"/>
              <a:ext cx="1766067" cy="55787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Connettore 2 23"/>
            <p:cNvCxnSpPr/>
            <p:nvPr/>
          </p:nvCxnSpPr>
          <p:spPr bwMode="auto">
            <a:xfrm>
              <a:off x="3816720" y="2281746"/>
              <a:ext cx="374669" cy="501260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ttangolo arrotondato 32"/>
            <p:cNvSpPr/>
            <p:nvPr/>
          </p:nvSpPr>
          <p:spPr bwMode="auto">
            <a:xfrm>
              <a:off x="4608809" y="1433101"/>
              <a:ext cx="579802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48" name="Rettangolo arrotondato 33"/>
            <p:cNvSpPr/>
            <p:nvPr/>
          </p:nvSpPr>
          <p:spPr bwMode="auto">
            <a:xfrm>
              <a:off x="4608808" y="1120334"/>
              <a:ext cx="579802" cy="17122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DHCP</a:t>
              </a:r>
            </a:p>
          </p:txBody>
        </p:sp>
        <p:cxnSp>
          <p:nvCxnSpPr>
            <p:cNvPr id="50" name="Connettore diritto 45"/>
            <p:cNvCxnSpPr>
              <a:stCxn id="47" idx="0"/>
              <a:endCxn id="48" idx="2"/>
            </p:cNvCxnSpPr>
            <p:nvPr/>
          </p:nvCxnSpPr>
          <p:spPr>
            <a:xfrm flipH="1" flipV="1">
              <a:off x="4898709" y="1291561"/>
              <a:ext cx="1" cy="141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44"/>
            <p:cNvCxnSpPr>
              <a:stCxn id="32" idx="0"/>
              <a:endCxn id="47" idx="2"/>
            </p:cNvCxnSpPr>
            <p:nvPr/>
          </p:nvCxnSpPr>
          <p:spPr>
            <a:xfrm flipH="1" flipV="1">
              <a:off x="4898710" y="1621358"/>
              <a:ext cx="714258" cy="514695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olded Corner 55"/>
            <p:cNvSpPr/>
            <p:nvPr/>
          </p:nvSpPr>
          <p:spPr>
            <a:xfrm>
              <a:off x="1613267" y="2735225"/>
              <a:ext cx="1167661" cy="360040"/>
            </a:xfrm>
            <a:prstGeom prst="foldedCorner">
              <a:avLst>
                <a:gd name="adj" fmla="val 30805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800" b="1" u="sng" dirty="0">
                  <a:solidFill>
                    <a:schemeClr val="tx1"/>
                  </a:solidFill>
                  <a:cs typeface="Courier New" panose="02070309020205020404" pitchFamily="49" charset="0"/>
                </a:rPr>
                <a:t>NAT </a:t>
              </a:r>
              <a:r>
                <a:rPr lang="it-IT" sz="800" b="1" u="sng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config</a:t>
              </a:r>
              <a:endParaRPr lang="it-IT" sz="800" b="1" u="sng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All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internal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ports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no NAT.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41" name="CasellaDiTesto 25"/>
            <p:cNvSpPr txBox="1"/>
            <p:nvPr/>
          </p:nvSpPr>
          <p:spPr>
            <a:xfrm>
              <a:off x="1144105" y="2427448"/>
              <a:ext cx="1264181" cy="312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3) </a:t>
              </a:r>
              <a:r>
                <a:rPr lang="it-IT" sz="800" dirty="0" err="1"/>
                <a:t>Configure</a:t>
              </a:r>
              <a:r>
                <a:rPr lang="it-IT" sz="800" dirty="0"/>
                <a:t> Router/NAT in operator </a:t>
              </a:r>
              <a:r>
                <a:rPr lang="it-IT" sz="800" dirty="0" err="1"/>
                <a:t>graph</a:t>
              </a:r>
              <a:endParaRPr lang="it-IT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588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261144" y="123652"/>
            <a:ext cx="6820402" cy="3816424"/>
            <a:chOff x="277719" y="483518"/>
            <a:chExt cx="6470314" cy="3457745"/>
          </a:xfrm>
        </p:grpSpPr>
        <p:sp>
          <p:nvSpPr>
            <p:cNvPr id="39" name="Rettangolo 34"/>
            <p:cNvSpPr/>
            <p:nvPr/>
          </p:nvSpPr>
          <p:spPr>
            <a:xfrm>
              <a:off x="4331357" y="724486"/>
              <a:ext cx="1806194" cy="911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Management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4331358" y="1829682"/>
              <a:ext cx="760597" cy="875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 err="1">
                  <a:solidFill>
                    <a:schemeClr val="tx1"/>
                  </a:solidFill>
                </a:rPr>
                <a:t>Tenant</a:t>
              </a:r>
              <a:r>
                <a:rPr lang="it-IT" sz="800" dirty="0">
                  <a:solidFill>
                    <a:schemeClr val="tx1"/>
                  </a:solidFill>
                </a:rPr>
                <a:t>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tangolo 34"/>
            <p:cNvSpPr/>
            <p:nvPr/>
          </p:nvSpPr>
          <p:spPr>
            <a:xfrm>
              <a:off x="5214236" y="1829682"/>
              <a:ext cx="923315" cy="8727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it-IT" sz="800" dirty="0">
                  <a:solidFill>
                    <a:schemeClr val="tx1"/>
                  </a:solidFill>
                </a:rPr>
                <a:t>Operator </a:t>
              </a:r>
              <a:r>
                <a:rPr lang="it-IT" sz="800" dirty="0" err="1">
                  <a:solidFill>
                    <a:schemeClr val="tx1"/>
                  </a:solidFill>
                </a:rPr>
                <a:t>graph</a:t>
              </a:r>
              <a:endParaRPr lang="it-IT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356891" y="1665846"/>
              <a:ext cx="1013818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1) Create  </a:t>
              </a:r>
              <a:r>
                <a:rPr lang="it-IT" sz="800" dirty="0" err="1"/>
                <a:t>subnet</a:t>
              </a:r>
              <a:r>
                <a:rPr lang="it-IT" sz="800" dirty="0"/>
                <a:t> 172.168.50.0/24</a:t>
              </a:r>
            </a:p>
          </p:txBody>
        </p:sp>
        <p:sp>
          <p:nvSpPr>
            <p:cNvPr id="18" name="Rettangolo arrotondato 17"/>
            <p:cNvSpPr/>
            <p:nvPr/>
          </p:nvSpPr>
          <p:spPr bwMode="auto">
            <a:xfrm>
              <a:off x="638894" y="1333387"/>
              <a:ext cx="1159880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Openbaton</a:t>
              </a:r>
              <a:endParaRPr lang="it-IT" sz="800" dirty="0"/>
            </a:p>
          </p:txBody>
        </p:sp>
        <p:sp>
          <p:nvSpPr>
            <p:cNvPr id="19" name="Rettangolo arrotondato 18"/>
            <p:cNvSpPr/>
            <p:nvPr/>
          </p:nvSpPr>
          <p:spPr bwMode="auto">
            <a:xfrm>
              <a:off x="3070619" y="2022171"/>
              <a:ext cx="773278" cy="259575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Universal </a:t>
              </a:r>
              <a:r>
                <a:rPr lang="it-IT" sz="800" dirty="0" err="1"/>
                <a:t>node</a:t>
              </a:r>
              <a:endParaRPr lang="it-IT" sz="800" dirty="0"/>
            </a:p>
          </p:txBody>
        </p:sp>
        <p:sp>
          <p:nvSpPr>
            <p:cNvPr id="20" name="Rettangolo arrotondato 19"/>
            <p:cNvSpPr/>
            <p:nvPr/>
          </p:nvSpPr>
          <p:spPr bwMode="auto">
            <a:xfrm>
              <a:off x="4394442" y="2283943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21" name="Rettangolo arrotondato 20"/>
            <p:cNvSpPr/>
            <p:nvPr/>
          </p:nvSpPr>
          <p:spPr bwMode="auto">
            <a:xfrm>
              <a:off x="4170302" y="483518"/>
              <a:ext cx="2166576" cy="2422103"/>
            </a:xfrm>
            <a:prstGeom prst="roundRect">
              <a:avLst>
                <a:gd name="adj" fmla="val 9776"/>
              </a:avLst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t" anchorCtr="0" compatLnSpc="1">
              <a:prstTxWarp prst="textNoShape">
                <a:avLst/>
              </a:prstTxWarp>
            </a:bodyPr>
            <a:lstStyle/>
            <a:p>
              <a:pPr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it-IT" sz="800">
                <a:solidFill>
                  <a:schemeClr val="bg1"/>
                </a:solidFill>
              </a:endParaRPr>
            </a:p>
          </p:txBody>
        </p:sp>
        <p:pic>
          <p:nvPicPr>
            <p:cNvPr id="2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78618" y="2595500"/>
              <a:ext cx="713318" cy="471603"/>
            </a:xfrm>
            <a:prstGeom prst="rect">
              <a:avLst/>
            </a:prstGeom>
          </p:spPr>
        </p:pic>
        <p:cxnSp>
          <p:nvCxnSpPr>
            <p:cNvPr id="24" name="Connettore 2 23"/>
            <p:cNvCxnSpPr/>
            <p:nvPr/>
          </p:nvCxnSpPr>
          <p:spPr bwMode="auto">
            <a:xfrm flipV="1">
              <a:off x="3822849" y="555526"/>
              <a:ext cx="370198" cy="1466646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CasellaDiTesto 25"/>
            <p:cNvSpPr txBox="1"/>
            <p:nvPr/>
          </p:nvSpPr>
          <p:spPr>
            <a:xfrm>
              <a:off x="1951879" y="1831925"/>
              <a:ext cx="1241021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2) Update </a:t>
              </a:r>
              <a:r>
                <a:rPr lang="it-IT" sz="800" dirty="0" err="1"/>
                <a:t>tenant</a:t>
              </a:r>
              <a:r>
                <a:rPr lang="it-IT" sz="800" dirty="0"/>
                <a:t> </a:t>
              </a:r>
              <a:r>
                <a:rPr lang="it-IT" sz="800" dirty="0" err="1"/>
                <a:t>graph</a:t>
              </a:r>
              <a:r>
                <a:rPr lang="it-IT" sz="800" dirty="0"/>
                <a:t> with the VNF DHCP</a:t>
              </a:r>
            </a:p>
          </p:txBody>
        </p:sp>
        <p:sp>
          <p:nvSpPr>
            <p:cNvPr id="27" name="Rettangolo arrotondato 26"/>
            <p:cNvSpPr/>
            <p:nvPr/>
          </p:nvSpPr>
          <p:spPr bwMode="auto">
            <a:xfrm>
              <a:off x="3070618" y="2544652"/>
              <a:ext cx="773278" cy="330373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 err="1"/>
                <a:t>Configuration</a:t>
              </a:r>
              <a:r>
                <a:rPr lang="it-IT" sz="800" dirty="0"/>
                <a:t> service</a:t>
              </a:r>
            </a:p>
          </p:txBody>
        </p:sp>
        <p:cxnSp>
          <p:nvCxnSpPr>
            <p:cNvPr id="28" name="Connettore diritto 27"/>
            <p:cNvCxnSpPr>
              <a:stCxn id="19" idx="2"/>
              <a:endCxn id="27" idx="0"/>
            </p:cNvCxnSpPr>
            <p:nvPr/>
          </p:nvCxnSpPr>
          <p:spPr bwMode="auto">
            <a:xfrm flipH="1">
              <a:off x="3457257" y="2281746"/>
              <a:ext cx="1" cy="2629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ettangolo arrotondato 28"/>
            <p:cNvSpPr/>
            <p:nvPr/>
          </p:nvSpPr>
          <p:spPr bwMode="auto">
            <a:xfrm>
              <a:off x="820784" y="2055209"/>
              <a:ext cx="796099" cy="19350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UN VIM </a:t>
              </a:r>
              <a:r>
                <a:rPr lang="it-IT" sz="800" dirty="0" err="1"/>
                <a:t>plugin</a:t>
              </a:r>
              <a:endParaRPr lang="it-IT" sz="800" dirty="0"/>
            </a:p>
          </p:txBody>
        </p:sp>
        <p:sp>
          <p:nvSpPr>
            <p:cNvPr id="32" name="Rettangolo arrotondato 31"/>
            <p:cNvSpPr/>
            <p:nvPr/>
          </p:nvSpPr>
          <p:spPr bwMode="auto">
            <a:xfrm>
              <a:off x="5330546" y="2283718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 </a:t>
              </a:r>
            </a:p>
          </p:txBody>
        </p:sp>
        <p:sp>
          <p:nvSpPr>
            <p:cNvPr id="33" name="Rettangolo arrotondato 32"/>
            <p:cNvSpPr/>
            <p:nvPr/>
          </p:nvSpPr>
          <p:spPr bwMode="auto">
            <a:xfrm>
              <a:off x="5401730" y="1288539"/>
              <a:ext cx="618869" cy="166381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Router/NAT</a:t>
              </a:r>
            </a:p>
          </p:txBody>
        </p:sp>
        <p:cxnSp>
          <p:nvCxnSpPr>
            <p:cNvPr id="45" name="Connettore diritto 44"/>
            <p:cNvCxnSpPr>
              <a:endCxn id="33" idx="2"/>
            </p:cNvCxnSpPr>
            <p:nvPr/>
          </p:nvCxnSpPr>
          <p:spPr>
            <a:xfrm rot="16200000" flipV="1">
              <a:off x="5409109" y="1756976"/>
              <a:ext cx="934995" cy="33088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diritto 45"/>
            <p:cNvCxnSpPr>
              <a:stCxn id="33" idx="1"/>
              <a:endCxn id="47" idx="3"/>
            </p:cNvCxnSpPr>
            <p:nvPr/>
          </p:nvCxnSpPr>
          <p:spPr>
            <a:xfrm flipH="1" flipV="1">
              <a:off x="5190269" y="1369820"/>
              <a:ext cx="211461" cy="19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diritto 48"/>
            <p:cNvCxnSpPr>
              <a:stCxn id="32" idx="1"/>
              <a:endCxn id="20" idx="3"/>
            </p:cNvCxnSpPr>
            <p:nvPr/>
          </p:nvCxnSpPr>
          <p:spPr>
            <a:xfrm flipH="1">
              <a:off x="4983371" y="2377847"/>
              <a:ext cx="347175" cy="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e 54"/>
            <p:cNvSpPr/>
            <p:nvPr/>
          </p:nvSpPr>
          <p:spPr>
            <a:xfrm>
              <a:off x="6464052" y="2331950"/>
              <a:ext cx="87549" cy="8754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800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6367548" y="2401065"/>
              <a:ext cx="380485" cy="195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" dirty="0"/>
                <a:t>WAN</a:t>
              </a:r>
            </a:p>
          </p:txBody>
        </p:sp>
        <p:cxnSp>
          <p:nvCxnSpPr>
            <p:cNvPr id="57" name="Connettore diritto 56"/>
            <p:cNvCxnSpPr>
              <a:stCxn id="55" idx="2"/>
              <a:endCxn id="32" idx="3"/>
            </p:cNvCxnSpPr>
            <p:nvPr/>
          </p:nvCxnSpPr>
          <p:spPr>
            <a:xfrm flipH="1">
              <a:off x="5919475" y="2375725"/>
              <a:ext cx="544577" cy="21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ttore 4 61"/>
            <p:cNvCxnSpPr>
              <a:stCxn id="18" idx="2"/>
              <a:endCxn id="29" idx="0"/>
            </p:cNvCxnSpPr>
            <p:nvPr/>
          </p:nvCxnSpPr>
          <p:spPr>
            <a:xfrm>
              <a:off x="1218834" y="1592962"/>
              <a:ext cx="0" cy="462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ttore 2 65"/>
            <p:cNvCxnSpPr>
              <a:stCxn id="29" idx="3"/>
              <a:endCxn id="19" idx="1"/>
            </p:cNvCxnSpPr>
            <p:nvPr/>
          </p:nvCxnSpPr>
          <p:spPr bwMode="auto">
            <a:xfrm flipV="1">
              <a:off x="1616883" y="2151959"/>
              <a:ext cx="1453736" cy="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Connettore 2 65"/>
            <p:cNvCxnSpPr>
              <a:stCxn id="29" idx="3"/>
              <a:endCxn id="27" idx="1"/>
            </p:cNvCxnSpPr>
            <p:nvPr/>
          </p:nvCxnSpPr>
          <p:spPr bwMode="auto">
            <a:xfrm>
              <a:off x="1616883" y="2151960"/>
              <a:ext cx="1453735" cy="55787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Connettore 2 23"/>
            <p:cNvCxnSpPr/>
            <p:nvPr/>
          </p:nvCxnSpPr>
          <p:spPr bwMode="auto">
            <a:xfrm>
              <a:off x="3818378" y="2281746"/>
              <a:ext cx="374669" cy="501260"/>
            </a:xfrm>
            <a:prstGeom prst="straightConnector1">
              <a:avLst/>
            </a:prstGeom>
            <a:noFill/>
            <a:ln w="19050" cap="flat" cmpd="sng" algn="ctr">
              <a:solidFill>
                <a:srgbClr val="FFC00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Rettangolo arrotondato 32"/>
            <p:cNvSpPr/>
            <p:nvPr/>
          </p:nvSpPr>
          <p:spPr bwMode="auto">
            <a:xfrm>
              <a:off x="4610467" y="1275691"/>
              <a:ext cx="579802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Switch</a:t>
              </a:r>
            </a:p>
          </p:txBody>
        </p:sp>
        <p:sp>
          <p:nvSpPr>
            <p:cNvPr id="48" name="Rettangolo arrotondato 33"/>
            <p:cNvSpPr/>
            <p:nvPr/>
          </p:nvSpPr>
          <p:spPr bwMode="auto">
            <a:xfrm>
              <a:off x="4610466" y="962924"/>
              <a:ext cx="579802" cy="17122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DHCP</a:t>
              </a:r>
            </a:p>
          </p:txBody>
        </p:sp>
        <p:cxnSp>
          <p:nvCxnSpPr>
            <p:cNvPr id="50" name="Connettore diritto 45"/>
            <p:cNvCxnSpPr>
              <a:stCxn id="47" idx="0"/>
              <a:endCxn id="48" idx="2"/>
            </p:cNvCxnSpPr>
            <p:nvPr/>
          </p:nvCxnSpPr>
          <p:spPr>
            <a:xfrm flipH="1" flipV="1">
              <a:off x="4900367" y="1134151"/>
              <a:ext cx="1" cy="1415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ttore diritto 44"/>
            <p:cNvCxnSpPr>
              <a:stCxn id="32" idx="0"/>
              <a:endCxn id="47" idx="2"/>
            </p:cNvCxnSpPr>
            <p:nvPr/>
          </p:nvCxnSpPr>
          <p:spPr>
            <a:xfrm flipH="1" flipV="1">
              <a:off x="4900368" y="1463948"/>
              <a:ext cx="724643" cy="819770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ttore diritto 44"/>
            <p:cNvCxnSpPr>
              <a:stCxn id="43" idx="0"/>
              <a:endCxn id="47" idx="2"/>
            </p:cNvCxnSpPr>
            <p:nvPr/>
          </p:nvCxnSpPr>
          <p:spPr>
            <a:xfrm flipV="1">
              <a:off x="4686776" y="1463948"/>
              <a:ext cx="213592" cy="492500"/>
            </a:xfrm>
            <a:prstGeom prst="straightConnector1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diritto 48"/>
            <p:cNvCxnSpPr>
              <a:stCxn id="20" idx="0"/>
              <a:endCxn id="43" idx="2"/>
            </p:cNvCxnSpPr>
            <p:nvPr/>
          </p:nvCxnSpPr>
          <p:spPr>
            <a:xfrm flipH="1" flipV="1">
              <a:off x="4686776" y="2144705"/>
              <a:ext cx="2131" cy="1392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ttangolo arrotondato 19"/>
            <p:cNvSpPr/>
            <p:nvPr/>
          </p:nvSpPr>
          <p:spPr bwMode="auto">
            <a:xfrm>
              <a:off x="4392311" y="1956448"/>
              <a:ext cx="588929" cy="188257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1435" tIns="25718" rIns="51435" bIns="2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25717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it-IT" sz="800" dirty="0"/>
                <a:t>DHCP</a:t>
              </a:r>
            </a:p>
          </p:txBody>
        </p:sp>
        <p:sp>
          <p:nvSpPr>
            <p:cNvPr id="69" name="Folded Corner 55"/>
            <p:cNvSpPr/>
            <p:nvPr/>
          </p:nvSpPr>
          <p:spPr>
            <a:xfrm>
              <a:off x="820784" y="2743654"/>
              <a:ext cx="1642914" cy="360040"/>
            </a:xfrm>
            <a:prstGeom prst="foldedCorner">
              <a:avLst>
                <a:gd name="adj" fmla="val 32768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800" b="1" u="sng" dirty="0">
                  <a:solidFill>
                    <a:schemeClr val="tx1"/>
                  </a:solidFill>
                  <a:cs typeface="Courier New" panose="02070309020205020404" pitchFamily="49" charset="0"/>
                </a:rPr>
                <a:t>DHCP </a:t>
              </a:r>
              <a:r>
                <a:rPr lang="it-IT" sz="800" b="1" u="sng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config</a:t>
              </a:r>
              <a:endParaRPr lang="it-IT" sz="800" b="1" u="sng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Default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gw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172.168.50.1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IP pool: 172.168.50.3-172.168.50.254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70" name="Folded Corner 55"/>
            <p:cNvSpPr/>
            <p:nvPr/>
          </p:nvSpPr>
          <p:spPr>
            <a:xfrm>
              <a:off x="820784" y="3581223"/>
              <a:ext cx="1642914" cy="360040"/>
            </a:xfrm>
            <a:prstGeom prst="foldedCorner">
              <a:avLst>
                <a:gd name="adj" fmla="val 30805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800" b="1" u="sng" dirty="0">
                  <a:solidFill>
                    <a:schemeClr val="tx1"/>
                  </a:solidFill>
                  <a:cs typeface="Courier New" panose="02070309020205020404" pitchFamily="49" charset="0"/>
                </a:rPr>
                <a:t>NAT </a:t>
              </a:r>
              <a:r>
                <a:rPr lang="it-IT" sz="800" b="1" u="sng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config</a:t>
              </a:r>
              <a:endParaRPr lang="it-IT" sz="800" b="1" u="sng" dirty="0">
                <a:solidFill>
                  <a:schemeClr val="tx1"/>
                </a:solidFill>
                <a:cs typeface="Courier New" panose="02070309020205020404" pitchFamily="49" charset="0"/>
              </a:endParaRP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IP </a:t>
              </a:r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address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172.168.50.1</a:t>
              </a:r>
            </a:p>
            <a:p>
              <a:r>
                <a:rPr lang="it-IT" sz="800" dirty="0" err="1">
                  <a:solidFill>
                    <a:schemeClr val="tx1"/>
                  </a:solidFill>
                  <a:cs typeface="Courier New" panose="02070309020205020404" pitchFamily="49" charset="0"/>
                </a:rPr>
                <a:t>Subnet</a:t>
              </a:r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: 255.255.255.0</a:t>
              </a:r>
            </a:p>
            <a:p>
              <a:r>
                <a:rPr lang="it-IT" sz="800" dirty="0">
                  <a:solidFill>
                    <a:schemeClr val="tx1"/>
                  </a:solidFill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71" name="CasellaDiTesto 25"/>
            <p:cNvSpPr txBox="1"/>
            <p:nvPr/>
          </p:nvSpPr>
          <p:spPr>
            <a:xfrm>
              <a:off x="1343352" y="2448771"/>
              <a:ext cx="1255734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3) </a:t>
              </a:r>
              <a:r>
                <a:rPr lang="it-IT" sz="800" dirty="0" err="1"/>
                <a:t>Configure</a:t>
              </a:r>
              <a:r>
                <a:rPr lang="it-IT" sz="800" dirty="0"/>
                <a:t> the DHCP in </a:t>
              </a:r>
              <a:r>
                <a:rPr lang="it-IT" sz="800" dirty="0" err="1"/>
                <a:t>tenant</a:t>
              </a:r>
              <a:r>
                <a:rPr lang="it-IT" sz="800" dirty="0"/>
                <a:t> </a:t>
              </a:r>
              <a:r>
                <a:rPr lang="it-IT" sz="800" dirty="0" err="1"/>
                <a:t>graph</a:t>
              </a:r>
              <a:endParaRPr lang="it-IT" sz="800" dirty="0"/>
            </a:p>
          </p:txBody>
        </p:sp>
        <p:sp>
          <p:nvSpPr>
            <p:cNvPr id="67" name="CasellaDiTesto 25"/>
            <p:cNvSpPr txBox="1"/>
            <p:nvPr/>
          </p:nvSpPr>
          <p:spPr>
            <a:xfrm>
              <a:off x="1594250" y="3273446"/>
              <a:ext cx="1402701" cy="30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/>
              <a:r>
                <a:rPr lang="it-IT" sz="800" dirty="0"/>
                <a:t>4) </a:t>
              </a:r>
              <a:r>
                <a:rPr lang="it-IT" sz="800" dirty="0" err="1"/>
                <a:t>Configure</a:t>
              </a:r>
              <a:r>
                <a:rPr lang="it-IT" sz="800" dirty="0"/>
                <a:t> Router/NAT in operator </a:t>
              </a:r>
              <a:r>
                <a:rPr lang="it-IT" sz="800" dirty="0" err="1"/>
                <a:t>graph</a:t>
              </a:r>
              <a:endParaRPr lang="it-IT" sz="800" dirty="0"/>
            </a:p>
          </p:txBody>
        </p:sp>
        <p:sp>
          <p:nvSpPr>
            <p:cNvPr id="44" name="Folded Corner 55"/>
            <p:cNvSpPr/>
            <p:nvPr/>
          </p:nvSpPr>
          <p:spPr>
            <a:xfrm>
              <a:off x="277719" y="627534"/>
              <a:ext cx="1279073" cy="576065"/>
            </a:xfrm>
            <a:prstGeom prst="foldedCorner">
              <a:avLst>
                <a:gd name="adj" fmla="val 13320"/>
              </a:avLst>
            </a:prstGeom>
            <a:solidFill>
              <a:srgbClr val="F9F9F9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0250" tIns="20250" rIns="20250" bIns="20250" rtlCol="0" anchor="t"/>
            <a:lstStyle/>
            <a:p>
              <a:r>
                <a:rPr lang="it-IT" sz="700" b="1" u="sng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vld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":[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{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":"</a:t>
              </a:r>
              <a:r>
                <a:rPr lang="it-IT" sz="7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mylan</a:t>
              </a:r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it-IT" sz="7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}</a:t>
              </a:r>
            </a:p>
            <a:p>
              <a:endParaRPr lang="it-IT" sz="7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2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arrotondato 18"/>
          <p:cNvSpPr/>
          <p:nvPr/>
        </p:nvSpPr>
        <p:spPr bwMode="auto">
          <a:xfrm>
            <a:off x="405160" y="1635820"/>
            <a:ext cx="3744416" cy="3456384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100" dirty="0"/>
              <a:t>Universal </a:t>
            </a:r>
            <a:r>
              <a:rPr lang="it-IT" sz="1100" dirty="0" err="1"/>
              <a:t>node</a:t>
            </a:r>
            <a:endParaRPr lang="it-IT" sz="1100" dirty="0"/>
          </a:p>
        </p:txBody>
      </p:sp>
      <p:sp>
        <p:nvSpPr>
          <p:cNvPr id="56" name="Rettangolo 34"/>
          <p:cNvSpPr/>
          <p:nvPr/>
        </p:nvSpPr>
        <p:spPr>
          <a:xfrm>
            <a:off x="555681" y="2005923"/>
            <a:ext cx="2619816" cy="10128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Management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555685" y="3250211"/>
            <a:ext cx="1748497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 err="1">
                <a:solidFill>
                  <a:schemeClr val="tx1"/>
                </a:solidFill>
              </a:rPr>
              <a:t>Tenant</a:t>
            </a:r>
            <a:r>
              <a:rPr lang="it-IT" sz="1000" dirty="0">
                <a:solidFill>
                  <a:schemeClr val="tx1"/>
                </a:solidFill>
              </a:rPr>
              <a:t>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2475025" y="3245919"/>
            <a:ext cx="1505105" cy="1626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Operator </a:t>
            </a:r>
            <a:r>
              <a:rPr lang="it-IT" sz="1000" dirty="0" err="1">
                <a:solidFill>
                  <a:schemeClr val="tx1"/>
                </a:solidFill>
              </a:rPr>
              <a:t>graph</a:t>
            </a:r>
            <a:endParaRPr lang="it-IT" sz="1000" dirty="0">
              <a:solidFill>
                <a:schemeClr val="tx1"/>
              </a:solidFill>
            </a:endParaRPr>
          </a:p>
        </p:txBody>
      </p:sp>
      <p:sp>
        <p:nvSpPr>
          <p:cNvPr id="4" name="Rettangolo arrotondato 3"/>
          <p:cNvSpPr/>
          <p:nvPr/>
        </p:nvSpPr>
        <p:spPr bwMode="auto">
          <a:xfrm>
            <a:off x="2646562" y="3800294"/>
            <a:ext cx="767018" cy="220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sp>
        <p:nvSpPr>
          <p:cNvPr id="5" name="Rettangolo arrotondato 4"/>
          <p:cNvSpPr/>
          <p:nvPr/>
        </p:nvSpPr>
        <p:spPr bwMode="auto">
          <a:xfrm>
            <a:off x="1496381" y="2673008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6" name="Rettangolo arrotondato 5"/>
          <p:cNvSpPr/>
          <p:nvPr/>
        </p:nvSpPr>
        <p:spPr bwMode="auto">
          <a:xfrm>
            <a:off x="1496380" y="2279652"/>
            <a:ext cx="565171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746245" y="4277299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A</a:t>
            </a: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1124228" y="3789155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Switch</a:t>
            </a: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1124228" y="3378840"/>
            <a:ext cx="565171" cy="2395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DHCP</a:t>
            </a:r>
          </a:p>
        </p:txBody>
      </p:sp>
      <p:sp>
        <p:nvSpPr>
          <p:cNvPr id="10" name="Rettangolo arrotondato 9"/>
          <p:cNvSpPr/>
          <p:nvPr/>
        </p:nvSpPr>
        <p:spPr bwMode="auto">
          <a:xfrm>
            <a:off x="1466325" y="4277299"/>
            <a:ext cx="565171" cy="239528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 B</a:t>
            </a:r>
          </a:p>
        </p:txBody>
      </p:sp>
      <p:cxnSp>
        <p:nvCxnSpPr>
          <p:cNvPr id="12" name="Connettore diritto 11"/>
          <p:cNvCxnSpPr>
            <a:stCxn id="9" idx="2"/>
            <a:endCxn id="8" idx="0"/>
          </p:cNvCxnSpPr>
          <p:nvPr/>
        </p:nvCxnSpPr>
        <p:spPr>
          <a:xfrm flipH="1">
            <a:off x="1406813" y="3618372"/>
            <a:ext cx="1" cy="1707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/>
          <p:cNvCxnSpPr>
            <a:stCxn id="8" idx="2"/>
            <a:endCxn id="7" idx="0"/>
          </p:cNvCxnSpPr>
          <p:nvPr/>
        </p:nvCxnSpPr>
        <p:spPr>
          <a:xfrm flipH="1">
            <a:off x="1028831" y="4028683"/>
            <a:ext cx="377983" cy="24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8" idx="2"/>
            <a:endCxn id="10" idx="0"/>
          </p:cNvCxnSpPr>
          <p:nvPr/>
        </p:nvCxnSpPr>
        <p:spPr>
          <a:xfrm>
            <a:off x="1406814" y="4028683"/>
            <a:ext cx="342097" cy="24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/>
          <p:cNvCxnSpPr>
            <a:stCxn id="61" idx="0"/>
            <a:endCxn id="48" idx="3"/>
          </p:cNvCxnSpPr>
          <p:nvPr/>
        </p:nvCxnSpPr>
        <p:spPr>
          <a:xfrm rot="16200000" flipV="1">
            <a:off x="2777438" y="3058616"/>
            <a:ext cx="1096536" cy="54085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diritto 21"/>
          <p:cNvCxnSpPr>
            <a:stCxn id="6" idx="2"/>
            <a:endCxn id="5" idx="0"/>
          </p:cNvCxnSpPr>
          <p:nvPr/>
        </p:nvCxnSpPr>
        <p:spPr>
          <a:xfrm>
            <a:off x="1778966" y="2499916"/>
            <a:ext cx="1" cy="173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/>
          <p:cNvCxnSpPr>
            <a:stCxn id="8" idx="3"/>
            <a:endCxn id="4" idx="1"/>
          </p:cNvCxnSpPr>
          <p:nvPr/>
        </p:nvCxnSpPr>
        <p:spPr>
          <a:xfrm>
            <a:off x="1689399" y="3908923"/>
            <a:ext cx="957167" cy="1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/>
          <p:cNvCxnSpPr>
            <a:stCxn id="5" idx="2"/>
            <a:endCxn id="10" idx="3"/>
          </p:cNvCxnSpPr>
          <p:nvPr/>
        </p:nvCxnSpPr>
        <p:spPr>
          <a:xfrm rot="16200000" flipH="1">
            <a:off x="1153336" y="3518906"/>
            <a:ext cx="1503791" cy="252529"/>
          </a:xfrm>
          <a:prstGeom prst="bentConnector4">
            <a:avLst>
              <a:gd name="adj1" fmla="val 46018"/>
              <a:gd name="adj2" fmla="val 167325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4 33"/>
          <p:cNvCxnSpPr>
            <a:stCxn id="7" idx="1"/>
            <a:endCxn id="5" idx="1"/>
          </p:cNvCxnSpPr>
          <p:nvPr/>
        </p:nvCxnSpPr>
        <p:spPr>
          <a:xfrm rot="10800000" flipH="1">
            <a:off x="746241" y="2783145"/>
            <a:ext cx="750136" cy="1613923"/>
          </a:xfrm>
          <a:prstGeom prst="bentConnector3">
            <a:avLst>
              <a:gd name="adj1" fmla="val -16792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e 67"/>
          <p:cNvSpPr/>
          <p:nvPr/>
        </p:nvSpPr>
        <p:spPr>
          <a:xfrm>
            <a:off x="3744848" y="2569660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72" name="CasellaDiTesto 71"/>
          <p:cNvSpPr txBox="1"/>
          <p:nvPr/>
        </p:nvSpPr>
        <p:spPr>
          <a:xfrm>
            <a:off x="3202579" y="2010145"/>
            <a:ext cx="1021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Host </a:t>
            </a:r>
            <a:r>
              <a:rPr lang="it-IT" sz="1000" dirty="0" err="1"/>
              <a:t>Stack</a:t>
            </a:r>
            <a:endParaRPr lang="it-IT" sz="1000" dirty="0"/>
          </a:p>
          <a:p>
            <a:pPr algn="ctr"/>
            <a:r>
              <a:rPr lang="it-IT" sz="1000" dirty="0"/>
              <a:t>(UN </a:t>
            </a:r>
            <a:r>
              <a:rPr lang="it-IT" sz="1000" dirty="0" err="1"/>
              <a:t>mgmt</a:t>
            </a:r>
            <a:r>
              <a:rPr lang="it-IT" sz="1000" dirty="0"/>
              <a:t> </a:t>
            </a:r>
            <a:r>
              <a:rPr lang="it-IT" sz="1000" dirty="0" err="1"/>
              <a:t>interface</a:t>
            </a:r>
            <a:r>
              <a:rPr lang="it-IT" sz="1000" dirty="0"/>
              <a:t>)</a:t>
            </a:r>
          </a:p>
        </p:txBody>
      </p:sp>
      <p:sp>
        <p:nvSpPr>
          <p:cNvPr id="73" name="Rettangolo arrotondato 72"/>
          <p:cNvSpPr/>
          <p:nvPr/>
        </p:nvSpPr>
        <p:spPr bwMode="auto">
          <a:xfrm>
            <a:off x="4365599" y="4699502"/>
            <a:ext cx="1001140" cy="35611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 err="1"/>
              <a:t>Configuration</a:t>
            </a:r>
            <a:r>
              <a:rPr lang="it-IT" sz="1000" dirty="0"/>
              <a:t> service</a:t>
            </a:r>
          </a:p>
        </p:txBody>
      </p:sp>
      <p:cxnSp>
        <p:nvCxnSpPr>
          <p:cNvPr id="74" name="Connettore diritto 73"/>
          <p:cNvCxnSpPr>
            <a:stCxn id="73" idx="0"/>
            <a:endCxn id="78" idx="1"/>
          </p:cNvCxnSpPr>
          <p:nvPr/>
        </p:nvCxnSpPr>
        <p:spPr>
          <a:xfrm flipV="1">
            <a:off x="4866173" y="3942734"/>
            <a:ext cx="193109" cy="75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Nuvola 77"/>
          <p:cNvSpPr/>
          <p:nvPr/>
        </p:nvSpPr>
        <p:spPr>
          <a:xfrm>
            <a:off x="4490657" y="3287324"/>
            <a:ext cx="1137242" cy="656113"/>
          </a:xfrm>
          <a:prstGeom prst="cloud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WAN (e.g., Internet)</a:t>
            </a:r>
          </a:p>
        </p:txBody>
      </p:sp>
      <p:cxnSp>
        <p:nvCxnSpPr>
          <p:cNvPr id="93" name="Connettore diritto 92"/>
          <p:cNvCxnSpPr>
            <a:endCxn id="21" idx="2"/>
          </p:cNvCxnSpPr>
          <p:nvPr/>
        </p:nvCxnSpPr>
        <p:spPr>
          <a:xfrm flipH="1">
            <a:off x="4281022" y="3800298"/>
            <a:ext cx="308842" cy="106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ttangolo arrotondato 98"/>
          <p:cNvSpPr/>
          <p:nvPr/>
        </p:nvSpPr>
        <p:spPr bwMode="auto">
          <a:xfrm>
            <a:off x="5730341" y="2297135"/>
            <a:ext cx="843116" cy="361735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VNFM</a:t>
            </a:r>
          </a:p>
        </p:txBody>
      </p:sp>
      <p:cxnSp>
        <p:nvCxnSpPr>
          <p:cNvPr id="101" name="Connettore 4 100"/>
          <p:cNvCxnSpPr>
            <a:endCxn id="99" idx="2"/>
          </p:cNvCxnSpPr>
          <p:nvPr/>
        </p:nvCxnSpPr>
        <p:spPr>
          <a:xfrm flipV="1">
            <a:off x="5517732" y="2658866"/>
            <a:ext cx="634171" cy="71997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tangolo arrotondato 17"/>
          <p:cNvSpPr/>
          <p:nvPr/>
        </p:nvSpPr>
        <p:spPr bwMode="auto">
          <a:xfrm>
            <a:off x="4234210" y="966367"/>
            <a:ext cx="2062009" cy="362852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100" dirty="0" err="1"/>
              <a:t>Openbaton</a:t>
            </a:r>
            <a:endParaRPr lang="it-IT" sz="1100" dirty="0"/>
          </a:p>
        </p:txBody>
      </p:sp>
      <p:sp>
        <p:nvSpPr>
          <p:cNvPr id="39" name="Rettangolo arrotondato 28"/>
          <p:cNvSpPr/>
          <p:nvPr/>
        </p:nvSpPr>
        <p:spPr bwMode="auto">
          <a:xfrm>
            <a:off x="5144091" y="1328005"/>
            <a:ext cx="1152127" cy="286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100" dirty="0"/>
              <a:t>UN VIM </a:t>
            </a:r>
            <a:r>
              <a:rPr lang="it-IT" sz="1100" dirty="0" err="1"/>
              <a:t>plugin</a:t>
            </a:r>
            <a:endParaRPr lang="it-IT" sz="1100" dirty="0"/>
          </a:p>
        </p:txBody>
      </p:sp>
      <p:sp>
        <p:nvSpPr>
          <p:cNvPr id="44" name="Rettangolo arrotondato 72"/>
          <p:cNvSpPr/>
          <p:nvPr/>
        </p:nvSpPr>
        <p:spPr bwMode="auto">
          <a:xfrm>
            <a:off x="5627899" y="4699501"/>
            <a:ext cx="1001140" cy="356117"/>
          </a:xfrm>
          <a:prstGeom prst="round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Message broker</a:t>
            </a:r>
          </a:p>
        </p:txBody>
      </p:sp>
      <p:sp>
        <p:nvSpPr>
          <p:cNvPr id="45" name="Cilindro 7"/>
          <p:cNvSpPr/>
          <p:nvPr/>
        </p:nvSpPr>
        <p:spPr bwMode="auto">
          <a:xfrm>
            <a:off x="5980967" y="3390702"/>
            <a:ext cx="648072" cy="539138"/>
          </a:xfrm>
          <a:prstGeom prst="can">
            <a:avLst>
              <a:gd name="adj" fmla="val 17896"/>
            </a:avLst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 err="1"/>
              <a:t>Datastore</a:t>
            </a:r>
            <a:endParaRPr lang="it-IT" sz="1000" dirty="0"/>
          </a:p>
        </p:txBody>
      </p:sp>
      <p:cxnSp>
        <p:nvCxnSpPr>
          <p:cNvPr id="53" name="Connettore 4 100"/>
          <p:cNvCxnSpPr>
            <a:stCxn id="78" idx="3"/>
            <a:endCxn id="39" idx="2"/>
          </p:cNvCxnSpPr>
          <p:nvPr/>
        </p:nvCxnSpPr>
        <p:spPr>
          <a:xfrm flipV="1">
            <a:off x="5059282" y="1614009"/>
            <a:ext cx="660873" cy="17108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92"/>
          <p:cNvCxnSpPr>
            <a:stCxn id="61" idx="7"/>
            <a:endCxn id="68" idx="4"/>
          </p:cNvCxnSpPr>
          <p:nvPr/>
        </p:nvCxnSpPr>
        <p:spPr>
          <a:xfrm rot="5400000" flipH="1" flipV="1">
            <a:off x="3081055" y="3186092"/>
            <a:ext cx="1244252" cy="159932"/>
          </a:xfrm>
          <a:prstGeom prst="bentConnector3">
            <a:avLst>
              <a:gd name="adj1" fmla="val 136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73"/>
          <p:cNvCxnSpPr>
            <a:stCxn id="44" idx="0"/>
          </p:cNvCxnSpPr>
          <p:nvPr/>
        </p:nvCxnSpPr>
        <p:spPr>
          <a:xfrm flipH="1" flipV="1">
            <a:off x="5412350" y="3877307"/>
            <a:ext cx="716123" cy="822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73"/>
          <p:cNvCxnSpPr>
            <a:stCxn id="45" idx="2"/>
            <a:endCxn id="78" idx="0"/>
          </p:cNvCxnSpPr>
          <p:nvPr/>
        </p:nvCxnSpPr>
        <p:spPr>
          <a:xfrm flipH="1" flipV="1">
            <a:off x="5626951" y="3615377"/>
            <a:ext cx="354016" cy="44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27"/>
          <p:cNvCxnSpPr>
            <a:endCxn id="9" idx="0"/>
          </p:cNvCxnSpPr>
          <p:nvPr/>
        </p:nvCxnSpPr>
        <p:spPr>
          <a:xfrm rot="5400000">
            <a:off x="1274087" y="3023632"/>
            <a:ext cx="487936" cy="222489"/>
          </a:xfrm>
          <a:prstGeom prst="bentConnector3">
            <a:avLst>
              <a:gd name="adj1" fmla="val 50000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ttangolo arrotondato 6"/>
          <p:cNvSpPr/>
          <p:nvPr/>
        </p:nvSpPr>
        <p:spPr bwMode="auto">
          <a:xfrm>
            <a:off x="4385567" y="392747"/>
            <a:ext cx="360040" cy="215284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900" dirty="0"/>
              <a:t>VNF A</a:t>
            </a:r>
          </a:p>
        </p:txBody>
      </p:sp>
      <p:sp>
        <p:nvSpPr>
          <p:cNvPr id="47" name="Rettangolo arrotondato 9"/>
          <p:cNvSpPr/>
          <p:nvPr/>
        </p:nvSpPr>
        <p:spPr bwMode="auto">
          <a:xfrm>
            <a:off x="4940623" y="392747"/>
            <a:ext cx="360040" cy="215284"/>
          </a:xfrm>
          <a:prstGeom prst="roundRect">
            <a:avLst/>
          </a:prstGeom>
          <a:solidFill>
            <a:srgbClr val="FDE3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900" dirty="0"/>
              <a:t>VNF B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87" y="220366"/>
            <a:ext cx="384733" cy="384733"/>
          </a:xfrm>
          <a:prstGeom prst="rect">
            <a:avLst/>
          </a:prstGeom>
        </p:spPr>
      </p:pic>
      <p:cxnSp>
        <p:nvCxnSpPr>
          <p:cNvPr id="50" name="Connettore diritto 14"/>
          <p:cNvCxnSpPr/>
          <p:nvPr/>
        </p:nvCxnSpPr>
        <p:spPr bwMode="auto">
          <a:xfrm>
            <a:off x="4237130" y="207782"/>
            <a:ext cx="1423572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diritto 24"/>
          <p:cNvCxnSpPr>
            <a:stCxn id="46" idx="0"/>
          </p:cNvCxnSpPr>
          <p:nvPr/>
        </p:nvCxnSpPr>
        <p:spPr>
          <a:xfrm flipH="1" flipV="1">
            <a:off x="4555891" y="220366"/>
            <a:ext cx="9696" cy="17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24"/>
          <p:cNvCxnSpPr>
            <a:stCxn id="47" idx="0"/>
          </p:cNvCxnSpPr>
          <p:nvPr/>
        </p:nvCxnSpPr>
        <p:spPr>
          <a:xfrm flipH="1" flipV="1">
            <a:off x="5118149" y="220366"/>
            <a:ext cx="2494" cy="17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24"/>
          <p:cNvCxnSpPr>
            <a:stCxn id="49" idx="1"/>
          </p:cNvCxnSpPr>
          <p:nvPr/>
        </p:nvCxnSpPr>
        <p:spPr>
          <a:xfrm rot="10800000">
            <a:off x="5216567" y="209289"/>
            <a:ext cx="598121" cy="203440"/>
          </a:xfrm>
          <a:prstGeom prst="bentConnector3">
            <a:avLst>
              <a:gd name="adj1" fmla="val 523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Down Arrow 69"/>
          <p:cNvSpPr/>
          <p:nvPr/>
        </p:nvSpPr>
        <p:spPr>
          <a:xfrm>
            <a:off x="5512975" y="543170"/>
            <a:ext cx="147731" cy="364007"/>
          </a:xfrm>
          <a:prstGeom prst="downArrow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tangolo arrotondato 3"/>
          <p:cNvSpPr/>
          <p:nvPr/>
        </p:nvSpPr>
        <p:spPr bwMode="auto">
          <a:xfrm>
            <a:off x="2288261" y="2670639"/>
            <a:ext cx="767018" cy="220264"/>
          </a:xfrm>
          <a:prstGeom prst="roundRect">
            <a:avLst/>
          </a:prstGeom>
          <a:solidFill>
            <a:srgbClr val="FFEF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algn="ctr" defTabSz="25717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it-IT" sz="1000" dirty="0"/>
              <a:t>Router/NAT</a:t>
            </a:r>
          </a:p>
        </p:txBody>
      </p:sp>
      <p:cxnSp>
        <p:nvCxnSpPr>
          <p:cNvPr id="51" name="Connettore diritto 27"/>
          <p:cNvCxnSpPr/>
          <p:nvPr/>
        </p:nvCxnSpPr>
        <p:spPr>
          <a:xfrm rot="16200000" flipH="1">
            <a:off x="1938936" y="2950531"/>
            <a:ext cx="892897" cy="792091"/>
          </a:xfrm>
          <a:prstGeom prst="bentConnector3">
            <a:avLst>
              <a:gd name="adj1" fmla="val 50000"/>
            </a:avLst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4972" y="3809708"/>
            <a:ext cx="277706" cy="194394"/>
          </a:xfrm>
          <a:prstGeom prst="rect">
            <a:avLst/>
          </a:prstGeom>
        </p:spPr>
      </p:pic>
      <p:sp>
        <p:nvSpPr>
          <p:cNvPr id="61" name="Ovale 67"/>
          <p:cNvSpPr/>
          <p:nvPr/>
        </p:nvSpPr>
        <p:spPr>
          <a:xfrm>
            <a:off x="3557833" y="3877307"/>
            <a:ext cx="76605" cy="7427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cxnSp>
        <p:nvCxnSpPr>
          <p:cNvPr id="64" name="Connettore diritto 92"/>
          <p:cNvCxnSpPr>
            <a:stCxn id="21" idx="0"/>
            <a:endCxn id="61" idx="6"/>
          </p:cNvCxnSpPr>
          <p:nvPr/>
        </p:nvCxnSpPr>
        <p:spPr>
          <a:xfrm flipH="1">
            <a:off x="3634434" y="3906905"/>
            <a:ext cx="452194" cy="7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92"/>
          <p:cNvCxnSpPr>
            <a:stCxn id="61" idx="2"/>
            <a:endCxn id="4" idx="3"/>
          </p:cNvCxnSpPr>
          <p:nvPr/>
        </p:nvCxnSpPr>
        <p:spPr>
          <a:xfrm flipH="1" flipV="1">
            <a:off x="3413584" y="3910430"/>
            <a:ext cx="144249" cy="4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92"/>
          <p:cNvCxnSpPr>
            <a:stCxn id="48" idx="1"/>
            <a:endCxn id="5" idx="3"/>
          </p:cNvCxnSpPr>
          <p:nvPr/>
        </p:nvCxnSpPr>
        <p:spPr>
          <a:xfrm flipH="1">
            <a:off x="2061552" y="2780775"/>
            <a:ext cx="226713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429564" y="664943"/>
            <a:ext cx="10663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Service request</a:t>
            </a:r>
          </a:p>
        </p:txBody>
      </p:sp>
      <p:sp>
        <p:nvSpPr>
          <p:cNvPr id="113" name="Ovale 67"/>
          <p:cNvSpPr/>
          <p:nvPr/>
        </p:nvSpPr>
        <p:spPr>
          <a:xfrm>
            <a:off x="3028201" y="2747651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  <p:sp>
        <p:nvSpPr>
          <p:cNvPr id="114" name="Ovale 67"/>
          <p:cNvSpPr/>
          <p:nvPr/>
        </p:nvSpPr>
        <p:spPr>
          <a:xfrm>
            <a:off x="3367411" y="3877307"/>
            <a:ext cx="76605" cy="742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346186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5369</TotalTime>
  <Words>304</Words>
  <Application>Microsoft Office PowerPoint</Application>
  <PresentationFormat>Personalizzato</PresentationFormat>
  <Paragraphs>128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Fulvio Risso</dc:creator>
  <cp:lastModifiedBy>Davide</cp:lastModifiedBy>
  <cp:revision>91</cp:revision>
  <dcterms:created xsi:type="dcterms:W3CDTF">2016-09-05T15:35:43Z</dcterms:created>
  <dcterms:modified xsi:type="dcterms:W3CDTF">2017-05-25T16:02:50Z</dcterms:modified>
</cp:coreProperties>
</file>