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22" name="Sottotito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20" name="Segnaposto piè di pagina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10" name="Segnaposto numero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Rettango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6" name="Rettango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9" name="Elaborazione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Elaborazione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ort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nello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tango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F49D355-16BD-4E45-BD9A-5EA878CF7CBD}" type="datetimeFigureOut">
              <a:rPr lang="it-IT" smtClean="0"/>
              <a:t>17/10/2016</a:t>
            </a:fld>
            <a:endParaRPr lang="it-IT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t-IT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  <p:sp>
        <p:nvSpPr>
          <p:cNvPr id="15" name="Rettango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03648" y="1052736"/>
            <a:ext cx="7406640" cy="16561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A framework for Virtual Network Functions (VNF) modeling and Service Graph verification in SDN/Cloud </a:t>
            </a:r>
            <a:r>
              <a:rPr lang="en-US" sz="3200" dirty="0" smtClean="0">
                <a:effectLst/>
              </a:rPr>
              <a:t>context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3573016"/>
            <a:ext cx="7406640" cy="1296144"/>
          </a:xfrm>
        </p:spPr>
        <p:txBody>
          <a:bodyPr>
            <a:normAutofit/>
          </a:bodyPr>
          <a:lstStyle/>
          <a:p>
            <a:r>
              <a:rPr lang="it-IT" sz="2000" dirty="0" smtClean="0"/>
              <a:t>Relatori:</a:t>
            </a:r>
          </a:p>
          <a:p>
            <a:r>
              <a:rPr lang="it-IT" sz="2000" dirty="0" smtClean="0"/>
              <a:t>Prof. Riccardo Sisto</a:t>
            </a:r>
          </a:p>
          <a:p>
            <a:r>
              <a:rPr lang="it-IT" sz="2000" dirty="0" smtClean="0"/>
              <a:t>Prof. Guido Marchetto</a:t>
            </a:r>
            <a:endParaRPr lang="it-IT" sz="2000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6236568" y="4797152"/>
            <a:ext cx="2583904" cy="108012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000" dirty="0" smtClean="0"/>
              <a:t>Candidato:</a:t>
            </a:r>
          </a:p>
          <a:p>
            <a:r>
              <a:rPr lang="it-IT" sz="2000" dirty="0" smtClean="0"/>
              <a:t>Matteo Marchetti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6468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/>
          </a:bodyPr>
          <a:lstStyle/>
          <a:p>
            <a:r>
              <a:rPr lang="it-IT" dirty="0" smtClean="0"/>
              <a:t>Fase 4: Definizione delle VNF e dei test</a:t>
            </a:r>
          </a:p>
          <a:p>
            <a:endParaRPr lang="it-IT" dirty="0"/>
          </a:p>
          <a:p>
            <a:r>
              <a:rPr lang="it-IT" dirty="0" smtClean="0"/>
              <a:t>Fase 5: Creazione di file </a:t>
            </a:r>
            <a:r>
              <a:rPr lang="it-IT" dirty="0" err="1" smtClean="0"/>
              <a:t>Ant</a:t>
            </a:r>
            <a:r>
              <a:rPr lang="it-IT" dirty="0" smtClean="0"/>
              <a:t> per automatizzare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Generazione delle classi Java contenenti l’input per Z3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Esecuzione dei test</a:t>
            </a:r>
          </a:p>
        </p:txBody>
      </p:sp>
    </p:spTree>
    <p:extLst>
      <p:ext uri="{BB962C8B-B14F-4D97-AF65-F5344CB8AC3E}">
        <p14:creationId xmlns:p14="http://schemas.microsoft.com/office/powerpoint/2010/main" val="26150112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484784"/>
            <a:ext cx="7406640" cy="498816"/>
          </a:xfrm>
        </p:spPr>
        <p:txBody>
          <a:bodyPr>
            <a:normAutofit/>
          </a:bodyPr>
          <a:lstStyle/>
          <a:p>
            <a:pPr algn="ctr"/>
            <a:r>
              <a:rPr lang="it-IT" dirty="0" smtClean="0"/>
              <a:t>Output del file </a:t>
            </a:r>
            <a:r>
              <a:rPr lang="it-IT" dirty="0" err="1" smtClean="0"/>
              <a:t>Ant</a:t>
            </a:r>
            <a:r>
              <a:rPr lang="it-IT" dirty="0" smtClean="0"/>
              <a:t> runAllTests.xml</a:t>
            </a:r>
          </a:p>
        </p:txBody>
      </p:sp>
      <p:pic>
        <p:nvPicPr>
          <p:cNvPr id="4" name="Immagine 3" descr="C:\Users\Matteo\Desktop\Documenti tesi\Cattura10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6336704" cy="468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7" y="5589240"/>
            <a:ext cx="3024335" cy="122413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67" y="3429000"/>
            <a:ext cx="3024335" cy="1224136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52" y="3140968"/>
            <a:ext cx="5060296" cy="170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176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Risultati conseguiti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75656" y="1916832"/>
            <a:ext cx="7406640" cy="3581075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Si analizzano 2 fattori:</a:t>
            </a:r>
          </a:p>
          <a:p>
            <a:endParaRPr lang="it-IT" dirty="0" smtClean="0"/>
          </a:p>
          <a:p>
            <a:endParaRPr lang="it-IT" dirty="0"/>
          </a:p>
          <a:p>
            <a:pPr marL="541782" indent="-514350">
              <a:buFont typeface="+mj-lt"/>
              <a:buAutoNum type="arabicPeriod"/>
            </a:pPr>
            <a:r>
              <a:rPr lang="it-IT" dirty="0" smtClean="0"/>
              <a:t>Semplicità d’uso</a:t>
            </a:r>
          </a:p>
          <a:p>
            <a:pPr marL="541782" indent="-514350">
              <a:buFont typeface="+mj-lt"/>
              <a:buAutoNum type="arabicPeriod"/>
            </a:pPr>
            <a:endParaRPr lang="it-IT" dirty="0" smtClean="0"/>
          </a:p>
          <a:p>
            <a:pPr marL="541782" indent="-514350">
              <a:buFont typeface="+mj-lt"/>
              <a:buAutoNum type="arabicPeriod"/>
            </a:pPr>
            <a:endParaRPr lang="it-IT" dirty="0" smtClean="0"/>
          </a:p>
          <a:p>
            <a:pPr marL="541782" indent="-514350">
              <a:buFont typeface="+mj-lt"/>
              <a:buAutoNum type="arabicPeriod"/>
            </a:pPr>
            <a:endParaRPr lang="it-IT" dirty="0" smtClean="0"/>
          </a:p>
          <a:p>
            <a:pPr marL="541782" indent="-514350">
              <a:buFont typeface="+mj-lt"/>
              <a:buAutoNum type="arabicPeriod"/>
            </a:pPr>
            <a:r>
              <a:rPr lang="it-IT" dirty="0" smtClean="0"/>
              <a:t>Affidabilità del progetto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826827"/>
            <a:ext cx="1656184" cy="1106229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73" y="4600453"/>
            <a:ext cx="947223" cy="14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70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Risultati conseguiti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484784"/>
            <a:ext cx="2779400" cy="642832"/>
          </a:xfrm>
        </p:spPr>
        <p:txBody>
          <a:bodyPr>
            <a:normAutofit fontScale="92500" lnSpcReduction="20000"/>
          </a:bodyPr>
          <a:lstStyle/>
          <a:p>
            <a:r>
              <a:rPr lang="it-IT" sz="2400" dirty="0" smtClean="0"/>
              <a:t>VNF redatta con la libreria</a:t>
            </a:r>
          </a:p>
          <a:p>
            <a:endParaRPr lang="it-IT" dirty="0" smtClean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364088" y="1412776"/>
            <a:ext cx="3240360" cy="864096"/>
          </a:xfrm>
          <a:prstGeom prst="rect">
            <a:avLst/>
          </a:prstGeom>
        </p:spPr>
        <p:txBody>
          <a:bodyPr tIns="0">
            <a:normAutofit fontScale="85000" lnSpcReduction="1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VNF redatta direttamente in logica del primo ordine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2276872"/>
            <a:ext cx="2948798" cy="187220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04864"/>
            <a:ext cx="4032448" cy="43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92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Risultati conseguiti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7272808" cy="642832"/>
          </a:xfrm>
        </p:spPr>
        <p:txBody>
          <a:bodyPr>
            <a:normAutofit/>
          </a:bodyPr>
          <a:lstStyle/>
          <a:p>
            <a:r>
              <a:rPr lang="it-IT" sz="2400" dirty="0" smtClean="0"/>
              <a:t>Sviluppo di un guida per programmatori</a:t>
            </a:r>
          </a:p>
          <a:p>
            <a:endParaRPr lang="it-IT" dirty="0" smtClean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03648" y="3284984"/>
            <a:ext cx="6984776" cy="864096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smtClean="0"/>
              <a:t>Elevata affidabilità</a:t>
            </a:r>
          </a:p>
          <a:p>
            <a:endParaRPr lang="it-IT" dirty="0" smtClean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05064"/>
            <a:ext cx="4568783" cy="1656184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47" y="1438274"/>
            <a:ext cx="229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65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Conclusioni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7272808" cy="1080120"/>
          </a:xfrm>
        </p:spPr>
        <p:txBody>
          <a:bodyPr>
            <a:normAutofit/>
          </a:bodyPr>
          <a:lstStyle/>
          <a:p>
            <a:r>
              <a:rPr lang="it-IT" sz="2400" dirty="0" smtClean="0"/>
              <a:t>I risultati ottenuti dovrebbero attestare il raggiungimento degli obbiettivi fissati.</a:t>
            </a:r>
          </a:p>
          <a:p>
            <a:endParaRPr lang="it-IT" dirty="0" smtClean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03648" y="3284984"/>
            <a:ext cx="6984776" cy="1656184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sz="2400" dirty="0" smtClean="0"/>
              <a:t>Considerando gli studi di partenza e i miglioramenti apportati dal presente progetto, può rappresentare un passo avanti nella realizzazione pratica dei concetti espressi </a:t>
            </a:r>
          </a:p>
          <a:p>
            <a:endParaRPr lang="it-IT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76" y="459482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47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548680"/>
            <a:ext cx="7406640" cy="63533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Indice della presentazione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19672" y="1772816"/>
            <a:ext cx="6624736" cy="4320480"/>
          </a:xfrm>
        </p:spPr>
        <p:txBody>
          <a:bodyPr/>
          <a:lstStyle/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Contesto di sviluppo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Studi di partenza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Obiettivi del progetto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Fasi del progetto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Risultati conseguiti</a:t>
            </a:r>
          </a:p>
          <a:p>
            <a:pPr marL="484632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it-IT" dirty="0" smtClean="0"/>
              <a:t>Conclusioni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719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548680"/>
            <a:ext cx="7406640" cy="635330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Contesto di sviluppo 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7406640" cy="4320480"/>
          </a:xfrm>
        </p:spPr>
        <p:txBody>
          <a:bodyPr/>
          <a:lstStyle/>
          <a:p>
            <a:r>
              <a:rPr lang="it-IT" dirty="0" smtClean="0"/>
              <a:t>Progetti per reti di Telecomunicazioni</a:t>
            </a:r>
          </a:p>
          <a:p>
            <a:endParaRPr lang="it-IT" dirty="0"/>
          </a:p>
          <a:p>
            <a:r>
              <a:rPr lang="it-IT" dirty="0" smtClean="0"/>
              <a:t>Sulla scia del trend detto </a:t>
            </a:r>
            <a:r>
              <a:rPr lang="it-IT" i="1" dirty="0" smtClean="0"/>
              <a:t>‘</a:t>
            </a:r>
            <a:r>
              <a:rPr lang="it-IT" i="1" dirty="0" err="1" smtClean="0"/>
              <a:t>Softwarization</a:t>
            </a:r>
            <a:r>
              <a:rPr lang="it-IT" i="1" dirty="0" smtClean="0"/>
              <a:t>’</a:t>
            </a:r>
            <a:endParaRPr lang="it-IT" dirty="0"/>
          </a:p>
          <a:p>
            <a:r>
              <a:rPr lang="it-IT" dirty="0" smtClean="0"/>
              <a:t>Sfrutta hardware general </a:t>
            </a:r>
            <a:r>
              <a:rPr lang="it-IT" dirty="0" err="1" smtClean="0"/>
              <a:t>purpose</a:t>
            </a:r>
            <a:r>
              <a:rPr lang="it-IT" dirty="0" smtClean="0"/>
              <a:t> e virtualizzazione</a:t>
            </a:r>
          </a:p>
          <a:p>
            <a:endParaRPr lang="it-IT" dirty="0" smtClean="0"/>
          </a:p>
          <a:p>
            <a:r>
              <a:rPr lang="it-IT" dirty="0" smtClean="0"/>
              <a:t>Offre diversi vantaggi: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it-IT" dirty="0" smtClean="0"/>
              <a:t>Maggior flessibilità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it-IT" dirty="0" smtClean="0"/>
              <a:t>Abbattimento dei costi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it-IT" dirty="0" smtClean="0"/>
              <a:t>Semplicità di manutenzione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89040"/>
            <a:ext cx="26955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10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Studi di partenza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2082992"/>
          </a:xfrm>
        </p:spPr>
        <p:txBody>
          <a:bodyPr>
            <a:normAutofit lnSpcReduction="10000"/>
          </a:bodyPr>
          <a:lstStyle/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err="1" smtClean="0"/>
              <a:t>Verifying</a:t>
            </a:r>
            <a:r>
              <a:rPr lang="it-IT" dirty="0" smtClean="0"/>
              <a:t> </a:t>
            </a:r>
            <a:r>
              <a:rPr lang="it-IT" dirty="0" err="1" smtClean="0"/>
              <a:t>isolation</a:t>
            </a:r>
            <a:r>
              <a:rPr lang="it-IT" dirty="0" smtClean="0"/>
              <a:t> </a:t>
            </a:r>
            <a:r>
              <a:rPr lang="it-IT" dirty="0" err="1" smtClean="0"/>
              <a:t>properties</a:t>
            </a:r>
            <a:r>
              <a:rPr lang="it-IT" dirty="0" smtClean="0"/>
              <a:t> in the </a:t>
            </a:r>
            <a:r>
              <a:rPr lang="it-IT" dirty="0" err="1" smtClean="0"/>
              <a:t>presence</a:t>
            </a:r>
            <a:r>
              <a:rPr lang="it-IT" dirty="0" smtClean="0"/>
              <a:t> of </a:t>
            </a:r>
            <a:r>
              <a:rPr lang="it-IT" dirty="0" err="1" smtClean="0"/>
              <a:t>middleboxes</a:t>
            </a:r>
            <a:r>
              <a:rPr lang="it-IT" dirty="0" smtClean="0"/>
              <a:t>. </a:t>
            </a:r>
            <a:r>
              <a:rPr lang="it-IT" i="1" dirty="0" smtClean="0"/>
              <a:t>Berkeley</a:t>
            </a:r>
          </a:p>
          <a:p>
            <a:pPr marL="484632" indent="-457200">
              <a:buFont typeface="Courier New" panose="02070309020205020404" pitchFamily="49" charset="0"/>
              <a:buChar char="o"/>
            </a:pPr>
            <a:r>
              <a:rPr lang="it-IT" dirty="0" err="1" smtClean="0"/>
              <a:t>Formal</a:t>
            </a:r>
            <a:r>
              <a:rPr lang="it-IT" dirty="0" smtClean="0"/>
              <a:t> </a:t>
            </a:r>
            <a:r>
              <a:rPr lang="it-IT" dirty="0" err="1" smtClean="0"/>
              <a:t>verification</a:t>
            </a:r>
            <a:r>
              <a:rPr lang="it-IT" dirty="0" smtClean="0"/>
              <a:t> of Virtual Network </a:t>
            </a:r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 smtClean="0"/>
              <a:t>graphs</a:t>
            </a:r>
            <a:r>
              <a:rPr lang="it-IT" dirty="0" smtClean="0"/>
              <a:t> in an SP-</a:t>
            </a:r>
            <a:r>
              <a:rPr lang="it-IT" dirty="0" err="1" smtClean="0"/>
              <a:t>DevOps</a:t>
            </a:r>
            <a:r>
              <a:rPr lang="it-IT" dirty="0" smtClean="0"/>
              <a:t> </a:t>
            </a:r>
            <a:r>
              <a:rPr lang="it-IT" dirty="0" err="1" smtClean="0"/>
              <a:t>context</a:t>
            </a:r>
            <a:r>
              <a:rPr lang="it-IT" dirty="0" smtClean="0"/>
              <a:t>. </a:t>
            </a:r>
            <a:r>
              <a:rPr lang="it-IT" i="1" dirty="0" smtClean="0"/>
              <a:t>Politecnico di Torino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557848" y="4196680"/>
            <a:ext cx="7406640" cy="17526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Obiettivi principali: </a:t>
            </a:r>
          </a:p>
          <a:p>
            <a:r>
              <a:rPr lang="it-IT" dirty="0" smtClean="0"/>
              <a:t>Creazione di modelli virtuali di reti </a:t>
            </a:r>
          </a:p>
          <a:p>
            <a:r>
              <a:rPr lang="it-IT" dirty="0" smtClean="0"/>
              <a:t>Verifica di </a:t>
            </a:r>
            <a:r>
              <a:rPr lang="it-IT" dirty="0" err="1" smtClean="0"/>
              <a:t>soddisfacibilità</a:t>
            </a:r>
            <a:r>
              <a:rPr lang="it-IT" dirty="0" smtClean="0"/>
              <a:t> di alcune proprietà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1556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Studi di partenza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706048"/>
            <a:ext cx="7406640" cy="2371024"/>
          </a:xfrm>
        </p:spPr>
        <p:txBody>
          <a:bodyPr/>
          <a:lstStyle/>
          <a:p>
            <a:r>
              <a:rPr lang="it-IT" dirty="0" smtClean="0"/>
              <a:t>Tecnica scelta:</a:t>
            </a:r>
          </a:p>
          <a:p>
            <a:r>
              <a:rPr lang="it-IT" dirty="0" smtClean="0"/>
              <a:t>Rappresentazione di funzioni, reti e proprietà in formule FOL</a:t>
            </a:r>
          </a:p>
          <a:p>
            <a:endParaRPr lang="it-IT" dirty="0"/>
          </a:p>
          <a:p>
            <a:r>
              <a:rPr lang="it-IT" dirty="0" smtClean="0"/>
              <a:t>Proprietà è garantita dalla </a:t>
            </a:r>
            <a:r>
              <a:rPr lang="it-IT" dirty="0" err="1" smtClean="0"/>
              <a:t>soddisfacibilità</a:t>
            </a:r>
            <a:r>
              <a:rPr lang="it-IT" dirty="0" smtClean="0"/>
              <a:t> del modello</a:t>
            </a: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475656" y="4556720"/>
            <a:ext cx="7406640" cy="204063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Verifica effettuata con Z3:</a:t>
            </a:r>
          </a:p>
          <a:p>
            <a:pPr marL="484632" indent="-457200">
              <a:buFont typeface="Wingdings" panose="05000000000000000000" pitchFamily="2" charset="2"/>
              <a:buChar char="Ø"/>
            </a:pPr>
            <a:r>
              <a:rPr lang="it-IT" dirty="0" smtClean="0"/>
              <a:t>Risultato SAT = proprietà soddisfatta </a:t>
            </a:r>
          </a:p>
          <a:p>
            <a:pPr marL="484632" indent="-457200">
              <a:buFont typeface="Wingdings" panose="05000000000000000000" pitchFamily="2" charset="2"/>
              <a:buChar char="Ø"/>
            </a:pPr>
            <a:r>
              <a:rPr lang="it-IT" dirty="0" smtClean="0"/>
              <a:t>Risultato UNSAT = proprietà non soddisfatta </a:t>
            </a:r>
            <a:endParaRPr lang="it-IT" dirty="0"/>
          </a:p>
        </p:txBody>
      </p:sp>
      <p:pic>
        <p:nvPicPr>
          <p:cNvPr id="5" name="Immagine 4" descr="C:\Users\Matteo\Desktop\Documenti tesi\Cattura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254" y="4221088"/>
            <a:ext cx="6120130" cy="1988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4447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Obiettivi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2276872"/>
            <a:ext cx="7406640" cy="2803072"/>
          </a:xfrm>
        </p:spPr>
        <p:txBody>
          <a:bodyPr>
            <a:normAutofit/>
          </a:bodyPr>
          <a:lstStyle/>
          <a:p>
            <a:pPr marL="541782" indent="-514350">
              <a:buFont typeface="+mj-lt"/>
              <a:buAutoNum type="arabicPeriod"/>
            </a:pPr>
            <a:r>
              <a:rPr lang="it-IT" dirty="0" smtClean="0"/>
              <a:t>Realizzazione di un </a:t>
            </a:r>
            <a:r>
              <a:rPr lang="it-IT" dirty="0" err="1" smtClean="0"/>
              <a:t>framework</a:t>
            </a:r>
            <a:r>
              <a:rPr lang="it-IT" dirty="0" smtClean="0"/>
              <a:t> che consenta una definizione </a:t>
            </a:r>
            <a:r>
              <a:rPr lang="it-IT" dirty="0" err="1" smtClean="0"/>
              <a:t>user</a:t>
            </a:r>
            <a:r>
              <a:rPr lang="it-IT" dirty="0" smtClean="0"/>
              <a:t> </a:t>
            </a:r>
            <a:r>
              <a:rPr lang="it-IT" dirty="0" err="1" smtClean="0"/>
              <a:t>friendly</a:t>
            </a:r>
            <a:r>
              <a:rPr lang="it-IT" dirty="0" smtClean="0"/>
              <a:t> delle VNF</a:t>
            </a:r>
          </a:p>
          <a:p>
            <a:pPr marL="541782" indent="-514350">
              <a:buFont typeface="+mj-lt"/>
              <a:buAutoNum type="arabicPeriod"/>
            </a:pPr>
            <a:endParaRPr lang="it-IT" dirty="0"/>
          </a:p>
          <a:p>
            <a:pPr marL="541782" indent="-514350">
              <a:buFont typeface="+mj-lt"/>
              <a:buAutoNum type="arabicPeriod"/>
            </a:pPr>
            <a:r>
              <a:rPr lang="it-IT" dirty="0" smtClean="0"/>
              <a:t>Realizzazione di un </a:t>
            </a:r>
            <a:r>
              <a:rPr lang="it-IT" dirty="0" err="1" smtClean="0"/>
              <a:t>tool</a:t>
            </a:r>
            <a:r>
              <a:rPr lang="it-IT" dirty="0" smtClean="0"/>
              <a:t> per la verifica del modello di rete</a:t>
            </a: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1907704" y="2276872"/>
            <a:ext cx="6624736" cy="209423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it-IT" dirty="0" smtClean="0"/>
              <a:t>I progetti precedenti denotano una difficoltà di impiego dovuta alla complessità della definizione in logica del primo ordine</a:t>
            </a:r>
          </a:p>
        </p:txBody>
      </p:sp>
    </p:spTree>
    <p:extLst>
      <p:ext uri="{BB962C8B-B14F-4D97-AF65-F5344CB8AC3E}">
        <p14:creationId xmlns:p14="http://schemas.microsoft.com/office/powerpoint/2010/main" val="3922831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 lnSpcReduction="10000"/>
          </a:bodyPr>
          <a:lstStyle/>
          <a:p>
            <a:r>
              <a:rPr lang="it-IT" dirty="0" smtClean="0"/>
              <a:t>Fase 1: Realizzazione della libreria</a:t>
            </a:r>
          </a:p>
          <a:p>
            <a:endParaRPr lang="it-IT" dirty="0"/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Utilizzo di Java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Fornisce il set di istruzioni a disposizione dell’utente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Sviluppata secondo 3 principi:</a:t>
            </a:r>
          </a:p>
          <a:p>
            <a:r>
              <a:rPr lang="it-IT" dirty="0"/>
              <a:t>	</a:t>
            </a:r>
            <a:r>
              <a:rPr lang="it-IT" dirty="0" smtClean="0"/>
              <a:t>1) Facilità d’uso</a:t>
            </a:r>
          </a:p>
          <a:p>
            <a:r>
              <a:rPr lang="it-IT" dirty="0"/>
              <a:t>	</a:t>
            </a:r>
            <a:r>
              <a:rPr lang="it-IT" dirty="0" smtClean="0"/>
              <a:t>2) Generalizzazione dei concetti</a:t>
            </a:r>
          </a:p>
          <a:p>
            <a:r>
              <a:rPr lang="it-IT" dirty="0"/>
              <a:t>	</a:t>
            </a:r>
            <a:r>
              <a:rPr lang="it-IT" dirty="0" smtClean="0"/>
              <a:t>3) Automazione nella traduzione Java-&gt;FOL</a:t>
            </a:r>
          </a:p>
          <a:p>
            <a:r>
              <a:rPr lang="it-IT" dirty="0"/>
              <a:t>	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48805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/>
          </a:bodyPr>
          <a:lstStyle/>
          <a:p>
            <a:r>
              <a:rPr lang="it-IT" dirty="0" smtClean="0"/>
              <a:t>Fase 2: Individuazione del pattern di traduzione</a:t>
            </a:r>
          </a:p>
          <a:p>
            <a:r>
              <a:rPr lang="it-IT" dirty="0" smtClean="0"/>
              <a:t>Ha rappresentato una tra le maggiori sfide dal punto di vista logico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89023"/>
            <a:ext cx="6192688" cy="430832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81" y="2353462"/>
            <a:ext cx="6933334" cy="3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791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764846"/>
          </a:xfrm>
        </p:spPr>
        <p:txBody>
          <a:bodyPr>
            <a:normAutofit/>
          </a:bodyPr>
          <a:lstStyle/>
          <a:p>
            <a:pPr algn="ctr"/>
            <a:r>
              <a:rPr lang="it-IT" sz="3200" dirty="0" smtClean="0"/>
              <a:t>Fasi del progetto</a:t>
            </a:r>
            <a:endParaRPr lang="it-IT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387248"/>
          </a:xfrm>
        </p:spPr>
        <p:txBody>
          <a:bodyPr>
            <a:normAutofit/>
          </a:bodyPr>
          <a:lstStyle/>
          <a:p>
            <a:r>
              <a:rPr lang="it-IT" dirty="0" smtClean="0"/>
              <a:t>Fase 3: Implementazione del </a:t>
            </a:r>
            <a:r>
              <a:rPr lang="it-IT" dirty="0" err="1" smtClean="0"/>
              <a:t>Parser</a:t>
            </a:r>
            <a:endParaRPr lang="it-IT" dirty="0" smtClean="0"/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Input: File Java generato con la libreria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Crea: Modello delle implicazioni secondo una rappresentazione interna</a:t>
            </a:r>
          </a:p>
          <a:p>
            <a:pPr marL="484632" indent="-457200">
              <a:buFont typeface="Wingdings" panose="05000000000000000000" pitchFamily="2" charset="2"/>
              <a:buChar char="q"/>
            </a:pPr>
            <a:r>
              <a:rPr lang="it-IT" dirty="0" smtClean="0"/>
              <a:t>Output: File Java contenente le formule FOL</a:t>
            </a:r>
            <a:r>
              <a:rPr lang="it-IT" dirty="0"/>
              <a:t>	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26" y="2382230"/>
            <a:ext cx="7544854" cy="3639058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4" y="2636912"/>
            <a:ext cx="3528392" cy="23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29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zio">
  <a:themeElements>
    <a:clrScheme name="Città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z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z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792</TotalTime>
  <Words>404</Words>
  <Application>Microsoft Office PowerPoint</Application>
  <PresentationFormat>Presentazione su schermo (4:3)</PresentationFormat>
  <Paragraphs>86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Solstizio</vt:lpstr>
      <vt:lpstr>A framework for Virtual Network Functions (VNF) modeling and Service Graph verification in SDN/Cloud context</vt:lpstr>
      <vt:lpstr>Indice della presentazione</vt:lpstr>
      <vt:lpstr>Contesto di sviluppo </vt:lpstr>
      <vt:lpstr>Studi di partenza</vt:lpstr>
      <vt:lpstr>Studi di partenza</vt:lpstr>
      <vt:lpstr>Obiettivi del progetto</vt:lpstr>
      <vt:lpstr>Fasi del progetto</vt:lpstr>
      <vt:lpstr>Fasi del progetto</vt:lpstr>
      <vt:lpstr>Fasi del progetto</vt:lpstr>
      <vt:lpstr>Fasi del progetto</vt:lpstr>
      <vt:lpstr>Fasi del progetto</vt:lpstr>
      <vt:lpstr>Risultati conseguiti</vt:lpstr>
      <vt:lpstr>Risultati conseguiti</vt:lpstr>
      <vt:lpstr>Risultati conseguiti</vt:lpstr>
      <vt:lpstr>Conclusioni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framework for Virtual Network Functions (VNF) modeling and Service Graph verification in SDN/Cloud context</dc:title>
  <dc:creator>Marco</dc:creator>
  <cp:lastModifiedBy>Marco</cp:lastModifiedBy>
  <cp:revision>37</cp:revision>
  <dcterms:created xsi:type="dcterms:W3CDTF">2016-10-15T09:25:00Z</dcterms:created>
  <dcterms:modified xsi:type="dcterms:W3CDTF">2016-10-17T19:25:16Z</dcterms:modified>
</cp:coreProperties>
</file>