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  <p:sldMasterId id="2147483678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76" r:id="rId11"/>
    <p:sldId id="264" r:id="rId12"/>
    <p:sldId id="265" r:id="rId13"/>
    <p:sldId id="272" r:id="rId14"/>
    <p:sldId id="273" r:id="rId15"/>
    <p:sldId id="274" r:id="rId16"/>
    <p:sldId id="268" r:id="rId17"/>
    <p:sldId id="269" r:id="rId18"/>
    <p:sldId id="275" r:id="rId19"/>
    <p:sldId id="270" r:id="rId20"/>
    <p:sldId id="271" r:id="rId21"/>
  </p:sldIdLst>
  <p:sldSz cx="12192000" cy="6858000"/>
  <p:notesSz cx="6858000" cy="9144000"/>
  <p:embeddedFontLst>
    <p:embeddedFont>
      <p:font typeface="Balthazar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pperplate Gothic Bold" panose="020E0705020206020404" pitchFamily="34" charset="0"/>
      <p:regular r:id="rId28"/>
    </p:embeddedFont>
    <p:embeddedFont>
      <p:font typeface="Copperplate Gothic Light" panose="020E0507020206020404" pitchFamily="34" charset="0"/>
      <p:regular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PDtA6ReCHIDJ0jZXbKzQET+2/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2"/>
    <p:restoredTop sz="94694"/>
  </p:normalViewPr>
  <p:slideViewPr>
    <p:cSldViewPr snapToGrid="0">
      <p:cViewPr varScale="1">
        <p:scale>
          <a:sx n="105" d="100"/>
          <a:sy n="105" d="100"/>
        </p:scale>
        <p:origin x="6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479B9-44DF-4598-BAB7-3648423F403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0CCD37ED-D401-4E53-9C81-04F47ACEF5EE}">
      <dgm:prSet phldrT="[Text]" custT="1"/>
      <dgm:spPr/>
      <dgm:t>
        <a:bodyPr/>
        <a:lstStyle/>
        <a:p>
          <a:r>
            <a:rPr lang="en-US" sz="1500" dirty="0">
              <a:latin typeface="Copperplate Gothic Light" panose="020E0507020206020404" pitchFamily="34" charset="0"/>
            </a:rPr>
            <a:t>Collection of Data</a:t>
          </a:r>
          <a:endParaRPr lang="en-SG" sz="1500" dirty="0">
            <a:latin typeface="Copperplate Gothic Light" panose="020E0507020206020404" pitchFamily="34" charset="0"/>
          </a:endParaRPr>
        </a:p>
      </dgm:t>
    </dgm:pt>
    <dgm:pt modelId="{29963EA3-A490-4081-A041-A6981035C06B}" type="parTrans" cxnId="{0F2025FE-6427-413E-AC25-EF5A73A2DECD}">
      <dgm:prSet/>
      <dgm:spPr/>
      <dgm:t>
        <a:bodyPr/>
        <a:lstStyle/>
        <a:p>
          <a:endParaRPr lang="en-SG"/>
        </a:p>
      </dgm:t>
    </dgm:pt>
    <dgm:pt modelId="{2C728803-6B00-41A0-81EB-5155FF1645F0}" type="sibTrans" cxnId="{0F2025FE-6427-413E-AC25-EF5A73A2DECD}">
      <dgm:prSet/>
      <dgm:spPr/>
      <dgm:t>
        <a:bodyPr/>
        <a:lstStyle/>
        <a:p>
          <a:endParaRPr lang="en-SG"/>
        </a:p>
      </dgm:t>
    </dgm:pt>
    <dgm:pt modelId="{9763707E-918E-49C9-ABB1-9A66E22F4E24}">
      <dgm:prSet phldrT="[Text]" custT="1"/>
      <dgm:spPr/>
      <dgm:t>
        <a:bodyPr/>
        <a:lstStyle/>
        <a:p>
          <a:r>
            <a:rPr lang="en-US" sz="1500" dirty="0">
              <a:latin typeface="Copperplate Gothic Light" panose="020E0507020206020404" pitchFamily="34" charset="0"/>
            </a:rPr>
            <a:t>Feature Engineering</a:t>
          </a:r>
          <a:endParaRPr lang="en-SG" sz="1500" dirty="0">
            <a:latin typeface="Copperplate Gothic Light" panose="020E0507020206020404" pitchFamily="34" charset="0"/>
          </a:endParaRPr>
        </a:p>
      </dgm:t>
    </dgm:pt>
    <dgm:pt modelId="{491F8AC3-190A-46A7-96D5-4BFE8B75C6BB}" type="parTrans" cxnId="{E27D55AD-22E4-4FA0-89AE-531E4661353C}">
      <dgm:prSet/>
      <dgm:spPr/>
      <dgm:t>
        <a:bodyPr/>
        <a:lstStyle/>
        <a:p>
          <a:endParaRPr lang="en-SG"/>
        </a:p>
      </dgm:t>
    </dgm:pt>
    <dgm:pt modelId="{FCFD7350-5AD8-4BC7-984F-B7D450B66329}" type="sibTrans" cxnId="{E27D55AD-22E4-4FA0-89AE-531E4661353C}">
      <dgm:prSet/>
      <dgm:spPr/>
      <dgm:t>
        <a:bodyPr/>
        <a:lstStyle/>
        <a:p>
          <a:endParaRPr lang="en-SG"/>
        </a:p>
      </dgm:t>
    </dgm:pt>
    <dgm:pt modelId="{52F2F897-07E1-4D2B-A437-2A887F6E1C5C}">
      <dgm:prSet phldrT="[Text]" custT="1"/>
      <dgm:spPr/>
      <dgm:t>
        <a:bodyPr/>
        <a:lstStyle/>
        <a:p>
          <a:r>
            <a:rPr lang="en-US" sz="1500" dirty="0">
              <a:latin typeface="Copperplate Gothic Light" panose="020E0507020206020404" pitchFamily="34" charset="0"/>
            </a:rPr>
            <a:t>Build the Model</a:t>
          </a:r>
          <a:endParaRPr lang="en-SG" sz="1500" dirty="0">
            <a:latin typeface="Copperplate Gothic Light" panose="020E0507020206020404" pitchFamily="34" charset="0"/>
          </a:endParaRPr>
        </a:p>
      </dgm:t>
    </dgm:pt>
    <dgm:pt modelId="{8D788E87-2D6C-42FC-8B80-27D5EE1BA108}" type="parTrans" cxnId="{0C2D514C-4A99-4683-86D4-5C6A96EEA651}">
      <dgm:prSet/>
      <dgm:spPr/>
      <dgm:t>
        <a:bodyPr/>
        <a:lstStyle/>
        <a:p>
          <a:endParaRPr lang="en-SG"/>
        </a:p>
      </dgm:t>
    </dgm:pt>
    <dgm:pt modelId="{12489921-0B29-4A98-969C-494DA90865C9}" type="sibTrans" cxnId="{0C2D514C-4A99-4683-86D4-5C6A96EEA651}">
      <dgm:prSet/>
      <dgm:spPr/>
      <dgm:t>
        <a:bodyPr/>
        <a:lstStyle/>
        <a:p>
          <a:endParaRPr lang="en-SG"/>
        </a:p>
      </dgm:t>
    </dgm:pt>
    <dgm:pt modelId="{5B0B6F5E-C5B8-42B1-BFDE-885056CBFB64}">
      <dgm:prSet phldrT="[Text]" custT="1"/>
      <dgm:spPr/>
      <dgm:t>
        <a:bodyPr/>
        <a:lstStyle/>
        <a:p>
          <a:r>
            <a:rPr lang="en-US" sz="1500" dirty="0">
              <a:latin typeface="Copperplate Gothic Light" panose="020E0507020206020404" pitchFamily="34" charset="0"/>
            </a:rPr>
            <a:t>Train and Validate</a:t>
          </a:r>
          <a:endParaRPr lang="en-SG" sz="1500" dirty="0">
            <a:latin typeface="Copperplate Gothic Light" panose="020E0507020206020404" pitchFamily="34" charset="0"/>
          </a:endParaRPr>
        </a:p>
      </dgm:t>
    </dgm:pt>
    <dgm:pt modelId="{E3BDC5F2-0D14-40AF-A14D-04C1FACB56CE}" type="parTrans" cxnId="{7B4FD464-2D9F-4B48-B4DD-8B2A60C9D3E7}">
      <dgm:prSet/>
      <dgm:spPr/>
      <dgm:t>
        <a:bodyPr/>
        <a:lstStyle/>
        <a:p>
          <a:endParaRPr lang="en-SG"/>
        </a:p>
      </dgm:t>
    </dgm:pt>
    <dgm:pt modelId="{1406E25C-7704-45C4-8E2B-9E52FB5A7DB0}" type="sibTrans" cxnId="{7B4FD464-2D9F-4B48-B4DD-8B2A60C9D3E7}">
      <dgm:prSet/>
      <dgm:spPr/>
      <dgm:t>
        <a:bodyPr/>
        <a:lstStyle/>
        <a:p>
          <a:endParaRPr lang="en-SG"/>
        </a:p>
      </dgm:t>
    </dgm:pt>
    <dgm:pt modelId="{AAC73371-E92D-444C-8283-7C69F40CA850}">
      <dgm:prSet phldrT="[Text]" custT="1"/>
      <dgm:spPr/>
      <dgm:t>
        <a:bodyPr/>
        <a:lstStyle/>
        <a:p>
          <a:r>
            <a:rPr lang="en-US" sz="1500" dirty="0">
              <a:latin typeface="Copperplate Gothic Light" panose="020E0507020206020404" pitchFamily="34" charset="0"/>
            </a:rPr>
            <a:t>Final Model for Prediction</a:t>
          </a:r>
          <a:endParaRPr lang="en-SG" sz="1500" dirty="0">
            <a:latin typeface="Copperplate Gothic Light" panose="020E0507020206020404" pitchFamily="34" charset="0"/>
          </a:endParaRPr>
        </a:p>
      </dgm:t>
    </dgm:pt>
    <dgm:pt modelId="{7C4CE952-3CA6-49E3-80B5-2F29F4732432}" type="parTrans" cxnId="{808C3DB8-AB32-438D-9C60-3CEFF7F9EED9}">
      <dgm:prSet/>
      <dgm:spPr/>
      <dgm:t>
        <a:bodyPr/>
        <a:lstStyle/>
        <a:p>
          <a:endParaRPr lang="en-SG"/>
        </a:p>
      </dgm:t>
    </dgm:pt>
    <dgm:pt modelId="{07F88E6C-1EE1-4FAF-B010-F5E8820885A6}" type="sibTrans" cxnId="{808C3DB8-AB32-438D-9C60-3CEFF7F9EED9}">
      <dgm:prSet/>
      <dgm:spPr/>
      <dgm:t>
        <a:bodyPr/>
        <a:lstStyle/>
        <a:p>
          <a:endParaRPr lang="en-SG"/>
        </a:p>
      </dgm:t>
    </dgm:pt>
    <dgm:pt modelId="{1A2F9B39-82C0-47A5-A95B-1713F2AD0F4B}" type="pres">
      <dgm:prSet presAssocID="{4DD479B9-44DF-4598-BAB7-3648423F4039}" presName="Name0" presStyleCnt="0">
        <dgm:presLayoutVars>
          <dgm:dir/>
          <dgm:resizeHandles val="exact"/>
        </dgm:presLayoutVars>
      </dgm:prSet>
      <dgm:spPr/>
    </dgm:pt>
    <dgm:pt modelId="{2D67F604-E632-40E1-A613-B57174BA8258}" type="pres">
      <dgm:prSet presAssocID="{0CCD37ED-D401-4E53-9C81-04F47ACEF5EE}" presName="composite" presStyleCnt="0"/>
      <dgm:spPr/>
    </dgm:pt>
    <dgm:pt modelId="{6A3AEBF5-2634-4E26-944A-3198BEF19F78}" type="pres">
      <dgm:prSet presAssocID="{0CCD37ED-D401-4E53-9C81-04F47ACEF5EE}" presName="bgChev" presStyleLbl="nod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0C4556BB-5608-4268-87C5-24150D1E3C61}" type="pres">
      <dgm:prSet presAssocID="{0CCD37ED-D401-4E53-9C81-04F47ACEF5EE}" presName="txNode" presStyleLbl="fgAcc1" presStyleIdx="0" presStyleCnt="5">
        <dgm:presLayoutVars>
          <dgm:bulletEnabled val="1"/>
        </dgm:presLayoutVars>
      </dgm:prSet>
      <dgm:spPr/>
    </dgm:pt>
    <dgm:pt modelId="{F9454486-0CB5-4C67-9D15-071728FA1A22}" type="pres">
      <dgm:prSet presAssocID="{2C728803-6B00-41A0-81EB-5155FF1645F0}" presName="compositeSpace" presStyleCnt="0"/>
      <dgm:spPr/>
    </dgm:pt>
    <dgm:pt modelId="{D3A329EF-CAD9-49F6-875E-8A92082C5510}" type="pres">
      <dgm:prSet presAssocID="{9763707E-918E-49C9-ABB1-9A66E22F4E24}" presName="composite" presStyleCnt="0"/>
      <dgm:spPr/>
    </dgm:pt>
    <dgm:pt modelId="{0927FC05-AC61-46CA-A60A-B1ED2988E851}" type="pres">
      <dgm:prSet presAssocID="{9763707E-918E-49C9-ABB1-9A66E22F4E24}" presName="bgChev" presStyleLbl="node1" presStyleIdx="1" presStyleCnt="5"/>
      <dgm:spPr>
        <a:solidFill>
          <a:schemeClr val="accent2">
            <a:lumMod val="60000"/>
            <a:lumOff val="40000"/>
          </a:schemeClr>
        </a:solidFill>
      </dgm:spPr>
    </dgm:pt>
    <dgm:pt modelId="{8AA66726-6630-471C-AB0A-EC1926A2E0D0}" type="pres">
      <dgm:prSet presAssocID="{9763707E-918E-49C9-ABB1-9A66E22F4E24}" presName="txNode" presStyleLbl="fgAcc1" presStyleIdx="1" presStyleCnt="5">
        <dgm:presLayoutVars>
          <dgm:bulletEnabled val="1"/>
        </dgm:presLayoutVars>
      </dgm:prSet>
      <dgm:spPr/>
    </dgm:pt>
    <dgm:pt modelId="{4024A531-4B54-4EE5-A28F-2EA1304D4F24}" type="pres">
      <dgm:prSet presAssocID="{FCFD7350-5AD8-4BC7-984F-B7D450B66329}" presName="compositeSpace" presStyleCnt="0"/>
      <dgm:spPr/>
    </dgm:pt>
    <dgm:pt modelId="{2E075B92-4E87-41A2-B2A6-352AF5A177BF}" type="pres">
      <dgm:prSet presAssocID="{52F2F897-07E1-4D2B-A437-2A887F6E1C5C}" presName="composite" presStyleCnt="0"/>
      <dgm:spPr/>
    </dgm:pt>
    <dgm:pt modelId="{AFCAC352-9347-41C9-AEDC-70A32F1328B8}" type="pres">
      <dgm:prSet presAssocID="{52F2F897-07E1-4D2B-A437-2A887F6E1C5C}" presName="bgChev" presStyleLbl="node1" presStyleIdx="2" presStyleCnt="5"/>
      <dgm:spPr>
        <a:solidFill>
          <a:schemeClr val="accent6">
            <a:lumMod val="60000"/>
            <a:lumOff val="40000"/>
          </a:schemeClr>
        </a:solidFill>
      </dgm:spPr>
    </dgm:pt>
    <dgm:pt modelId="{F0FBDBD5-C1F6-43A9-9F06-B1EE6DD2FA3C}" type="pres">
      <dgm:prSet presAssocID="{52F2F897-07E1-4D2B-A437-2A887F6E1C5C}" presName="txNode" presStyleLbl="fgAcc1" presStyleIdx="2" presStyleCnt="5">
        <dgm:presLayoutVars>
          <dgm:bulletEnabled val="1"/>
        </dgm:presLayoutVars>
      </dgm:prSet>
      <dgm:spPr/>
    </dgm:pt>
    <dgm:pt modelId="{899A78E1-7EE1-43D0-97F0-5AAE3A0D410F}" type="pres">
      <dgm:prSet presAssocID="{12489921-0B29-4A98-969C-494DA90865C9}" presName="compositeSpace" presStyleCnt="0"/>
      <dgm:spPr/>
    </dgm:pt>
    <dgm:pt modelId="{BAAD5923-B150-40A3-941D-AA628670F99D}" type="pres">
      <dgm:prSet presAssocID="{5B0B6F5E-C5B8-42B1-BFDE-885056CBFB64}" presName="composite" presStyleCnt="0"/>
      <dgm:spPr/>
    </dgm:pt>
    <dgm:pt modelId="{F4271BD5-77FC-46EC-A658-0C84B838BE8A}" type="pres">
      <dgm:prSet presAssocID="{5B0B6F5E-C5B8-42B1-BFDE-885056CBFB64}" presName="bgChev" presStyleLbl="node1" presStyleIdx="3" presStyleCnt="5"/>
      <dgm:spPr>
        <a:solidFill>
          <a:schemeClr val="accent4">
            <a:lumMod val="75000"/>
          </a:schemeClr>
        </a:solidFill>
      </dgm:spPr>
    </dgm:pt>
    <dgm:pt modelId="{0657A792-2B92-4A2A-B94C-96D7E439D4DA}" type="pres">
      <dgm:prSet presAssocID="{5B0B6F5E-C5B8-42B1-BFDE-885056CBFB64}" presName="txNode" presStyleLbl="fgAcc1" presStyleIdx="3" presStyleCnt="5">
        <dgm:presLayoutVars>
          <dgm:bulletEnabled val="1"/>
        </dgm:presLayoutVars>
      </dgm:prSet>
      <dgm:spPr/>
    </dgm:pt>
    <dgm:pt modelId="{938ED427-9834-4858-B93A-B7DCD4B51955}" type="pres">
      <dgm:prSet presAssocID="{1406E25C-7704-45C4-8E2B-9E52FB5A7DB0}" presName="compositeSpace" presStyleCnt="0"/>
      <dgm:spPr/>
    </dgm:pt>
    <dgm:pt modelId="{0ABF193B-78E8-4CC0-82E6-026CDB1B18E9}" type="pres">
      <dgm:prSet presAssocID="{AAC73371-E92D-444C-8283-7C69F40CA850}" presName="composite" presStyleCnt="0"/>
      <dgm:spPr/>
    </dgm:pt>
    <dgm:pt modelId="{1CCB60AF-BF69-49AE-8CBE-C7DE71C72F84}" type="pres">
      <dgm:prSet presAssocID="{AAC73371-E92D-444C-8283-7C69F40CA850}" presName="bgChev" presStyleLbl="node1" presStyleIdx="4" presStyleCnt="5"/>
      <dgm:spPr>
        <a:solidFill>
          <a:schemeClr val="accent5">
            <a:lumMod val="50000"/>
          </a:schemeClr>
        </a:solidFill>
      </dgm:spPr>
    </dgm:pt>
    <dgm:pt modelId="{22DB2327-5D3A-4C4F-AD22-37A1C447BA9B}" type="pres">
      <dgm:prSet presAssocID="{AAC73371-E92D-444C-8283-7C69F40CA850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C9CEB430-12BE-4B7F-B874-3CC42E6EF808}" type="presOf" srcId="{52F2F897-07E1-4D2B-A437-2A887F6E1C5C}" destId="{F0FBDBD5-C1F6-43A9-9F06-B1EE6DD2FA3C}" srcOrd="0" destOrd="0" presId="urn:microsoft.com/office/officeart/2005/8/layout/chevronAccent+Icon"/>
    <dgm:cxn modelId="{B8EE0F5C-313A-455C-AE55-D940D9FF4348}" type="presOf" srcId="{AAC73371-E92D-444C-8283-7C69F40CA850}" destId="{22DB2327-5D3A-4C4F-AD22-37A1C447BA9B}" srcOrd="0" destOrd="0" presId="urn:microsoft.com/office/officeart/2005/8/layout/chevronAccent+Icon"/>
    <dgm:cxn modelId="{7B4FD464-2D9F-4B48-B4DD-8B2A60C9D3E7}" srcId="{4DD479B9-44DF-4598-BAB7-3648423F4039}" destId="{5B0B6F5E-C5B8-42B1-BFDE-885056CBFB64}" srcOrd="3" destOrd="0" parTransId="{E3BDC5F2-0D14-40AF-A14D-04C1FACB56CE}" sibTransId="{1406E25C-7704-45C4-8E2B-9E52FB5A7DB0}"/>
    <dgm:cxn modelId="{0C2D514C-4A99-4683-86D4-5C6A96EEA651}" srcId="{4DD479B9-44DF-4598-BAB7-3648423F4039}" destId="{52F2F897-07E1-4D2B-A437-2A887F6E1C5C}" srcOrd="2" destOrd="0" parTransId="{8D788E87-2D6C-42FC-8B80-27D5EE1BA108}" sibTransId="{12489921-0B29-4A98-969C-494DA90865C9}"/>
    <dgm:cxn modelId="{88216F83-D579-4010-8057-2DE924D2AB28}" type="presOf" srcId="{4DD479B9-44DF-4598-BAB7-3648423F4039}" destId="{1A2F9B39-82C0-47A5-A95B-1713F2AD0F4B}" srcOrd="0" destOrd="0" presId="urn:microsoft.com/office/officeart/2005/8/layout/chevronAccent+Icon"/>
    <dgm:cxn modelId="{99A0DE8A-33F5-4635-95C6-F7A7BBF6146E}" type="presOf" srcId="{0CCD37ED-D401-4E53-9C81-04F47ACEF5EE}" destId="{0C4556BB-5608-4268-87C5-24150D1E3C61}" srcOrd="0" destOrd="0" presId="urn:microsoft.com/office/officeart/2005/8/layout/chevronAccent+Icon"/>
    <dgm:cxn modelId="{07BFC498-04B4-4934-B954-2FAEB1114831}" type="presOf" srcId="{5B0B6F5E-C5B8-42B1-BFDE-885056CBFB64}" destId="{0657A792-2B92-4A2A-B94C-96D7E439D4DA}" srcOrd="0" destOrd="0" presId="urn:microsoft.com/office/officeart/2005/8/layout/chevronAccent+Icon"/>
    <dgm:cxn modelId="{850EDB99-A03F-49C4-88D1-1A2547D50106}" type="presOf" srcId="{9763707E-918E-49C9-ABB1-9A66E22F4E24}" destId="{8AA66726-6630-471C-AB0A-EC1926A2E0D0}" srcOrd="0" destOrd="0" presId="urn:microsoft.com/office/officeart/2005/8/layout/chevronAccent+Icon"/>
    <dgm:cxn modelId="{E27D55AD-22E4-4FA0-89AE-531E4661353C}" srcId="{4DD479B9-44DF-4598-BAB7-3648423F4039}" destId="{9763707E-918E-49C9-ABB1-9A66E22F4E24}" srcOrd="1" destOrd="0" parTransId="{491F8AC3-190A-46A7-96D5-4BFE8B75C6BB}" sibTransId="{FCFD7350-5AD8-4BC7-984F-B7D450B66329}"/>
    <dgm:cxn modelId="{808C3DB8-AB32-438D-9C60-3CEFF7F9EED9}" srcId="{4DD479B9-44DF-4598-BAB7-3648423F4039}" destId="{AAC73371-E92D-444C-8283-7C69F40CA850}" srcOrd="4" destOrd="0" parTransId="{7C4CE952-3CA6-49E3-80B5-2F29F4732432}" sibTransId="{07F88E6C-1EE1-4FAF-B010-F5E8820885A6}"/>
    <dgm:cxn modelId="{0F2025FE-6427-413E-AC25-EF5A73A2DECD}" srcId="{4DD479B9-44DF-4598-BAB7-3648423F4039}" destId="{0CCD37ED-D401-4E53-9C81-04F47ACEF5EE}" srcOrd="0" destOrd="0" parTransId="{29963EA3-A490-4081-A041-A6981035C06B}" sibTransId="{2C728803-6B00-41A0-81EB-5155FF1645F0}"/>
    <dgm:cxn modelId="{FE7FF310-472E-4948-9C84-14E4F95085C5}" type="presParOf" srcId="{1A2F9B39-82C0-47A5-A95B-1713F2AD0F4B}" destId="{2D67F604-E632-40E1-A613-B57174BA8258}" srcOrd="0" destOrd="0" presId="urn:microsoft.com/office/officeart/2005/8/layout/chevronAccent+Icon"/>
    <dgm:cxn modelId="{FFB37780-C00F-4B41-ADF2-BD1F4A48F4DC}" type="presParOf" srcId="{2D67F604-E632-40E1-A613-B57174BA8258}" destId="{6A3AEBF5-2634-4E26-944A-3198BEF19F78}" srcOrd="0" destOrd="0" presId="urn:microsoft.com/office/officeart/2005/8/layout/chevronAccent+Icon"/>
    <dgm:cxn modelId="{8EC93CC2-CBA9-4B99-B287-A6C73EB6AB84}" type="presParOf" srcId="{2D67F604-E632-40E1-A613-B57174BA8258}" destId="{0C4556BB-5608-4268-87C5-24150D1E3C61}" srcOrd="1" destOrd="0" presId="urn:microsoft.com/office/officeart/2005/8/layout/chevronAccent+Icon"/>
    <dgm:cxn modelId="{F7B8C571-14D8-4807-A3EF-88975489AC55}" type="presParOf" srcId="{1A2F9B39-82C0-47A5-A95B-1713F2AD0F4B}" destId="{F9454486-0CB5-4C67-9D15-071728FA1A22}" srcOrd="1" destOrd="0" presId="urn:microsoft.com/office/officeart/2005/8/layout/chevronAccent+Icon"/>
    <dgm:cxn modelId="{993B1715-F671-44A0-842F-4398BA6777EE}" type="presParOf" srcId="{1A2F9B39-82C0-47A5-A95B-1713F2AD0F4B}" destId="{D3A329EF-CAD9-49F6-875E-8A92082C5510}" srcOrd="2" destOrd="0" presId="urn:microsoft.com/office/officeart/2005/8/layout/chevronAccent+Icon"/>
    <dgm:cxn modelId="{A608D84E-F00C-4938-81C9-3427DCE800C9}" type="presParOf" srcId="{D3A329EF-CAD9-49F6-875E-8A92082C5510}" destId="{0927FC05-AC61-46CA-A60A-B1ED2988E851}" srcOrd="0" destOrd="0" presId="urn:microsoft.com/office/officeart/2005/8/layout/chevronAccent+Icon"/>
    <dgm:cxn modelId="{A99FE1C4-1B7E-4613-9C0C-7C492AE247EB}" type="presParOf" srcId="{D3A329EF-CAD9-49F6-875E-8A92082C5510}" destId="{8AA66726-6630-471C-AB0A-EC1926A2E0D0}" srcOrd="1" destOrd="0" presId="urn:microsoft.com/office/officeart/2005/8/layout/chevronAccent+Icon"/>
    <dgm:cxn modelId="{ECA3849E-3A26-40F1-827A-2402C4EC323C}" type="presParOf" srcId="{1A2F9B39-82C0-47A5-A95B-1713F2AD0F4B}" destId="{4024A531-4B54-4EE5-A28F-2EA1304D4F24}" srcOrd="3" destOrd="0" presId="urn:microsoft.com/office/officeart/2005/8/layout/chevronAccent+Icon"/>
    <dgm:cxn modelId="{51A51339-202E-4D90-A254-17B8112BFEB8}" type="presParOf" srcId="{1A2F9B39-82C0-47A5-A95B-1713F2AD0F4B}" destId="{2E075B92-4E87-41A2-B2A6-352AF5A177BF}" srcOrd="4" destOrd="0" presId="urn:microsoft.com/office/officeart/2005/8/layout/chevronAccent+Icon"/>
    <dgm:cxn modelId="{9677101A-BC95-448E-8571-3CAF152B33A1}" type="presParOf" srcId="{2E075B92-4E87-41A2-B2A6-352AF5A177BF}" destId="{AFCAC352-9347-41C9-AEDC-70A32F1328B8}" srcOrd="0" destOrd="0" presId="urn:microsoft.com/office/officeart/2005/8/layout/chevronAccent+Icon"/>
    <dgm:cxn modelId="{8A4BB091-2253-45CA-8295-72EFABDF5281}" type="presParOf" srcId="{2E075B92-4E87-41A2-B2A6-352AF5A177BF}" destId="{F0FBDBD5-C1F6-43A9-9F06-B1EE6DD2FA3C}" srcOrd="1" destOrd="0" presId="urn:microsoft.com/office/officeart/2005/8/layout/chevronAccent+Icon"/>
    <dgm:cxn modelId="{3B409C07-7C1F-493D-8183-0A0DF3268181}" type="presParOf" srcId="{1A2F9B39-82C0-47A5-A95B-1713F2AD0F4B}" destId="{899A78E1-7EE1-43D0-97F0-5AAE3A0D410F}" srcOrd="5" destOrd="0" presId="urn:microsoft.com/office/officeart/2005/8/layout/chevronAccent+Icon"/>
    <dgm:cxn modelId="{E787F11F-04AC-4765-90B6-83AC5C365C19}" type="presParOf" srcId="{1A2F9B39-82C0-47A5-A95B-1713F2AD0F4B}" destId="{BAAD5923-B150-40A3-941D-AA628670F99D}" srcOrd="6" destOrd="0" presId="urn:microsoft.com/office/officeart/2005/8/layout/chevronAccent+Icon"/>
    <dgm:cxn modelId="{D95D4EF9-E676-41F2-BEDD-D48150D3E919}" type="presParOf" srcId="{BAAD5923-B150-40A3-941D-AA628670F99D}" destId="{F4271BD5-77FC-46EC-A658-0C84B838BE8A}" srcOrd="0" destOrd="0" presId="urn:microsoft.com/office/officeart/2005/8/layout/chevronAccent+Icon"/>
    <dgm:cxn modelId="{1770D2D9-609A-4593-855D-3BF8AAD4A819}" type="presParOf" srcId="{BAAD5923-B150-40A3-941D-AA628670F99D}" destId="{0657A792-2B92-4A2A-B94C-96D7E439D4DA}" srcOrd="1" destOrd="0" presId="urn:microsoft.com/office/officeart/2005/8/layout/chevronAccent+Icon"/>
    <dgm:cxn modelId="{D27EE4F4-3AC3-4DF0-A47B-C336E32CCDF9}" type="presParOf" srcId="{1A2F9B39-82C0-47A5-A95B-1713F2AD0F4B}" destId="{938ED427-9834-4858-B93A-B7DCD4B51955}" srcOrd="7" destOrd="0" presId="urn:microsoft.com/office/officeart/2005/8/layout/chevronAccent+Icon"/>
    <dgm:cxn modelId="{C647A396-23F5-48FC-849E-95FE02230581}" type="presParOf" srcId="{1A2F9B39-82C0-47A5-A95B-1713F2AD0F4B}" destId="{0ABF193B-78E8-4CC0-82E6-026CDB1B18E9}" srcOrd="8" destOrd="0" presId="urn:microsoft.com/office/officeart/2005/8/layout/chevronAccent+Icon"/>
    <dgm:cxn modelId="{033666AA-3E25-4F38-900A-703E8163C29E}" type="presParOf" srcId="{0ABF193B-78E8-4CC0-82E6-026CDB1B18E9}" destId="{1CCB60AF-BF69-49AE-8CBE-C7DE71C72F84}" srcOrd="0" destOrd="0" presId="urn:microsoft.com/office/officeart/2005/8/layout/chevronAccent+Icon"/>
    <dgm:cxn modelId="{EF0B442C-5CCD-4553-AA67-4F1693695F9F}" type="presParOf" srcId="{0ABF193B-78E8-4CC0-82E6-026CDB1B18E9}" destId="{22DB2327-5D3A-4C4F-AD22-37A1C447BA9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AEBF5-2634-4E26-944A-3198BEF19F78}">
      <dsp:nvSpPr>
        <dsp:cNvPr id="0" name=""/>
        <dsp:cNvSpPr/>
      </dsp:nvSpPr>
      <dsp:spPr>
        <a:xfrm>
          <a:off x="1676" y="1393288"/>
          <a:ext cx="1877041" cy="724538"/>
        </a:xfrm>
        <a:prstGeom prst="chevron">
          <a:avLst>
            <a:gd name="adj" fmla="val 4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556BB-5608-4268-87C5-24150D1E3C61}">
      <dsp:nvSpPr>
        <dsp:cNvPr id="0" name=""/>
        <dsp:cNvSpPr/>
      </dsp:nvSpPr>
      <dsp:spPr>
        <a:xfrm>
          <a:off x="502221" y="1574422"/>
          <a:ext cx="1585057" cy="724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pperplate Gothic Light" panose="020E0507020206020404" pitchFamily="34" charset="0"/>
            </a:rPr>
            <a:t>Collection of Data</a:t>
          </a:r>
          <a:endParaRPr lang="en-SG" sz="1500" kern="1200" dirty="0">
            <a:latin typeface="Copperplate Gothic Light" panose="020E0507020206020404" pitchFamily="34" charset="0"/>
          </a:endParaRPr>
        </a:p>
      </dsp:txBody>
      <dsp:txXfrm>
        <a:off x="523442" y="1595643"/>
        <a:ext cx="1542615" cy="682096"/>
      </dsp:txXfrm>
    </dsp:sp>
    <dsp:sp modelId="{0927FC05-AC61-46CA-A60A-B1ED2988E851}">
      <dsp:nvSpPr>
        <dsp:cNvPr id="0" name=""/>
        <dsp:cNvSpPr/>
      </dsp:nvSpPr>
      <dsp:spPr>
        <a:xfrm>
          <a:off x="2145675" y="1393288"/>
          <a:ext cx="1877041" cy="724538"/>
        </a:xfrm>
        <a:prstGeom prst="chevron">
          <a:avLst>
            <a:gd name="adj" fmla="val 4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66726-6630-471C-AB0A-EC1926A2E0D0}">
      <dsp:nvSpPr>
        <dsp:cNvPr id="0" name=""/>
        <dsp:cNvSpPr/>
      </dsp:nvSpPr>
      <dsp:spPr>
        <a:xfrm>
          <a:off x="2646220" y="1574422"/>
          <a:ext cx="1585057" cy="724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pperplate Gothic Light" panose="020E0507020206020404" pitchFamily="34" charset="0"/>
            </a:rPr>
            <a:t>Feature Engineering</a:t>
          </a:r>
          <a:endParaRPr lang="en-SG" sz="1500" kern="1200" dirty="0">
            <a:latin typeface="Copperplate Gothic Light" panose="020E0507020206020404" pitchFamily="34" charset="0"/>
          </a:endParaRPr>
        </a:p>
      </dsp:txBody>
      <dsp:txXfrm>
        <a:off x="2667441" y="1595643"/>
        <a:ext cx="1542615" cy="682096"/>
      </dsp:txXfrm>
    </dsp:sp>
    <dsp:sp modelId="{AFCAC352-9347-41C9-AEDC-70A32F1328B8}">
      <dsp:nvSpPr>
        <dsp:cNvPr id="0" name=""/>
        <dsp:cNvSpPr/>
      </dsp:nvSpPr>
      <dsp:spPr>
        <a:xfrm>
          <a:off x="4289674" y="1393288"/>
          <a:ext cx="1877041" cy="724538"/>
        </a:xfrm>
        <a:prstGeom prst="chevron">
          <a:avLst>
            <a:gd name="adj" fmla="val 4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BDBD5-C1F6-43A9-9F06-B1EE6DD2FA3C}">
      <dsp:nvSpPr>
        <dsp:cNvPr id="0" name=""/>
        <dsp:cNvSpPr/>
      </dsp:nvSpPr>
      <dsp:spPr>
        <a:xfrm>
          <a:off x="4790219" y="1574422"/>
          <a:ext cx="1585057" cy="724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pperplate Gothic Light" panose="020E0507020206020404" pitchFamily="34" charset="0"/>
            </a:rPr>
            <a:t>Build the Model</a:t>
          </a:r>
          <a:endParaRPr lang="en-SG" sz="1500" kern="1200" dirty="0">
            <a:latin typeface="Copperplate Gothic Light" panose="020E0507020206020404" pitchFamily="34" charset="0"/>
          </a:endParaRPr>
        </a:p>
      </dsp:txBody>
      <dsp:txXfrm>
        <a:off x="4811440" y="1595643"/>
        <a:ext cx="1542615" cy="682096"/>
      </dsp:txXfrm>
    </dsp:sp>
    <dsp:sp modelId="{F4271BD5-77FC-46EC-A658-0C84B838BE8A}">
      <dsp:nvSpPr>
        <dsp:cNvPr id="0" name=""/>
        <dsp:cNvSpPr/>
      </dsp:nvSpPr>
      <dsp:spPr>
        <a:xfrm>
          <a:off x="6433673" y="1393288"/>
          <a:ext cx="1877041" cy="724538"/>
        </a:xfrm>
        <a:prstGeom prst="chevron">
          <a:avLst>
            <a:gd name="adj" fmla="val 4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A792-2B92-4A2A-B94C-96D7E439D4DA}">
      <dsp:nvSpPr>
        <dsp:cNvPr id="0" name=""/>
        <dsp:cNvSpPr/>
      </dsp:nvSpPr>
      <dsp:spPr>
        <a:xfrm>
          <a:off x="6934218" y="1574422"/>
          <a:ext cx="1585057" cy="724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pperplate Gothic Light" panose="020E0507020206020404" pitchFamily="34" charset="0"/>
            </a:rPr>
            <a:t>Train and Validate</a:t>
          </a:r>
          <a:endParaRPr lang="en-SG" sz="1500" kern="1200" dirty="0">
            <a:latin typeface="Copperplate Gothic Light" panose="020E0507020206020404" pitchFamily="34" charset="0"/>
          </a:endParaRPr>
        </a:p>
      </dsp:txBody>
      <dsp:txXfrm>
        <a:off x="6955439" y="1595643"/>
        <a:ext cx="1542615" cy="682096"/>
      </dsp:txXfrm>
    </dsp:sp>
    <dsp:sp modelId="{1CCB60AF-BF69-49AE-8CBE-C7DE71C72F84}">
      <dsp:nvSpPr>
        <dsp:cNvPr id="0" name=""/>
        <dsp:cNvSpPr/>
      </dsp:nvSpPr>
      <dsp:spPr>
        <a:xfrm>
          <a:off x="8577673" y="1393288"/>
          <a:ext cx="1877041" cy="724538"/>
        </a:xfrm>
        <a:prstGeom prst="chevron">
          <a:avLst>
            <a:gd name="adj" fmla="val 4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B2327-5D3A-4C4F-AD22-37A1C447BA9B}">
      <dsp:nvSpPr>
        <dsp:cNvPr id="0" name=""/>
        <dsp:cNvSpPr/>
      </dsp:nvSpPr>
      <dsp:spPr>
        <a:xfrm>
          <a:off x="9078217" y="1574422"/>
          <a:ext cx="1585057" cy="724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pperplate Gothic Light" panose="020E0507020206020404" pitchFamily="34" charset="0"/>
            </a:rPr>
            <a:t>Final Model for Prediction</a:t>
          </a:r>
          <a:endParaRPr lang="en-SG" sz="1500" kern="1200" dirty="0">
            <a:latin typeface="Copperplate Gothic Light" panose="020E0507020206020404" pitchFamily="34" charset="0"/>
          </a:endParaRPr>
        </a:p>
      </dsp:txBody>
      <dsp:txXfrm>
        <a:off x="9099438" y="1595643"/>
        <a:ext cx="1542615" cy="682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61138d36e8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61138d36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717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60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18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18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18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18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18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18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9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4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4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4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5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6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6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0427854" y="23813"/>
            <a:ext cx="1493982" cy="728951"/>
          </a:xfrm>
          <a:prstGeom prst="roundRect">
            <a:avLst>
              <a:gd name="adj" fmla="val 16667"/>
            </a:avLst>
          </a:prstGeom>
          <a:blipFill rotWithShape="1">
            <a:blip r:embed="rId2">
              <a:alphaModFix amt="98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0427854" y="136525"/>
            <a:ext cx="1493982" cy="616239"/>
          </a:xfrm>
          <a:prstGeom prst="roundRect">
            <a:avLst>
              <a:gd name="adj" fmla="val 16667"/>
            </a:avLst>
          </a:prstGeom>
          <a:blipFill rotWithShape="1">
            <a:blip r:embed="rId2">
              <a:alphaModFix amt="98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7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6130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2392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8636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14890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13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8503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389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473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4854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2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8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7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7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7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799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oney.usnews.com/investing/articles/the-history-of-bitcoin" TargetMode="External"/><Relationship Id="rId13" Type="http://schemas.openxmlformats.org/officeDocument/2006/relationships/hyperlink" Target="https://medium.com/geekculture/what-happens-if-you-day-trade-crypto-with-facebook-prophet-84df66c31657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colah.github.io/posts/2015-08-Understanding-LSTMs/" TargetMode="External"/><Relationship Id="rId12" Type="http://schemas.openxmlformats.org/officeDocument/2006/relationships/hyperlink" Target="https://www.kaggle.com/code/someadityamandal/bitcoin-time-series-forecasting/noteboo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kaggle.com/code/akashmathur2212/bitcoin-price-prediction-arima-xgboost-lstm-fbprop" TargetMode="External"/><Relationship Id="rId11" Type="http://schemas.openxmlformats.org/officeDocument/2006/relationships/hyperlink" Target="https://towardsdatascience.com/bitcoin-price-prediction-using-time-series-forecasting-9f468f7174d3" TargetMode="External"/><Relationship Id="rId5" Type="http://schemas.openxmlformats.org/officeDocument/2006/relationships/hyperlink" Target="https://www.mdpi.com/1999-4893/15/7/230/pdf" TargetMode="External"/><Relationship Id="rId15" Type="http://schemas.openxmlformats.org/officeDocument/2006/relationships/hyperlink" Target="https://link.medium.com/t5nLO1zXVtb" TargetMode="External"/><Relationship Id="rId10" Type="http://schemas.openxmlformats.org/officeDocument/2006/relationships/hyperlink" Target="https://machinelearningmastery.com/gentle-introduction-xgboost-applied-machine-learning/" TargetMode="External"/><Relationship Id="rId4" Type="http://schemas.openxmlformats.org/officeDocument/2006/relationships/hyperlink" Target="http://jips-k.org/digital-library/manuscript/file/23030/JIPS-2019-15-3-694.pdf" TargetMode="External"/><Relationship Id="rId9" Type="http://schemas.openxmlformats.org/officeDocument/2006/relationships/hyperlink" Target="https://medium.com/analytics-vidhya/how-well-can-machine-learning-models-predict-the-price-of-bitcoin-f036fdecdc03" TargetMode="External"/><Relationship Id="rId14" Type="http://schemas.openxmlformats.org/officeDocument/2006/relationships/hyperlink" Target="https://lucaslouca.com/Why-Use-Logarithmic-Returns-In-Time-Series-Modell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6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3" name="Google Shape;223;p1"/>
          <p:cNvGrpSpPr/>
          <p:nvPr/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24" name="Google Shape;224;p1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5" name="Google Shape;225;p1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6" name="Google Shape;226;p1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7" name="Google Shape;227;p1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28" name="Google Shape;228;p1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29" name="Google Shape;229;p1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230" name="Google Shape;230;p1" descr="A picture containing text, device, gau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9882" r="31909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 extrusionOk="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1" name="Google Shape;231;p1"/>
          <p:cNvSpPr txBox="1"/>
          <p:nvPr/>
        </p:nvSpPr>
        <p:spPr>
          <a:xfrm>
            <a:off x="4135800" y="1688433"/>
            <a:ext cx="805618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BITCOIN PRICE PREDICTION &amp;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ALGORITHMIC TRADING SOLUTION</a:t>
            </a:r>
          </a:p>
        </p:txBody>
      </p:sp>
      <p:sp>
        <p:nvSpPr>
          <p:cNvPr id="232" name="Google Shape;232;p1"/>
          <p:cNvSpPr txBox="1"/>
          <p:nvPr/>
        </p:nvSpPr>
        <p:spPr>
          <a:xfrm>
            <a:off x="7073660" y="3392339"/>
            <a:ext cx="469466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BitEstimators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:</a:t>
            </a:r>
            <a:endParaRPr sz="2000" dirty="0">
              <a:latin typeface="Copperplate Gothic Bold" panose="020E07050202060204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Muthukumaran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Samiayyan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(e0994676)</a:t>
            </a:r>
            <a:endParaRPr dirty="0">
              <a:latin typeface="Copperplate Gothic Light" panose="020E05070202060204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Varun Sharma (e0997897)</a:t>
            </a:r>
            <a:endParaRPr dirty="0">
              <a:latin typeface="Copperplate Gothic Light" panose="020E05070202060204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Samin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Batra (e0997888)</a:t>
            </a:r>
            <a:endParaRPr dirty="0">
              <a:latin typeface="Copperplate Gothic Light" panose="020E05070202060204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Prasanna Govindarajan (e0997955)</a:t>
            </a:r>
            <a:endParaRPr dirty="0">
              <a:latin typeface="Copperplate Gothic Light" panose="020E05070202060204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Bhavyasree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Bhuvanagiri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(e0998060)</a:t>
            </a:r>
            <a:endParaRPr dirty="0">
              <a:latin typeface="Copperplate Gothic Light" panose="020E05070202060204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Nandhini </a:t>
            </a:r>
            <a:r>
              <a:rPr lang="en-US" sz="16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Selvaganapathy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(e0997933)</a:t>
            </a:r>
            <a:endParaRPr sz="1600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33" name="Google Shape;233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EEC60A9-1269-B8AC-053E-25C813570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556" y="153239"/>
            <a:ext cx="1020383" cy="6909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6" name="Google Shape;396;p10"/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Model Implementation - LSTM (Contd.)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97" name="Google Shape;397;p10"/>
          <p:cNvSpPr txBox="1"/>
          <p:nvPr/>
        </p:nvSpPr>
        <p:spPr>
          <a:xfrm>
            <a:off x="342273" y="3004296"/>
            <a:ext cx="11636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Expected vs. Predicted Views Forecasting</a:t>
            </a:r>
            <a:endParaRPr sz="18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graphicFrame>
        <p:nvGraphicFramePr>
          <p:cNvPr id="2" name="Google Shape;400;p10">
            <a:extLst>
              <a:ext uri="{FF2B5EF4-FFF2-40B4-BE49-F238E27FC236}">
                <a16:creationId xmlns:a16="http://schemas.microsoft.com/office/drawing/2014/main" id="{DAA3DBBD-F2F0-F389-66EE-D051A31CB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900098"/>
              </p:ext>
            </p:extLst>
          </p:nvPr>
        </p:nvGraphicFramePr>
        <p:xfrm>
          <a:off x="1557098" y="674063"/>
          <a:ext cx="8878824" cy="2133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1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9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Copperplate Gothic Bold" panose="020E0705020206020404" pitchFamily="34" charset="0"/>
                        </a:rPr>
                        <a:t>Features Used</a:t>
                      </a:r>
                      <a:endParaRPr sz="1400" b="1" dirty="0">
                        <a:latin typeface="Copperplate Gothic Bold" panose="020E0705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Copperplate Gothic Bold" panose="020E0705020206020404" pitchFamily="34" charset="0"/>
                        </a:rPr>
                        <a:t>Time Frame</a:t>
                      </a:r>
                      <a:endParaRPr sz="1400" b="1" dirty="0">
                        <a:latin typeface="Copperplate Gothic Bold" panose="020E0705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Copperplate Gothic Bold" panose="020E0705020206020404" pitchFamily="34" charset="0"/>
                        </a:rPr>
                        <a:t>Hidden Layers</a:t>
                      </a:r>
                      <a:endParaRPr sz="1400" b="1">
                        <a:solidFill>
                          <a:schemeClr val="dk1"/>
                        </a:solidFill>
                        <a:latin typeface="Copperplate Gothic Bold" panose="020E07050202060204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pperplate Gothic Bold" panose="020E0705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Copperplate Gothic Bold" panose="020E0705020206020404" pitchFamily="34" charset="0"/>
                        </a:rPr>
                        <a:t>Epochs</a:t>
                      </a:r>
                      <a:endParaRPr sz="1400" b="1">
                        <a:latin typeface="Copperplate Gothic Bold" panose="020E0705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Copperplate Gothic Bold" panose="020E0705020206020404" pitchFamily="34" charset="0"/>
                        </a:rPr>
                        <a:t>Dropout</a:t>
                      </a:r>
                      <a:endParaRPr sz="1400" b="1">
                        <a:latin typeface="Copperplate Gothic Bold" panose="020E0705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Copperplate Gothic Bold" panose="020E0705020206020404" pitchFamily="34" charset="0"/>
                        </a:rPr>
                        <a:t>TimeStep Lag</a:t>
                      </a:r>
                      <a:endParaRPr sz="1400" b="1">
                        <a:latin typeface="Copperplate Gothic Bold" panose="020E0705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Copperplate Gothic Bold" panose="020E0705020206020404" pitchFamily="34" charset="0"/>
                        </a:rPr>
                        <a:t>Validation window</a:t>
                      </a:r>
                      <a:endParaRPr sz="1400" b="1" dirty="0">
                        <a:latin typeface="Copperplate Gothic Bold" panose="020E0705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21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MSCI Index, VIX (Volatility) Index,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S&amp;P 500 Index,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Chinese Yuan,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Tweets Sentiments Polarity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Daily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   4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45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~20%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3 days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Last 100 days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(JUN-SEPT 2022)</a:t>
                      </a:r>
                      <a:endParaRPr sz="1200" dirty="0">
                        <a:latin typeface="Copperplate Gothic Light" panose="020E05070202060204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Google Shape;401;p10">
            <a:extLst>
              <a:ext uri="{FF2B5EF4-FFF2-40B4-BE49-F238E27FC236}">
                <a16:creationId xmlns:a16="http://schemas.microsoft.com/office/drawing/2014/main" id="{169EC3C0-DE48-6B19-CF13-C17699C8B3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202" y="3373629"/>
            <a:ext cx="9415702" cy="325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07" name="Google Shape;407;p11"/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MODEL IMPLEMENTATION -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XGBoost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408" name="Google Shape;408;p11"/>
          <p:cNvSpPr txBox="1"/>
          <p:nvPr/>
        </p:nvSpPr>
        <p:spPr>
          <a:xfrm>
            <a:off x="261358" y="1910591"/>
            <a:ext cx="9630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lthazar"/>
              <a:ea typeface="Balthazar"/>
              <a:cs typeface="Balthazar"/>
              <a:sym typeface="Balthazar"/>
            </a:endParaRPr>
          </a:p>
        </p:txBody>
      </p:sp>
      <p:sp>
        <p:nvSpPr>
          <p:cNvPr id="409" name="Google Shape;409;p11"/>
          <p:cNvSpPr txBox="1"/>
          <p:nvPr/>
        </p:nvSpPr>
        <p:spPr>
          <a:xfrm>
            <a:off x="259200" y="1016724"/>
            <a:ext cx="116736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eXtreme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Gradient Boosting 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XGBoost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) is one of the most popular ML algorithms for structured and tabular data.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implementation of gradient boosted decision trees designed for speed and performance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thazar"/>
              <a:buChar char="▪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Suitable for ML problems, but can be adapted for time series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2" name="Google Shape;502;p47">
            <a:extLst>
              <a:ext uri="{FF2B5EF4-FFF2-40B4-BE49-F238E27FC236}">
                <a16:creationId xmlns:a16="http://schemas.microsoft.com/office/drawing/2014/main" id="{52CF05B3-8611-8F93-FCF5-606DB3EE6D6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538" y="1910591"/>
            <a:ext cx="9563725" cy="402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1138d36e8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16" name="Google Shape;416;g161138d36e8_0_9"/>
          <p:cNvSpPr txBox="1"/>
          <p:nvPr/>
        </p:nvSpPr>
        <p:spPr>
          <a:xfrm>
            <a:off x="2815217" y="233340"/>
            <a:ext cx="7167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XGBoost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 - Features Used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417" name="Google Shape;417;g161138d36e8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188" y="1060704"/>
            <a:ext cx="6869092" cy="395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XGBoost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 (Contd.)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256744" y="709362"/>
            <a:ext cx="9630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Expected vs. Predicted Views Forecasting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2" name="Google Shape;507;p49">
            <a:extLst>
              <a:ext uri="{FF2B5EF4-FFF2-40B4-BE49-F238E27FC236}">
                <a16:creationId xmlns:a16="http://schemas.microsoft.com/office/drawing/2014/main" id="{45A0018B-C81A-1DE8-A46C-6F032699488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1094"/>
            <a:ext cx="11887201" cy="437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18" name="Google Shape;418;p13"/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Comparison of Models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9" name="Google Shape;418;p13">
            <a:extLst>
              <a:ext uri="{FF2B5EF4-FFF2-40B4-BE49-F238E27FC236}">
                <a16:creationId xmlns:a16="http://schemas.microsoft.com/office/drawing/2014/main" id="{C4BC2F58-836A-83EF-7505-C2EB0AD56FF4}"/>
              </a:ext>
            </a:extLst>
          </p:cNvPr>
          <p:cNvSpPr txBox="1"/>
          <p:nvPr/>
        </p:nvSpPr>
        <p:spPr>
          <a:xfrm>
            <a:off x="228600" y="806364"/>
            <a:ext cx="141732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ARIMAX</a:t>
            </a:r>
            <a:endParaRPr sz="16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10" name="Google Shape;418;p13">
            <a:extLst>
              <a:ext uri="{FF2B5EF4-FFF2-40B4-BE49-F238E27FC236}">
                <a16:creationId xmlns:a16="http://schemas.microsoft.com/office/drawing/2014/main" id="{BCE92FDB-962F-A7A6-671D-1A86F43BB0CD}"/>
              </a:ext>
            </a:extLst>
          </p:cNvPr>
          <p:cNvSpPr txBox="1"/>
          <p:nvPr/>
        </p:nvSpPr>
        <p:spPr>
          <a:xfrm>
            <a:off x="1645920" y="806364"/>
            <a:ext cx="16642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(RMSE: 771) </a:t>
            </a:r>
            <a:endParaRPr sz="16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11" name="Google Shape;418;p13">
            <a:extLst>
              <a:ext uri="{FF2B5EF4-FFF2-40B4-BE49-F238E27FC236}">
                <a16:creationId xmlns:a16="http://schemas.microsoft.com/office/drawing/2014/main" id="{6D2F32B9-E9A7-A8ED-46D4-FEF5AC9AE388}"/>
              </a:ext>
            </a:extLst>
          </p:cNvPr>
          <p:cNvSpPr txBox="1"/>
          <p:nvPr/>
        </p:nvSpPr>
        <p:spPr>
          <a:xfrm>
            <a:off x="228600" y="2814996"/>
            <a:ext cx="141732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XGBoost</a:t>
            </a:r>
            <a:endParaRPr sz="16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12" name="Google Shape;418;p13">
            <a:extLst>
              <a:ext uri="{FF2B5EF4-FFF2-40B4-BE49-F238E27FC236}">
                <a16:creationId xmlns:a16="http://schemas.microsoft.com/office/drawing/2014/main" id="{77833A46-3F54-5114-6DDB-C8CCA0F828FF}"/>
              </a:ext>
            </a:extLst>
          </p:cNvPr>
          <p:cNvSpPr txBox="1"/>
          <p:nvPr/>
        </p:nvSpPr>
        <p:spPr>
          <a:xfrm>
            <a:off x="1645920" y="2814996"/>
            <a:ext cx="175564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(RMSE: 1055)</a:t>
            </a:r>
            <a:endParaRPr sz="16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15" name="Google Shape;418;p13">
            <a:extLst>
              <a:ext uri="{FF2B5EF4-FFF2-40B4-BE49-F238E27FC236}">
                <a16:creationId xmlns:a16="http://schemas.microsoft.com/office/drawing/2014/main" id="{2C0E04E8-F64D-F7BC-D20E-950EA3174C53}"/>
              </a:ext>
            </a:extLst>
          </p:cNvPr>
          <p:cNvSpPr txBox="1"/>
          <p:nvPr/>
        </p:nvSpPr>
        <p:spPr>
          <a:xfrm>
            <a:off x="228600" y="4782387"/>
            <a:ext cx="141732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LSTM</a:t>
            </a:r>
            <a:endParaRPr sz="16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16" name="Google Shape;418;p13">
            <a:extLst>
              <a:ext uri="{FF2B5EF4-FFF2-40B4-BE49-F238E27FC236}">
                <a16:creationId xmlns:a16="http://schemas.microsoft.com/office/drawing/2014/main" id="{C35E45FE-5B42-B2A1-29F6-C6D8D8DF9CCA}"/>
              </a:ext>
            </a:extLst>
          </p:cNvPr>
          <p:cNvSpPr txBox="1"/>
          <p:nvPr/>
        </p:nvSpPr>
        <p:spPr>
          <a:xfrm>
            <a:off x="1645920" y="4782387"/>
            <a:ext cx="175564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(RMSE: 2019 )</a:t>
            </a:r>
            <a:endParaRPr sz="16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17" name="Google Shape;507;p49">
            <a:extLst>
              <a:ext uri="{FF2B5EF4-FFF2-40B4-BE49-F238E27FC236}">
                <a16:creationId xmlns:a16="http://schemas.microsoft.com/office/drawing/2014/main" id="{69B06DD8-1CB1-69F6-A218-A65D920FEF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395" y="2786420"/>
            <a:ext cx="7571232" cy="193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01;p10">
            <a:extLst>
              <a:ext uri="{FF2B5EF4-FFF2-40B4-BE49-F238E27FC236}">
                <a16:creationId xmlns:a16="http://schemas.microsoft.com/office/drawing/2014/main" id="{F1074F45-F6D1-89A6-9BB3-CDB825C356C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7349" y="4785195"/>
            <a:ext cx="7571232" cy="193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CCFF39-FE47-EA7B-FBDA-D7D585271D1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27349" y="788036"/>
            <a:ext cx="7571232" cy="19385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424" name="Google Shape;424;p14"/>
          <p:cNvSpPr txBox="1"/>
          <p:nvPr/>
        </p:nvSpPr>
        <p:spPr>
          <a:xfrm>
            <a:off x="2512508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ALGORITHMIC TRADING SOLUTION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" name="Google Shape;412;p12">
            <a:extLst>
              <a:ext uri="{FF2B5EF4-FFF2-40B4-BE49-F238E27FC236}">
                <a16:creationId xmlns:a16="http://schemas.microsoft.com/office/drawing/2014/main" id="{2F40D06D-E9E1-9420-73FD-44D5FFE0A555}"/>
              </a:ext>
            </a:extLst>
          </p:cNvPr>
          <p:cNvSpPr txBox="1"/>
          <p:nvPr/>
        </p:nvSpPr>
        <p:spPr>
          <a:xfrm>
            <a:off x="841960" y="758116"/>
            <a:ext cx="1109705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3 Different Trading strategies analyzed for comparison: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Trading strategy based on model prediction :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Day trade at the start of the day based on opening price 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Long position(buy) if opening price &lt; predicted closing price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Short position(sell) if opening price &gt; predicted closing price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Buy &amp; Hold :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Long position regardless of opening price and hold everyday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Random Trading :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Randomly assign short or long positions everyday</a:t>
            </a:r>
            <a:endParaRPr sz="1600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" name="Google Shape;412;p12">
            <a:extLst>
              <a:ext uri="{FF2B5EF4-FFF2-40B4-BE49-F238E27FC236}">
                <a16:creationId xmlns:a16="http://schemas.microsoft.com/office/drawing/2014/main" id="{26D73896-3087-D4F9-00E7-B2F7205DD2C0}"/>
              </a:ext>
            </a:extLst>
          </p:cNvPr>
          <p:cNvSpPr txBox="1"/>
          <p:nvPr/>
        </p:nvSpPr>
        <p:spPr>
          <a:xfrm>
            <a:off x="841960" y="3095608"/>
            <a:ext cx="1156644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Based on the model trading strategy, less risky positions also analyzed: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m – margin(%) to depict upper bound and lower bound of predicted price</a:t>
            </a:r>
          </a:p>
          <a:p>
            <a:pPr marL="558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Long position(buy) if opening price &lt; lower bound of predicted price</a:t>
            </a:r>
          </a:p>
          <a:p>
            <a:pPr marL="558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Short position(sell) if opening price &gt; upper bound of predicted price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6EF782-B528-A027-3FF5-707DC5B8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85" y="4230628"/>
            <a:ext cx="7034783" cy="23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424" name="Google Shape;424;p14"/>
          <p:cNvSpPr txBox="1"/>
          <p:nvPr/>
        </p:nvSpPr>
        <p:spPr>
          <a:xfrm>
            <a:off x="2512508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ALGORITHMIC TRADING STRATEGY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6" name="Google Shape;412;p12">
            <a:extLst>
              <a:ext uri="{FF2B5EF4-FFF2-40B4-BE49-F238E27FC236}">
                <a16:creationId xmlns:a16="http://schemas.microsoft.com/office/drawing/2014/main" id="{3ABE3412-E77C-8483-9F30-B367EC64030D}"/>
              </a:ext>
            </a:extLst>
          </p:cNvPr>
          <p:cNvSpPr txBox="1"/>
          <p:nvPr/>
        </p:nvSpPr>
        <p:spPr>
          <a:xfrm>
            <a:off x="540593" y="3953629"/>
            <a:ext cx="9033175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Back testing of trading strategy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Last 100 days: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Model trading strategy obtain best returns : ~200%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Last 365 Days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Model trading strategy obtain best returns : ~400%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Model trading strategy does not give good returns during </a:t>
            </a:r>
            <a:r>
              <a:rPr lang="en-US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high volatile period of bitcoin price</a:t>
            </a: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as the prediction of the model is not robust enough during these periods – trading positions with margin gives better returns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225EE-2E49-FB64-7E26-4C26F79C7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93" y="774647"/>
            <a:ext cx="5467145" cy="291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847FD-CB22-10FA-2C67-9BD727BBF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774646"/>
            <a:ext cx="5579758" cy="29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7CCFD0-1805-981B-BF37-2C8FC663D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6993" y="3866149"/>
            <a:ext cx="1948764" cy="9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4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30" name="Google Shape;430;p15"/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CONCLUSION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85515C-2041-9E48-944F-1127EC37AE7E}"/>
              </a:ext>
            </a:extLst>
          </p:cNvPr>
          <p:cNvSpPr txBox="1"/>
          <p:nvPr/>
        </p:nvSpPr>
        <p:spPr>
          <a:xfrm>
            <a:off x="585216" y="960120"/>
            <a:ext cx="109453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opperplate Gothic Light" panose="020E0507020206020404" pitchFamily="34" charset="0"/>
              </a:rPr>
              <a:t>Out of the 3 models that were analyzed, ARIMAX resulted in the lowest RMSE followed by </a:t>
            </a:r>
            <a:r>
              <a:rPr lang="en-US" sz="1600" dirty="0" err="1">
                <a:latin typeface="Copperplate Gothic Light" panose="020E0507020206020404" pitchFamily="34" charset="0"/>
              </a:rPr>
              <a:t>XGBoost</a:t>
            </a:r>
            <a:r>
              <a:rPr lang="en-US" sz="1600" dirty="0">
                <a:latin typeface="Copperplate Gothic Light" panose="020E0507020206020404" pitchFamily="34" charset="0"/>
              </a:rPr>
              <a:t> and LSTM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opperplate Gothic Light" panose="020E0507020206020404" pitchFamily="34" charset="0"/>
              </a:rPr>
              <a:t>Based on algorithmic trading solution,  ARIMAX model is still unable to predict robustly during the high volatility periods of BTC price movement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Copperplate Gothic Light" panose="020E0507020206020404" pitchFamily="34" charset="0"/>
            </a:endParaRPr>
          </a:p>
          <a:p>
            <a:pPr algn="ctr"/>
            <a:r>
              <a:rPr lang="en-US" sz="2000" dirty="0">
                <a:latin typeface="Copperplate Gothic Bold" panose="020E0705020206020404" pitchFamily="34" charset="0"/>
              </a:rPr>
              <a:t>Potential improvements include</a:t>
            </a:r>
          </a:p>
          <a:p>
            <a:endParaRPr lang="en-US" sz="1600" dirty="0"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>
                <a:latin typeface="Copperplate Gothic Light" panose="020E0507020206020404" pitchFamily="34" charset="0"/>
              </a:rPr>
              <a:t>Exploring more features that has a potential to influence BTC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>
                <a:latin typeface="Copperplate Gothic Light" panose="020E0507020206020404" pitchFamily="34" charset="0"/>
              </a:rPr>
              <a:t>Re-evaluating feature engineering strategy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>
                <a:latin typeface="Copperplate Gothic Light" panose="020E0507020206020404" pitchFamily="34" charset="0"/>
              </a:rPr>
              <a:t>Considering larger tweet feed / re-tweets and likes for improving sentiment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>
                <a:latin typeface="Copperplate Gothic Light" panose="020E0507020206020404" pitchFamily="34" charset="0"/>
              </a:rPr>
              <a:t>Hyper-parameter tuning of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>
                <a:latin typeface="Copperplate Gothic Light" panose="020E0507020206020404" pitchFamily="34" charset="0"/>
              </a:rPr>
              <a:t>Collecting more historical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>
                <a:latin typeface="Copperplate Gothic Light" panose="020E0507020206020404" pitchFamily="34" charset="0"/>
              </a:rPr>
              <a:t>Exploring other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opperplate Gothic Light" panose="020E0507020206020404" pitchFamily="34" charset="0"/>
              </a:rPr>
              <a:t>18</a:t>
            </a:fld>
            <a:endParaRPr>
              <a:latin typeface="Copperplate Gothic Light" panose="020E0507020206020404" pitchFamily="34" charset="0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REFERENCES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437" name="Google Shape;437;p16"/>
          <p:cNvSpPr txBox="1"/>
          <p:nvPr/>
        </p:nvSpPr>
        <p:spPr>
          <a:xfrm>
            <a:off x="304800" y="877455"/>
            <a:ext cx="1118523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http://jips-k.org/digital-library/manuscript/file/23030/JIPS-2019-15-3-694.pdf</a:t>
            </a:r>
            <a:endParaRPr sz="1600" dirty="0">
              <a:solidFill>
                <a:schemeClr val="tx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https://www.mdpi.com/1999-4893/15/7/230/pdf</a:t>
            </a:r>
            <a:r>
              <a:rPr lang="en-US" sz="1600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  <a:endParaRPr sz="1600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https://www.kaggle.com/code/akashmathur2212/bitcoin-price-prediction-arima-xgboost-lstm-fbprop</a:t>
            </a:r>
            <a:r>
              <a:rPr lang="en-US" sz="1600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  <a:endParaRPr sz="1600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http://colah.github.io/posts/2015-08-Understanding-LSTMs/</a:t>
            </a:r>
            <a:endParaRPr sz="1600" u="sng" dirty="0">
              <a:solidFill>
                <a:schemeClr val="tx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https://money.usnews.com/investing/articles/the-history-of-bitcoin</a:t>
            </a:r>
            <a:r>
              <a:rPr lang="en-US" sz="1600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  <a:endParaRPr sz="1600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https://medium.com/analytics-vidhya/how-well-can-machine-learning-models-predict-the-price-of-bitcoin-f036fdecdc03</a:t>
            </a:r>
            <a:r>
              <a:rPr lang="en-US" sz="1600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  <a:endParaRPr sz="1600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https://machinelearningmastery.com/gentle-introduction-xgboost-applied-machine-learning/</a:t>
            </a:r>
            <a:r>
              <a:rPr lang="en-US" sz="1600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 </a:t>
            </a:r>
            <a:endParaRPr sz="1600" dirty="0">
              <a:solidFill>
                <a:schemeClr val="tx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https://towardsdatascience.com/bitcoin-price-prediction-using-time-series-forecasting-9f468f7174d3</a:t>
            </a:r>
            <a:endParaRPr sz="1600" dirty="0">
              <a:solidFill>
                <a:schemeClr val="tx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u="sng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https://www.kaggle.com/code/someadityamandal/bitcoin-time-series-forecasting/notebook</a:t>
            </a:r>
            <a:r>
              <a:rPr lang="en-US" sz="1600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tx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https://medium.com/geekculture/what-happens-if-you-day-trade-crypto-with-facebook-prophet-84df66c31657</a:t>
            </a:r>
            <a:endParaRPr lang="en-US" sz="1600" dirty="0">
              <a:solidFill>
                <a:schemeClr val="tx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SG" sz="1600" dirty="0">
                <a:solidFill>
                  <a:schemeClr val="tx1"/>
                </a:solidFill>
                <a:latin typeface="Copperplate Gothic Light" panose="020E05070202060204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https://lucaslouca.com/Why-Use-Logarithmic-Returns-In-Time-Series-Modelling/</a:t>
            </a:r>
            <a:endParaRPr lang="en-US" sz="1600" dirty="0">
              <a:solidFill>
                <a:schemeClr val="tx1"/>
              </a:solidFill>
              <a:latin typeface="Copperplate Gothic Light" panose="020E0507020206020404" pitchFamily="34" charset="0"/>
              <a:cs typeface="Balthazar"/>
              <a:sym typeface="Balthazar"/>
            </a:endParaRPr>
          </a:p>
          <a:p>
            <a:pPr marL="285750" marR="0" lvl="0" indent="-285750" algn="just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SG" sz="1600" dirty="0">
                <a:solidFill>
                  <a:schemeClr val="tx1"/>
                </a:solidFill>
                <a:latin typeface="Copperplate Gothic Light" panose="020E05070202060204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https://link.medium.com/t5nLO1zXVtb</a:t>
            </a:r>
            <a:endParaRPr lang="en-US" sz="1600" dirty="0">
              <a:solidFill>
                <a:schemeClr val="tx1"/>
              </a:solidFill>
              <a:latin typeface="Copperplate Gothic Light" panose="020E0507020206020404" pitchFamily="34" charset="0"/>
              <a:cs typeface="Balthazar"/>
              <a:sym typeface="Balthaz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r>
              <a:rPr lang="en-US"/>
              <a:t>     </a:t>
            </a:r>
            <a:endParaRPr/>
          </a:p>
        </p:txBody>
      </p:sp>
      <p:sp>
        <p:nvSpPr>
          <p:cNvPr id="240" name="Google Shape;240;p2"/>
          <p:cNvSpPr txBox="1"/>
          <p:nvPr/>
        </p:nvSpPr>
        <p:spPr>
          <a:xfrm>
            <a:off x="5020574" y="353683"/>
            <a:ext cx="21479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CONTENTS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468299" y="1050191"/>
            <a:ext cx="10603302" cy="324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thazar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cs typeface="Balthazar"/>
                <a:sym typeface="Balthazar"/>
              </a:rPr>
              <a:t>OVERVIEW</a:t>
            </a:r>
            <a:endParaRPr sz="1600" dirty="0">
              <a:latin typeface="Copperplate Gothic Light" panose="020E0507020206020404" pitchFamily="34" charset="0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METHODOLOGY</a:t>
            </a:r>
            <a:endParaRPr sz="1600" dirty="0">
              <a:latin typeface="Copperplate Gothic Light" panose="020E0507020206020404" pitchFamily="34" charset="0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IMPLEMENTATION</a:t>
            </a:r>
            <a:endParaRPr sz="1600" dirty="0">
              <a:latin typeface="Copperplate Gothic Light" panose="020E0507020206020404" pitchFamily="34" charset="0"/>
            </a:endParaRPr>
          </a:p>
          <a:p>
            <a:pPr marL="8001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ARIMAX</a:t>
            </a:r>
            <a:endParaRPr sz="1600" dirty="0">
              <a:latin typeface="Copperplate Gothic Light" panose="020E0507020206020404" pitchFamily="34" charset="0"/>
            </a:endParaRPr>
          </a:p>
          <a:p>
            <a:pPr marL="8001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LONG SHORT-TERM MEMORY (LSTM)</a:t>
            </a:r>
            <a:endParaRPr sz="1600" dirty="0">
              <a:latin typeface="Copperplate Gothic Light" panose="020E0507020206020404" pitchFamily="34" charset="0"/>
            </a:endParaRPr>
          </a:p>
          <a:p>
            <a:pPr marL="8001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XGBoost</a:t>
            </a:r>
            <a:endParaRPr sz="1600" b="1" i="0" u="none" strike="noStrike" cap="none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thazar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COMPARISON OF MODELS</a:t>
            </a:r>
            <a:endParaRPr sz="1600" dirty="0">
              <a:latin typeface="Copperplate Gothic Light" panose="020E0507020206020404" pitchFamily="34" charset="0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thazar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ALGORITHMIC TRADING SOLUTION</a:t>
            </a:r>
            <a:endParaRPr sz="1600" dirty="0">
              <a:latin typeface="Copperplate Gothic Light" panose="020E0507020206020404" pitchFamily="34" charset="0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thazar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CONCLUSION</a:t>
            </a:r>
            <a:endParaRPr sz="1600" dirty="0">
              <a:latin typeface="Copperplate Gothic Light" panose="020E0507020206020404" pitchFamily="34" charset="0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thazar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REFERENCES</a:t>
            </a:r>
            <a:endParaRPr sz="1600" dirty="0">
              <a:latin typeface="Copperplate Gothic Light" panose="020E0507020206020404" pitchFamily="34" charset="0"/>
            </a:endParaRPr>
          </a:p>
        </p:txBody>
      </p:sp>
      <p:sp>
        <p:nvSpPr>
          <p:cNvPr id="2" name="Google Shape;240;p2">
            <a:extLst>
              <a:ext uri="{FF2B5EF4-FFF2-40B4-BE49-F238E27FC236}">
                <a16:creationId xmlns:a16="http://schemas.microsoft.com/office/drawing/2014/main" id="{6E11B82F-DC79-09B1-7D30-9706B5B3B8CA}"/>
              </a:ext>
            </a:extLst>
          </p:cNvPr>
          <p:cNvSpPr txBox="1"/>
          <p:nvPr/>
        </p:nvSpPr>
        <p:spPr>
          <a:xfrm>
            <a:off x="7512055" y="2246191"/>
            <a:ext cx="366013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BTC Price Volatility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B3F70-12CA-D799-934B-0571C22BB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09" y="2673692"/>
            <a:ext cx="6209826" cy="3682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47" name="Google Shape;247;p3"/>
          <p:cNvSpPr txBox="1"/>
          <p:nvPr/>
        </p:nvSpPr>
        <p:spPr>
          <a:xfrm>
            <a:off x="5000445" y="267419"/>
            <a:ext cx="21911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OVERVIEW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48" name="Google Shape;248;p3"/>
          <p:cNvSpPr txBox="1"/>
          <p:nvPr/>
        </p:nvSpPr>
        <p:spPr>
          <a:xfrm>
            <a:off x="370936" y="871268"/>
            <a:ext cx="11395494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OBJECTIVE: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 </a:t>
            </a:r>
            <a:endParaRPr dirty="0">
              <a:latin typeface="Copperplate Gothic Bold" panose="020E0705020206020404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To predict the price of bitcoin (‘BTC’) with the aid of features that are likely to influence it’s price</a:t>
            </a:r>
            <a:endParaRPr sz="1600" dirty="0">
              <a:latin typeface="Copperplate Gothic Light" panose="020E0507020206020404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Application of the prediction results in algorithmic trading solution</a:t>
            </a:r>
            <a:endParaRPr sz="1600" dirty="0">
              <a:latin typeface="Copperplate Gothic Light" panose="020E0507020206020404" pitchFamily="34" charset="0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METHODOLOGY: </a:t>
            </a:r>
            <a:endParaRPr dirty="0">
              <a:latin typeface="Copperplate Gothic Bold" panose="020E07050202060204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FCCF15-91D2-48EC-22B5-6EA39DCBAA96}"/>
              </a:ext>
            </a:extLst>
          </p:cNvPr>
          <p:cNvCxnSpPr>
            <a:cxnSpLocks/>
          </p:cNvCxnSpPr>
          <p:nvPr/>
        </p:nvCxnSpPr>
        <p:spPr>
          <a:xfrm flipH="1">
            <a:off x="8610600" y="3604878"/>
            <a:ext cx="1" cy="82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CE3F03-EF24-3D4F-CE23-F27B0D289FC6}"/>
              </a:ext>
            </a:extLst>
          </p:cNvPr>
          <p:cNvCxnSpPr>
            <a:cxnSpLocks/>
          </p:cNvCxnSpPr>
          <p:nvPr/>
        </p:nvCxnSpPr>
        <p:spPr>
          <a:xfrm flipH="1">
            <a:off x="4120272" y="4423211"/>
            <a:ext cx="4490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392FC1-0E50-D8D9-A634-E761FE5C9F5A}"/>
              </a:ext>
            </a:extLst>
          </p:cNvPr>
          <p:cNvCxnSpPr>
            <a:cxnSpLocks/>
          </p:cNvCxnSpPr>
          <p:nvPr/>
        </p:nvCxnSpPr>
        <p:spPr>
          <a:xfrm flipV="1">
            <a:off x="4120272" y="3598730"/>
            <a:ext cx="0" cy="831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9CE26E4-A190-6125-EE3F-9FE6B929E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283759"/>
              </p:ext>
            </p:extLst>
          </p:nvPr>
        </p:nvGraphicFramePr>
        <p:xfrm>
          <a:off x="736207" y="1271322"/>
          <a:ext cx="10664952" cy="3692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opperplate Gothic Light" panose="020E0507020206020404" pitchFamily="34" charset="0"/>
              </a:rPr>
              <a:t>4</a:t>
            </a:fld>
            <a:endParaRPr>
              <a:latin typeface="Copperplate Gothic Light" panose="020E0507020206020404" pitchFamily="34" charset="0"/>
            </a:endParaRPr>
          </a:p>
        </p:txBody>
      </p:sp>
      <p:sp>
        <p:nvSpPr>
          <p:cNvPr id="267" name="Google Shape;267;p4"/>
          <p:cNvSpPr txBox="1"/>
          <p:nvPr/>
        </p:nvSpPr>
        <p:spPr>
          <a:xfrm>
            <a:off x="2022336" y="45213"/>
            <a:ext cx="57365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Data Collection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268" name="Google Shape;26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054" y="1113173"/>
            <a:ext cx="1775717" cy="86183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"/>
          <p:cNvSpPr txBox="1"/>
          <p:nvPr/>
        </p:nvSpPr>
        <p:spPr>
          <a:xfrm>
            <a:off x="3667084" y="598853"/>
            <a:ext cx="2191109" cy="276999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Historical BTC Price</a:t>
            </a:r>
            <a:endParaRPr sz="12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3667082" y="973150"/>
            <a:ext cx="219110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S&amp;P 500 Index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71" name="Google Shape;271;p4"/>
          <p:cNvSpPr txBox="1"/>
          <p:nvPr/>
        </p:nvSpPr>
        <p:spPr>
          <a:xfrm>
            <a:off x="3667081" y="1370852"/>
            <a:ext cx="219110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VIX (Volatility) Index</a:t>
            </a:r>
            <a:endParaRPr sz="12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72" name="Google Shape;272;p4"/>
          <p:cNvSpPr txBox="1"/>
          <p:nvPr/>
        </p:nvSpPr>
        <p:spPr>
          <a:xfrm>
            <a:off x="3667081" y="1731570"/>
            <a:ext cx="219110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MSCI World ETF Index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3667081" y="2097918"/>
            <a:ext cx="219110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Gold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74" name="Google Shape;274;p4"/>
          <p:cNvSpPr txBox="1"/>
          <p:nvPr/>
        </p:nvSpPr>
        <p:spPr>
          <a:xfrm>
            <a:off x="3667080" y="2446667"/>
            <a:ext cx="219110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Crude Oil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3667080" y="2782747"/>
            <a:ext cx="219110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EUR-USD, CNY-USD, JPY-USD</a:t>
            </a:r>
            <a:endParaRPr sz="12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cxnSp>
        <p:nvCxnSpPr>
          <p:cNvPr id="276" name="Google Shape;276;p4"/>
          <p:cNvCxnSpPr>
            <a:stCxn id="268" idx="3"/>
          </p:cNvCxnSpPr>
          <p:nvPr/>
        </p:nvCxnSpPr>
        <p:spPr>
          <a:xfrm>
            <a:off x="2519771" y="1544088"/>
            <a:ext cx="526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4"/>
          <p:cNvCxnSpPr/>
          <p:nvPr/>
        </p:nvCxnSpPr>
        <p:spPr>
          <a:xfrm>
            <a:off x="3057048" y="737352"/>
            <a:ext cx="0" cy="2294515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4"/>
          <p:cNvCxnSpPr>
            <a:endCxn id="269" idx="1"/>
          </p:cNvCxnSpPr>
          <p:nvPr/>
        </p:nvCxnSpPr>
        <p:spPr>
          <a:xfrm>
            <a:off x="3046084" y="737353"/>
            <a:ext cx="6210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4"/>
          <p:cNvCxnSpPr/>
          <p:nvPr/>
        </p:nvCxnSpPr>
        <p:spPr>
          <a:xfrm>
            <a:off x="3045982" y="1126634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0" name="Google Shape;280;p4"/>
          <p:cNvCxnSpPr/>
          <p:nvPr/>
        </p:nvCxnSpPr>
        <p:spPr>
          <a:xfrm>
            <a:off x="3040663" y="1540020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4"/>
          <p:cNvCxnSpPr/>
          <p:nvPr/>
        </p:nvCxnSpPr>
        <p:spPr>
          <a:xfrm>
            <a:off x="3040663" y="1893132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4"/>
          <p:cNvCxnSpPr/>
          <p:nvPr/>
        </p:nvCxnSpPr>
        <p:spPr>
          <a:xfrm>
            <a:off x="3040663" y="2228817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83;p4"/>
          <p:cNvCxnSpPr/>
          <p:nvPr/>
        </p:nvCxnSpPr>
        <p:spPr>
          <a:xfrm>
            <a:off x="3040663" y="2619037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Google Shape;284;p4"/>
          <p:cNvCxnSpPr/>
          <p:nvPr/>
        </p:nvCxnSpPr>
        <p:spPr>
          <a:xfrm>
            <a:off x="3051514" y="3016738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5" name="Google Shape;285;p4"/>
          <p:cNvSpPr/>
          <p:nvPr/>
        </p:nvSpPr>
        <p:spPr>
          <a:xfrm>
            <a:off x="9530997" y="1878919"/>
            <a:ext cx="2191103" cy="66896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Features Explored</a:t>
            </a:r>
            <a:endParaRPr sz="18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286" name="Google Shape;28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273" y="3286504"/>
            <a:ext cx="1773936" cy="861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4"/>
          <p:cNvCxnSpPr/>
          <p:nvPr/>
        </p:nvCxnSpPr>
        <p:spPr>
          <a:xfrm>
            <a:off x="2523522" y="3720081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8" name="Google Shape;288;p4"/>
          <p:cNvSpPr txBox="1"/>
          <p:nvPr/>
        </p:nvSpPr>
        <p:spPr>
          <a:xfrm>
            <a:off x="3038882" y="3575418"/>
            <a:ext cx="219110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SENTIMENT ANALYSIS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cxnSp>
        <p:nvCxnSpPr>
          <p:cNvPr id="289" name="Google Shape;289;p4"/>
          <p:cNvCxnSpPr/>
          <p:nvPr/>
        </p:nvCxnSpPr>
        <p:spPr>
          <a:xfrm>
            <a:off x="5229991" y="3708962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0" name="Google Shape;290;p4"/>
          <p:cNvSpPr txBox="1"/>
          <p:nvPr/>
        </p:nvSpPr>
        <p:spPr>
          <a:xfrm>
            <a:off x="6274795" y="3174520"/>
            <a:ext cx="219110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SUBJECTIVITY</a:t>
            </a:r>
            <a:endParaRPr sz="12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cxnSp>
        <p:nvCxnSpPr>
          <p:cNvPr id="291" name="Google Shape;291;p4"/>
          <p:cNvCxnSpPr/>
          <p:nvPr/>
        </p:nvCxnSpPr>
        <p:spPr>
          <a:xfrm>
            <a:off x="5757283" y="3317282"/>
            <a:ext cx="4239" cy="612146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2" name="Google Shape;292;p4"/>
          <p:cNvCxnSpPr/>
          <p:nvPr/>
        </p:nvCxnSpPr>
        <p:spPr>
          <a:xfrm>
            <a:off x="5756202" y="3309562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3" name="Google Shape;293;p4"/>
          <p:cNvCxnSpPr/>
          <p:nvPr/>
        </p:nvCxnSpPr>
        <p:spPr>
          <a:xfrm>
            <a:off x="5775245" y="3929428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4" name="Google Shape;294;p4"/>
          <p:cNvSpPr txBox="1"/>
          <p:nvPr/>
        </p:nvSpPr>
        <p:spPr>
          <a:xfrm>
            <a:off x="6281675" y="3790247"/>
            <a:ext cx="2191109" cy="276999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POLARITY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cxnSp>
        <p:nvCxnSpPr>
          <p:cNvPr id="295" name="Google Shape;295;p4"/>
          <p:cNvCxnSpPr>
            <a:cxnSpLocks/>
          </p:cNvCxnSpPr>
          <p:nvPr/>
        </p:nvCxnSpPr>
        <p:spPr>
          <a:xfrm>
            <a:off x="9000776" y="763650"/>
            <a:ext cx="4010" cy="3165096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4"/>
          <p:cNvCxnSpPr/>
          <p:nvPr/>
        </p:nvCxnSpPr>
        <p:spPr>
          <a:xfrm>
            <a:off x="8472784" y="3317282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4"/>
          <p:cNvCxnSpPr/>
          <p:nvPr/>
        </p:nvCxnSpPr>
        <p:spPr>
          <a:xfrm>
            <a:off x="8472784" y="3928746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4"/>
          <p:cNvCxnSpPr/>
          <p:nvPr/>
        </p:nvCxnSpPr>
        <p:spPr>
          <a:xfrm>
            <a:off x="5854179" y="737352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4"/>
          <p:cNvCxnSpPr/>
          <p:nvPr/>
        </p:nvCxnSpPr>
        <p:spPr>
          <a:xfrm>
            <a:off x="5854179" y="1129170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0" name="Google Shape;300;p4"/>
          <p:cNvCxnSpPr/>
          <p:nvPr/>
        </p:nvCxnSpPr>
        <p:spPr>
          <a:xfrm>
            <a:off x="5851131" y="1528989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1" name="Google Shape;301;p4"/>
          <p:cNvCxnSpPr/>
          <p:nvPr/>
        </p:nvCxnSpPr>
        <p:spPr>
          <a:xfrm>
            <a:off x="5858189" y="1878919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2" name="Google Shape;302;p4"/>
          <p:cNvCxnSpPr/>
          <p:nvPr/>
        </p:nvCxnSpPr>
        <p:spPr>
          <a:xfrm>
            <a:off x="5858189" y="2228458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3" name="Google Shape;303;p4"/>
          <p:cNvCxnSpPr/>
          <p:nvPr/>
        </p:nvCxnSpPr>
        <p:spPr>
          <a:xfrm>
            <a:off x="5858189" y="2607656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4" name="Google Shape;304;p4"/>
          <p:cNvCxnSpPr/>
          <p:nvPr/>
        </p:nvCxnSpPr>
        <p:spPr>
          <a:xfrm>
            <a:off x="5850170" y="3023607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5" name="Google Shape;305;p4"/>
          <p:cNvCxnSpPr/>
          <p:nvPr/>
        </p:nvCxnSpPr>
        <p:spPr>
          <a:xfrm>
            <a:off x="8996767" y="2254756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06" name="Google Shape;30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273" y="4701983"/>
            <a:ext cx="1775717" cy="86183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"/>
          <p:cNvSpPr txBox="1"/>
          <p:nvPr/>
        </p:nvSpPr>
        <p:spPr>
          <a:xfrm>
            <a:off x="3682703" y="4306109"/>
            <a:ext cx="219110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Historical BTC Price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3682703" y="5020155"/>
            <a:ext cx="219110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S&amp;P 500 Index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09" name="Google Shape;309;p4"/>
          <p:cNvSpPr txBox="1"/>
          <p:nvPr/>
        </p:nvSpPr>
        <p:spPr>
          <a:xfrm>
            <a:off x="3674628" y="4665215"/>
            <a:ext cx="219110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MSCI World ETF Index</a:t>
            </a:r>
            <a:endParaRPr sz="12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cxnSp>
        <p:nvCxnSpPr>
          <p:cNvPr id="310" name="Google Shape;310;p4"/>
          <p:cNvCxnSpPr/>
          <p:nvPr/>
        </p:nvCxnSpPr>
        <p:spPr>
          <a:xfrm>
            <a:off x="2517990" y="5173185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1" name="Google Shape;311;p4"/>
          <p:cNvCxnSpPr>
            <a:cxnSpLocks/>
          </p:cNvCxnSpPr>
          <p:nvPr/>
        </p:nvCxnSpPr>
        <p:spPr>
          <a:xfrm>
            <a:off x="3057354" y="4444608"/>
            <a:ext cx="21410" cy="1478975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4"/>
          <p:cNvCxnSpPr>
            <a:endCxn id="307" idx="1"/>
          </p:cNvCxnSpPr>
          <p:nvPr/>
        </p:nvCxnSpPr>
        <p:spPr>
          <a:xfrm>
            <a:off x="3061703" y="4444609"/>
            <a:ext cx="6210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3" name="Google Shape;313;p4"/>
          <p:cNvCxnSpPr/>
          <p:nvPr/>
        </p:nvCxnSpPr>
        <p:spPr>
          <a:xfrm>
            <a:off x="3051462" y="5166638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4" name="Google Shape;314;p4"/>
          <p:cNvCxnSpPr/>
          <p:nvPr/>
        </p:nvCxnSpPr>
        <p:spPr>
          <a:xfrm>
            <a:off x="3048210" y="4817633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5" name="Google Shape;315;p4"/>
          <p:cNvSpPr/>
          <p:nvPr/>
        </p:nvSpPr>
        <p:spPr>
          <a:xfrm>
            <a:off x="9526048" y="5034997"/>
            <a:ext cx="2191103" cy="66896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Features Considered</a:t>
            </a:r>
            <a:endParaRPr sz="18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316" name="Google Shape;31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273" y="5873304"/>
            <a:ext cx="1773936" cy="861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"/>
          <p:cNvCxnSpPr>
            <a:endCxn id="318" idx="1"/>
          </p:cNvCxnSpPr>
          <p:nvPr/>
        </p:nvCxnSpPr>
        <p:spPr>
          <a:xfrm>
            <a:off x="2516112" y="6331435"/>
            <a:ext cx="1153200" cy="21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8" name="Google Shape;318;p4"/>
          <p:cNvSpPr txBox="1"/>
          <p:nvPr/>
        </p:nvSpPr>
        <p:spPr>
          <a:xfrm>
            <a:off x="3669312" y="6195035"/>
            <a:ext cx="219110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SENTIMENT ANALYSIS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19" name="Google Shape;319;p4"/>
          <p:cNvSpPr txBox="1"/>
          <p:nvPr/>
        </p:nvSpPr>
        <p:spPr>
          <a:xfrm>
            <a:off x="6266010" y="6195035"/>
            <a:ext cx="2191109" cy="276999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POLARITY</a:t>
            </a:r>
            <a:endParaRPr sz="1200" b="1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cxnSp>
        <p:nvCxnSpPr>
          <p:cNvPr id="320" name="Google Shape;320;p4"/>
          <p:cNvCxnSpPr>
            <a:cxnSpLocks/>
          </p:cNvCxnSpPr>
          <p:nvPr/>
        </p:nvCxnSpPr>
        <p:spPr>
          <a:xfrm>
            <a:off x="8998995" y="4459836"/>
            <a:ext cx="5791" cy="187151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4"/>
          <p:cNvCxnSpPr/>
          <p:nvPr/>
        </p:nvCxnSpPr>
        <p:spPr>
          <a:xfrm>
            <a:off x="5860421" y="6331347"/>
            <a:ext cx="425567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4"/>
          <p:cNvCxnSpPr/>
          <p:nvPr/>
        </p:nvCxnSpPr>
        <p:spPr>
          <a:xfrm>
            <a:off x="8457119" y="6331347"/>
            <a:ext cx="552887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3" name="Google Shape;323;p4"/>
          <p:cNvCxnSpPr/>
          <p:nvPr/>
        </p:nvCxnSpPr>
        <p:spPr>
          <a:xfrm>
            <a:off x="5873812" y="4424394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4" name="Google Shape;324;p4"/>
          <p:cNvCxnSpPr/>
          <p:nvPr/>
        </p:nvCxnSpPr>
        <p:spPr>
          <a:xfrm>
            <a:off x="5881831" y="5145052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5" name="Google Shape;325;p4"/>
          <p:cNvCxnSpPr/>
          <p:nvPr/>
        </p:nvCxnSpPr>
        <p:spPr>
          <a:xfrm>
            <a:off x="5865736" y="4803420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6" name="Google Shape;326;p4"/>
          <p:cNvCxnSpPr/>
          <p:nvPr/>
        </p:nvCxnSpPr>
        <p:spPr>
          <a:xfrm>
            <a:off x="8999837" y="5369478"/>
            <a:ext cx="526211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E1B44E-4676-4065-6DDD-FC309E8D7947}"/>
              </a:ext>
            </a:extLst>
          </p:cNvPr>
          <p:cNvSpPr txBox="1"/>
          <p:nvPr/>
        </p:nvSpPr>
        <p:spPr>
          <a:xfrm>
            <a:off x="9445819" y="3777701"/>
            <a:ext cx="2551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latin typeface="Copperplate Gothic Bold" panose="020E0705020206020404" pitchFamily="34" charset="0"/>
              </a:rPr>
              <a:t>Dataset considered for the period between</a:t>
            </a:r>
          </a:p>
          <a:p>
            <a:pPr algn="just"/>
            <a:r>
              <a:rPr lang="en-US" i="1" dirty="0">
                <a:latin typeface="Copperplate Gothic Bold" panose="020E0705020206020404" pitchFamily="34" charset="0"/>
              </a:rPr>
              <a:t>18-Aug’20 – 12-Sep’22</a:t>
            </a:r>
            <a:endParaRPr lang="en-SG" i="1" dirty="0">
              <a:latin typeface="Copperplate Gothic Bold" panose="020E0705020206020404" pitchFamily="34" charset="0"/>
            </a:endParaRPr>
          </a:p>
        </p:txBody>
      </p:sp>
      <p:sp>
        <p:nvSpPr>
          <p:cNvPr id="5" name="Google Shape;271;p4">
            <a:extLst>
              <a:ext uri="{FF2B5EF4-FFF2-40B4-BE49-F238E27FC236}">
                <a16:creationId xmlns:a16="http://schemas.microsoft.com/office/drawing/2014/main" id="{D75D97BE-B31C-DDA8-D1B5-A3CCE23A83DB}"/>
              </a:ext>
            </a:extLst>
          </p:cNvPr>
          <p:cNvSpPr txBox="1"/>
          <p:nvPr/>
        </p:nvSpPr>
        <p:spPr>
          <a:xfrm>
            <a:off x="3690722" y="5390384"/>
            <a:ext cx="219110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VIX (Volatility) Index</a:t>
            </a:r>
            <a:endParaRPr sz="12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8" name="Google Shape;275;p4">
            <a:extLst>
              <a:ext uri="{FF2B5EF4-FFF2-40B4-BE49-F238E27FC236}">
                <a16:creationId xmlns:a16="http://schemas.microsoft.com/office/drawing/2014/main" id="{6E5FB874-A1A7-6077-8C37-11B4CC280016}"/>
              </a:ext>
            </a:extLst>
          </p:cNvPr>
          <p:cNvSpPr txBox="1"/>
          <p:nvPr/>
        </p:nvSpPr>
        <p:spPr>
          <a:xfrm>
            <a:off x="3690722" y="5760021"/>
            <a:ext cx="2191109" cy="276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CNY-USD</a:t>
            </a:r>
            <a:endParaRPr sz="12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cxnSp>
        <p:nvCxnSpPr>
          <p:cNvPr id="9" name="Google Shape;313;p4">
            <a:extLst>
              <a:ext uri="{FF2B5EF4-FFF2-40B4-BE49-F238E27FC236}">
                <a16:creationId xmlns:a16="http://schemas.microsoft.com/office/drawing/2014/main" id="{DFDE2D2E-FD40-5B02-C24C-975B23164E96}"/>
              </a:ext>
            </a:extLst>
          </p:cNvPr>
          <p:cNvCxnSpPr/>
          <p:nvPr/>
        </p:nvCxnSpPr>
        <p:spPr>
          <a:xfrm>
            <a:off x="3066192" y="5529689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313;p4">
            <a:extLst>
              <a:ext uri="{FF2B5EF4-FFF2-40B4-BE49-F238E27FC236}">
                <a16:creationId xmlns:a16="http://schemas.microsoft.com/office/drawing/2014/main" id="{78F51707-3C6F-7730-D7D7-554470528A14}"/>
              </a:ext>
            </a:extLst>
          </p:cNvPr>
          <p:cNvCxnSpPr/>
          <p:nvPr/>
        </p:nvCxnSpPr>
        <p:spPr>
          <a:xfrm>
            <a:off x="3069620" y="5914439"/>
            <a:ext cx="621102" cy="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325;p4">
            <a:extLst>
              <a:ext uri="{FF2B5EF4-FFF2-40B4-BE49-F238E27FC236}">
                <a16:creationId xmlns:a16="http://schemas.microsoft.com/office/drawing/2014/main" id="{D8896083-3265-40DF-5406-F6F4523D2009}"/>
              </a:ext>
            </a:extLst>
          </p:cNvPr>
          <p:cNvCxnSpPr/>
          <p:nvPr/>
        </p:nvCxnSpPr>
        <p:spPr>
          <a:xfrm>
            <a:off x="5881830" y="5532714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325;p4">
            <a:extLst>
              <a:ext uri="{FF2B5EF4-FFF2-40B4-BE49-F238E27FC236}">
                <a16:creationId xmlns:a16="http://schemas.microsoft.com/office/drawing/2014/main" id="{850C8237-F031-6FC3-B066-99621A8155D2}"/>
              </a:ext>
            </a:extLst>
          </p:cNvPr>
          <p:cNvCxnSpPr/>
          <p:nvPr/>
        </p:nvCxnSpPr>
        <p:spPr>
          <a:xfrm>
            <a:off x="5881830" y="5888714"/>
            <a:ext cx="3146597" cy="2629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opperplate Gothic Light" panose="020E0507020206020404" pitchFamily="34" charset="0"/>
              </a:rPr>
              <a:t>5</a:t>
            </a:fld>
            <a:endParaRPr>
              <a:latin typeface="Copperplate Gothic Light" panose="020E0507020206020404" pitchFamily="34" charset="0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3390181" y="127273"/>
            <a:ext cx="57365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Feature Engineering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6258463" y="966159"/>
            <a:ext cx="600686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TWEETS PRE-PROCESSING</a:t>
            </a:r>
            <a:endParaRPr sz="16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386751" y="946650"/>
            <a:ext cx="600686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TICKER DATA PRE-PROCESSING</a:t>
            </a:r>
            <a:endParaRPr sz="16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grpSp>
        <p:nvGrpSpPr>
          <p:cNvPr id="336" name="Google Shape;336;p5"/>
          <p:cNvGrpSpPr/>
          <p:nvPr/>
        </p:nvGrpSpPr>
        <p:grpSpPr>
          <a:xfrm>
            <a:off x="1800646" y="1201682"/>
            <a:ext cx="2445213" cy="3975869"/>
            <a:chOff x="598554" y="0"/>
            <a:chExt cx="2445213" cy="3975869"/>
          </a:xfrm>
        </p:grpSpPr>
        <p:sp>
          <p:nvSpPr>
            <p:cNvPr id="337" name="Google Shape;337;p5"/>
            <p:cNvSpPr/>
            <p:nvPr/>
          </p:nvSpPr>
          <p:spPr>
            <a:xfrm>
              <a:off x="1130075" y="0"/>
              <a:ext cx="1913692" cy="19139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553064" y="691006"/>
              <a:ext cx="1063402" cy="531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1553064" y="691006"/>
              <a:ext cx="1063402" cy="531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Balthazar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opperplate Gothic Light" panose="020E0507020206020404" pitchFamily="34" charset="0"/>
                  <a:ea typeface="Balthazar"/>
                  <a:cs typeface="Balthazar"/>
                  <a:sym typeface="Balthazar"/>
                </a:rPr>
                <a:t>Missing Values</a:t>
              </a:r>
              <a:endParaRPr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8554" y="1099725"/>
              <a:ext cx="1913692" cy="19139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481" y="23524"/>
                  </a:move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023699" y="1797093"/>
              <a:ext cx="1063402" cy="531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42" name="Google Shape;342;p5"/>
            <p:cNvSpPr txBox="1"/>
            <p:nvPr/>
          </p:nvSpPr>
          <p:spPr>
            <a:xfrm>
              <a:off x="1023699" y="1797093"/>
              <a:ext cx="1063402" cy="531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Balthazar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opperplate Gothic Light" panose="020E0507020206020404" pitchFamily="34" charset="0"/>
                  <a:ea typeface="Balthazar"/>
                  <a:cs typeface="Balthazar"/>
                  <a:sym typeface="Balthazar"/>
                </a:rPr>
                <a:t>Feature Scaling *</a:t>
              </a:r>
              <a:endParaRPr sz="16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266280" y="2331052"/>
              <a:ext cx="1644158" cy="1644817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rgbClr val="54813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555580" y="2904770"/>
              <a:ext cx="1063402" cy="531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45" name="Google Shape;345;p5"/>
            <p:cNvSpPr txBox="1"/>
            <p:nvPr/>
          </p:nvSpPr>
          <p:spPr>
            <a:xfrm>
              <a:off x="1555580" y="2904770"/>
              <a:ext cx="1063402" cy="531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Balthazar"/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Copperplate Gothic Light" panose="020E0507020206020404" pitchFamily="34" charset="0"/>
                  <a:ea typeface="Balthazar"/>
                  <a:cs typeface="Balthazar"/>
                  <a:sym typeface="Balthazar"/>
                </a:rPr>
                <a:t>Feature Selection ^</a:t>
              </a:r>
              <a:endParaRPr sz="15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endParaRPr>
            </a:p>
          </p:txBody>
        </p:sp>
      </p:grpSp>
      <p:grpSp>
        <p:nvGrpSpPr>
          <p:cNvPr id="346" name="Google Shape;346;p5"/>
          <p:cNvGrpSpPr/>
          <p:nvPr/>
        </p:nvGrpSpPr>
        <p:grpSpPr>
          <a:xfrm>
            <a:off x="7267574" y="1890894"/>
            <a:ext cx="4400260" cy="3204445"/>
            <a:chOff x="1" y="534"/>
            <a:chExt cx="4400260" cy="3204445"/>
          </a:xfrm>
        </p:grpSpPr>
        <p:sp>
          <p:nvSpPr>
            <p:cNvPr id="347" name="Google Shape;347;p5"/>
            <p:cNvSpPr/>
            <p:nvPr/>
          </p:nvSpPr>
          <p:spPr>
            <a:xfrm rot="5400000">
              <a:off x="-180310" y="180845"/>
              <a:ext cx="1202068" cy="841447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48" name="Google Shape;348;p5"/>
            <p:cNvSpPr txBox="1"/>
            <p:nvPr/>
          </p:nvSpPr>
          <p:spPr>
            <a:xfrm>
              <a:off x="1" y="421259"/>
              <a:ext cx="841447" cy="360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>
                <a:solidFill>
                  <a:schemeClr val="lt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 rot="5400000">
              <a:off x="2230182" y="-1388199"/>
              <a:ext cx="781344" cy="35588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50" name="Google Shape;350;p5"/>
            <p:cNvSpPr txBox="1"/>
            <p:nvPr/>
          </p:nvSpPr>
          <p:spPr>
            <a:xfrm>
              <a:off x="841448" y="38677"/>
              <a:ext cx="3520671" cy="70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3950" rIns="13950" bIns="13950" anchor="ctr" anchorCtr="0">
              <a:noAutofit/>
            </a:bodyPr>
            <a:lstStyle/>
            <a:p>
              <a:pPr marL="228600" marR="0" lvl="1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dirty="0">
                  <a:solidFill>
                    <a:schemeClr val="dk1"/>
                  </a:solidFill>
                  <a:latin typeface="Copperplate Gothic Light" panose="020E0507020206020404" pitchFamily="34" charset="0"/>
                  <a:ea typeface="Calibri"/>
                  <a:cs typeface="Calibri"/>
                  <a:sym typeface="Calibri"/>
                </a:rPr>
                <a:t>Filtering twitter accounts to get tweets on bitcoin from influential individuals</a:t>
              </a:r>
              <a:endParaRPr b="0" i="0" u="none" strike="noStrike" cap="none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 rot="5400000">
              <a:off x="-180310" y="1182034"/>
              <a:ext cx="1202068" cy="841447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52" name="Google Shape;352;p5"/>
            <p:cNvSpPr txBox="1"/>
            <p:nvPr/>
          </p:nvSpPr>
          <p:spPr>
            <a:xfrm>
              <a:off x="1" y="1422448"/>
              <a:ext cx="841447" cy="360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>
                <a:solidFill>
                  <a:schemeClr val="lt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 rot="5400000">
              <a:off x="2230182" y="-387010"/>
              <a:ext cx="781344" cy="35588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54" name="Google Shape;354;p5"/>
            <p:cNvSpPr txBox="1"/>
            <p:nvPr/>
          </p:nvSpPr>
          <p:spPr>
            <a:xfrm>
              <a:off x="841448" y="1039866"/>
              <a:ext cx="3520671" cy="70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3950" rIns="13950" bIns="13950" anchor="ctr" anchorCtr="0">
              <a:noAutofit/>
            </a:bodyPr>
            <a:lstStyle/>
            <a:p>
              <a:pPr marL="228600" marR="0" lvl="1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dirty="0">
                  <a:solidFill>
                    <a:schemeClr val="dk1"/>
                  </a:solidFill>
                  <a:latin typeface="Copperplate Gothic Light" panose="020E0507020206020404" pitchFamily="34" charset="0"/>
                  <a:ea typeface="Calibri"/>
                  <a:cs typeface="Calibri"/>
                  <a:sym typeface="Calibri"/>
                </a:rPr>
                <a:t>Cleaning tweets to replace hashtags, links and emojis</a:t>
              </a:r>
              <a:endParaRPr b="0" i="0" u="none" strike="noStrike" cap="none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 rot="5400000">
              <a:off x="-180310" y="2183222"/>
              <a:ext cx="1202068" cy="841447"/>
            </a:xfrm>
            <a:prstGeom prst="chevron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56" name="Google Shape;356;p5"/>
            <p:cNvSpPr txBox="1"/>
            <p:nvPr/>
          </p:nvSpPr>
          <p:spPr>
            <a:xfrm>
              <a:off x="1" y="2423636"/>
              <a:ext cx="841447" cy="360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>
                <a:solidFill>
                  <a:schemeClr val="lt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 rot="5400000">
              <a:off x="2230182" y="614177"/>
              <a:ext cx="781344" cy="35588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pperplate Gothic Light" panose="020E0507020206020404" pitchFamily="34" charset="0"/>
              </a:endParaRPr>
            </a:p>
          </p:txBody>
        </p:sp>
        <p:sp>
          <p:nvSpPr>
            <p:cNvPr id="358" name="Google Shape;358;p5"/>
            <p:cNvSpPr txBox="1"/>
            <p:nvPr/>
          </p:nvSpPr>
          <p:spPr>
            <a:xfrm>
              <a:off x="841448" y="2041053"/>
              <a:ext cx="3520671" cy="70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3950" rIns="13950" bIns="13950" anchor="ctr" anchorCtr="0">
              <a:noAutofit/>
            </a:bodyPr>
            <a:lstStyle/>
            <a:p>
              <a:pPr marL="228600" marR="0" lvl="1" algn="just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dirty="0">
                  <a:solidFill>
                    <a:schemeClr val="dk1"/>
                  </a:solidFill>
                  <a:latin typeface="Copperplate Gothic Light" panose="020E0507020206020404" pitchFamily="34" charset="0"/>
                  <a:ea typeface="Calibri"/>
                  <a:cs typeface="Calibri"/>
                  <a:sym typeface="Calibri"/>
                </a:rPr>
                <a:t>Analyze subjectivity and polarity and classify them into positive, negative and neutral</a:t>
              </a:r>
              <a:endParaRPr b="0" i="0" u="none" strike="noStrike" cap="none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5"/>
          <p:cNvSpPr txBox="1"/>
          <p:nvPr/>
        </p:nvSpPr>
        <p:spPr>
          <a:xfrm>
            <a:off x="1661160" y="5347573"/>
            <a:ext cx="354177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* Log transform, Min Max Scaling</a:t>
            </a:r>
            <a:endParaRPr sz="1100" b="1"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^ Feature selection based on Arima model</a:t>
            </a:r>
            <a:endParaRPr sz="1100" dirty="0"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71" name="Google Shape;371;p7"/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MODEL IMPLEMENTATION - ARIMAX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72" name="Google Shape;372;p7"/>
          <p:cNvSpPr txBox="1"/>
          <p:nvPr/>
        </p:nvSpPr>
        <p:spPr>
          <a:xfrm>
            <a:off x="261357" y="2751912"/>
            <a:ext cx="569459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Stationarity Test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sym typeface="Balthazar"/>
              </a:rPr>
              <a:t>Arima model requires the time series data to be stationary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sym typeface="Balthazar"/>
              </a:rPr>
              <a:t>Utilizing the Augmented Dickey Fuller (ADF) test, </a:t>
            </a:r>
            <a:r>
              <a:rPr lang="en-US" b="1" dirty="0">
                <a:solidFill>
                  <a:schemeClr val="dk1"/>
                </a:solidFill>
                <a:latin typeface="Copperplate Gothic Light" panose="020E0507020206020404" pitchFamily="34" charset="0"/>
                <a:sym typeface="Balthazar"/>
              </a:rPr>
              <a:t>Log Differences of the time series</a:t>
            </a: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sym typeface="Balthazar"/>
              </a:rPr>
              <a:t> input (Bitcoin closing price) was established to have stationarity</a:t>
            </a:r>
            <a:endParaRPr dirty="0">
              <a:solidFill>
                <a:schemeClr val="dk1"/>
              </a:solidFill>
              <a:latin typeface="Copperplate Gothic Light" panose="020E0507020206020404" pitchFamily="34" charset="0"/>
              <a:sym typeface="Balthazar"/>
            </a:endParaRPr>
          </a:p>
        </p:txBody>
      </p:sp>
      <p:sp>
        <p:nvSpPr>
          <p:cNvPr id="373" name="Google Shape;373;p7"/>
          <p:cNvSpPr txBox="1"/>
          <p:nvPr/>
        </p:nvSpPr>
        <p:spPr>
          <a:xfrm>
            <a:off x="261357" y="4239090"/>
            <a:ext cx="6084579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Estimations of p, d &amp; q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Log differences makes the time </a:t>
            </a: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sym typeface="Balthazar"/>
              </a:rPr>
              <a:t>series</a:t>
            </a: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stationary</a:t>
            </a:r>
          </a:p>
          <a:p>
            <a:pPr marL="501750" lvl="1" indent="-285750" algn="just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d = 1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Based on the partial Autocorrelation Function (PACF)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p=2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Based on Autocorrelation Function</a:t>
            </a:r>
          </a:p>
          <a:p>
            <a:pPr marL="501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q=2</a:t>
            </a:r>
            <a:endParaRPr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74" name="Google Shape;374;p7"/>
          <p:cNvSpPr txBox="1"/>
          <p:nvPr/>
        </p:nvSpPr>
        <p:spPr>
          <a:xfrm>
            <a:off x="261360" y="722692"/>
            <a:ext cx="116508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ARIMAX</a:t>
            </a:r>
            <a:endParaRPr sz="1600" dirty="0">
              <a:latin typeface="Copperplate Gothic Bold" panose="020E07050202060204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F2458-D8C8-FD56-FFAB-5F5B53F2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252" y="1671722"/>
            <a:ext cx="3569905" cy="2362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ED7D30-27FB-6155-F5AB-05970629D73B}"/>
              </a:ext>
            </a:extLst>
          </p:cNvPr>
          <p:cNvSpPr txBox="1"/>
          <p:nvPr/>
        </p:nvSpPr>
        <p:spPr>
          <a:xfrm>
            <a:off x="261359" y="973279"/>
            <a:ext cx="58346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</a:rPr>
              <a:t>Class of models that explains a given time series based on:</a:t>
            </a:r>
          </a:p>
          <a:p>
            <a:pPr marL="501750" indent="-285750" algn="just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</a:rPr>
              <a:t>Its own lags (p)</a:t>
            </a:r>
          </a:p>
          <a:p>
            <a:pPr marL="501750" indent="-285750" algn="just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</a:rPr>
              <a:t>Its own forecasted errors (q)</a:t>
            </a:r>
          </a:p>
          <a:p>
            <a:pPr marL="501750" indent="-285750" algn="just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</a:rPr>
              <a:t>Input to establish the differences of the input needed to obtain stationarity (d)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</a:rPr>
              <a:t>It also includes time series of exogenous variables used to predict (X)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AC63E-8CB5-0D06-EAC1-85ADC2F0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060" y="828133"/>
            <a:ext cx="5084290" cy="805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BA3C4-AFEC-8192-6EAE-0F1FD7305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322" y="4106088"/>
            <a:ext cx="4517768" cy="26260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371;p7">
            <a:extLst>
              <a:ext uri="{FF2B5EF4-FFF2-40B4-BE49-F238E27FC236}">
                <a16:creationId xmlns:a16="http://schemas.microsoft.com/office/drawing/2014/main" id="{528217BC-F74B-AE68-08DE-A6BBD824EF3D}"/>
              </a:ext>
            </a:extLst>
          </p:cNvPr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MODEL IMPLEMENTATION - ARIMAX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3" name="Google Shape;381;p8">
            <a:extLst>
              <a:ext uri="{FF2B5EF4-FFF2-40B4-BE49-F238E27FC236}">
                <a16:creationId xmlns:a16="http://schemas.microsoft.com/office/drawing/2014/main" id="{B0FC21E5-8573-30D9-6B59-298CF7CD97B9}"/>
              </a:ext>
            </a:extLst>
          </p:cNvPr>
          <p:cNvSpPr txBox="1"/>
          <p:nvPr/>
        </p:nvSpPr>
        <p:spPr>
          <a:xfrm>
            <a:off x="92737" y="820100"/>
            <a:ext cx="6003264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Feature Selection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Exogenous Features with the lowest error:</a:t>
            </a:r>
          </a:p>
          <a:p>
            <a:pPr marL="5017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Log Open of SNP500</a:t>
            </a:r>
          </a:p>
          <a:p>
            <a:pPr marL="5017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Log Open of MSCI</a:t>
            </a:r>
          </a:p>
          <a:p>
            <a:pPr marL="5017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Log Open of VIX</a:t>
            </a:r>
          </a:p>
          <a:p>
            <a:pPr marL="5017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Log Open of CNY/USD</a:t>
            </a:r>
          </a:p>
          <a:p>
            <a:pPr marL="5017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Twitter Sentiments – Polarity</a:t>
            </a:r>
          </a:p>
          <a:p>
            <a:pPr marL="285750" lvl="1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These features were used for alternative models for comparison</a:t>
            </a:r>
            <a:endParaRPr dirty="0">
              <a:solidFill>
                <a:schemeClr val="dk1"/>
              </a:solidFill>
              <a:latin typeface="Copperplate Gothic Light" panose="020E0507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DC58C-998C-144A-C87A-40288562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79" y="857526"/>
            <a:ext cx="6201383" cy="2888557"/>
          </a:xfrm>
          <a:prstGeom prst="rect">
            <a:avLst/>
          </a:prstGeom>
        </p:spPr>
      </p:pic>
      <p:sp>
        <p:nvSpPr>
          <p:cNvPr id="4" name="Google Shape;381;p8">
            <a:extLst>
              <a:ext uri="{FF2B5EF4-FFF2-40B4-BE49-F238E27FC236}">
                <a16:creationId xmlns:a16="http://schemas.microsoft.com/office/drawing/2014/main" id="{57007A6B-F5D4-7AE1-EF68-9976F337B527}"/>
              </a:ext>
            </a:extLst>
          </p:cNvPr>
          <p:cNvSpPr txBox="1"/>
          <p:nvPr/>
        </p:nvSpPr>
        <p:spPr>
          <a:xfrm>
            <a:off x="92737" y="3692309"/>
            <a:ext cx="60032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Training And Validation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Last 100 days used as validation set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B9FFD348-3726-FCF3-C4E6-4BC577B6D9AF}"/>
              </a:ext>
            </a:extLst>
          </p:cNvPr>
          <p:cNvSpPr/>
          <p:nvPr/>
        </p:nvSpPr>
        <p:spPr>
          <a:xfrm>
            <a:off x="2718604" y="4635309"/>
            <a:ext cx="1208690" cy="88789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Train Model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85C7D8BE-29EF-2C9C-9973-21650FA47508}"/>
              </a:ext>
            </a:extLst>
          </p:cNvPr>
          <p:cNvSpPr/>
          <p:nvPr/>
        </p:nvSpPr>
        <p:spPr>
          <a:xfrm>
            <a:off x="4586461" y="4800735"/>
            <a:ext cx="1006786" cy="557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Predict for 1 day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C8182B88-03E7-8D8F-2EC2-3C63FA8CD7C2}"/>
              </a:ext>
            </a:extLst>
          </p:cNvPr>
          <p:cNvSpPr/>
          <p:nvPr/>
        </p:nvSpPr>
        <p:spPr>
          <a:xfrm>
            <a:off x="7812881" y="4635310"/>
            <a:ext cx="1259716" cy="88789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Move actual data for the day to training set</a:t>
            </a:r>
          </a:p>
        </p:txBody>
      </p:sp>
      <p:sp>
        <p:nvSpPr>
          <p:cNvPr id="10" name="Striped Right Arrow 16">
            <a:extLst>
              <a:ext uri="{FF2B5EF4-FFF2-40B4-BE49-F238E27FC236}">
                <a16:creationId xmlns:a16="http://schemas.microsoft.com/office/drawing/2014/main" id="{6B684651-1E3B-82D9-44FE-1DC8C07D446D}"/>
              </a:ext>
            </a:extLst>
          </p:cNvPr>
          <p:cNvSpPr/>
          <p:nvPr/>
        </p:nvSpPr>
        <p:spPr>
          <a:xfrm>
            <a:off x="4059123" y="4911405"/>
            <a:ext cx="462455" cy="362070"/>
          </a:xfrm>
          <a:prstGeom prst="striped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Striped Right Arrow 17">
            <a:extLst>
              <a:ext uri="{FF2B5EF4-FFF2-40B4-BE49-F238E27FC236}">
                <a16:creationId xmlns:a16="http://schemas.microsoft.com/office/drawing/2014/main" id="{5707F2B6-E534-D830-DB81-3D362CE4DF82}"/>
              </a:ext>
            </a:extLst>
          </p:cNvPr>
          <p:cNvSpPr/>
          <p:nvPr/>
        </p:nvSpPr>
        <p:spPr>
          <a:xfrm>
            <a:off x="5658130" y="4927650"/>
            <a:ext cx="462455" cy="362070"/>
          </a:xfrm>
          <a:prstGeom prst="striped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ounded Rectangle 19">
            <a:extLst>
              <a:ext uri="{FF2B5EF4-FFF2-40B4-BE49-F238E27FC236}">
                <a16:creationId xmlns:a16="http://schemas.microsoft.com/office/drawing/2014/main" id="{08053FC7-403D-4317-16B8-41AFC64FE5D1}"/>
              </a:ext>
            </a:extLst>
          </p:cNvPr>
          <p:cNvSpPr/>
          <p:nvPr/>
        </p:nvSpPr>
        <p:spPr>
          <a:xfrm>
            <a:off x="6167180" y="4800735"/>
            <a:ext cx="1088236" cy="557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Calculate error</a:t>
            </a:r>
          </a:p>
        </p:txBody>
      </p:sp>
      <p:sp>
        <p:nvSpPr>
          <p:cNvPr id="13" name="Striped Right Arrow 20">
            <a:extLst>
              <a:ext uri="{FF2B5EF4-FFF2-40B4-BE49-F238E27FC236}">
                <a16:creationId xmlns:a16="http://schemas.microsoft.com/office/drawing/2014/main" id="{7D6E8EB4-7D0A-B31B-5D75-8128FC48C185}"/>
              </a:ext>
            </a:extLst>
          </p:cNvPr>
          <p:cNvSpPr/>
          <p:nvPr/>
        </p:nvSpPr>
        <p:spPr>
          <a:xfrm>
            <a:off x="7312065" y="4911405"/>
            <a:ext cx="462455" cy="362070"/>
          </a:xfrm>
          <a:prstGeom prst="striped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Curved Left Arrow 21">
            <a:extLst>
              <a:ext uri="{FF2B5EF4-FFF2-40B4-BE49-F238E27FC236}">
                <a16:creationId xmlns:a16="http://schemas.microsoft.com/office/drawing/2014/main" id="{B7D8E8CC-108A-6C7D-2D84-E0D70A0D857A}"/>
              </a:ext>
            </a:extLst>
          </p:cNvPr>
          <p:cNvSpPr/>
          <p:nvPr/>
        </p:nvSpPr>
        <p:spPr>
          <a:xfrm rot="5400000">
            <a:off x="5445407" y="3288978"/>
            <a:ext cx="887898" cy="5449277"/>
          </a:xfrm>
          <a:prstGeom prst="curvedLef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81" name="Google Shape;381;p8"/>
          <p:cNvSpPr txBox="1"/>
          <p:nvPr/>
        </p:nvSpPr>
        <p:spPr>
          <a:xfrm>
            <a:off x="209112" y="818375"/>
            <a:ext cx="56430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Expected vs. Predicted Views Forecast:</a:t>
            </a:r>
            <a:endParaRPr sz="18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2" name="Google Shape;371;p7">
            <a:extLst>
              <a:ext uri="{FF2B5EF4-FFF2-40B4-BE49-F238E27FC236}">
                <a16:creationId xmlns:a16="http://schemas.microsoft.com/office/drawing/2014/main" id="{528217BC-F74B-AE68-08DE-A6BBD824EF3D}"/>
              </a:ext>
            </a:extLst>
          </p:cNvPr>
          <p:cNvSpPr txBox="1"/>
          <p:nvPr/>
        </p:nvSpPr>
        <p:spPr>
          <a:xfrm>
            <a:off x="2815217" y="233340"/>
            <a:ext cx="71669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MODEL IMPLEMENTATION - ARIMAX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84409-6541-DFB6-390A-8289366CC02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64362" y="1327150"/>
            <a:ext cx="10652760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2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9000"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88" name="Google Shape;388;p9"/>
          <p:cNvSpPr txBox="1"/>
          <p:nvPr/>
        </p:nvSpPr>
        <p:spPr>
          <a:xfrm>
            <a:off x="1965960" y="233340"/>
            <a:ext cx="801625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MODEL IMPLEMENTATION – Long Short-Term Memory (LSTM)</a:t>
            </a:r>
            <a:endParaRPr sz="2000" b="1" dirty="0">
              <a:solidFill>
                <a:schemeClr val="dk1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pic>
        <p:nvPicPr>
          <p:cNvPr id="389" name="Google Shape;38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382" y="1215105"/>
            <a:ext cx="44862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9"/>
          <p:cNvSpPr txBox="1"/>
          <p:nvPr/>
        </p:nvSpPr>
        <p:spPr>
          <a:xfrm>
            <a:off x="6234299" y="1100097"/>
            <a:ext cx="5727851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just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dirty="0"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Inputs:</a:t>
            </a:r>
          </a:p>
          <a:p>
            <a:pPr marL="457200" indent="-342900" algn="just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Copperplate Gothic Light" panose="020E0507020206020404" pitchFamily="34" charset="0"/>
                <a:cs typeface="Calibri"/>
                <a:sym typeface="Calibri"/>
              </a:rPr>
              <a:t>X</a:t>
            </a:r>
            <a:r>
              <a:rPr lang="en-US" sz="1600" baseline="-25000" dirty="0" err="1">
                <a:solidFill>
                  <a:schemeClr val="dk1"/>
                </a:solidFill>
                <a:latin typeface="Copperplate Gothic Light" panose="020E0507020206020404" pitchFamily="34" charset="0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chemeClr val="dk1"/>
                </a:solidFill>
                <a:latin typeface="Copperplate Gothic Light" panose="020E0507020206020404" pitchFamily="34" charset="0"/>
                <a:cs typeface="Calibri"/>
                <a:sym typeface="Calibri"/>
              </a:rPr>
              <a:t>, 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input features</a:t>
            </a:r>
            <a:endParaRPr sz="1600" baseline="-25000" dirty="0">
              <a:solidFill>
                <a:schemeClr val="dk1"/>
              </a:solidFill>
              <a:latin typeface="Copperplate Gothic Light" panose="020E0507020206020404" pitchFamily="34" charset="0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h</a:t>
            </a:r>
            <a:r>
              <a:rPr lang="en-US" sz="1600" baseline="-250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t-1, 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output of previous timestep</a:t>
            </a:r>
            <a:endParaRPr sz="1600" baseline="-25000" dirty="0">
              <a:solidFill>
                <a:schemeClr val="dk1"/>
              </a:solidFill>
              <a:latin typeface="Copperplate Gothic Light" panose="020E0507020206020404" pitchFamily="34" charset="0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C</a:t>
            </a:r>
            <a:r>
              <a:rPr lang="en-US" sz="1600" baseline="-250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t-1, 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cell state of previous timestep</a:t>
            </a:r>
            <a:endParaRPr sz="1600" baseline="-25000" dirty="0">
              <a:solidFill>
                <a:schemeClr val="dk1"/>
              </a:solidFill>
              <a:latin typeface="Copperplate Gothic Light" panose="020E0507020206020404" pitchFamily="34" charset="0"/>
              <a:ea typeface="Calibri"/>
              <a:cs typeface="Calibri"/>
              <a:sym typeface="Calibri"/>
            </a:endParaRP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Copperplate Gothic Light" panose="020E0507020206020404" pitchFamily="34" charset="0"/>
              <a:ea typeface="Calibri"/>
              <a:cs typeface="Calibri"/>
              <a:sym typeface="Calibri"/>
            </a:endParaRP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Output:</a:t>
            </a:r>
          </a:p>
          <a:p>
            <a:pPr marL="457200" lvl="0" indent="-342900" algn="just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Copperplate Gothic Light" panose="020E0507020206020404" pitchFamily="34" charset="0"/>
                <a:cs typeface="Calibri"/>
                <a:sym typeface="Calibri"/>
              </a:rPr>
              <a:t>h</a:t>
            </a:r>
            <a:r>
              <a:rPr lang="en-US" sz="1600" baseline="-25000" dirty="0" err="1">
                <a:solidFill>
                  <a:schemeClr val="dk1"/>
                </a:solidFill>
                <a:latin typeface="Copperplate Gothic Light" panose="020E0507020206020404" pitchFamily="34" charset="0"/>
                <a:cs typeface="Calibri"/>
                <a:sym typeface="Calibri"/>
              </a:rPr>
              <a:t>t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cs typeface="Calibri"/>
                <a:sym typeface="Calibri"/>
              </a:rPr>
              <a:t>, 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output of current timestep</a:t>
            </a:r>
            <a:endParaRPr lang="en-US" sz="1600" dirty="0">
              <a:solidFill>
                <a:schemeClr val="dk1"/>
              </a:solidFill>
              <a:latin typeface="Copperplate Gothic Light" panose="020E0507020206020404" pitchFamily="34" charset="0"/>
              <a:cs typeface="Calibri"/>
              <a:sym typeface="Calibri"/>
            </a:endParaRPr>
          </a:p>
          <a:p>
            <a:pPr marL="457200" lvl="0" indent="-342900" algn="just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cs typeface="Calibri"/>
                <a:sym typeface="Calibri"/>
              </a:rPr>
              <a:t>C</a:t>
            </a:r>
            <a:r>
              <a:rPr lang="en-US" sz="1600" baseline="-25000" dirty="0">
                <a:solidFill>
                  <a:schemeClr val="dk1"/>
                </a:solidFill>
                <a:latin typeface="Copperplate Gothic Light" panose="020E0507020206020404" pitchFamily="34" charset="0"/>
                <a:cs typeface="Calibri"/>
                <a:sym typeface="Calibri"/>
              </a:rPr>
              <a:t>t, </a:t>
            </a:r>
            <a:r>
              <a:rPr lang="en-US" sz="1600" dirty="0">
                <a:solidFill>
                  <a:schemeClr val="dk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cell state of current timestep</a:t>
            </a:r>
            <a:endParaRPr sz="1600" baseline="-25000" dirty="0">
              <a:solidFill>
                <a:schemeClr val="dk1"/>
              </a:solidFill>
              <a:latin typeface="Copperplate Gothic Light" panose="020E0507020206020404" pitchFamily="34" charset="0"/>
              <a:cs typeface="Calibri"/>
              <a:sym typeface="Calibri"/>
            </a:endParaRPr>
          </a:p>
        </p:txBody>
      </p:sp>
      <p:sp>
        <p:nvSpPr>
          <p:cNvPr id="2" name="Google Shape;391;p9">
            <a:extLst>
              <a:ext uri="{FF2B5EF4-FFF2-40B4-BE49-F238E27FC236}">
                <a16:creationId xmlns:a16="http://schemas.microsoft.com/office/drawing/2014/main" id="{F956AAFC-C97C-7385-FCA6-0A8247AC098E}"/>
              </a:ext>
            </a:extLst>
          </p:cNvPr>
          <p:cNvSpPr txBox="1"/>
          <p:nvPr/>
        </p:nvSpPr>
        <p:spPr>
          <a:xfrm>
            <a:off x="903382" y="3813525"/>
            <a:ext cx="44862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pperplate Gothic Bold" panose="020E0705020206020404" pitchFamily="34" charset="0"/>
                <a:ea typeface="Calibri"/>
                <a:cs typeface="Calibri"/>
                <a:sym typeface="Calibri"/>
              </a:rPr>
              <a:t>Single LSTM Cell</a:t>
            </a:r>
            <a:endParaRPr sz="1600" b="1" dirty="0">
              <a:latin typeface="Copperplate Gothic Bold" panose="020E07050202060204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92;p9">
            <a:extLst>
              <a:ext uri="{FF2B5EF4-FFF2-40B4-BE49-F238E27FC236}">
                <a16:creationId xmlns:a16="http://schemas.microsoft.com/office/drawing/2014/main" id="{72062CD4-9603-906A-D5FA-21A55AF824C0}"/>
              </a:ext>
            </a:extLst>
          </p:cNvPr>
          <p:cNvSpPr txBox="1"/>
          <p:nvPr/>
        </p:nvSpPr>
        <p:spPr>
          <a:xfrm>
            <a:off x="6234299" y="3370640"/>
            <a:ext cx="501282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600" dirty="0"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Feature engineering done to create more features from the  input features using lag of 3 days.</a:t>
            </a:r>
            <a:endParaRPr sz="1600" dirty="0">
              <a:latin typeface="Copperplate Gothic Light" panose="020E05070202060204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1101</Words>
  <Application>Microsoft Office PowerPoint</Application>
  <PresentationFormat>Widescreen</PresentationFormat>
  <Paragraphs>211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Corbel</vt:lpstr>
      <vt:lpstr>Calibri</vt:lpstr>
      <vt:lpstr>Copperplate Gothic Bold</vt:lpstr>
      <vt:lpstr>Wingdings</vt:lpstr>
      <vt:lpstr>Arial</vt:lpstr>
      <vt:lpstr>Copperplate Gothic Light</vt:lpstr>
      <vt:lpstr>Balthazar</vt:lpstr>
      <vt:lpstr>Noto Sans Symbols</vt:lpstr>
      <vt:lpstr>Parallax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G</dc:creator>
  <cp:lastModifiedBy>Prasanna G</cp:lastModifiedBy>
  <cp:revision>36</cp:revision>
  <dcterms:created xsi:type="dcterms:W3CDTF">2022-10-04T13:36:28Z</dcterms:created>
  <dcterms:modified xsi:type="dcterms:W3CDTF">2022-10-08T11:32:43Z</dcterms:modified>
</cp:coreProperties>
</file>