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EB5A-0D7F-4C95-835B-D7C76399D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F99C9E-90AC-40C5-B8D7-736AB2904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51C6C8-1632-4F59-AB51-F4B1E423E1C1}"/>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5" name="Footer Placeholder 4">
            <a:extLst>
              <a:ext uri="{FF2B5EF4-FFF2-40B4-BE49-F238E27FC236}">
                <a16:creationId xmlns:a16="http://schemas.microsoft.com/office/drawing/2014/main" id="{1A694E41-3D02-4F88-88D6-63A9BD781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0F55B-0962-4ADA-A906-8AF178F6FDC1}"/>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336818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7F5C-CC75-430B-8ECA-EECC6067F6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AEA38-6637-4D09-A0F2-05B52D45DC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10CD5-6EE4-444E-B913-09AB5350B3FD}"/>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5" name="Footer Placeholder 4">
            <a:extLst>
              <a:ext uri="{FF2B5EF4-FFF2-40B4-BE49-F238E27FC236}">
                <a16:creationId xmlns:a16="http://schemas.microsoft.com/office/drawing/2014/main" id="{BFAC85D3-A599-46DA-8B2E-F1B50B70F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C9D723-D8B1-4B5E-8695-62D98409E745}"/>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195600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A1505-BDB9-442D-B4E3-437937F52C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D2F728-2ED7-4047-9021-EA76FFC05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41F84-6351-4B81-B183-6B8F0231A5B8}"/>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5" name="Footer Placeholder 4">
            <a:extLst>
              <a:ext uri="{FF2B5EF4-FFF2-40B4-BE49-F238E27FC236}">
                <a16:creationId xmlns:a16="http://schemas.microsoft.com/office/drawing/2014/main" id="{59C00DD0-3F4F-432C-B220-C7CF6222A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144C0-0886-4E0E-8F8A-1B1D121B4C1C}"/>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72565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74C0-574B-41E0-842B-18114D775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1B2487-FD12-4548-BAEC-D390691B8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E5A79-35D0-4FD4-B549-95651C7C3609}"/>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5" name="Footer Placeholder 4">
            <a:extLst>
              <a:ext uri="{FF2B5EF4-FFF2-40B4-BE49-F238E27FC236}">
                <a16:creationId xmlns:a16="http://schemas.microsoft.com/office/drawing/2014/main" id="{506F7E83-0324-422F-992C-0BA716E62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09111-804A-4E57-8481-214E2FA4C44E}"/>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333809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B108-E791-457D-82B4-026043229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CAFB0F-408E-4723-9308-C1049BB3F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3A73-FA86-4B3C-BDB2-434C3BCC2090}"/>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5" name="Footer Placeholder 4">
            <a:extLst>
              <a:ext uri="{FF2B5EF4-FFF2-40B4-BE49-F238E27FC236}">
                <a16:creationId xmlns:a16="http://schemas.microsoft.com/office/drawing/2014/main" id="{8AFDCB3E-91A4-4DFC-A10E-1EE01FF13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E44F6-353D-4757-B661-C3271B96E90F}"/>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277393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5299-C20A-4BAA-8F3A-5FA2EEF4E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51D892-0AF6-496D-A4A4-E3C7DA1E5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52461E-54E6-40D6-8EEC-54D1B5B65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51089D-D9D7-409F-83DE-46395110F5B8}"/>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6" name="Footer Placeholder 5">
            <a:extLst>
              <a:ext uri="{FF2B5EF4-FFF2-40B4-BE49-F238E27FC236}">
                <a16:creationId xmlns:a16="http://schemas.microsoft.com/office/drawing/2014/main" id="{D1F7B9DB-3777-4455-A5EB-F8E5306F2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024BDB-360E-4447-A5E3-C35100272967}"/>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12835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3957-D582-40DF-9026-D8EE20115F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2B9042-6E1B-4A02-B636-9F49C65F32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72E87-D7A1-4028-ADD1-FFD3302E7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643B0A-EC78-411F-832D-69DFBA60C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6704C-498B-4478-AE98-755B403F16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05BDE1-618B-42E2-8E3D-EED9EA3615CA}"/>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8" name="Footer Placeholder 7">
            <a:extLst>
              <a:ext uri="{FF2B5EF4-FFF2-40B4-BE49-F238E27FC236}">
                <a16:creationId xmlns:a16="http://schemas.microsoft.com/office/drawing/2014/main" id="{945E6E4E-AE18-4766-A9E9-7CA1C0F296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4D4973-8957-454A-9004-40C9F8622421}"/>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93075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9F51-EFC0-447A-8240-9C3CF95C71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2F8B25-CA86-40F8-8785-79CA3890AB98}"/>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4" name="Footer Placeholder 3">
            <a:extLst>
              <a:ext uri="{FF2B5EF4-FFF2-40B4-BE49-F238E27FC236}">
                <a16:creationId xmlns:a16="http://schemas.microsoft.com/office/drawing/2014/main" id="{F8941F97-08AF-45CC-94BA-2F309EBF87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C1FFFC-8EA6-45DB-B9F1-672A4BDB0ABC}"/>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92813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3082B-2C13-4049-9503-E47BC970BDA3}"/>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3" name="Footer Placeholder 2">
            <a:extLst>
              <a:ext uri="{FF2B5EF4-FFF2-40B4-BE49-F238E27FC236}">
                <a16:creationId xmlns:a16="http://schemas.microsoft.com/office/drawing/2014/main" id="{44553887-6C4E-4973-9D17-2ED91E3123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1D03B5-FED6-467B-96C5-CFE1D47BB7A2}"/>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141333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0CD8-1E9E-4801-AFD6-FF357DEA2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2B7FAB-F944-4602-9624-0870CE244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1D7BCC-88E5-4760-A9C3-CF4990095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8947D-160A-49F3-A9F4-1E2200FDCF9E}"/>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6" name="Footer Placeholder 5">
            <a:extLst>
              <a:ext uri="{FF2B5EF4-FFF2-40B4-BE49-F238E27FC236}">
                <a16:creationId xmlns:a16="http://schemas.microsoft.com/office/drawing/2014/main" id="{B548AB15-4730-41F2-881D-902ABD0336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AB161-BA19-4FDE-96F9-3A28A799FD05}"/>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396249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9E22-D08F-45A5-AF94-BEADF80DD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1CBF64-4014-4EBF-AB7C-B37921836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2E06C7-3283-4A92-8739-0E822157C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F55CC-7E2E-44A9-B9E1-092A171BE14B}"/>
              </a:ext>
            </a:extLst>
          </p:cNvPr>
          <p:cNvSpPr>
            <a:spLocks noGrp="1"/>
          </p:cNvSpPr>
          <p:nvPr>
            <p:ph type="dt" sz="half" idx="10"/>
          </p:nvPr>
        </p:nvSpPr>
        <p:spPr/>
        <p:txBody>
          <a:bodyPr/>
          <a:lstStyle/>
          <a:p>
            <a:fld id="{2B861D09-A950-4CB4-9E7B-A94BE8696FDC}" type="datetimeFigureOut">
              <a:rPr lang="en-IN" smtClean="0"/>
              <a:t>21-01-2022</a:t>
            </a:fld>
            <a:endParaRPr lang="en-IN"/>
          </a:p>
        </p:txBody>
      </p:sp>
      <p:sp>
        <p:nvSpPr>
          <p:cNvPr id="6" name="Footer Placeholder 5">
            <a:extLst>
              <a:ext uri="{FF2B5EF4-FFF2-40B4-BE49-F238E27FC236}">
                <a16:creationId xmlns:a16="http://schemas.microsoft.com/office/drawing/2014/main" id="{3EE909ED-7D37-49D3-B71F-D2A06B1295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E9321-8522-405E-91E4-4A339C770A9C}"/>
              </a:ext>
            </a:extLst>
          </p:cNvPr>
          <p:cNvSpPr>
            <a:spLocks noGrp="1"/>
          </p:cNvSpPr>
          <p:nvPr>
            <p:ph type="sldNum" sz="quarter" idx="12"/>
          </p:nvPr>
        </p:nvSpPr>
        <p:spPr/>
        <p:txBody>
          <a:bodyPr/>
          <a:lstStyle/>
          <a:p>
            <a:fld id="{5FB6E21C-BA7B-4E7F-9B0E-C5752D342582}" type="slidenum">
              <a:rPr lang="en-IN" smtClean="0"/>
              <a:t>‹#›</a:t>
            </a:fld>
            <a:endParaRPr lang="en-IN"/>
          </a:p>
        </p:txBody>
      </p:sp>
    </p:spTree>
    <p:extLst>
      <p:ext uri="{BB962C8B-B14F-4D97-AF65-F5344CB8AC3E}">
        <p14:creationId xmlns:p14="http://schemas.microsoft.com/office/powerpoint/2010/main" val="341464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F331E-2017-4EEC-8958-1E1B2AF67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1E0698-7413-4225-A212-87EF3C75E7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AB7A7-0D81-4FA6-A547-3F137B429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61D09-A950-4CB4-9E7B-A94BE8696FDC}" type="datetimeFigureOut">
              <a:rPr lang="en-IN" smtClean="0"/>
              <a:t>21-01-2022</a:t>
            </a:fld>
            <a:endParaRPr lang="en-IN"/>
          </a:p>
        </p:txBody>
      </p:sp>
      <p:sp>
        <p:nvSpPr>
          <p:cNvPr id="5" name="Footer Placeholder 4">
            <a:extLst>
              <a:ext uri="{FF2B5EF4-FFF2-40B4-BE49-F238E27FC236}">
                <a16:creationId xmlns:a16="http://schemas.microsoft.com/office/drawing/2014/main" id="{24F3B58C-AD29-485C-83D5-44C32C3DF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96A237-3E23-4250-9E48-F85DA1BA5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6E21C-BA7B-4E7F-9B0E-C5752D342582}" type="slidenum">
              <a:rPr lang="en-IN" smtClean="0"/>
              <a:t>‹#›</a:t>
            </a:fld>
            <a:endParaRPr lang="en-IN"/>
          </a:p>
        </p:txBody>
      </p:sp>
    </p:spTree>
    <p:extLst>
      <p:ext uri="{BB962C8B-B14F-4D97-AF65-F5344CB8AC3E}">
        <p14:creationId xmlns:p14="http://schemas.microsoft.com/office/powerpoint/2010/main" val="379970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practical-introduction-to-automation-music-transcription-3ad8ad40eab6"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salu133445.github.io/lakh-pianoroll-dataset/representation" TargetMode="External"/><Relationship Id="rId2" Type="http://schemas.openxmlformats.org/officeDocument/2006/relationships/hyperlink" Target="https://colinraffel.com/publications/thesis.pdf" TargetMode="External"/><Relationship Id="rId1" Type="http://schemas.openxmlformats.org/officeDocument/2006/relationships/slideLayout" Target="../slideLayouts/slideLayout7.xml"/><Relationship Id="rId5" Type="http://schemas.openxmlformats.org/officeDocument/2006/relationships/hyperlink" Target="https://drive.google.com/uc?id=1ULUOJKcrgbTXc0QOyPQkjVqVx4nQilTK" TargetMode="External"/><Relationship Id="rId4" Type="http://schemas.openxmlformats.org/officeDocument/2006/relationships/hyperlink" Target="http://colinraffel.com/projects/l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1710.11153.pdf"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1799-F90C-4F00-8BF2-DEE5E8633ABA}"/>
              </a:ext>
            </a:extLst>
          </p:cNvPr>
          <p:cNvSpPr>
            <a:spLocks noGrp="1"/>
          </p:cNvSpPr>
          <p:nvPr>
            <p:ph type="ctrTitle"/>
          </p:nvPr>
        </p:nvSpPr>
        <p:spPr/>
        <p:txBody>
          <a:bodyPr/>
          <a:lstStyle/>
          <a:p>
            <a:r>
              <a:rPr lang="en-US" dirty="0"/>
              <a:t>Music Moderation</a:t>
            </a:r>
            <a:endParaRPr lang="en-IN" dirty="0"/>
          </a:p>
        </p:txBody>
      </p:sp>
      <p:sp>
        <p:nvSpPr>
          <p:cNvPr id="3" name="Subtitle 2">
            <a:extLst>
              <a:ext uri="{FF2B5EF4-FFF2-40B4-BE49-F238E27FC236}">
                <a16:creationId xmlns:a16="http://schemas.microsoft.com/office/drawing/2014/main" id="{38635A06-9384-4C63-8677-416D8ED8238B}"/>
              </a:ext>
            </a:extLst>
          </p:cNvPr>
          <p:cNvSpPr>
            <a:spLocks noGrp="1"/>
          </p:cNvSpPr>
          <p:nvPr>
            <p:ph type="subTitle" idx="1"/>
          </p:nvPr>
        </p:nvSpPr>
        <p:spPr/>
        <p:txBody>
          <a:bodyPr>
            <a:normAutofit/>
          </a:bodyPr>
          <a:lstStyle/>
          <a:p>
            <a:r>
              <a:rPr lang="en-IN" b="1" i="0" u="none" strike="noStrike" dirty="0">
                <a:solidFill>
                  <a:srgbClr val="000000"/>
                </a:solidFill>
                <a:effectLst/>
                <a:latin typeface="Arial" panose="020B0604020202020204" pitchFamily="34" charset="0"/>
              </a:rPr>
              <a:t>Automatic Music Transcription (AMT)</a:t>
            </a:r>
            <a:endParaRPr lang="en-IN" sz="3200" dirty="0"/>
          </a:p>
        </p:txBody>
      </p:sp>
      <p:sp>
        <p:nvSpPr>
          <p:cNvPr id="4" name="TextBox 3">
            <a:extLst>
              <a:ext uri="{FF2B5EF4-FFF2-40B4-BE49-F238E27FC236}">
                <a16:creationId xmlns:a16="http://schemas.microsoft.com/office/drawing/2014/main" id="{CC8B2C40-4C54-4F75-808F-9924DB1464E0}"/>
              </a:ext>
            </a:extLst>
          </p:cNvPr>
          <p:cNvSpPr txBox="1"/>
          <p:nvPr/>
        </p:nvSpPr>
        <p:spPr>
          <a:xfrm>
            <a:off x="10278533" y="6121400"/>
            <a:ext cx="1765420" cy="369332"/>
          </a:xfrm>
          <a:prstGeom prst="rect">
            <a:avLst/>
          </a:prstGeom>
          <a:noFill/>
        </p:spPr>
        <p:txBody>
          <a:bodyPr wrap="none" rtlCol="0">
            <a:spAutoFit/>
          </a:bodyPr>
          <a:lstStyle/>
          <a:p>
            <a:r>
              <a:rPr lang="en-US" b="1" dirty="0"/>
              <a:t>Date:21-01-2022</a:t>
            </a:r>
            <a:endParaRPr lang="en-IN" b="1" dirty="0"/>
          </a:p>
        </p:txBody>
      </p:sp>
    </p:spTree>
    <p:extLst>
      <p:ext uri="{BB962C8B-B14F-4D97-AF65-F5344CB8AC3E}">
        <p14:creationId xmlns:p14="http://schemas.microsoft.com/office/powerpoint/2010/main" val="413031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A9DC2F-0ACD-4C94-B1A3-B356D2020985}"/>
              </a:ext>
            </a:extLst>
          </p:cNvPr>
          <p:cNvPicPr>
            <a:picLocks noChangeAspect="1"/>
          </p:cNvPicPr>
          <p:nvPr/>
        </p:nvPicPr>
        <p:blipFill>
          <a:blip r:embed="rId2"/>
          <a:stretch>
            <a:fillRect/>
          </a:stretch>
        </p:blipFill>
        <p:spPr>
          <a:xfrm>
            <a:off x="7354345" y="1090136"/>
            <a:ext cx="4777318" cy="4384060"/>
          </a:xfrm>
          <a:prstGeom prst="rect">
            <a:avLst/>
          </a:prstGeom>
        </p:spPr>
      </p:pic>
      <p:sp>
        <p:nvSpPr>
          <p:cNvPr id="2" name="Title 1">
            <a:extLst>
              <a:ext uri="{FF2B5EF4-FFF2-40B4-BE49-F238E27FC236}">
                <a16:creationId xmlns:a16="http://schemas.microsoft.com/office/drawing/2014/main" id="{0CEA0D1E-272A-4691-BB60-2206CF391F5D}"/>
              </a:ext>
            </a:extLst>
          </p:cNvPr>
          <p:cNvSpPr txBox="1">
            <a:spLocks/>
          </p:cNvSpPr>
          <p:nvPr/>
        </p:nvSpPr>
        <p:spPr>
          <a:xfrm>
            <a:off x="111319" y="4461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u="sng" dirty="0">
                <a:latin typeface="+mn-lt"/>
                <a:ea typeface="+mn-ea"/>
                <a:cs typeface="+mn-cs"/>
              </a:rPr>
              <a:t>AMT Approach 2:</a:t>
            </a:r>
          </a:p>
        </p:txBody>
      </p:sp>
      <p:sp>
        <p:nvSpPr>
          <p:cNvPr id="7" name="TextBox 6">
            <a:extLst>
              <a:ext uri="{FF2B5EF4-FFF2-40B4-BE49-F238E27FC236}">
                <a16:creationId xmlns:a16="http://schemas.microsoft.com/office/drawing/2014/main" id="{88BA3232-9B0C-456A-B795-A285B6C1753A}"/>
              </a:ext>
            </a:extLst>
          </p:cNvPr>
          <p:cNvSpPr txBox="1"/>
          <p:nvPr/>
        </p:nvSpPr>
        <p:spPr>
          <a:xfrm>
            <a:off x="-357425" y="1889592"/>
            <a:ext cx="7711770" cy="3769173"/>
          </a:xfrm>
          <a:prstGeom prst="rect">
            <a:avLst/>
          </a:prstGeom>
          <a:noFill/>
        </p:spPr>
        <p:txBody>
          <a:bodyPr wrap="square">
            <a:spAutoFit/>
          </a:bodyPr>
          <a:lstStyle/>
          <a:p>
            <a:pPr marL="457200">
              <a:lnSpc>
                <a:spcPct val="107000"/>
              </a:lnSpc>
            </a:pPr>
            <a:r>
              <a:rPr lang="en-IN" sz="1600" b="1" u="sng" dirty="0">
                <a:effectLst/>
                <a:latin typeface="Calibri" panose="020F0502020204030204" pitchFamily="34" charset="0"/>
                <a:ea typeface="Calibri" panose="020F0502020204030204" pitchFamily="34" charset="0"/>
                <a:cs typeface="Times New Roman" panose="02020603050405020304" pitchFamily="18" charset="0"/>
              </a:rPr>
              <a:t>Step 1</a:t>
            </a:r>
            <a:r>
              <a:rPr lang="en-IN" sz="1600" dirty="0">
                <a:effectLst/>
                <a:latin typeface="Calibri" panose="020F0502020204030204" pitchFamily="34" charset="0"/>
                <a:ea typeface="Calibri" panose="020F0502020204030204" pitchFamily="34" charset="0"/>
                <a:cs typeface="Times New Roman" panose="02020603050405020304" pitchFamily="18" charset="0"/>
              </a:rPr>
              <a:t>: Transfer Audio to STFT spectrogram using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Librosa</a:t>
            </a:r>
            <a:r>
              <a:rPr lang="en-IN" sz="16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600" dirty="0">
                <a:latin typeface="Calibri" panose="020F0502020204030204" pitchFamily="34" charset="0"/>
                <a:ea typeface="Calibri" panose="020F0502020204030204" pitchFamily="34" charset="0"/>
                <a:cs typeface="Times New Roman" panose="02020603050405020304" pitchFamily="18" charset="0"/>
              </a:rPr>
              <a:t>s</a:t>
            </a:r>
            <a:r>
              <a:rPr lang="en-IN" sz="1600" dirty="0">
                <a:effectLst/>
                <a:latin typeface="Calibri" panose="020F0502020204030204" pitchFamily="34" charset="0"/>
                <a:ea typeface="Calibri" panose="020F0502020204030204" pitchFamily="34" charset="0"/>
                <a:cs typeface="Times New Roman" panose="02020603050405020304" pitchFamily="18" charset="0"/>
              </a:rPr>
              <a:t>egment length which is the fixed time window of input feeding into the RNN model is selected.</a:t>
            </a:r>
          </a:p>
          <a:p>
            <a:pPr marL="45720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600" b="1" u="sng" dirty="0">
                <a:effectLst/>
                <a:latin typeface="Calibri" panose="020F0502020204030204" pitchFamily="34" charset="0"/>
                <a:ea typeface="Calibri" panose="020F0502020204030204" pitchFamily="34" charset="0"/>
                <a:cs typeface="Times New Roman" panose="02020603050405020304" pitchFamily="18" charset="0"/>
              </a:rPr>
              <a:t>Step 2</a:t>
            </a:r>
            <a:r>
              <a:rPr lang="en-IN" sz="1600" dirty="0">
                <a:effectLst/>
                <a:latin typeface="Calibri" panose="020F0502020204030204" pitchFamily="34" charset="0"/>
                <a:ea typeface="Calibri" panose="020F0502020204030204" pitchFamily="34" charset="0"/>
                <a:cs typeface="Times New Roman" panose="02020603050405020304" pitchFamily="18" charset="0"/>
              </a:rPr>
              <a:t>: Transfer Spectrogram to Array: each row in the array represents the frequency level and the column is the time frame. The value in the array represents the amplitude.</a:t>
            </a:r>
          </a:p>
          <a:p>
            <a:pPr marL="457200">
              <a:lnSpc>
                <a:spcPct val="107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b="1" u="sng" dirty="0">
                <a:effectLst/>
                <a:latin typeface="Calibri" panose="020F0502020204030204" pitchFamily="34" charset="0"/>
                <a:ea typeface="Calibri" panose="020F0502020204030204" pitchFamily="34" charset="0"/>
                <a:cs typeface="Times New Roman" panose="02020603050405020304" pitchFamily="18" charset="0"/>
              </a:rPr>
              <a:t>Step 3</a:t>
            </a:r>
            <a:r>
              <a:rPr lang="en-IN" sz="1600" dirty="0">
                <a:effectLst/>
                <a:latin typeface="Calibri" panose="020F0502020204030204" pitchFamily="34" charset="0"/>
                <a:ea typeface="Calibri" panose="020F0502020204030204" pitchFamily="34" charset="0"/>
                <a:cs typeface="Times New Roman" panose="02020603050405020304" pitchFamily="18" charset="0"/>
              </a:rPr>
              <a:t>: Each song would have the same number of frequency levels but not the same total time. </a:t>
            </a:r>
          </a:p>
          <a:p>
            <a:pPr marL="45720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Therefore, the array is transposed so that each song would have the same number of columns.</a:t>
            </a:r>
          </a:p>
          <a:p>
            <a:pPr marL="457200">
              <a:lnSpc>
                <a:spcPct val="107000"/>
              </a:lnSpc>
            </a:pPr>
            <a:endParaRPr lang="en-IN" sz="1600" b="1" u="sng"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b="1" u="sng" dirty="0">
                <a:effectLst/>
                <a:latin typeface="Calibri" panose="020F0502020204030204" pitchFamily="34" charset="0"/>
                <a:ea typeface="Calibri" panose="020F0502020204030204" pitchFamily="34" charset="0"/>
                <a:cs typeface="Times New Roman" panose="02020603050405020304" pitchFamily="18" charset="0"/>
              </a:rPr>
              <a:t>Step 4</a:t>
            </a:r>
            <a:r>
              <a:rPr lang="en-IN" sz="1600" dirty="0">
                <a:effectLst/>
                <a:latin typeface="Calibri" panose="020F0502020204030204" pitchFamily="34" charset="0"/>
                <a:ea typeface="Calibri" panose="020F0502020204030204" pitchFamily="34" charset="0"/>
                <a:cs typeface="Times New Roman" panose="02020603050405020304" pitchFamily="18" charset="0"/>
              </a:rPr>
              <a:t>: With this array shape, spectrograms of songs available in the open database are easily concatenated together and fed into the model.</a:t>
            </a:r>
            <a:endParaRPr lang="en-IN" sz="1600" dirty="0"/>
          </a:p>
        </p:txBody>
      </p:sp>
      <p:sp>
        <p:nvSpPr>
          <p:cNvPr id="9" name="TextBox 8">
            <a:extLst>
              <a:ext uri="{FF2B5EF4-FFF2-40B4-BE49-F238E27FC236}">
                <a16:creationId xmlns:a16="http://schemas.microsoft.com/office/drawing/2014/main" id="{5AF29B1A-F3FD-4C0D-8D38-8CBE19124FAE}"/>
              </a:ext>
            </a:extLst>
          </p:cNvPr>
          <p:cNvSpPr txBox="1"/>
          <p:nvPr/>
        </p:nvSpPr>
        <p:spPr>
          <a:xfrm>
            <a:off x="120656" y="1128316"/>
            <a:ext cx="6217920" cy="369332"/>
          </a:xfrm>
          <a:prstGeom prst="rect">
            <a:avLst/>
          </a:prstGeom>
          <a:noFill/>
        </p:spPr>
        <p:txBody>
          <a:bodyPr wrap="square">
            <a:spAutoFit/>
          </a:bodyPr>
          <a:lstStyle/>
          <a:p>
            <a:r>
              <a:rPr lang="en-US" b="0" i="0" u="sng" dirty="0">
                <a:solidFill>
                  <a:srgbClr val="292929"/>
                </a:solidFill>
                <a:effectLst/>
                <a:latin typeface="charter"/>
              </a:rPr>
              <a:t>Bidirectional Long Short-Term Memory (BILSTM) neural network</a:t>
            </a:r>
            <a:endParaRPr lang="en-IN" u="sng" dirty="0"/>
          </a:p>
        </p:txBody>
      </p:sp>
      <p:sp>
        <p:nvSpPr>
          <p:cNvPr id="12" name="TextBox 11">
            <a:extLst>
              <a:ext uri="{FF2B5EF4-FFF2-40B4-BE49-F238E27FC236}">
                <a16:creationId xmlns:a16="http://schemas.microsoft.com/office/drawing/2014/main" id="{0F7F7570-314C-4B24-8997-5BF1F18BFAF7}"/>
              </a:ext>
            </a:extLst>
          </p:cNvPr>
          <p:cNvSpPr txBox="1"/>
          <p:nvPr/>
        </p:nvSpPr>
        <p:spPr>
          <a:xfrm>
            <a:off x="82225" y="6073322"/>
            <a:ext cx="11655346" cy="338554"/>
          </a:xfrm>
          <a:prstGeom prst="rect">
            <a:avLst/>
          </a:prstGeom>
          <a:noFill/>
        </p:spPr>
        <p:txBody>
          <a:bodyPr wrap="square">
            <a:spAutoFit/>
          </a:bodyPr>
          <a:lstStyle/>
          <a:p>
            <a:r>
              <a:rPr lang="en-IN" sz="16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https://towardsdatascience.com/practical-introduction-to-automation-music-transcription-3ad8ad40eab6</a:t>
            </a:r>
            <a:endParaRPr lang="en-IN" sz="1600" dirty="0"/>
          </a:p>
        </p:txBody>
      </p:sp>
      <p:sp>
        <p:nvSpPr>
          <p:cNvPr id="13" name="TextBox 12">
            <a:extLst>
              <a:ext uri="{FF2B5EF4-FFF2-40B4-BE49-F238E27FC236}">
                <a16:creationId xmlns:a16="http://schemas.microsoft.com/office/drawing/2014/main" id="{8E3732AA-BE99-4394-8B6C-075945822A2B}"/>
              </a:ext>
            </a:extLst>
          </p:cNvPr>
          <p:cNvSpPr txBox="1"/>
          <p:nvPr/>
        </p:nvSpPr>
        <p:spPr>
          <a:xfrm>
            <a:off x="111319" y="5681377"/>
            <a:ext cx="6097384" cy="369332"/>
          </a:xfrm>
          <a:prstGeom prst="rect">
            <a:avLst/>
          </a:prstGeom>
          <a:noFill/>
        </p:spPr>
        <p:txBody>
          <a:bodyPr wrap="square">
            <a:sp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Source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27130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1F174E-5F41-40E2-B14D-A24F888C6B8E}"/>
              </a:ext>
            </a:extLst>
          </p:cNvPr>
          <p:cNvSpPr txBox="1"/>
          <p:nvPr/>
        </p:nvSpPr>
        <p:spPr>
          <a:xfrm>
            <a:off x="-371723" y="1274802"/>
            <a:ext cx="12400239" cy="3770328"/>
          </a:xfrm>
          <a:prstGeom prst="rect">
            <a:avLst/>
          </a:prstGeom>
          <a:noFill/>
        </p:spPr>
        <p:txBody>
          <a:bodyPr wrap="square">
            <a:spAutoFit/>
          </a:bodyPr>
          <a:lstStyle/>
          <a:p>
            <a:pPr marL="742950" indent="-285750">
              <a:lnSpc>
                <a:spcPct val="107000"/>
              </a:lnSpc>
              <a:buFont typeface="Arial" panose="020B0604020202020204" pitchFamily="34" charset="0"/>
              <a:buChar char="•"/>
            </a:pPr>
            <a:r>
              <a:rPr lang="en-IN" sz="1400" dirty="0">
                <a:latin typeface="Calibri" panose="020F0502020204030204" pitchFamily="34" charset="0"/>
                <a:cs typeface="Times New Roman" panose="02020603050405020304" pitchFamily="18" charset="0"/>
              </a:rPr>
              <a:t>At its core, music transcription can be posed as a sequence-to-sequence task, where the input is a sequence of audio frames, and the output is a sequence of symbolic tokens representing the notes being played.</a:t>
            </a:r>
          </a:p>
          <a:p>
            <a:pPr marL="457200">
              <a:lnSpc>
                <a:spcPct val="107000"/>
              </a:lnSpc>
            </a:pPr>
            <a:endParaRPr lang="en-IN"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IN" sz="1400" dirty="0">
                <a:latin typeface="Calibri" panose="020F0502020204030204" pitchFamily="34" charset="0"/>
                <a:cs typeface="Times New Roman" panose="02020603050405020304" pitchFamily="18" charset="0"/>
              </a:rPr>
              <a:t>Model is a generic encoder-decoder Transformer architecture where each input position contains a single </a:t>
            </a:r>
            <a:r>
              <a:rPr lang="en-IN" sz="1400" b="1" dirty="0">
                <a:latin typeface="Calibri" panose="020F0502020204030204" pitchFamily="34" charset="0"/>
                <a:cs typeface="Times New Roman" panose="02020603050405020304" pitchFamily="18" charset="0"/>
              </a:rPr>
              <a:t>spectrogram</a:t>
            </a:r>
            <a:r>
              <a:rPr lang="en-IN" sz="1400" dirty="0">
                <a:latin typeface="Calibri" panose="020F0502020204030204" pitchFamily="34" charset="0"/>
                <a:cs typeface="Times New Roman" panose="02020603050405020304" pitchFamily="18" charset="0"/>
              </a:rPr>
              <a:t> </a:t>
            </a:r>
            <a:r>
              <a:rPr lang="en-IN" sz="1400" b="1" dirty="0">
                <a:latin typeface="Calibri" panose="020F0502020204030204" pitchFamily="34" charset="0"/>
                <a:cs typeface="Times New Roman" panose="02020603050405020304" pitchFamily="18" charset="0"/>
              </a:rPr>
              <a:t>frame</a:t>
            </a:r>
            <a:r>
              <a:rPr lang="en-IN" sz="1400" dirty="0">
                <a:latin typeface="Calibri" panose="020F0502020204030204" pitchFamily="34" charset="0"/>
                <a:cs typeface="Times New Roman" panose="02020603050405020304" pitchFamily="18" charset="0"/>
              </a:rPr>
              <a:t> and each output position contains an event from our MIDI-like vocabulary.</a:t>
            </a:r>
          </a:p>
          <a:p>
            <a:pPr marL="457200">
              <a:lnSpc>
                <a:spcPct val="107000"/>
              </a:lnSpc>
            </a:pPr>
            <a:endParaRPr lang="en-IN"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IN" sz="1400" dirty="0">
                <a:latin typeface="Calibri" panose="020F0502020204030204" pitchFamily="34" charset="0"/>
                <a:cs typeface="Times New Roman" panose="02020603050405020304" pitchFamily="18" charset="0"/>
              </a:rPr>
              <a:t>Idea is to encode raw spectrogram frame to 512 positions (511 spectrogram frames plus a learnable EOS embedding) and decode into 1024 positions (1023 symbolic tokens plus a learnable EOS embedding).</a:t>
            </a:r>
          </a:p>
          <a:p>
            <a:pPr marL="742950" indent="-285750">
              <a:lnSpc>
                <a:spcPct val="107000"/>
              </a:lnSpc>
              <a:buFont typeface="Arial" panose="020B0604020202020204" pitchFamily="34" charset="0"/>
              <a:buChar char="•"/>
            </a:pPr>
            <a:endParaRPr lang="en-IN"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US" sz="1400" dirty="0">
                <a:latin typeface="Calibri" panose="020F0502020204030204" pitchFamily="34" charset="0"/>
                <a:cs typeface="Times New Roman" panose="02020603050405020304" pitchFamily="18" charset="0"/>
              </a:rPr>
              <a:t>As with any transformer modes (heavily used in NLP), Piano transcription model uses its own vocabulary with token types of “</a:t>
            </a:r>
            <a:r>
              <a:rPr lang="en-US" sz="1400" b="1" dirty="0">
                <a:latin typeface="Calibri" panose="020F0502020204030204" pitchFamily="34" charset="0"/>
                <a:cs typeface="Times New Roman" panose="02020603050405020304" pitchFamily="18" charset="0"/>
              </a:rPr>
              <a:t>Note”,” Velocity”,” Time”,” EOS”</a:t>
            </a:r>
            <a:r>
              <a:rPr lang="en-US" sz="1400" dirty="0">
                <a:latin typeface="Calibri" panose="020F0502020204030204" pitchFamily="34" charset="0"/>
                <a:cs typeface="Times New Roman" panose="02020603050405020304" pitchFamily="18" charset="0"/>
              </a:rPr>
              <a:t>.</a:t>
            </a:r>
            <a:endParaRPr lang="en-IN"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endParaRPr lang="en-IN"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US" sz="1400" dirty="0">
                <a:latin typeface="Calibri" panose="020F0502020204030204" pitchFamily="34" charset="0"/>
                <a:cs typeface="Times New Roman" panose="02020603050405020304" pitchFamily="18" charset="0"/>
              </a:rPr>
              <a:t>Inputs are processed through a stack of encoder self-attention layers resulting in a sequence of embeddings the same length as the original input.</a:t>
            </a:r>
          </a:p>
          <a:p>
            <a:pPr marL="742950" indent="-285750">
              <a:lnSpc>
                <a:spcPct val="107000"/>
              </a:lnSpc>
              <a:buFont typeface="Arial" panose="020B0604020202020204" pitchFamily="34" charset="0"/>
              <a:buChar char="•"/>
            </a:pPr>
            <a:endParaRPr lang="en-US"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US" sz="1400" dirty="0">
                <a:latin typeface="Calibri" panose="020F0502020204030204" pitchFamily="34" charset="0"/>
                <a:cs typeface="Times New Roman" panose="02020603050405020304" pitchFamily="18" charset="0"/>
              </a:rPr>
              <a:t>A stack of decoder layers then uses both causally masked self-attention over the decoder output and cross-attention over the full output of the encoder stack.</a:t>
            </a:r>
          </a:p>
          <a:p>
            <a:pPr marL="742950" indent="-285750">
              <a:lnSpc>
                <a:spcPct val="107000"/>
              </a:lnSpc>
              <a:buFont typeface="Arial" panose="020B0604020202020204" pitchFamily="34" charset="0"/>
              <a:buChar char="•"/>
            </a:pPr>
            <a:endParaRPr lang="en-IN" sz="1400" dirty="0">
              <a:latin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endParaRPr lang="en-IN" sz="1400" dirty="0">
              <a:latin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C8AB451-C548-41CE-BDB7-26A4D0A3FDD2}"/>
              </a:ext>
            </a:extLst>
          </p:cNvPr>
          <p:cNvSpPr txBox="1"/>
          <p:nvPr/>
        </p:nvSpPr>
        <p:spPr>
          <a:xfrm>
            <a:off x="111319" y="905470"/>
            <a:ext cx="6217920" cy="369332"/>
          </a:xfrm>
          <a:prstGeom prst="rect">
            <a:avLst/>
          </a:prstGeom>
          <a:noFill/>
        </p:spPr>
        <p:txBody>
          <a:bodyPr wrap="square">
            <a:spAutoFit/>
          </a:bodyPr>
          <a:lstStyle/>
          <a:p>
            <a:r>
              <a:rPr lang="en-US" b="0" i="0" u="sng" dirty="0">
                <a:solidFill>
                  <a:srgbClr val="292929"/>
                </a:solidFill>
                <a:effectLst/>
                <a:latin typeface="charter"/>
              </a:rPr>
              <a:t>Using T5X transformer.</a:t>
            </a:r>
            <a:endParaRPr lang="en-IN" u="sng" dirty="0"/>
          </a:p>
        </p:txBody>
      </p:sp>
      <p:sp>
        <p:nvSpPr>
          <p:cNvPr id="8" name="TextBox 7">
            <a:extLst>
              <a:ext uri="{FF2B5EF4-FFF2-40B4-BE49-F238E27FC236}">
                <a16:creationId xmlns:a16="http://schemas.microsoft.com/office/drawing/2014/main" id="{C3881D24-F31D-40DB-94DD-78BEBCA4FE85}"/>
              </a:ext>
            </a:extLst>
          </p:cNvPr>
          <p:cNvSpPr txBox="1"/>
          <p:nvPr/>
        </p:nvSpPr>
        <p:spPr>
          <a:xfrm>
            <a:off x="133727" y="333402"/>
            <a:ext cx="8356821" cy="461665"/>
          </a:xfrm>
          <a:prstGeom prst="rect">
            <a:avLst/>
          </a:prstGeom>
          <a:noFill/>
        </p:spPr>
        <p:txBody>
          <a:bodyPr wrap="square">
            <a:spAutoFit/>
          </a:bodyPr>
          <a:lstStyle/>
          <a:p>
            <a:r>
              <a:rPr lang="en-IN" sz="2400" b="1" u="sng" dirty="0"/>
              <a:t>AMT Approach 3:</a:t>
            </a:r>
          </a:p>
        </p:txBody>
      </p:sp>
      <p:pic>
        <p:nvPicPr>
          <p:cNvPr id="7" name="Picture 6">
            <a:extLst>
              <a:ext uri="{FF2B5EF4-FFF2-40B4-BE49-F238E27FC236}">
                <a16:creationId xmlns:a16="http://schemas.microsoft.com/office/drawing/2014/main" id="{0F6C7AE9-EB75-4293-99C7-639B28A787D8}"/>
              </a:ext>
            </a:extLst>
          </p:cNvPr>
          <p:cNvPicPr>
            <a:picLocks noChangeAspect="1"/>
          </p:cNvPicPr>
          <p:nvPr/>
        </p:nvPicPr>
        <p:blipFill>
          <a:blip r:embed="rId2"/>
          <a:stretch>
            <a:fillRect/>
          </a:stretch>
        </p:blipFill>
        <p:spPr>
          <a:xfrm>
            <a:off x="2962641" y="4912327"/>
            <a:ext cx="5731510" cy="1906905"/>
          </a:xfrm>
          <a:prstGeom prst="rect">
            <a:avLst/>
          </a:prstGeom>
        </p:spPr>
      </p:pic>
      <p:sp>
        <p:nvSpPr>
          <p:cNvPr id="9" name="TextBox 8">
            <a:extLst>
              <a:ext uri="{FF2B5EF4-FFF2-40B4-BE49-F238E27FC236}">
                <a16:creationId xmlns:a16="http://schemas.microsoft.com/office/drawing/2014/main" id="{38F0A3DB-FA95-4C0E-BB1D-68E38643C127}"/>
              </a:ext>
            </a:extLst>
          </p:cNvPr>
          <p:cNvSpPr txBox="1"/>
          <p:nvPr/>
        </p:nvSpPr>
        <p:spPr>
          <a:xfrm>
            <a:off x="5645459" y="702734"/>
            <a:ext cx="6284422" cy="338554"/>
          </a:xfrm>
          <a:prstGeom prst="rect">
            <a:avLst/>
          </a:prstGeom>
          <a:noFill/>
        </p:spPr>
        <p:txBody>
          <a:bodyPr wrap="square">
            <a:spAutoFit/>
          </a:bodyPr>
          <a:lstStyle/>
          <a:p>
            <a:r>
              <a:rPr lang="en-IN" sz="1600" u="sng" dirty="0">
                <a:solidFill>
                  <a:srgbClr val="0563C1"/>
                </a:solidFill>
                <a:latin typeface="Calibri" panose="020F0502020204030204" pitchFamily="34" charset="0"/>
                <a:cs typeface="Times New Roman" panose="02020603050405020304" pitchFamily="18" charset="0"/>
              </a:rPr>
              <a:t>https://archives.ismir.net/ismir2021/paper/000030.pdf</a:t>
            </a:r>
          </a:p>
        </p:txBody>
      </p:sp>
      <p:sp>
        <p:nvSpPr>
          <p:cNvPr id="10" name="TextBox 9">
            <a:extLst>
              <a:ext uri="{FF2B5EF4-FFF2-40B4-BE49-F238E27FC236}">
                <a16:creationId xmlns:a16="http://schemas.microsoft.com/office/drawing/2014/main" id="{3200D5B2-1AEB-4D7F-8924-82349CDE7A9F}"/>
              </a:ext>
            </a:extLst>
          </p:cNvPr>
          <p:cNvSpPr txBox="1"/>
          <p:nvPr/>
        </p:nvSpPr>
        <p:spPr>
          <a:xfrm>
            <a:off x="5645459" y="333402"/>
            <a:ext cx="6097384" cy="369332"/>
          </a:xfrm>
          <a:prstGeom prst="rect">
            <a:avLst/>
          </a:prstGeom>
          <a:noFill/>
        </p:spPr>
        <p:txBody>
          <a:bodyPr wrap="square">
            <a:sp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Source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34456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AE9EE-1072-4427-A5F1-09B659F715E9}"/>
              </a:ext>
            </a:extLst>
          </p:cNvPr>
          <p:cNvSpPr txBox="1"/>
          <p:nvPr/>
        </p:nvSpPr>
        <p:spPr>
          <a:xfrm>
            <a:off x="133727" y="333402"/>
            <a:ext cx="8356821" cy="461665"/>
          </a:xfrm>
          <a:prstGeom prst="rect">
            <a:avLst/>
          </a:prstGeom>
          <a:noFill/>
        </p:spPr>
        <p:txBody>
          <a:bodyPr wrap="square">
            <a:spAutoFit/>
          </a:bodyPr>
          <a:lstStyle/>
          <a:p>
            <a:r>
              <a:rPr lang="en-IN" sz="2400" b="1" u="sng" dirty="0" err="1"/>
              <a:t>DataSets</a:t>
            </a:r>
            <a:endParaRPr lang="en-IN" sz="2400" b="1" u="sng" dirty="0"/>
          </a:p>
        </p:txBody>
      </p:sp>
      <p:sp>
        <p:nvSpPr>
          <p:cNvPr id="4" name="TextBox 3">
            <a:extLst>
              <a:ext uri="{FF2B5EF4-FFF2-40B4-BE49-F238E27FC236}">
                <a16:creationId xmlns:a16="http://schemas.microsoft.com/office/drawing/2014/main" id="{85F9A88E-D19F-48A0-957D-12FAEC5C9814}"/>
              </a:ext>
            </a:extLst>
          </p:cNvPr>
          <p:cNvSpPr txBox="1"/>
          <p:nvPr/>
        </p:nvSpPr>
        <p:spPr>
          <a:xfrm>
            <a:off x="133727" y="914400"/>
            <a:ext cx="12151037" cy="5514202"/>
          </a:xfrm>
          <a:prstGeom prst="rect">
            <a:avLst/>
          </a:prstGeom>
          <a:noFill/>
        </p:spPr>
        <p:txBody>
          <a:bodyPr wrap="square">
            <a:spAutoFit/>
          </a:bodyPr>
          <a:lstStyle/>
          <a:p>
            <a:pPr marL="7429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Lakh MIDI Dataset” (LMD)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Using the previously described sequence to sequence approach, given a database of sequences, </a:t>
            </a:r>
            <a:r>
              <a:rPr lang="en-IN" sz="1600" dirty="0">
                <a:effectLst/>
                <a:latin typeface="Calibri" panose="020F0502020204030204" pitchFamily="34" charset="0"/>
                <a:ea typeface="Calibri" panose="020F0502020204030204" pitchFamily="34" charset="0"/>
                <a:cs typeface="Times New Roman" panose="02020603050405020304" pitchFamily="18" charset="0"/>
                <a:hlinkClick r:id="rId2"/>
              </a:rPr>
              <a:t>https://colinraffel.com/publications/thesis.pdf</a:t>
            </a:r>
            <a:r>
              <a:rPr lang="en-IN" sz="1600" dirty="0">
                <a:effectLst/>
                <a:latin typeface="Calibri" panose="020F0502020204030204" pitchFamily="34" charset="0"/>
                <a:ea typeface="Calibri" panose="020F0502020204030204" pitchFamily="34" charset="0"/>
                <a:cs typeface="Times New Roman" panose="02020603050405020304" pitchFamily="18" charset="0"/>
              </a:rPr>
              <a:t> paper focuses on a fundamental task is to find the database entry which is the most similar to a query.</a:t>
            </a: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More specifically, focus is to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match MIDI files (a digital score format) to a large collection of audio recordings of music.</a:t>
            </a: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After developing these approaches, we applied them together to the practical task of matching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178,561 unique MIDI files to the Million Song Dataset</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resulting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Lakh MIDI Dataset”</a:t>
            </a:r>
            <a:r>
              <a:rPr lang="en-IN" sz="1600" dirty="0">
                <a:effectLst/>
                <a:latin typeface="Calibri" panose="020F0502020204030204" pitchFamily="34" charset="0"/>
                <a:ea typeface="Calibri" panose="020F0502020204030204" pitchFamily="34" charset="0"/>
                <a:cs typeface="Times New Roman" panose="02020603050405020304" pitchFamily="18" charset="0"/>
              </a:rPr>
              <a:t> provides a potential bounty of ground truth information for audio content-based music information retrieval. This can include transcription, meter, lyrics, and high-level musicological features</a:t>
            </a:r>
          </a:p>
          <a:p>
            <a:pPr marL="742950" indent="-285750">
              <a:lnSpc>
                <a:spcPct val="107000"/>
              </a:lnSpc>
              <a:spcAft>
                <a:spcPts val="800"/>
              </a:spcAft>
              <a:buFont typeface="Wingdings" panose="05000000000000000000" pitchFamily="2" charset="2"/>
              <a:buChar char="Ø"/>
            </a:pPr>
            <a:r>
              <a:rPr lang="en-IN" b="1" dirty="0">
                <a:latin typeface="Calibri" panose="020F0502020204030204" pitchFamily="34" charset="0"/>
                <a:cs typeface="Times New Roman" panose="02020603050405020304" pitchFamily="18" charset="0"/>
              </a:rPr>
              <a:t>Lakh </a:t>
            </a:r>
            <a:r>
              <a:rPr lang="en-IN" b="1" dirty="0" err="1">
                <a:latin typeface="Calibri" panose="020F0502020204030204" pitchFamily="34" charset="0"/>
                <a:cs typeface="Times New Roman" panose="02020603050405020304" pitchFamily="18" charset="0"/>
              </a:rPr>
              <a:t>Pianoroll</a:t>
            </a:r>
            <a:r>
              <a:rPr lang="en-IN" b="1" dirty="0">
                <a:latin typeface="Calibri" panose="020F0502020204030204" pitchFamily="34" charset="0"/>
                <a:cs typeface="Times New Roman" panose="02020603050405020304" pitchFamily="18" charset="0"/>
              </a:rPr>
              <a:t> Dataset (LPD)</a:t>
            </a:r>
          </a:p>
          <a:p>
            <a:pPr marL="457200">
              <a:lnSpc>
                <a:spcPct val="107000"/>
              </a:lnSpc>
              <a:spcAft>
                <a:spcPts val="800"/>
              </a:spcAft>
            </a:pPr>
            <a:r>
              <a:rPr lang="en-IN" sz="1600" dirty="0">
                <a:latin typeface="Calibri" panose="020F0502020204030204" pitchFamily="34" charset="0"/>
                <a:cs typeface="Times New Roman" panose="02020603050405020304" pitchFamily="18" charset="0"/>
              </a:rPr>
              <a:t>The Lakh </a:t>
            </a:r>
            <a:r>
              <a:rPr lang="en-IN" sz="1600" dirty="0" err="1">
                <a:latin typeface="Calibri" panose="020F0502020204030204" pitchFamily="34" charset="0"/>
                <a:cs typeface="Times New Roman" panose="02020603050405020304" pitchFamily="18" charset="0"/>
              </a:rPr>
              <a:t>Pianoroll</a:t>
            </a:r>
            <a:r>
              <a:rPr lang="en-IN" sz="1600" dirty="0">
                <a:latin typeface="Calibri" panose="020F0502020204030204" pitchFamily="34" charset="0"/>
                <a:cs typeface="Times New Roman" panose="02020603050405020304" pitchFamily="18" charset="0"/>
              </a:rPr>
              <a:t> Dataset (LPD) is a collection of 174,154 </a:t>
            </a:r>
            <a:r>
              <a:rPr lang="en-IN" sz="1600" dirty="0">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multitrack </a:t>
            </a:r>
            <a:r>
              <a:rPr lang="en-IN" sz="1600" dirty="0" err="1">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pianorolls</a:t>
            </a:r>
            <a:r>
              <a:rPr lang="en-IN" sz="1600" dirty="0">
                <a:latin typeface="Calibri" panose="020F0502020204030204" pitchFamily="34" charset="0"/>
                <a:cs typeface="Times New Roman" panose="02020603050405020304" pitchFamily="18" charset="0"/>
              </a:rPr>
              <a:t> derived from the </a:t>
            </a:r>
            <a:r>
              <a:rPr lang="en-IN" sz="1600" dirty="0">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Lakh MIDI Dataset</a:t>
            </a:r>
            <a:r>
              <a:rPr lang="en-IN" sz="1600" dirty="0">
                <a:latin typeface="Calibri" panose="020F0502020204030204" pitchFamily="34" charset="0"/>
                <a:cs typeface="Times New Roman" panose="02020603050405020304" pitchFamily="18" charset="0"/>
              </a:rPr>
              <a:t> (LMD).</a:t>
            </a:r>
          </a:p>
          <a:p>
            <a:pPr marL="742950" lvl="1" indent="-285750">
              <a:buFont typeface="Wingdings" panose="05000000000000000000" pitchFamily="2" charset="2"/>
              <a:buChar char="Ø"/>
            </a:pPr>
            <a:r>
              <a:rPr lang="en-US" sz="1600" b="1" i="0" dirty="0">
                <a:solidFill>
                  <a:srgbClr val="111111"/>
                </a:solidFill>
                <a:effectLst/>
                <a:latin typeface="Noto Sans" panose="020B0502040504020204" pitchFamily="34" charset="0"/>
              </a:rPr>
              <a:t>LPD-matched</a:t>
            </a:r>
          </a:p>
          <a:p>
            <a:pPr lvl="1"/>
            <a:r>
              <a:rPr lang="en-US" sz="1600" dirty="0" err="1">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lpd</a:t>
            </a:r>
            <a:r>
              <a:rPr lang="en-US" sz="1600" dirty="0">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-matched</a:t>
            </a:r>
            <a:r>
              <a:rPr lang="en-US" sz="1600" dirty="0">
                <a:latin typeface="Calibri" panose="020F0502020204030204" pitchFamily="34" charset="0"/>
                <a:cs typeface="Times New Roman" panose="02020603050405020304" pitchFamily="18" charset="0"/>
              </a:rPr>
              <a:t> contains 115,160 multitrack </a:t>
            </a:r>
            <a:r>
              <a:rPr lang="en-US" sz="1600" dirty="0" err="1">
                <a:latin typeface="Calibri" panose="020F0502020204030204" pitchFamily="34" charset="0"/>
                <a:cs typeface="Times New Roman" panose="02020603050405020304" pitchFamily="18" charset="0"/>
              </a:rPr>
              <a:t>pianorolls</a:t>
            </a:r>
            <a:r>
              <a:rPr lang="en-US" sz="1600" dirty="0">
                <a:latin typeface="Calibri" panose="020F0502020204030204" pitchFamily="34" charset="0"/>
                <a:cs typeface="Times New Roman" panose="02020603050405020304" pitchFamily="18" charset="0"/>
              </a:rPr>
              <a:t> derived from the matched version of LMD.</a:t>
            </a:r>
          </a:p>
          <a:p>
            <a:pPr marL="457200">
              <a:lnSpc>
                <a:spcPct val="107000"/>
              </a:lnSpc>
              <a:spcAft>
                <a:spcPts val="800"/>
              </a:spcAft>
            </a:pPr>
            <a:endParaRPr lang="en-IN" sz="1600" dirty="0">
              <a:latin typeface="Calibri" panose="020F0502020204030204" pitchFamily="34" charset="0"/>
              <a:cs typeface="Times New Roman" panose="02020603050405020304" pitchFamily="18" charset="0"/>
            </a:endParaRPr>
          </a:p>
          <a:p>
            <a:pPr marL="457200">
              <a:lnSpc>
                <a:spcPct val="107000"/>
              </a:lnSpc>
              <a:spcAft>
                <a:spcPts val="800"/>
              </a:spcAft>
            </a:pPr>
            <a:endParaRPr lang="en-IN" sz="1600" dirty="0">
              <a:latin typeface="Calibri" panose="020F0502020204030204" pitchFamily="34" charset="0"/>
              <a:cs typeface="Times New Roman" panose="02020603050405020304" pitchFamily="18" charset="0"/>
            </a:endParaRPr>
          </a:p>
          <a:p>
            <a:pPr marL="457200">
              <a:lnSpc>
                <a:spcPct val="107000"/>
              </a:lnSpc>
              <a:spcAft>
                <a:spcPts val="800"/>
              </a:spcAft>
            </a:pPr>
            <a:r>
              <a:rPr lang="en-US" sz="1600" dirty="0">
                <a:latin typeface="Calibri" panose="020F0502020204030204" pitchFamily="34" charset="0"/>
                <a:cs typeface="Times New Roman" panose="02020603050405020304" pitchFamily="18" charset="0"/>
              </a:rPr>
              <a:t>MAESTRO (MIDI and Audio Edited for Synchronous </a:t>
            </a:r>
            <a:r>
              <a:rPr lang="en-US" sz="1600" dirty="0" err="1">
                <a:latin typeface="Calibri" panose="020F0502020204030204" pitchFamily="34" charset="0"/>
                <a:cs typeface="Times New Roman" panose="02020603050405020304" pitchFamily="18" charset="0"/>
              </a:rPr>
              <a:t>TRacks</a:t>
            </a:r>
            <a:r>
              <a:rPr lang="en-US" sz="1600" dirty="0">
                <a:latin typeface="Calibri" panose="020F0502020204030204" pitchFamily="34" charset="0"/>
                <a:cs typeface="Times New Roman" panose="02020603050405020304" pitchFamily="18" charset="0"/>
              </a:rPr>
              <a:t> and Organization) is a dataset composed of about 200 hours of virtuosic piano performances captured with fine alignment (~3 </a:t>
            </a:r>
            <a:r>
              <a:rPr lang="en-US" sz="1600" dirty="0" err="1">
                <a:latin typeface="Calibri" panose="020F0502020204030204" pitchFamily="34" charset="0"/>
                <a:cs typeface="Times New Roman" panose="02020603050405020304" pitchFamily="18" charset="0"/>
              </a:rPr>
              <a:t>ms</a:t>
            </a:r>
            <a:r>
              <a:rPr lang="en-US" sz="1600" dirty="0">
                <a:latin typeface="Calibri" panose="020F0502020204030204" pitchFamily="34" charset="0"/>
                <a:cs typeface="Times New Roman" panose="02020603050405020304" pitchFamily="18" charset="0"/>
              </a:rPr>
              <a:t>) between note labels and audio waveforms.</a:t>
            </a:r>
            <a:endParaRPr lang="en-IN" sz="1600" dirty="0">
              <a:latin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E6B854A-91CF-4453-89CC-EE8AC42D0032}"/>
              </a:ext>
            </a:extLst>
          </p:cNvPr>
          <p:cNvSpPr txBox="1"/>
          <p:nvPr/>
        </p:nvSpPr>
        <p:spPr>
          <a:xfrm>
            <a:off x="133727" y="5413758"/>
            <a:ext cx="6143624" cy="1444242"/>
          </a:xfrm>
          <a:prstGeom prst="rect">
            <a:avLst/>
          </a:prstGeom>
          <a:noFill/>
        </p:spPr>
        <p:txBody>
          <a:bodyPr wrap="square">
            <a:spAutoFit/>
          </a:bodyPr>
          <a:lstStyle/>
          <a:p>
            <a:pPr marL="742950" indent="-285750">
              <a:lnSpc>
                <a:spcPct val="107000"/>
              </a:lnSpc>
              <a:spcAft>
                <a:spcPts val="800"/>
              </a:spcAft>
              <a:buFont typeface="Wingdings" panose="05000000000000000000" pitchFamily="2" charset="2"/>
              <a:buChar char="Ø"/>
            </a:pPr>
            <a:r>
              <a:rPr lang="en-IN" b="1" dirty="0">
                <a:latin typeface="Calibri" panose="020F0502020204030204" pitchFamily="34" charset="0"/>
                <a:cs typeface="Times New Roman" panose="02020603050405020304" pitchFamily="18" charset="0"/>
              </a:rPr>
              <a:t>The MAESTRO Dataset</a:t>
            </a:r>
          </a:p>
          <a:p>
            <a:pPr marL="742950" indent="-285750">
              <a:lnSpc>
                <a:spcPct val="107000"/>
              </a:lnSpc>
              <a:spcAft>
                <a:spcPts val="800"/>
              </a:spcAft>
              <a:buFont typeface="Wingdings" panose="05000000000000000000" pitchFamily="2" charset="2"/>
              <a:buChar char="Ø"/>
            </a:pPr>
            <a:endParaRPr lang="en-IN" b="1" dirty="0">
              <a:latin typeface="Calibri" panose="020F0502020204030204" pitchFamily="34" charset="0"/>
              <a:cs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17515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4E00BB-2437-41BF-9664-8EAED5362894}"/>
              </a:ext>
            </a:extLst>
          </p:cNvPr>
          <p:cNvSpPr txBox="1"/>
          <p:nvPr/>
        </p:nvSpPr>
        <p:spPr>
          <a:xfrm>
            <a:off x="232577" y="833761"/>
            <a:ext cx="11272960" cy="534537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Many music datasets are relatively small in comparison to the datasets used to train large-scale sequence models in other domains such as NLP or ASR. Existing opensource music transcription datasets contain between one and a few hundred hours of audio, while standard ASR datasets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LibriSpeech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Panayotov</a:t>
            </a:r>
            <a:r>
              <a:rPr lang="en-IN" sz="1800" dirty="0">
                <a:effectLst/>
                <a:latin typeface="Calibri" panose="020F0502020204030204" pitchFamily="34" charset="0"/>
                <a:ea typeface="Calibri" panose="020F0502020204030204" pitchFamily="34" charset="0"/>
                <a:cs typeface="Times New Roman" panose="02020603050405020304" pitchFamily="18" charset="0"/>
              </a:rPr>
              <a:t> et al., 2015)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CommonVoice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(Ardila et al., 2020) contain 1k and 9k+ hours of audio, respectively.</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dirty="0"/>
              <a:t>The annotation of ground-truth transcriptions for polyphonic music is very time consuming and requires high expertise. The lack of such annotations has limited the use of powerful supervised learning techniques to specific AMT sub-problems such as piano transcription, where the annotation can be automated due to certain piano models that can automatically capture performance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Polyphonic music contains a mixture of multiple simultaneous sources (e.g., instruments, vocals) with different</a:t>
            </a:r>
          </a:p>
          <a:p>
            <a:pPr lvl="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pitch, loudness and timbre (sound quality), with each source producing one or more musical voices. Inferring</a:t>
            </a:r>
          </a:p>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musical attributes (e.g., pitch) from the mixture signal is an extremely under-determined problem.</a:t>
            </a: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0B1B107-BE32-452E-8260-9EC9023CF93C}"/>
              </a:ext>
            </a:extLst>
          </p:cNvPr>
          <p:cNvSpPr txBox="1"/>
          <p:nvPr/>
        </p:nvSpPr>
        <p:spPr>
          <a:xfrm>
            <a:off x="232577" y="133377"/>
            <a:ext cx="8356821" cy="461665"/>
          </a:xfrm>
          <a:prstGeom prst="rect">
            <a:avLst/>
          </a:prstGeom>
          <a:noFill/>
        </p:spPr>
        <p:txBody>
          <a:bodyPr wrap="square">
            <a:spAutoFit/>
          </a:bodyPr>
          <a:lstStyle/>
          <a:p>
            <a:r>
              <a:rPr lang="en-IN" sz="2400" b="1" u="sng" dirty="0"/>
              <a:t>Challenges</a:t>
            </a:r>
          </a:p>
        </p:txBody>
      </p:sp>
    </p:spTree>
    <p:extLst>
      <p:ext uri="{BB962C8B-B14F-4D97-AF65-F5344CB8AC3E}">
        <p14:creationId xmlns:p14="http://schemas.microsoft.com/office/powerpoint/2010/main" val="276357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A2C2-B3D8-42EC-8E81-2AC2E74C82A1}"/>
              </a:ext>
            </a:extLst>
          </p:cNvPr>
          <p:cNvSpPr>
            <a:spLocks noGrp="1"/>
          </p:cNvSpPr>
          <p:nvPr>
            <p:ph type="title"/>
          </p:nvPr>
        </p:nvSpPr>
        <p:spPr>
          <a:xfrm>
            <a:off x="431800" y="172085"/>
            <a:ext cx="10515600" cy="1325563"/>
          </a:xfrm>
        </p:spPr>
        <p:txBody>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id="{54CB366F-E7E0-45D3-8183-C0147BDB439F}"/>
              </a:ext>
            </a:extLst>
          </p:cNvPr>
          <p:cNvSpPr>
            <a:spLocks noGrp="1"/>
          </p:cNvSpPr>
          <p:nvPr>
            <p:ph idx="1"/>
          </p:nvPr>
        </p:nvSpPr>
        <p:spPr>
          <a:xfrm>
            <a:off x="355379" y="3429000"/>
            <a:ext cx="10515600" cy="4351338"/>
          </a:xfrm>
        </p:spPr>
        <p:txBody>
          <a:bodyPr>
            <a:normAutofit/>
          </a:bodyPr>
          <a:lstStyle/>
          <a:p>
            <a:pPr rtl="0">
              <a:spcBef>
                <a:spcPts val="1200"/>
              </a:spcBef>
              <a:spcAft>
                <a:spcPts val="1200"/>
              </a:spcAft>
            </a:pPr>
            <a:r>
              <a:rPr lang="en-US" sz="2000" i="0" u="none" strike="noStrike" dirty="0">
                <a:solidFill>
                  <a:srgbClr val="000000"/>
                </a:solidFill>
                <a:effectLst/>
                <a:latin typeface="Arial" panose="020B0604020202020204" pitchFamily="34" charset="0"/>
              </a:rPr>
              <a:t>Automatic Music Transcription (AMT) is a fundamental problem in Music Information Retrieval (MIR).</a:t>
            </a:r>
            <a:r>
              <a:rPr lang="en-US" sz="2000" dirty="0"/>
              <a:t> </a:t>
            </a:r>
          </a:p>
          <a:p>
            <a:pPr rtl="0">
              <a:spcBef>
                <a:spcPts val="1200"/>
              </a:spcBef>
              <a:spcAft>
                <a:spcPts val="1200"/>
              </a:spcAft>
            </a:pPr>
            <a:r>
              <a:rPr lang="en-US" sz="2000" i="1" u="none" strike="noStrike" dirty="0">
                <a:solidFill>
                  <a:srgbClr val="000000"/>
                </a:solidFill>
                <a:effectLst/>
                <a:latin typeface="Arial" panose="020B0604020202020204" pitchFamily="34" charset="0"/>
              </a:rPr>
              <a:t>The challenge is to translate an audio sequence to a symbolic representation of music.</a:t>
            </a:r>
          </a:p>
          <a:p>
            <a:pPr rtl="0">
              <a:spcBef>
                <a:spcPts val="1200"/>
              </a:spcBef>
              <a:spcAft>
                <a:spcPts val="1200"/>
              </a:spcAft>
            </a:pPr>
            <a:r>
              <a:rPr lang="en-US" sz="2000" dirty="0">
                <a:solidFill>
                  <a:srgbClr val="000000"/>
                </a:solidFill>
                <a:latin typeface="Arial" panose="020B0604020202020204" pitchFamily="34" charset="0"/>
              </a:rPr>
              <a:t>Furthermore, we can extend this to incorporate anomaly detection by comparing the output symbolic representation against a master piece to give feedback to the user on how to improve.</a:t>
            </a:r>
            <a:endParaRPr lang="en-US" sz="2000" dirty="0">
              <a:effectLst/>
            </a:endParaRPr>
          </a:p>
          <a:p>
            <a:pPr marL="0" indent="0">
              <a:buNone/>
            </a:pPr>
            <a:br>
              <a:rPr lang="en-US" sz="2000" dirty="0"/>
            </a:br>
            <a:endParaRPr lang="en-IN" sz="2000" dirty="0"/>
          </a:p>
          <a:p>
            <a:endParaRPr lang="en-IN" sz="2000" dirty="0"/>
          </a:p>
        </p:txBody>
      </p:sp>
      <p:sp>
        <p:nvSpPr>
          <p:cNvPr id="5" name="TextBox 4">
            <a:extLst>
              <a:ext uri="{FF2B5EF4-FFF2-40B4-BE49-F238E27FC236}">
                <a16:creationId xmlns:a16="http://schemas.microsoft.com/office/drawing/2014/main" id="{ED3BA479-64A7-4EA7-A7D6-E1D8EEC50CD9}"/>
              </a:ext>
            </a:extLst>
          </p:cNvPr>
          <p:cNvSpPr txBox="1"/>
          <p:nvPr/>
        </p:nvSpPr>
        <p:spPr>
          <a:xfrm>
            <a:off x="2003728" y="1688286"/>
            <a:ext cx="7384111" cy="1200329"/>
          </a:xfrm>
          <a:prstGeom prst="rect">
            <a:avLst/>
          </a:prstGeom>
          <a:noFill/>
        </p:spPr>
        <p:txBody>
          <a:bodyPr wrap="square">
            <a:spAutoFit/>
          </a:bodyPr>
          <a:lstStyle/>
          <a:p>
            <a:pPr>
              <a:spcBef>
                <a:spcPts val="1200"/>
              </a:spcBef>
              <a:spcAft>
                <a:spcPts val="1200"/>
              </a:spcAft>
            </a:pPr>
            <a:r>
              <a:rPr lang="en-US" sz="2400" dirty="0">
                <a:solidFill>
                  <a:srgbClr val="FF0000"/>
                </a:solidFill>
                <a:latin typeface="Arial" panose="020B0604020202020204" pitchFamily="34" charset="0"/>
              </a:rPr>
              <a:t>Have you ever made a recording of yourself improvising at the piano and later wanted to know exactly what you played?</a:t>
            </a:r>
          </a:p>
        </p:txBody>
      </p:sp>
    </p:spTree>
    <p:extLst>
      <p:ext uri="{BB962C8B-B14F-4D97-AF65-F5344CB8AC3E}">
        <p14:creationId xmlns:p14="http://schemas.microsoft.com/office/powerpoint/2010/main" val="244911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6275577-A93A-4AB1-9882-4AAF4B256D6F}"/>
              </a:ext>
            </a:extLst>
          </p:cNvPr>
          <p:cNvPicPr>
            <a:picLocks noChangeAspect="1"/>
          </p:cNvPicPr>
          <p:nvPr/>
        </p:nvPicPr>
        <p:blipFill>
          <a:blip r:embed="rId2"/>
          <a:stretch>
            <a:fillRect/>
          </a:stretch>
        </p:blipFill>
        <p:spPr>
          <a:xfrm>
            <a:off x="4282913" y="2037286"/>
            <a:ext cx="7714354" cy="3885993"/>
          </a:xfrm>
          <a:prstGeom prst="rect">
            <a:avLst/>
          </a:prstGeom>
        </p:spPr>
      </p:pic>
      <p:sp>
        <p:nvSpPr>
          <p:cNvPr id="9" name="TextBox 8">
            <a:extLst>
              <a:ext uri="{FF2B5EF4-FFF2-40B4-BE49-F238E27FC236}">
                <a16:creationId xmlns:a16="http://schemas.microsoft.com/office/drawing/2014/main" id="{521627DC-67BA-4CC5-A03C-714637721F2F}"/>
              </a:ext>
            </a:extLst>
          </p:cNvPr>
          <p:cNvSpPr txBox="1"/>
          <p:nvPr/>
        </p:nvSpPr>
        <p:spPr>
          <a:xfrm>
            <a:off x="243652" y="1003472"/>
            <a:ext cx="11997267" cy="2308324"/>
          </a:xfrm>
          <a:prstGeom prst="rect">
            <a:avLst/>
          </a:prstGeom>
          <a:noFill/>
        </p:spPr>
        <p:txBody>
          <a:bodyPr wrap="square">
            <a:spAutoFit/>
          </a:bodyPr>
          <a:lstStyle/>
          <a:p>
            <a:pPr marL="285750" indent="-285750">
              <a:buFont typeface="Wingdings" panose="05000000000000000000" pitchFamily="2" charset="2"/>
              <a:buChar char="q"/>
            </a:pPr>
            <a:r>
              <a:rPr lang="en-IN" dirty="0"/>
              <a:t>Sheet music representation 				</a:t>
            </a:r>
          </a:p>
          <a:p>
            <a:pPr marL="742950" lvl="1" indent="-285750">
              <a:buFont typeface="Wingdings" panose="05000000000000000000" pitchFamily="2" charset="2"/>
              <a:buChar char="§"/>
            </a:pPr>
            <a:r>
              <a:rPr lang="en-IN" dirty="0"/>
              <a:t>visual description of a musical score.</a:t>
            </a:r>
          </a:p>
          <a:p>
            <a:pPr marL="742950" lvl="1" indent="-285750">
              <a:buFont typeface="Wingdings" panose="05000000000000000000" pitchFamily="2" charset="2"/>
              <a:buChar char="§"/>
            </a:pPr>
            <a:r>
              <a:rPr lang="en-IN" dirty="0"/>
              <a:t>image format (printed or scanned).</a:t>
            </a:r>
          </a:p>
          <a:p>
            <a:endParaRPr lang="en-IN" dirty="0"/>
          </a:p>
          <a:p>
            <a:endParaRPr lang="en-IN" dirty="0"/>
          </a:p>
          <a:p>
            <a:pPr marL="285750" indent="-285750">
              <a:buFont typeface="Wingdings" panose="05000000000000000000" pitchFamily="2" charset="2"/>
              <a:buChar char="q"/>
            </a:pPr>
            <a:r>
              <a:rPr lang="en-IN" dirty="0"/>
              <a:t>Audio representation</a:t>
            </a:r>
          </a:p>
          <a:p>
            <a:pPr marL="742950" lvl="1" indent="-285750">
              <a:buFont typeface="Wingdings" panose="05000000000000000000" pitchFamily="2" charset="2"/>
              <a:buChar char="§"/>
            </a:pPr>
            <a:r>
              <a:rPr lang="en-IN" dirty="0"/>
              <a:t>physical description </a:t>
            </a:r>
          </a:p>
          <a:p>
            <a:pPr marL="742950" lvl="1" indent="-285750">
              <a:buFont typeface="Wingdings" panose="05000000000000000000" pitchFamily="2" charset="2"/>
              <a:buChar char="§"/>
            </a:pPr>
            <a:r>
              <a:rPr lang="en-IN" dirty="0"/>
              <a:t>encoding of sound wave</a:t>
            </a:r>
          </a:p>
        </p:txBody>
      </p:sp>
      <p:sp>
        <p:nvSpPr>
          <p:cNvPr id="15" name="TextBox 14">
            <a:extLst>
              <a:ext uri="{FF2B5EF4-FFF2-40B4-BE49-F238E27FC236}">
                <a16:creationId xmlns:a16="http://schemas.microsoft.com/office/drawing/2014/main" id="{2CCAA88B-E83E-4D3E-976A-0A187757E48A}"/>
              </a:ext>
            </a:extLst>
          </p:cNvPr>
          <p:cNvSpPr txBox="1"/>
          <p:nvPr/>
        </p:nvSpPr>
        <p:spPr>
          <a:xfrm>
            <a:off x="4941849" y="1002896"/>
            <a:ext cx="6525633" cy="1200329"/>
          </a:xfrm>
          <a:prstGeom prst="rect">
            <a:avLst/>
          </a:prstGeom>
          <a:noFill/>
        </p:spPr>
        <p:txBody>
          <a:bodyPr wrap="none" rtlCol="0">
            <a:spAutoFit/>
          </a:bodyPr>
          <a:lstStyle/>
          <a:p>
            <a:pPr marL="285750" indent="-285750">
              <a:buFont typeface="Wingdings" panose="05000000000000000000" pitchFamily="2" charset="2"/>
              <a:buChar char="q"/>
            </a:pPr>
            <a:r>
              <a:rPr lang="en-IN" dirty="0"/>
              <a:t>Symbolic representations – MIDI and Piano Roll.</a:t>
            </a:r>
          </a:p>
          <a:p>
            <a:pPr marL="742950" lvl="1" indent="-285750">
              <a:buFont typeface="Wingdings" panose="05000000000000000000" pitchFamily="2" charset="2"/>
              <a:buChar char="§"/>
            </a:pPr>
            <a:r>
              <a:rPr lang="en-IN" dirty="0"/>
              <a:t>description based on entities with explicit musical meaning.</a:t>
            </a:r>
          </a:p>
          <a:p>
            <a:pPr marL="742950" lvl="1" indent="-285750">
              <a:buFont typeface="Wingdings" panose="05000000000000000000" pitchFamily="2" charset="2"/>
              <a:buChar char="§"/>
            </a:pPr>
            <a:r>
              <a:rPr lang="en-IN" dirty="0"/>
              <a:t>given in digital format that can be parsed by a computer. </a:t>
            </a:r>
          </a:p>
          <a:p>
            <a:endParaRPr lang="en-IN" dirty="0"/>
          </a:p>
        </p:txBody>
      </p:sp>
      <p:pic>
        <p:nvPicPr>
          <p:cNvPr id="17" name="Picture 16">
            <a:extLst>
              <a:ext uri="{FF2B5EF4-FFF2-40B4-BE49-F238E27FC236}">
                <a16:creationId xmlns:a16="http://schemas.microsoft.com/office/drawing/2014/main" id="{3AA8924F-E5AE-456C-9B8A-135ADFBEC80C}"/>
              </a:ext>
            </a:extLst>
          </p:cNvPr>
          <p:cNvPicPr>
            <a:picLocks noChangeAspect="1"/>
          </p:cNvPicPr>
          <p:nvPr/>
        </p:nvPicPr>
        <p:blipFill>
          <a:blip r:embed="rId3"/>
          <a:stretch>
            <a:fillRect/>
          </a:stretch>
        </p:blipFill>
        <p:spPr>
          <a:xfrm>
            <a:off x="82973" y="3546205"/>
            <a:ext cx="4088179" cy="1360262"/>
          </a:xfrm>
          <a:prstGeom prst="rect">
            <a:avLst/>
          </a:prstGeom>
        </p:spPr>
      </p:pic>
      <p:sp>
        <p:nvSpPr>
          <p:cNvPr id="18" name="Title 1">
            <a:extLst>
              <a:ext uri="{FF2B5EF4-FFF2-40B4-BE49-F238E27FC236}">
                <a16:creationId xmlns:a16="http://schemas.microsoft.com/office/drawing/2014/main" id="{D63A8A34-0853-455F-A764-4D04BE3A4885}"/>
              </a:ext>
            </a:extLst>
          </p:cNvPr>
          <p:cNvSpPr txBox="1">
            <a:spLocks/>
          </p:cNvSpPr>
          <p:nvPr/>
        </p:nvSpPr>
        <p:spPr>
          <a:xfrm>
            <a:off x="296629" y="1720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t>Music Representations </a:t>
            </a:r>
          </a:p>
        </p:txBody>
      </p:sp>
      <p:sp>
        <p:nvSpPr>
          <p:cNvPr id="21" name="TextBox 20">
            <a:extLst>
              <a:ext uri="{FF2B5EF4-FFF2-40B4-BE49-F238E27FC236}">
                <a16:creationId xmlns:a16="http://schemas.microsoft.com/office/drawing/2014/main" id="{82C2453A-D4E8-4210-8869-630A6A28AABC}"/>
              </a:ext>
            </a:extLst>
          </p:cNvPr>
          <p:cNvSpPr txBox="1"/>
          <p:nvPr/>
        </p:nvSpPr>
        <p:spPr>
          <a:xfrm>
            <a:off x="4223104" y="5923279"/>
            <a:ext cx="8201660" cy="1169551"/>
          </a:xfrm>
          <a:prstGeom prst="rect">
            <a:avLst/>
          </a:prstGeom>
          <a:noFill/>
        </p:spPr>
        <p:txBody>
          <a:bodyPr wrap="square">
            <a:spAutoFit/>
          </a:bodyPr>
          <a:lstStyle/>
          <a:p>
            <a:pPr algn="l"/>
            <a:r>
              <a:rPr lang="en-US" sz="1400" b="0" i="0" dirty="0">
                <a:solidFill>
                  <a:srgbClr val="000000"/>
                </a:solidFill>
                <a:effectLst/>
                <a:latin typeface="Helvetica Neue"/>
              </a:rPr>
              <a:t>The above figure shows various symbolic music representations of the first twelve notes of Beethoven's Fifth including a sheet music representation, a MIDI representation (in a simplified, tabular form), and a piano-roll representation.</a:t>
            </a:r>
          </a:p>
          <a:p>
            <a:br>
              <a:rPr lang="en-US" sz="1400" dirty="0"/>
            </a:br>
            <a:endParaRPr lang="en-IN" sz="1400" dirty="0"/>
          </a:p>
        </p:txBody>
      </p:sp>
      <p:sp>
        <p:nvSpPr>
          <p:cNvPr id="11" name="TextBox 10">
            <a:extLst>
              <a:ext uri="{FF2B5EF4-FFF2-40B4-BE49-F238E27FC236}">
                <a16:creationId xmlns:a16="http://schemas.microsoft.com/office/drawing/2014/main" id="{288DA679-6C37-4410-8CB8-E06319412F00}"/>
              </a:ext>
            </a:extLst>
          </p:cNvPr>
          <p:cNvSpPr txBox="1"/>
          <p:nvPr/>
        </p:nvSpPr>
        <p:spPr>
          <a:xfrm>
            <a:off x="82973" y="5199820"/>
            <a:ext cx="4001574" cy="1569660"/>
          </a:xfrm>
          <a:prstGeom prst="rect">
            <a:avLst/>
          </a:prstGeom>
          <a:noFill/>
        </p:spPr>
        <p:txBody>
          <a:bodyPr wrap="square">
            <a:spAutoFit/>
          </a:bodyPr>
          <a:lstStyle/>
          <a:p>
            <a:r>
              <a:rPr lang="en-US" sz="1600" dirty="0" err="1"/>
              <a:t>Pianoroll</a:t>
            </a:r>
            <a:r>
              <a:rPr lang="en-US" sz="1600" dirty="0"/>
              <a:t> is a music storing format which represents a music piece by a score-like matrix. The vertical and horizontal axes represent note pitch and time, respectively. The values represent the velocities of the notes.</a:t>
            </a:r>
            <a:endParaRPr lang="en-IN" sz="1600" dirty="0"/>
          </a:p>
        </p:txBody>
      </p:sp>
    </p:spTree>
    <p:extLst>
      <p:ext uri="{BB962C8B-B14F-4D97-AF65-F5344CB8AC3E}">
        <p14:creationId xmlns:p14="http://schemas.microsoft.com/office/powerpoint/2010/main" val="75000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D0B4AA-C880-460B-8057-F83C4CC2B517}"/>
              </a:ext>
            </a:extLst>
          </p:cNvPr>
          <p:cNvSpPr txBox="1"/>
          <p:nvPr/>
        </p:nvSpPr>
        <p:spPr>
          <a:xfrm>
            <a:off x="73770" y="977983"/>
            <a:ext cx="11821601" cy="965777"/>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Many traditional pianos have 88-key keyboards, but you’ll stick to playing just one octave (</a:t>
            </a:r>
            <a:r>
              <a:rPr lang="en-IN" sz="1800" b="1"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an octave is a set of eight white keys</a:t>
            </a: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 The first thing we’ll show you is where middle C is located on the keyboard. From this spot, you’ll learn every note name on the piano: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B7E3321-A402-4C34-8465-DA304FD338C2}"/>
              </a:ext>
            </a:extLst>
          </p:cNvPr>
          <p:cNvPicPr>
            <a:picLocks noChangeAspect="1"/>
          </p:cNvPicPr>
          <p:nvPr/>
        </p:nvPicPr>
        <p:blipFill>
          <a:blip r:embed="rId2"/>
          <a:stretch>
            <a:fillRect/>
          </a:stretch>
        </p:blipFill>
        <p:spPr>
          <a:xfrm>
            <a:off x="1465054" y="2107033"/>
            <a:ext cx="8847787" cy="1638007"/>
          </a:xfrm>
          <a:prstGeom prst="rect">
            <a:avLst/>
          </a:prstGeom>
        </p:spPr>
      </p:pic>
      <p:sp>
        <p:nvSpPr>
          <p:cNvPr id="10" name="TextBox 9">
            <a:extLst>
              <a:ext uri="{FF2B5EF4-FFF2-40B4-BE49-F238E27FC236}">
                <a16:creationId xmlns:a16="http://schemas.microsoft.com/office/drawing/2014/main" id="{CBEF6839-E292-4F37-9307-8642933B53D3}"/>
              </a:ext>
            </a:extLst>
          </p:cNvPr>
          <p:cNvSpPr txBox="1"/>
          <p:nvPr/>
        </p:nvSpPr>
        <p:spPr>
          <a:xfrm>
            <a:off x="296629" y="3745040"/>
            <a:ext cx="11742088" cy="96577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The piano’s keyboard is built off of repeating sets of white and black keys.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Starting from middle C, the white keys follow the alphabet note-by-note until they reach G where they’ll reset to an A on the next note.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40FB10F-D8BA-4DF5-A9B4-B7C162E6E83D}"/>
              </a:ext>
            </a:extLst>
          </p:cNvPr>
          <p:cNvPicPr>
            <a:picLocks noChangeAspect="1"/>
          </p:cNvPicPr>
          <p:nvPr/>
        </p:nvPicPr>
        <p:blipFill>
          <a:blip r:embed="rId3"/>
          <a:stretch>
            <a:fillRect/>
          </a:stretch>
        </p:blipFill>
        <p:spPr>
          <a:xfrm>
            <a:off x="3527644" y="4809939"/>
            <a:ext cx="3095791" cy="1912106"/>
          </a:xfrm>
          <a:prstGeom prst="rect">
            <a:avLst/>
          </a:prstGeom>
        </p:spPr>
      </p:pic>
      <p:sp>
        <p:nvSpPr>
          <p:cNvPr id="14" name="Title 1">
            <a:extLst>
              <a:ext uri="{FF2B5EF4-FFF2-40B4-BE49-F238E27FC236}">
                <a16:creationId xmlns:a16="http://schemas.microsoft.com/office/drawing/2014/main" id="{59BC699A-2209-45B7-92D0-A15FAE013EF4}"/>
              </a:ext>
            </a:extLst>
          </p:cNvPr>
          <p:cNvSpPr txBox="1">
            <a:spLocks/>
          </p:cNvSpPr>
          <p:nvPr/>
        </p:nvSpPr>
        <p:spPr>
          <a:xfrm>
            <a:off x="296629" y="1720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t>Piano - Introduction</a:t>
            </a:r>
          </a:p>
        </p:txBody>
      </p:sp>
    </p:spTree>
    <p:extLst>
      <p:ext uri="{BB962C8B-B14F-4D97-AF65-F5344CB8AC3E}">
        <p14:creationId xmlns:p14="http://schemas.microsoft.com/office/powerpoint/2010/main" val="187090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977241-8234-4605-B04F-C09952B9A44F}"/>
              </a:ext>
            </a:extLst>
          </p:cNvPr>
          <p:cNvSpPr txBox="1"/>
          <p:nvPr/>
        </p:nvSpPr>
        <p:spPr>
          <a:xfrm>
            <a:off x="68578" y="1009794"/>
            <a:ext cx="11518210" cy="1868781"/>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Midi Note/Pitch of a note</a:t>
            </a: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 : </a:t>
            </a:r>
          </a:p>
          <a:p>
            <a:pPr marL="285750" lvl="0" indent="-285750">
              <a:lnSpc>
                <a:spcPct val="107000"/>
              </a:lnSpc>
              <a:spcAft>
                <a:spcPts val="800"/>
              </a:spcAft>
              <a:buFont typeface="Arial" panose="020B0604020202020204" pitchFamily="34" charset="0"/>
              <a:buChar char="•"/>
            </a:pPr>
            <a:r>
              <a:rPr lang="en-US" b="0" i="0" dirty="0">
                <a:solidFill>
                  <a:srgbClr val="000000"/>
                </a:solidFill>
                <a:effectLst/>
                <a:latin typeface="Optima"/>
              </a:rPr>
              <a:t>The </a:t>
            </a:r>
            <a:r>
              <a:rPr lang="en-US" b="1" i="0" dirty="0">
                <a:solidFill>
                  <a:srgbClr val="000000"/>
                </a:solidFill>
                <a:effectLst/>
                <a:latin typeface="Optima"/>
              </a:rPr>
              <a:t>MIDI note number</a:t>
            </a:r>
            <a:r>
              <a:rPr lang="en-US" b="0" i="0" dirty="0">
                <a:solidFill>
                  <a:srgbClr val="000000"/>
                </a:solidFill>
                <a:effectLst/>
                <a:latin typeface="Optima"/>
              </a:rPr>
              <a:t> is an integer between 0 and 127 that encodes the note's pitch. </a:t>
            </a:r>
            <a:endParaRPr lang="en-IN" dirty="0">
              <a:solidFill>
                <a:srgbClr val="333333"/>
              </a:solidFill>
              <a:latin typeface="Lato" panose="020F0502020204030203"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dirty="0">
                <a:solidFill>
                  <a:srgbClr val="000000"/>
                </a:solidFill>
                <a:latin typeface="Optima"/>
              </a:rPr>
              <a:t>Musical notes or tones have a pitch. The pitch of a particular note is often given as a number. </a:t>
            </a:r>
          </a:p>
          <a:p>
            <a:pPr marL="285750" lvl="0" indent="-285750">
              <a:lnSpc>
                <a:spcPct val="107000"/>
              </a:lnSpc>
              <a:spcAft>
                <a:spcPts val="800"/>
              </a:spcAft>
              <a:buFont typeface="Arial" panose="020B0604020202020204" pitchFamily="34" charset="0"/>
              <a:buChar char="•"/>
            </a:pPr>
            <a:r>
              <a:rPr lang="en-US" b="0" i="0" dirty="0">
                <a:solidFill>
                  <a:srgbClr val="000000"/>
                </a:solidFill>
                <a:effectLst/>
                <a:latin typeface="Optima"/>
              </a:rPr>
              <a:t>Most importantly, C4 (middle C) has MIDI note number 60, and A4 (concert A440) has MIDI note number 69. MIDI note numbers separated by 12 are separated by one octave, e.g. 72 = C5, 84 = C6, etc.</a:t>
            </a:r>
            <a:endParaRPr lang="en-IN" dirty="0">
              <a:solidFill>
                <a:srgbClr val="000000"/>
              </a:solidFill>
              <a:latin typeface="Optima"/>
            </a:endParaRPr>
          </a:p>
        </p:txBody>
      </p:sp>
      <p:sp>
        <p:nvSpPr>
          <p:cNvPr id="8" name="Title 1">
            <a:extLst>
              <a:ext uri="{FF2B5EF4-FFF2-40B4-BE49-F238E27FC236}">
                <a16:creationId xmlns:a16="http://schemas.microsoft.com/office/drawing/2014/main" id="{00587BEF-2E62-4C37-B13F-06ADD2400AB6}"/>
              </a:ext>
            </a:extLst>
          </p:cNvPr>
          <p:cNvSpPr txBox="1">
            <a:spLocks/>
          </p:cNvSpPr>
          <p:nvPr/>
        </p:nvSpPr>
        <p:spPr>
          <a:xfrm>
            <a:off x="296629" y="1720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t>Terminologies</a:t>
            </a:r>
          </a:p>
        </p:txBody>
      </p:sp>
      <p:pic>
        <p:nvPicPr>
          <p:cNvPr id="11" name="Picture 10">
            <a:extLst>
              <a:ext uri="{FF2B5EF4-FFF2-40B4-BE49-F238E27FC236}">
                <a16:creationId xmlns:a16="http://schemas.microsoft.com/office/drawing/2014/main" id="{8E5B0289-7468-45CB-9CE8-358FBD972E81}"/>
              </a:ext>
            </a:extLst>
          </p:cNvPr>
          <p:cNvPicPr>
            <a:picLocks noChangeAspect="1"/>
          </p:cNvPicPr>
          <p:nvPr/>
        </p:nvPicPr>
        <p:blipFill>
          <a:blip r:embed="rId2"/>
          <a:stretch>
            <a:fillRect/>
          </a:stretch>
        </p:blipFill>
        <p:spPr>
          <a:xfrm>
            <a:off x="296629" y="3285830"/>
            <a:ext cx="6472279" cy="3400085"/>
          </a:xfrm>
          <a:prstGeom prst="rect">
            <a:avLst/>
          </a:prstGeom>
        </p:spPr>
      </p:pic>
      <p:sp>
        <p:nvSpPr>
          <p:cNvPr id="12" name="TextBox 11">
            <a:extLst>
              <a:ext uri="{FF2B5EF4-FFF2-40B4-BE49-F238E27FC236}">
                <a16:creationId xmlns:a16="http://schemas.microsoft.com/office/drawing/2014/main" id="{9BFA8F55-7A50-4456-96A6-B920F70921B5}"/>
              </a:ext>
            </a:extLst>
          </p:cNvPr>
          <p:cNvSpPr txBox="1"/>
          <p:nvPr/>
        </p:nvSpPr>
        <p:spPr>
          <a:xfrm>
            <a:off x="6861976" y="5479473"/>
            <a:ext cx="3466270" cy="923330"/>
          </a:xfrm>
          <a:prstGeom prst="rect">
            <a:avLst/>
          </a:prstGeom>
          <a:noFill/>
        </p:spPr>
        <p:txBody>
          <a:bodyPr wrap="none" rtlCol="0">
            <a:spAutoFit/>
          </a:bodyPr>
          <a:lstStyle/>
          <a:p>
            <a:r>
              <a:rPr lang="en-US" dirty="0"/>
              <a:t>This is more than sufficient since a </a:t>
            </a:r>
          </a:p>
          <a:p>
            <a:r>
              <a:rPr lang="en-US" dirty="0"/>
              <a:t>Standard piano-style keyboard has </a:t>
            </a:r>
          </a:p>
          <a:p>
            <a:r>
              <a:rPr lang="en-US" dirty="0"/>
              <a:t>No more than 88 keys.</a:t>
            </a:r>
            <a:endParaRPr lang="en-IN" dirty="0"/>
          </a:p>
        </p:txBody>
      </p:sp>
      <p:pic>
        <p:nvPicPr>
          <p:cNvPr id="14" name="Picture 13">
            <a:extLst>
              <a:ext uri="{FF2B5EF4-FFF2-40B4-BE49-F238E27FC236}">
                <a16:creationId xmlns:a16="http://schemas.microsoft.com/office/drawing/2014/main" id="{532933FE-4046-4A8A-A772-7ADBA9D01D46}"/>
              </a:ext>
            </a:extLst>
          </p:cNvPr>
          <p:cNvPicPr>
            <a:picLocks noChangeAspect="1"/>
          </p:cNvPicPr>
          <p:nvPr/>
        </p:nvPicPr>
        <p:blipFill>
          <a:blip r:embed="rId3"/>
          <a:stretch>
            <a:fillRect/>
          </a:stretch>
        </p:blipFill>
        <p:spPr>
          <a:xfrm>
            <a:off x="7491135" y="3102613"/>
            <a:ext cx="3689447" cy="1542394"/>
          </a:xfrm>
          <a:prstGeom prst="rect">
            <a:avLst/>
          </a:prstGeom>
        </p:spPr>
      </p:pic>
    </p:spTree>
    <p:extLst>
      <p:ext uri="{BB962C8B-B14F-4D97-AF65-F5344CB8AC3E}">
        <p14:creationId xmlns:p14="http://schemas.microsoft.com/office/powerpoint/2010/main" val="250873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405CB8-E99A-4143-BB3D-E019B9B5B28E}"/>
              </a:ext>
            </a:extLst>
          </p:cNvPr>
          <p:cNvSpPr txBox="1"/>
          <p:nvPr/>
        </p:nvSpPr>
        <p:spPr>
          <a:xfrm>
            <a:off x="304138" y="470098"/>
            <a:ext cx="6094674" cy="36381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Frequency</a:t>
            </a: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 : </a:t>
            </a:r>
          </a:p>
        </p:txBody>
      </p:sp>
      <p:pic>
        <p:nvPicPr>
          <p:cNvPr id="9" name="Picture 8">
            <a:extLst>
              <a:ext uri="{FF2B5EF4-FFF2-40B4-BE49-F238E27FC236}">
                <a16:creationId xmlns:a16="http://schemas.microsoft.com/office/drawing/2014/main" id="{D5E74FEE-0036-4EA4-AF79-91D9C98519CC}"/>
              </a:ext>
            </a:extLst>
          </p:cNvPr>
          <p:cNvPicPr>
            <a:picLocks noChangeAspect="1"/>
          </p:cNvPicPr>
          <p:nvPr/>
        </p:nvPicPr>
        <p:blipFill>
          <a:blip r:embed="rId2"/>
          <a:stretch>
            <a:fillRect/>
          </a:stretch>
        </p:blipFill>
        <p:spPr>
          <a:xfrm>
            <a:off x="1568395" y="3891235"/>
            <a:ext cx="8515752" cy="2209605"/>
          </a:xfrm>
          <a:prstGeom prst="rect">
            <a:avLst/>
          </a:prstGeom>
        </p:spPr>
      </p:pic>
      <p:sp>
        <p:nvSpPr>
          <p:cNvPr id="10" name="TextBox 9">
            <a:extLst>
              <a:ext uri="{FF2B5EF4-FFF2-40B4-BE49-F238E27FC236}">
                <a16:creationId xmlns:a16="http://schemas.microsoft.com/office/drawing/2014/main" id="{32CDD47E-37EE-4CA1-B6B4-E4834415B4F7}"/>
              </a:ext>
            </a:extLst>
          </p:cNvPr>
          <p:cNvSpPr txBox="1"/>
          <p:nvPr/>
        </p:nvSpPr>
        <p:spPr>
          <a:xfrm>
            <a:off x="669898" y="6100840"/>
            <a:ext cx="6094674" cy="369332"/>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*1 Hertz corresponds to 1 oscillation/second</a:t>
            </a:r>
            <a:endParaRPr lang="en-IN" dirty="0"/>
          </a:p>
        </p:txBody>
      </p:sp>
      <p:sp>
        <p:nvSpPr>
          <p:cNvPr id="16" name="TextBox 15">
            <a:extLst>
              <a:ext uri="{FF2B5EF4-FFF2-40B4-BE49-F238E27FC236}">
                <a16:creationId xmlns:a16="http://schemas.microsoft.com/office/drawing/2014/main" id="{DFEE2D40-6688-4A5D-A544-6F77EE261B88}"/>
              </a:ext>
            </a:extLst>
          </p:cNvPr>
          <p:cNvSpPr txBox="1"/>
          <p:nvPr/>
        </p:nvSpPr>
        <p:spPr>
          <a:xfrm>
            <a:off x="542676" y="949493"/>
            <a:ext cx="11368377" cy="425077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rgbClr val="000000"/>
                </a:solidFill>
                <a:latin typeface="Optima"/>
              </a:rPr>
              <a:t>The technical term for pitch is frequency.</a:t>
            </a:r>
          </a:p>
          <a:p>
            <a:pPr marL="285750" indent="-285750">
              <a:lnSpc>
                <a:spcPct val="107000"/>
              </a:lnSpc>
              <a:spcAft>
                <a:spcPts val="800"/>
              </a:spcAft>
              <a:buFont typeface="Arial" panose="020B0604020202020204" pitchFamily="34" charset="0"/>
              <a:buChar char="•"/>
            </a:pPr>
            <a:r>
              <a:rPr lang="en-US" dirty="0">
                <a:solidFill>
                  <a:srgbClr val="000000"/>
                </a:solidFill>
                <a:latin typeface="Optima"/>
              </a:rPr>
              <a:t>If you pluck a violin string tuned to Middle A, the string will vibrate or oscillate back and forth and will have a certain pitch.</a:t>
            </a:r>
          </a:p>
          <a:p>
            <a:pPr marL="285750" lvl="0" indent="-285750">
              <a:lnSpc>
                <a:spcPct val="107000"/>
              </a:lnSpc>
              <a:spcAft>
                <a:spcPts val="800"/>
              </a:spcAft>
              <a:buFont typeface="Arial" panose="020B0604020202020204" pitchFamily="34" charset="0"/>
              <a:buChar char="•"/>
            </a:pPr>
            <a:r>
              <a:rPr lang="en-IN" dirty="0">
                <a:solidFill>
                  <a:srgbClr val="000000"/>
                </a:solidFill>
                <a:latin typeface="Optima"/>
              </a:rPr>
              <a:t>For example, the note "A" in the middle of a piano is designated A=440. Now, the question is 440 what? </a:t>
            </a:r>
          </a:p>
          <a:p>
            <a:pPr marL="285750" lvl="0" indent="-285750">
              <a:lnSpc>
                <a:spcPct val="107000"/>
              </a:lnSpc>
              <a:spcAft>
                <a:spcPts val="800"/>
              </a:spcAft>
              <a:buFont typeface="Arial" panose="020B0604020202020204" pitchFamily="34" charset="0"/>
              <a:buChar char="•"/>
            </a:pPr>
            <a:r>
              <a:rPr lang="en-IN" dirty="0">
                <a:solidFill>
                  <a:srgbClr val="000000"/>
                </a:solidFill>
                <a:latin typeface="Optima"/>
              </a:rPr>
              <a:t>This number is how many oscillations occur in 1 second.</a:t>
            </a:r>
            <a:endParaRPr lang="en-US" dirty="0">
              <a:solidFill>
                <a:srgbClr val="000000"/>
              </a:solidFill>
              <a:latin typeface="Optima"/>
            </a:endParaRPr>
          </a:p>
          <a:p>
            <a:pPr marL="285750" indent="-285750">
              <a:lnSpc>
                <a:spcPct val="107000"/>
              </a:lnSpc>
              <a:spcAft>
                <a:spcPts val="800"/>
              </a:spcAft>
              <a:buFont typeface="Arial" panose="020B0604020202020204" pitchFamily="34" charset="0"/>
              <a:buChar char="•"/>
            </a:pPr>
            <a:endParaRPr lang="en-US" dirty="0">
              <a:solidFill>
                <a:srgbClr val="000000"/>
              </a:solidFill>
              <a:latin typeface="Optima"/>
            </a:endParaRPr>
          </a:p>
          <a:p>
            <a:pPr marL="285750" indent="-285750">
              <a:lnSpc>
                <a:spcPct val="107000"/>
              </a:lnSpc>
              <a:spcAft>
                <a:spcPts val="800"/>
              </a:spcAft>
              <a:buFont typeface="Arial" panose="020B0604020202020204" pitchFamily="34" charset="0"/>
              <a:buChar char="•"/>
            </a:pPr>
            <a:endParaRPr lang="en-US" dirty="0">
              <a:solidFill>
                <a:srgbClr val="000000"/>
              </a:solidFill>
              <a:latin typeface="Optima"/>
            </a:endParaRPr>
          </a:p>
          <a:p>
            <a:pPr>
              <a:lnSpc>
                <a:spcPct val="107000"/>
              </a:lnSpc>
              <a:spcAft>
                <a:spcPts val="800"/>
              </a:spcAft>
            </a:pPr>
            <a:r>
              <a:rPr lang="en-US" dirty="0">
                <a:solidFill>
                  <a:srgbClr val="000000"/>
                </a:solidFill>
                <a:latin typeface="Optima"/>
              </a:rPr>
              <a:t>	</a:t>
            </a:r>
            <a:endParaRPr lang="en-IN" dirty="0">
              <a:solidFill>
                <a:srgbClr val="000000"/>
              </a:solidFill>
              <a:latin typeface="Optima"/>
            </a:endParaRPr>
          </a:p>
          <a:p>
            <a:pPr lvl="3">
              <a:lnSpc>
                <a:spcPct val="107000"/>
              </a:lnSpc>
              <a:spcAft>
                <a:spcPts val="800"/>
              </a:spcAft>
            </a:pPr>
            <a:r>
              <a:rPr lang="en-IN" dirty="0">
                <a:solidFill>
                  <a:srgbClr val="000000"/>
                </a:solidFill>
                <a:latin typeface="Optima"/>
              </a:rPr>
              <a:t>		</a:t>
            </a:r>
          </a:p>
          <a:p>
            <a:pPr>
              <a:lnSpc>
                <a:spcPct val="107000"/>
              </a:lnSpc>
              <a:spcAft>
                <a:spcPts val="800"/>
              </a:spcAft>
            </a:pPr>
            <a:endParaRPr lang="en-US" dirty="0">
              <a:solidFill>
                <a:srgbClr val="000000"/>
              </a:solidFill>
              <a:latin typeface="Optima"/>
            </a:endParaRPr>
          </a:p>
          <a:p>
            <a:pPr>
              <a:lnSpc>
                <a:spcPct val="107000"/>
              </a:lnSpc>
              <a:spcAft>
                <a:spcPts val="800"/>
              </a:spcAft>
            </a:pPr>
            <a:endParaRPr lang="en-IN" dirty="0">
              <a:solidFill>
                <a:srgbClr val="333333"/>
              </a:solidFill>
              <a:latin typeface="Lato" panose="020F0502020204030203"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D391893A-F390-476B-9A13-1276BEE80F3D}"/>
              </a:ext>
            </a:extLst>
          </p:cNvPr>
          <p:cNvPicPr>
            <a:picLocks noChangeAspect="1"/>
          </p:cNvPicPr>
          <p:nvPr/>
        </p:nvPicPr>
        <p:blipFill>
          <a:blip r:embed="rId3"/>
          <a:stretch>
            <a:fillRect/>
          </a:stretch>
        </p:blipFill>
        <p:spPr>
          <a:xfrm>
            <a:off x="6764572" y="2508284"/>
            <a:ext cx="4955650" cy="1252527"/>
          </a:xfrm>
          <a:prstGeom prst="rect">
            <a:avLst/>
          </a:prstGeom>
        </p:spPr>
      </p:pic>
    </p:spTree>
    <p:extLst>
      <p:ext uri="{BB962C8B-B14F-4D97-AF65-F5344CB8AC3E}">
        <p14:creationId xmlns:p14="http://schemas.microsoft.com/office/powerpoint/2010/main" val="251126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49834-0F3F-4A26-AC42-92972226CCDE}"/>
              </a:ext>
            </a:extLst>
          </p:cNvPr>
          <p:cNvSpPr txBox="1"/>
          <p:nvPr/>
        </p:nvSpPr>
        <p:spPr>
          <a:xfrm>
            <a:off x="510872" y="721242"/>
            <a:ext cx="11352474" cy="1778987"/>
          </a:xfrm>
          <a:prstGeom prst="rect">
            <a:avLst/>
          </a:prstGeom>
          <a:noFill/>
        </p:spPr>
        <p:txBody>
          <a:bodyPr wrap="square">
            <a:spAutoFit/>
          </a:bodyPr>
          <a:lstStyle/>
          <a:p>
            <a:pPr algn="just"/>
            <a:r>
              <a:rPr lang="en-US" dirty="0">
                <a:solidFill>
                  <a:srgbClr val="000000"/>
                </a:solidFill>
                <a:latin typeface="Optima"/>
              </a:rPr>
              <a:t>So, the time it takes for 1 oscillation is called the period, and the period is related to the frequency by:</a:t>
            </a:r>
          </a:p>
          <a:p>
            <a:pPr algn="just"/>
            <a:r>
              <a:rPr lang="en-US" dirty="0">
                <a:solidFill>
                  <a:srgbClr val="000000"/>
                </a:solidFill>
                <a:latin typeface="Optima"/>
              </a:rPr>
              <a:t>Period = 1/frequency</a:t>
            </a:r>
          </a:p>
          <a:p>
            <a:pPr algn="l"/>
            <a:r>
              <a:rPr lang="en-US" dirty="0">
                <a:solidFill>
                  <a:srgbClr val="000000"/>
                </a:solidFill>
                <a:latin typeface="Optima"/>
              </a:rPr>
              <a:t>For the example of a pitch of 440 Hz, the period will be:</a:t>
            </a:r>
          </a:p>
          <a:p>
            <a:pPr algn="l"/>
            <a:r>
              <a:rPr lang="en-US" dirty="0">
                <a:solidFill>
                  <a:srgbClr val="000000"/>
                </a:solidFill>
                <a:latin typeface="Optima"/>
              </a:rPr>
              <a:t>1/(440/sec) = (1/440) sec = 0.00227 sec</a:t>
            </a:r>
          </a:p>
          <a:p>
            <a:pPr algn="l"/>
            <a:r>
              <a:rPr lang="en-US" dirty="0">
                <a:solidFill>
                  <a:srgbClr val="000000"/>
                </a:solidFill>
                <a:latin typeface="Optima"/>
              </a:rPr>
              <a:t>= 2.27 millisecond</a:t>
            </a:r>
          </a:p>
          <a:p>
            <a:pPr algn="l"/>
            <a:r>
              <a:rPr lang="en-US" dirty="0">
                <a:solidFill>
                  <a:srgbClr val="000000"/>
                </a:solidFill>
                <a:latin typeface="Optima"/>
              </a:rPr>
              <a:t>= 2.27 msec.</a:t>
            </a:r>
          </a:p>
        </p:txBody>
      </p:sp>
      <p:sp>
        <p:nvSpPr>
          <p:cNvPr id="4" name="TextBox 3">
            <a:extLst>
              <a:ext uri="{FF2B5EF4-FFF2-40B4-BE49-F238E27FC236}">
                <a16:creationId xmlns:a16="http://schemas.microsoft.com/office/drawing/2014/main" id="{83760709-196E-47E2-854C-5BBF3B76C7E6}"/>
              </a:ext>
            </a:extLst>
          </p:cNvPr>
          <p:cNvSpPr txBox="1"/>
          <p:nvPr/>
        </p:nvSpPr>
        <p:spPr>
          <a:xfrm>
            <a:off x="248478" y="339292"/>
            <a:ext cx="6094674" cy="36381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Period/Interval</a:t>
            </a:r>
            <a:r>
              <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 : </a:t>
            </a:r>
          </a:p>
        </p:txBody>
      </p:sp>
      <p:sp>
        <p:nvSpPr>
          <p:cNvPr id="5" name="TextBox 4">
            <a:extLst>
              <a:ext uri="{FF2B5EF4-FFF2-40B4-BE49-F238E27FC236}">
                <a16:creationId xmlns:a16="http://schemas.microsoft.com/office/drawing/2014/main" id="{5DD40E7F-3D97-46D0-ACC1-1B1A650857A8}"/>
              </a:ext>
            </a:extLst>
          </p:cNvPr>
          <p:cNvSpPr txBox="1"/>
          <p:nvPr/>
        </p:nvSpPr>
        <p:spPr>
          <a:xfrm>
            <a:off x="304138" y="2481806"/>
            <a:ext cx="6094674" cy="36381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Amplitude:</a:t>
            </a:r>
            <a:endPar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CB2AE95-7E11-4DDC-BC14-2DA85625143E}"/>
              </a:ext>
            </a:extLst>
          </p:cNvPr>
          <p:cNvSpPr txBox="1"/>
          <p:nvPr/>
        </p:nvSpPr>
        <p:spPr>
          <a:xfrm>
            <a:off x="510872" y="2908692"/>
            <a:ext cx="10692516" cy="646331"/>
          </a:xfrm>
          <a:prstGeom prst="rect">
            <a:avLst/>
          </a:prstGeom>
          <a:noFill/>
        </p:spPr>
        <p:txBody>
          <a:bodyPr wrap="square">
            <a:spAutoFit/>
          </a:bodyPr>
          <a:lstStyle/>
          <a:p>
            <a:r>
              <a:rPr lang="en-US" dirty="0">
                <a:solidFill>
                  <a:srgbClr val="000000"/>
                </a:solidFill>
                <a:latin typeface="Optima"/>
              </a:rPr>
              <a:t>Besides the pitch of a musical note, perhaps the most noticeable feature in how loud the note is. The loudness of a sound wave is determined from its amplitude.</a:t>
            </a:r>
            <a:endParaRPr lang="en-IN" dirty="0">
              <a:solidFill>
                <a:srgbClr val="000000"/>
              </a:solidFill>
              <a:latin typeface="Optima"/>
            </a:endParaRPr>
          </a:p>
        </p:txBody>
      </p:sp>
      <p:pic>
        <p:nvPicPr>
          <p:cNvPr id="11" name="Picture 10">
            <a:extLst>
              <a:ext uri="{FF2B5EF4-FFF2-40B4-BE49-F238E27FC236}">
                <a16:creationId xmlns:a16="http://schemas.microsoft.com/office/drawing/2014/main" id="{65369AD2-97FC-4B90-896D-DDAB49F081C2}"/>
              </a:ext>
            </a:extLst>
          </p:cNvPr>
          <p:cNvPicPr>
            <a:picLocks noChangeAspect="1"/>
          </p:cNvPicPr>
          <p:nvPr/>
        </p:nvPicPr>
        <p:blipFill>
          <a:blip r:embed="rId2"/>
          <a:stretch>
            <a:fillRect/>
          </a:stretch>
        </p:blipFill>
        <p:spPr>
          <a:xfrm>
            <a:off x="6486276" y="1197577"/>
            <a:ext cx="3603929" cy="1552757"/>
          </a:xfrm>
          <a:prstGeom prst="rect">
            <a:avLst/>
          </a:prstGeom>
        </p:spPr>
      </p:pic>
      <p:sp>
        <p:nvSpPr>
          <p:cNvPr id="13" name="TextBox 12">
            <a:extLst>
              <a:ext uri="{FF2B5EF4-FFF2-40B4-BE49-F238E27FC236}">
                <a16:creationId xmlns:a16="http://schemas.microsoft.com/office/drawing/2014/main" id="{0541F97A-9E05-477A-BF83-D0FCC5F279C3}"/>
              </a:ext>
            </a:extLst>
          </p:cNvPr>
          <p:cNvSpPr txBox="1"/>
          <p:nvPr/>
        </p:nvSpPr>
        <p:spPr>
          <a:xfrm>
            <a:off x="510872" y="6221310"/>
            <a:ext cx="11090081" cy="646331"/>
          </a:xfrm>
          <a:prstGeom prst="rect">
            <a:avLst/>
          </a:prstGeom>
          <a:noFill/>
        </p:spPr>
        <p:txBody>
          <a:bodyPr wrap="square">
            <a:spAutoFit/>
          </a:bodyPr>
          <a:lstStyle/>
          <a:p>
            <a:r>
              <a:rPr lang="en-US" dirty="0">
                <a:solidFill>
                  <a:srgbClr val="000000"/>
                </a:solidFill>
                <a:latin typeface="Optima"/>
              </a:rPr>
              <a:t>One more attribute to sound waves that you are familiar with, and that is tone quality. This is what makes different instruments sound different. </a:t>
            </a:r>
            <a:endParaRPr lang="en-IN" dirty="0">
              <a:solidFill>
                <a:srgbClr val="000000"/>
              </a:solidFill>
              <a:latin typeface="Optima"/>
            </a:endParaRPr>
          </a:p>
        </p:txBody>
      </p:sp>
      <p:sp>
        <p:nvSpPr>
          <p:cNvPr id="14" name="TextBox 13">
            <a:extLst>
              <a:ext uri="{FF2B5EF4-FFF2-40B4-BE49-F238E27FC236}">
                <a16:creationId xmlns:a16="http://schemas.microsoft.com/office/drawing/2014/main" id="{3D54A1C5-8331-4969-8103-282456486785}"/>
              </a:ext>
            </a:extLst>
          </p:cNvPr>
          <p:cNvSpPr txBox="1"/>
          <p:nvPr/>
        </p:nvSpPr>
        <p:spPr>
          <a:xfrm>
            <a:off x="248478" y="5511132"/>
            <a:ext cx="6094674" cy="762773"/>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endPar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Timbre:</a:t>
            </a:r>
            <a:endPar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147C2B7-6986-4434-9136-9F731AB68A64}"/>
              </a:ext>
            </a:extLst>
          </p:cNvPr>
          <p:cNvSpPr txBox="1"/>
          <p:nvPr/>
        </p:nvSpPr>
        <p:spPr>
          <a:xfrm>
            <a:off x="510872" y="3925420"/>
            <a:ext cx="9579334" cy="646331"/>
          </a:xfrm>
          <a:prstGeom prst="rect">
            <a:avLst/>
          </a:prstGeom>
          <a:noFill/>
        </p:spPr>
        <p:txBody>
          <a:bodyPr wrap="square">
            <a:spAutoFit/>
          </a:bodyPr>
          <a:lstStyle/>
          <a:p>
            <a:r>
              <a:rPr lang="en-US" dirty="0">
                <a:solidFill>
                  <a:srgbClr val="000000"/>
                </a:solidFill>
                <a:latin typeface="Optima"/>
              </a:rPr>
              <a:t>The most important MIDI messages are the note-on and the note-off commands, which correspond to the start and the end of a note, respectively.</a:t>
            </a:r>
            <a:endParaRPr lang="en-IN" dirty="0">
              <a:solidFill>
                <a:srgbClr val="000000"/>
              </a:solidFill>
              <a:latin typeface="Optima"/>
            </a:endParaRPr>
          </a:p>
        </p:txBody>
      </p:sp>
      <p:sp>
        <p:nvSpPr>
          <p:cNvPr id="18" name="TextBox 17">
            <a:extLst>
              <a:ext uri="{FF2B5EF4-FFF2-40B4-BE49-F238E27FC236}">
                <a16:creationId xmlns:a16="http://schemas.microsoft.com/office/drawing/2014/main" id="{00E0E83B-6C7B-43F8-94A8-F920F9E53F81}"/>
              </a:ext>
            </a:extLst>
          </p:cNvPr>
          <p:cNvSpPr txBox="1"/>
          <p:nvPr/>
        </p:nvSpPr>
        <p:spPr>
          <a:xfrm>
            <a:off x="248478" y="3561602"/>
            <a:ext cx="6094674" cy="36381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Note-on (onset) and Note-off (offset):</a:t>
            </a:r>
            <a:endPar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C4730848-7184-4B24-9969-E270F53CE2CA}"/>
              </a:ext>
            </a:extLst>
          </p:cNvPr>
          <p:cNvSpPr txBox="1"/>
          <p:nvPr/>
        </p:nvSpPr>
        <p:spPr>
          <a:xfrm>
            <a:off x="510872" y="4986757"/>
            <a:ext cx="10925002" cy="923330"/>
          </a:xfrm>
          <a:prstGeom prst="rect">
            <a:avLst/>
          </a:prstGeom>
          <a:noFill/>
        </p:spPr>
        <p:txBody>
          <a:bodyPr wrap="square">
            <a:spAutoFit/>
          </a:bodyPr>
          <a:lstStyle/>
          <a:p>
            <a:pPr marR="0" lvl="0" indent="0" fontAlgn="base">
              <a:lnSpc>
                <a:spcPct val="100000"/>
              </a:lnSpc>
              <a:spcBef>
                <a:spcPct val="0"/>
              </a:spcBef>
              <a:spcAft>
                <a:spcPct val="0"/>
              </a:spcAft>
              <a:buClrTx/>
              <a:buSzTx/>
              <a:buFontTx/>
              <a:buNone/>
              <a:tabLst/>
            </a:pPr>
            <a:r>
              <a:rPr lang="en-US" altLang="en-US" dirty="0">
                <a:solidFill>
                  <a:srgbClr val="000000"/>
                </a:solidFill>
                <a:latin typeface="Optima"/>
              </a:rPr>
              <a:t>The key velocity is again an integer between 0 and 127, which controls the intensity of the sound. —in the case of a note-on event it determines the volume, whereas in the case of a note-off event it controls the decay during the release phase of the tone. </a:t>
            </a:r>
          </a:p>
        </p:txBody>
      </p:sp>
      <p:sp>
        <p:nvSpPr>
          <p:cNvPr id="24" name="TextBox 23">
            <a:extLst>
              <a:ext uri="{FF2B5EF4-FFF2-40B4-BE49-F238E27FC236}">
                <a16:creationId xmlns:a16="http://schemas.microsoft.com/office/drawing/2014/main" id="{858A7A21-F399-4484-9150-02760F589F35}"/>
              </a:ext>
            </a:extLst>
          </p:cNvPr>
          <p:cNvSpPr txBox="1"/>
          <p:nvPr/>
        </p:nvSpPr>
        <p:spPr>
          <a:xfrm>
            <a:off x="304138" y="4622939"/>
            <a:ext cx="6097384" cy="36381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Ø"/>
            </a:pPr>
            <a:r>
              <a:rPr lang="en-IN" sz="1800" u="sng" dirty="0">
                <a:solidFill>
                  <a:srgbClr val="333333"/>
                </a:solidFill>
                <a:effectLst/>
                <a:latin typeface="Lato" panose="020F0502020204030203" pitchFamily="34" charset="0"/>
                <a:ea typeface="Calibri" panose="020F0502020204030204" pitchFamily="34" charset="0"/>
                <a:cs typeface="Times New Roman" panose="02020603050405020304" pitchFamily="18" charset="0"/>
              </a:rPr>
              <a:t>Key velocity:</a:t>
            </a:r>
            <a:endParaRPr lang="en-IN" sz="1800" dirty="0">
              <a:solidFill>
                <a:srgbClr val="333333"/>
              </a:solidFill>
              <a:effectLst/>
              <a:latin typeface="Lato" panose="020F050202020403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154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25935-8237-4216-85FF-E74D9EF9FD80}"/>
              </a:ext>
            </a:extLst>
          </p:cNvPr>
          <p:cNvPicPr>
            <a:picLocks noChangeAspect="1"/>
          </p:cNvPicPr>
          <p:nvPr/>
        </p:nvPicPr>
        <p:blipFill>
          <a:blip r:embed="rId2"/>
          <a:stretch>
            <a:fillRect/>
          </a:stretch>
        </p:blipFill>
        <p:spPr>
          <a:xfrm>
            <a:off x="6164121" y="357809"/>
            <a:ext cx="6103818" cy="4755735"/>
          </a:xfrm>
          <a:prstGeom prst="rect">
            <a:avLst/>
          </a:prstGeom>
        </p:spPr>
      </p:pic>
      <p:sp>
        <p:nvSpPr>
          <p:cNvPr id="3" name="TextBox 2">
            <a:extLst>
              <a:ext uri="{FF2B5EF4-FFF2-40B4-BE49-F238E27FC236}">
                <a16:creationId xmlns:a16="http://schemas.microsoft.com/office/drawing/2014/main" id="{8EDEA82B-CF8F-4674-BCA1-513927853BBE}"/>
              </a:ext>
            </a:extLst>
          </p:cNvPr>
          <p:cNvSpPr txBox="1"/>
          <p:nvPr/>
        </p:nvSpPr>
        <p:spPr>
          <a:xfrm>
            <a:off x="296628" y="1004386"/>
            <a:ext cx="5731251" cy="5386090"/>
          </a:xfrm>
          <a:prstGeom prst="rect">
            <a:avLst/>
          </a:prstGeom>
          <a:noFill/>
        </p:spPr>
        <p:txBody>
          <a:bodyPr wrap="square">
            <a:spAutoFit/>
          </a:bodyPr>
          <a:lstStyle/>
          <a:p>
            <a:r>
              <a:rPr lang="en-US" sz="1600" dirty="0"/>
              <a:t>At a high level, an AMT system has:</a:t>
            </a:r>
          </a:p>
          <a:p>
            <a:endParaRPr lang="en-US" sz="1600" dirty="0"/>
          </a:p>
          <a:p>
            <a:pPr marL="285750" indent="-285750">
              <a:buFont typeface="Wingdings" panose="05000000000000000000" pitchFamily="2" charset="2"/>
              <a:buChar char="§"/>
            </a:pPr>
            <a:r>
              <a:rPr lang="en-US" sz="1600" b="1" u="sng" dirty="0"/>
              <a:t>Input</a:t>
            </a:r>
            <a:r>
              <a:rPr lang="en-US" sz="1600" dirty="0"/>
              <a:t> : It takes an audio waveform as input (Fig. 1a) .</a:t>
            </a:r>
          </a:p>
          <a:p>
            <a:pPr marL="285750" indent="-285750">
              <a:buFont typeface="Wingdings" panose="05000000000000000000" pitchFamily="2" charset="2"/>
              <a:buChar char="§"/>
            </a:pPr>
            <a:r>
              <a:rPr lang="en-US" sz="1600" b="1" u="sng" dirty="0">
                <a:latin typeface="Calibri" panose="020F0502020204030204" pitchFamily="34" charset="0"/>
                <a:cs typeface="Times New Roman" panose="02020603050405020304" pitchFamily="18" charset="0"/>
              </a:rPr>
              <a:t>Processing</a:t>
            </a:r>
            <a:r>
              <a:rPr lang="en-US" sz="1600" dirty="0">
                <a:latin typeface="Calibri" panose="020F0502020204030204" pitchFamily="34" charset="0"/>
                <a:cs typeface="Times New Roman" panose="02020603050405020304" pitchFamily="18" charset="0"/>
              </a:rPr>
              <a:t>:</a:t>
            </a:r>
            <a:r>
              <a:rPr lang="en-IN" sz="1600" dirty="0">
                <a:latin typeface="Calibri" panose="020F0502020204030204" pitchFamily="34" charset="0"/>
                <a:cs typeface="Times New Roman" panose="02020603050405020304" pitchFamily="18" charset="0"/>
              </a:rPr>
              <a:t>  </a:t>
            </a:r>
            <a:r>
              <a:rPr lang="en-IN" sz="1600" dirty="0"/>
              <a:t>Convert Time domain (wave form) into the Frequency domain :</a:t>
            </a:r>
          </a:p>
          <a:p>
            <a:pPr marL="742950" lvl="1" indent="-285750">
              <a:buFont typeface="Wingdings" panose="05000000000000000000" pitchFamily="2" charset="2"/>
              <a:buChar char="§"/>
            </a:pPr>
            <a:r>
              <a:rPr lang="en-IN" sz="1600" dirty="0"/>
              <a:t>using transformation such as ‘Fourier transform or CQT (constant-Q transform) or </a:t>
            </a:r>
            <a:r>
              <a:rPr lang="en-IN" sz="1600" dirty="0" err="1"/>
              <a:t>mel</a:t>
            </a:r>
            <a:r>
              <a:rPr lang="en-IN" sz="1600" dirty="0"/>
              <a:t>-scaled spectrograms.</a:t>
            </a:r>
          </a:p>
          <a:p>
            <a:pPr marL="742950" lvl="1" indent="-285750">
              <a:buFont typeface="Wingdings" panose="05000000000000000000" pitchFamily="2" charset="2"/>
              <a:buChar char="§"/>
            </a:pPr>
            <a:r>
              <a:rPr lang="en-IN" sz="1600" dirty="0"/>
              <a:t>Libraries that can be utilized are </a:t>
            </a:r>
            <a:r>
              <a:rPr lang="en-IN" sz="1600" b="1" dirty="0" err="1">
                <a:latin typeface="Calibri" panose="020F0502020204030204" pitchFamily="34" charset="0"/>
                <a:ea typeface="Calibri" panose="020F0502020204030204" pitchFamily="34" charset="0"/>
                <a:cs typeface="Times New Roman" panose="02020603050405020304" pitchFamily="18" charset="0"/>
              </a:rPr>
              <a:t>librosa</a:t>
            </a: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dirty="0">
                <a:latin typeface="Calibri" panose="020F0502020204030204" pitchFamily="34" charset="0"/>
                <a:ea typeface="Calibri" panose="020F0502020204030204" pitchFamily="34" charset="0"/>
                <a:cs typeface="Times New Roman" panose="02020603050405020304" pitchFamily="18" charset="0"/>
              </a:rPr>
              <a:t>or </a:t>
            </a:r>
            <a:r>
              <a:rPr lang="en-IN" sz="1600" b="1" dirty="0" err="1">
                <a:latin typeface="Calibri" panose="020F0502020204030204" pitchFamily="34" charset="0"/>
                <a:ea typeface="Calibri" panose="020F0502020204030204" pitchFamily="34" charset="0"/>
                <a:cs typeface="Times New Roman" panose="02020603050405020304" pitchFamily="18" charset="0"/>
              </a:rPr>
              <a:t>tf.signal</a:t>
            </a:r>
            <a:r>
              <a:rPr lang="en-IN" sz="1600" b="1" dirty="0">
                <a:latin typeface="Calibri" panose="020F0502020204030204" pitchFamily="34" charset="0"/>
                <a:ea typeface="Calibri" panose="020F0502020204030204" pitchFamily="34" charset="0"/>
                <a:cs typeface="Times New Roman" panose="02020603050405020304" pitchFamily="18" charset="0"/>
              </a:rPr>
              <a:t> library </a:t>
            </a:r>
            <a:r>
              <a:rPr lang="en-IN" sz="1600" dirty="0">
                <a:latin typeface="Calibri" panose="020F0502020204030204" pitchFamily="34" charset="0"/>
                <a:ea typeface="Calibri" panose="020F0502020204030204" pitchFamily="34" charset="0"/>
                <a:cs typeface="Times New Roman" panose="02020603050405020304" pitchFamily="18" charset="0"/>
              </a:rPr>
              <a:t>(still exploring this part).</a:t>
            </a:r>
          </a:p>
          <a:p>
            <a:endParaRPr lang="en-IN" sz="1600" dirty="0"/>
          </a:p>
          <a:p>
            <a:pPr marL="285750" indent="-285750">
              <a:buFont typeface="Wingdings" panose="05000000000000000000" pitchFamily="2" charset="2"/>
              <a:buChar char="§"/>
            </a:pPr>
            <a:r>
              <a:rPr lang="en-IN" sz="1600" b="1" u="sng" dirty="0"/>
              <a:t>Deep learning Model:</a:t>
            </a:r>
            <a:endParaRPr lang="en-IN" sz="1600" dirty="0"/>
          </a:p>
          <a:p>
            <a:pPr marL="742950" lvl="1" indent="-285750">
              <a:buFont typeface="Wingdings" panose="05000000000000000000" pitchFamily="2" charset="2"/>
              <a:buChar char="§"/>
            </a:pPr>
            <a:r>
              <a:rPr lang="en-IN" sz="1600" dirty="0"/>
              <a:t>The spectrogram can be converted to</a:t>
            </a:r>
          </a:p>
          <a:p>
            <a:pPr lvl="1"/>
            <a:r>
              <a:rPr lang="en-IN" sz="1600" dirty="0"/>
              <a:t>an array and fed to a Neural network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An Encoder-</a:t>
            </a:r>
            <a:r>
              <a:rPr lang="en-IN" sz="1600" dirty="0">
                <a:latin typeface="Calibri" panose="020F0502020204030204" pitchFamily="34" charset="0"/>
                <a:ea typeface="Calibri" panose="020F0502020204030204" pitchFamily="34" charset="0"/>
                <a:cs typeface="Times New Roman" panose="02020603050405020304" pitchFamily="18" charset="0"/>
              </a:rPr>
              <a:t>decoder transformer model can be used where we </a:t>
            </a:r>
            <a:r>
              <a:rPr lang="en-IN" sz="1600" dirty="0">
                <a:effectLst/>
                <a:latin typeface="Calibri" panose="020F0502020204030204" pitchFamily="34" charset="0"/>
                <a:ea typeface="Calibri" panose="020F0502020204030204" pitchFamily="34" charset="0"/>
                <a:cs typeface="Times New Roman" panose="02020603050405020304" pitchFamily="18" charset="0"/>
              </a:rPr>
              <a:t>train a model to encode raw spectrogram frames and decode directly to a sequence of note events inspired by messages in the original MIDI protocol.</a:t>
            </a:r>
            <a:endParaRPr lang="en-IN" sz="1600" b="1" u="sng" dirty="0"/>
          </a:p>
          <a:p>
            <a:pPr lvl="1"/>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r>
              <a:rPr lang="en-US" sz="1600" b="1" u="sng" dirty="0"/>
              <a:t>Output #1 : </a:t>
            </a:r>
            <a:r>
              <a:rPr lang="en-US" sz="1600" dirty="0"/>
              <a:t>A representation of pitches over time (also called a piano-roll representation, Fig. 1c) </a:t>
            </a:r>
          </a:p>
          <a:p>
            <a:pPr marL="342900" indent="-342900">
              <a:buFont typeface="Wingdings" panose="05000000000000000000" pitchFamily="2" charset="2"/>
              <a:buChar char="§"/>
            </a:pPr>
            <a:r>
              <a:rPr lang="en-US" sz="1600" b="1" u="sng" dirty="0"/>
              <a:t>OUTPUT #2 :</a:t>
            </a:r>
            <a:r>
              <a:rPr lang="en-US" sz="1600" dirty="0"/>
              <a:t> or a typeset music score (Fig. 1d).</a:t>
            </a:r>
            <a:endParaRPr lang="en-IN" sz="1600" dirty="0"/>
          </a:p>
        </p:txBody>
      </p:sp>
      <p:sp>
        <p:nvSpPr>
          <p:cNvPr id="4" name="Title 1">
            <a:extLst>
              <a:ext uri="{FF2B5EF4-FFF2-40B4-BE49-F238E27FC236}">
                <a16:creationId xmlns:a16="http://schemas.microsoft.com/office/drawing/2014/main" id="{5DA432DC-8A24-4A98-8B06-CFAE27D359D4}"/>
              </a:ext>
            </a:extLst>
          </p:cNvPr>
          <p:cNvSpPr txBox="1">
            <a:spLocks/>
          </p:cNvSpPr>
          <p:nvPr/>
        </p:nvSpPr>
        <p:spPr>
          <a:xfrm>
            <a:off x="296629" y="1720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t>AMT Overview</a:t>
            </a:r>
          </a:p>
        </p:txBody>
      </p:sp>
      <p:pic>
        <p:nvPicPr>
          <p:cNvPr id="8" name="Picture 7">
            <a:extLst>
              <a:ext uri="{FF2B5EF4-FFF2-40B4-BE49-F238E27FC236}">
                <a16:creationId xmlns:a16="http://schemas.microsoft.com/office/drawing/2014/main" id="{4EB5BEF6-A9EC-425A-AE6F-7B2E89A43288}"/>
              </a:ext>
            </a:extLst>
          </p:cNvPr>
          <p:cNvPicPr>
            <a:picLocks noChangeAspect="1"/>
          </p:cNvPicPr>
          <p:nvPr/>
        </p:nvPicPr>
        <p:blipFill>
          <a:blip r:embed="rId3"/>
          <a:stretch>
            <a:fillRect/>
          </a:stretch>
        </p:blipFill>
        <p:spPr>
          <a:xfrm>
            <a:off x="6088182" y="5469769"/>
            <a:ext cx="6103818" cy="1030422"/>
          </a:xfrm>
          <a:prstGeom prst="rect">
            <a:avLst/>
          </a:prstGeom>
        </p:spPr>
      </p:pic>
    </p:spTree>
    <p:extLst>
      <p:ext uri="{BB962C8B-B14F-4D97-AF65-F5344CB8AC3E}">
        <p14:creationId xmlns:p14="http://schemas.microsoft.com/office/powerpoint/2010/main" val="235404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0D1E-272A-4691-BB60-2206CF391F5D}"/>
              </a:ext>
            </a:extLst>
          </p:cNvPr>
          <p:cNvSpPr txBox="1">
            <a:spLocks/>
          </p:cNvSpPr>
          <p:nvPr/>
        </p:nvSpPr>
        <p:spPr>
          <a:xfrm>
            <a:off x="392045" y="41108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u="sng" dirty="0">
                <a:latin typeface="+mn-lt"/>
                <a:ea typeface="+mn-ea"/>
                <a:cs typeface="+mn-cs"/>
              </a:rPr>
              <a:t>AMT Approach 1:</a:t>
            </a:r>
          </a:p>
        </p:txBody>
      </p:sp>
      <p:sp>
        <p:nvSpPr>
          <p:cNvPr id="4" name="TextBox 3">
            <a:extLst>
              <a:ext uri="{FF2B5EF4-FFF2-40B4-BE49-F238E27FC236}">
                <a16:creationId xmlns:a16="http://schemas.microsoft.com/office/drawing/2014/main" id="{36C0A216-5050-4507-8A0F-6CD2C7B7CB71}"/>
              </a:ext>
            </a:extLst>
          </p:cNvPr>
          <p:cNvSpPr txBox="1"/>
          <p:nvPr/>
        </p:nvSpPr>
        <p:spPr>
          <a:xfrm>
            <a:off x="296629" y="1397801"/>
            <a:ext cx="11367934" cy="161574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approach combines two networks (Fig. 6): one network is used to detect note onsets and its output is used to inform a second network, which focuses on detecting note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onset detector is composed of the acoustic model, followed by a bidirectional LSTM [17] with 128 units in both the forward and backward directions, followed by a fully connected sigmoid layer with 88 outputs for representing the probability of an onset for each of the 88 piano keys.</a:t>
            </a:r>
          </a:p>
        </p:txBody>
      </p:sp>
      <p:pic>
        <p:nvPicPr>
          <p:cNvPr id="8" name="Picture 7">
            <a:extLst>
              <a:ext uri="{FF2B5EF4-FFF2-40B4-BE49-F238E27FC236}">
                <a16:creationId xmlns:a16="http://schemas.microsoft.com/office/drawing/2014/main" id="{3133043B-CCBD-440B-AAED-1CECD9833035}"/>
              </a:ext>
            </a:extLst>
          </p:cNvPr>
          <p:cNvPicPr>
            <a:picLocks noChangeAspect="1"/>
          </p:cNvPicPr>
          <p:nvPr/>
        </p:nvPicPr>
        <p:blipFill>
          <a:blip r:embed="rId2"/>
          <a:stretch>
            <a:fillRect/>
          </a:stretch>
        </p:blipFill>
        <p:spPr>
          <a:xfrm>
            <a:off x="7404222" y="2870420"/>
            <a:ext cx="2997905" cy="3507353"/>
          </a:xfrm>
          <a:prstGeom prst="rect">
            <a:avLst/>
          </a:prstGeom>
        </p:spPr>
      </p:pic>
      <p:sp>
        <p:nvSpPr>
          <p:cNvPr id="10" name="TextBox 9">
            <a:extLst>
              <a:ext uri="{FF2B5EF4-FFF2-40B4-BE49-F238E27FC236}">
                <a16:creationId xmlns:a16="http://schemas.microsoft.com/office/drawing/2014/main" id="{BD480CF7-9A10-4D0A-A9CB-07A599AD402A}"/>
              </a:ext>
            </a:extLst>
          </p:cNvPr>
          <p:cNvSpPr txBox="1"/>
          <p:nvPr/>
        </p:nvSpPr>
        <p:spPr>
          <a:xfrm>
            <a:off x="542677" y="948394"/>
            <a:ext cx="6094674" cy="369332"/>
          </a:xfrm>
          <a:prstGeom prst="rect">
            <a:avLst/>
          </a:prstGeom>
          <a:noFill/>
        </p:spPr>
        <p:txBody>
          <a:bodyPr wrap="square">
            <a:spAutoFit/>
          </a:bodyPr>
          <a:lstStyle/>
          <a:p>
            <a:r>
              <a:rPr lang="en-US" sz="1800" u="sng" dirty="0">
                <a:effectLst/>
                <a:latin typeface="Calibri" panose="020F0502020204030204" pitchFamily="34" charset="0"/>
                <a:ea typeface="Calibri" panose="020F0502020204030204" pitchFamily="34" charset="0"/>
                <a:cs typeface="Times New Roman" panose="02020603050405020304" pitchFamily="18" charset="0"/>
              </a:rPr>
              <a:t>Using two networks: </a:t>
            </a:r>
            <a:endParaRPr lang="en-IN" u="sng" dirty="0"/>
          </a:p>
        </p:txBody>
      </p:sp>
      <p:sp>
        <p:nvSpPr>
          <p:cNvPr id="12" name="TextBox 11">
            <a:extLst>
              <a:ext uri="{FF2B5EF4-FFF2-40B4-BE49-F238E27FC236}">
                <a16:creationId xmlns:a16="http://schemas.microsoft.com/office/drawing/2014/main" id="{E3E7C89F-ECEA-43DC-A607-198EB7273196}"/>
              </a:ext>
            </a:extLst>
          </p:cNvPr>
          <p:cNvSpPr txBox="1"/>
          <p:nvPr/>
        </p:nvSpPr>
        <p:spPr>
          <a:xfrm>
            <a:off x="172489" y="6358456"/>
            <a:ext cx="6097384" cy="375552"/>
          </a:xfrm>
          <a:prstGeom prst="rect">
            <a:avLst/>
          </a:prstGeom>
          <a:noFill/>
        </p:spPr>
        <p:txBody>
          <a:bodyPr wrap="square">
            <a:spAutoFit/>
          </a:bodyPr>
          <a:lstStyle/>
          <a:p>
            <a:pPr marL="457200">
              <a:lnSpc>
                <a:spcPct val="107000"/>
              </a:lnSpc>
              <a:spcAft>
                <a:spcPts val="800"/>
              </a:spcAft>
            </a:pPr>
            <a:r>
              <a:rPr lang="en-IN" sz="18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https://arxiv.org/pdf/1710.11153.pdf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EB75EBB-F409-4CAA-A4ED-915191E0C4FE}"/>
              </a:ext>
            </a:extLst>
          </p:cNvPr>
          <p:cNvSpPr txBox="1"/>
          <p:nvPr/>
        </p:nvSpPr>
        <p:spPr>
          <a:xfrm>
            <a:off x="662940" y="5993868"/>
            <a:ext cx="6097384" cy="369332"/>
          </a:xfrm>
          <a:prstGeom prst="rect">
            <a:avLst/>
          </a:prstGeom>
          <a:noFill/>
        </p:spPr>
        <p:txBody>
          <a:bodyPr wrap="square">
            <a:sp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Source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16" name="TextBox 15">
            <a:extLst>
              <a:ext uri="{FF2B5EF4-FFF2-40B4-BE49-F238E27FC236}">
                <a16:creationId xmlns:a16="http://schemas.microsoft.com/office/drawing/2014/main" id="{076BAADD-6769-4DA5-A88F-767DE4724B8A}"/>
              </a:ext>
            </a:extLst>
          </p:cNvPr>
          <p:cNvSpPr txBox="1"/>
          <p:nvPr/>
        </p:nvSpPr>
        <p:spPr>
          <a:xfrm>
            <a:off x="392045" y="3073003"/>
            <a:ext cx="6096000" cy="245009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frame activation detector is composed of a separate acoustic model, followed by a fully connected sigmoid layer with 88 outputs. Its output is concatenated together with the output of the onset detector and followed by a bidirectional LSTM with 128 units in both the forward and backward directions. Finally, the output of that LSTM is followed by a fully connected sigmoid layer with 88 outputs.</a:t>
            </a:r>
          </a:p>
        </p:txBody>
      </p:sp>
    </p:spTree>
    <p:extLst>
      <p:ext uri="{BB962C8B-B14F-4D97-AF65-F5344CB8AC3E}">
        <p14:creationId xmlns:p14="http://schemas.microsoft.com/office/powerpoint/2010/main" val="1654426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1891</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Calibri Light</vt:lpstr>
      <vt:lpstr>charter</vt:lpstr>
      <vt:lpstr>Helvetica Neue</vt:lpstr>
      <vt:lpstr>Lato</vt:lpstr>
      <vt:lpstr>Noto Sans</vt:lpstr>
      <vt:lpstr>Optima</vt:lpstr>
      <vt:lpstr>Symbol</vt:lpstr>
      <vt:lpstr>Times New Roman</vt:lpstr>
      <vt:lpstr>Wingdings</vt:lpstr>
      <vt:lpstr>Office Theme</vt:lpstr>
      <vt:lpstr>Music Moderation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Moderation</dc:title>
  <dc:creator>Varun Sharma</dc:creator>
  <cp:lastModifiedBy>Varun Sharma</cp:lastModifiedBy>
  <cp:revision>59</cp:revision>
  <dcterms:created xsi:type="dcterms:W3CDTF">2022-01-21T04:45:45Z</dcterms:created>
  <dcterms:modified xsi:type="dcterms:W3CDTF">2022-01-21T11:52:41Z</dcterms:modified>
</cp:coreProperties>
</file>