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144fe974_2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9144fe974_2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9144fe974_2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9144fe974_2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160fe99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160fe9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160fe99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160fe99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144fe974_2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144fe974_2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144fe974_2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144fe974_2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144fe974_2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144fe974_2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144fe974_2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144fe974_2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Piano pieces are divided into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1) Score (sheet music)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2) and MIDI audio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As part of preparing this dataset :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For the Score image , annotated bounding boxes are created around the individual staff lines along with the positions of the note heads (in pixel coordinates).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And for each annotated note head in the image a pointer referring to its corresponding onset time in the audio is also obtained.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Alignment is done so that the ordering of noteheads in the score corresponds to the ordering of the notes in the MIDI file.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144fe974_2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144fe974_2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144fe974_2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144fe974_2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144fe974_2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144fe974_2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Given a spectrogram excerpt A as a search query we want to retrieve the corresponding sheet image snippet I.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144fe974_2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144fe974_2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not focus on its nitty gritty technical details at the moment.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was on running the model for our </a:t>
            </a:r>
            <a:r>
              <a:rPr lang="en"/>
              <a:t>dataset</a:t>
            </a:r>
            <a:r>
              <a:rPr lang="en"/>
              <a:t> and get its accuracy.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eteo-team/oem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96050" y="1779650"/>
            <a:ext cx="7688100" cy="166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6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Music Moderation</a:t>
            </a:r>
            <a:endParaRPr b="0" sz="6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5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392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11-03-2022</a:t>
            </a:r>
            <a:endParaRPr sz="2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0" y="864625"/>
            <a:ext cx="4461800" cy="39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575" y="999975"/>
            <a:ext cx="4282675" cy="37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198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3020275" y="1864001"/>
            <a:ext cx="1259400" cy="535200"/>
          </a:xfrm>
          <a:prstGeom prst="rect">
            <a:avLst/>
          </a:prstGeom>
          <a:solidFill>
            <a:srgbClr val="D9C4B1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WAV files</a:t>
            </a:r>
            <a:endParaRPr b="1" sz="1800"/>
          </a:p>
        </p:txBody>
      </p:sp>
      <p:sp>
        <p:nvSpPr>
          <p:cNvPr id="154" name="Google Shape;154;p23"/>
          <p:cNvSpPr/>
          <p:nvPr/>
        </p:nvSpPr>
        <p:spPr>
          <a:xfrm>
            <a:off x="5722150" y="3295450"/>
            <a:ext cx="1816200" cy="682500"/>
          </a:xfrm>
          <a:prstGeom prst="rect">
            <a:avLst/>
          </a:prstGeom>
          <a:solidFill>
            <a:srgbClr val="D9C4B1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Musicxml file</a:t>
            </a:r>
            <a:endParaRPr b="1" sz="1800"/>
          </a:p>
        </p:txBody>
      </p:sp>
      <p:sp>
        <p:nvSpPr>
          <p:cNvPr id="155" name="Google Shape;155;p23"/>
          <p:cNvSpPr/>
          <p:nvPr/>
        </p:nvSpPr>
        <p:spPr>
          <a:xfrm>
            <a:off x="2726875" y="3347026"/>
            <a:ext cx="1667700" cy="615600"/>
          </a:xfrm>
          <a:prstGeom prst="rect">
            <a:avLst/>
          </a:prstGeom>
          <a:solidFill>
            <a:srgbClr val="D9C4B1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MIDI file</a:t>
            </a:r>
            <a:endParaRPr b="1" sz="1800"/>
          </a:p>
        </p:txBody>
      </p:sp>
      <p:sp>
        <p:nvSpPr>
          <p:cNvPr id="156" name="Google Shape;156;p23"/>
          <p:cNvSpPr/>
          <p:nvPr/>
        </p:nvSpPr>
        <p:spPr>
          <a:xfrm>
            <a:off x="3902275" y="3962701"/>
            <a:ext cx="377400" cy="68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3384175" y="2398225"/>
            <a:ext cx="457200" cy="92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3633258" y="4662099"/>
            <a:ext cx="3211500" cy="441900"/>
          </a:xfrm>
          <a:prstGeom prst="rect">
            <a:avLst/>
          </a:prstGeom>
          <a:solidFill>
            <a:srgbClr val="D9C4B1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Calculate Accuracy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59" name="Google Shape;159;p23"/>
          <p:cNvSpPr/>
          <p:nvPr/>
        </p:nvSpPr>
        <p:spPr>
          <a:xfrm>
            <a:off x="3706076" y="644789"/>
            <a:ext cx="3211500" cy="533700"/>
          </a:xfrm>
          <a:prstGeom prst="rect">
            <a:avLst/>
          </a:prstGeom>
          <a:solidFill>
            <a:srgbClr val="D9C4B1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Download Flowkey Dataset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60" name="Google Shape;160;p23"/>
          <p:cNvSpPr/>
          <p:nvPr/>
        </p:nvSpPr>
        <p:spPr>
          <a:xfrm>
            <a:off x="2956175" y="896950"/>
            <a:ext cx="659700" cy="977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919975" y="882950"/>
            <a:ext cx="537300" cy="977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6068275" y="1864001"/>
            <a:ext cx="1259400" cy="535200"/>
          </a:xfrm>
          <a:prstGeom prst="rect">
            <a:avLst/>
          </a:prstGeom>
          <a:solidFill>
            <a:srgbClr val="D9C4B1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PNG </a:t>
            </a:r>
            <a:r>
              <a:rPr b="1" lang="en" sz="1800"/>
              <a:t>files</a:t>
            </a:r>
            <a:endParaRPr b="1" sz="1800"/>
          </a:p>
        </p:txBody>
      </p:sp>
      <p:sp>
        <p:nvSpPr>
          <p:cNvPr id="163" name="Google Shape;163;p23"/>
          <p:cNvSpPr txBox="1"/>
          <p:nvPr/>
        </p:nvSpPr>
        <p:spPr>
          <a:xfrm>
            <a:off x="3701575" y="2495550"/>
            <a:ext cx="181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AMT (Automatic Music transcription)</a:t>
            </a:r>
            <a:endParaRPr b="1"/>
          </a:p>
        </p:txBody>
      </p:sp>
      <p:sp>
        <p:nvSpPr>
          <p:cNvPr id="164" name="Google Shape;164;p23"/>
          <p:cNvSpPr/>
          <p:nvPr/>
        </p:nvSpPr>
        <p:spPr>
          <a:xfrm>
            <a:off x="6279775" y="2398226"/>
            <a:ext cx="377400" cy="92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205350" y="2492550"/>
            <a:ext cx="268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OMR (Optical Music Recognition)</a:t>
            </a:r>
            <a:endParaRPr b="1"/>
          </a:p>
        </p:txBody>
      </p:sp>
      <p:sp>
        <p:nvSpPr>
          <p:cNvPr id="166" name="Google Shape;166;p23"/>
          <p:cNvSpPr/>
          <p:nvPr/>
        </p:nvSpPr>
        <p:spPr>
          <a:xfrm>
            <a:off x="5807275" y="3962701"/>
            <a:ext cx="377400" cy="68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4082575" y="4095750"/>
            <a:ext cx="18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Extract Notes using ‘music21’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5770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Flowkey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200" y="663675"/>
            <a:ext cx="7203475" cy="43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Modify the OEMER code to directly </a:t>
            </a:r>
            <a:r>
              <a:rPr lang="en" sz="1700"/>
              <a:t>return a list of notes instead of forming the music xml file.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Otherwise, parse the music xml file in a proper manner.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Run the end to end pipeline for whole of the dataset.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MultiModal  convolutional neural networks approach.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Challenges faced.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OMR Approach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Experiment on Flowkey dataset.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Way forward.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CNN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93925"/>
            <a:ext cx="81981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Addresses:</a:t>
            </a:r>
            <a:endParaRPr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Supervised approximation for score following directly in sheet music images.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Multimodal joint embedding space learning for ‘</a:t>
            </a:r>
            <a:r>
              <a:rPr i="1" lang="en" sz="1800"/>
              <a:t>piece identification’.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Both are built on the multimodal neural networks that learn their behavior purely from observations presented during training.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Score Following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8930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Predicts the most likely position of the audio in the score.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For training, model is  presented with  triples of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(1) staff image </a:t>
            </a:r>
            <a:r>
              <a:rPr b="1" lang="en" sz="1500"/>
              <a:t>Si  (</a:t>
            </a:r>
            <a:r>
              <a:rPr lang="en" sz="1500"/>
              <a:t>showing one staff of sheet music</a:t>
            </a:r>
            <a:r>
              <a:rPr b="1" lang="en" sz="1500"/>
              <a:t>).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(2) spectrogram excerpt </a:t>
            </a:r>
            <a:r>
              <a:rPr b="1" lang="en" sz="1500"/>
              <a:t>Ei,j </a:t>
            </a:r>
            <a:r>
              <a:rPr lang="en" sz="1500"/>
              <a:t>and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(3) For a note ‘j’ distance of the note head (in pixels) from the left border of the image , ‘xj’ is hand annotated.</a:t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450" y="3240375"/>
            <a:ext cx="3041250" cy="18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89300" y="1853850"/>
            <a:ext cx="83802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03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38"/>
              <a:buChar char="○"/>
            </a:pPr>
            <a:r>
              <a:rPr lang="en" sz="2337"/>
              <a:t>For training on our dataset, We require:</a:t>
            </a:r>
            <a:endParaRPr sz="2337"/>
          </a:p>
          <a:p>
            <a:pPr indent="-377031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38"/>
              <a:buChar char="■"/>
            </a:pPr>
            <a:r>
              <a:rPr lang="en" sz="2337"/>
              <a:t>A</a:t>
            </a:r>
            <a:r>
              <a:rPr lang="en" sz="2337"/>
              <a:t>nnotation of </a:t>
            </a:r>
            <a:r>
              <a:rPr lang="en" sz="2337"/>
              <a:t> ground truth pixel x-coordinate </a:t>
            </a:r>
            <a:r>
              <a:rPr b="1" lang="en" sz="2337"/>
              <a:t>xj </a:t>
            </a:r>
            <a:r>
              <a:rPr lang="en" sz="2337"/>
              <a:t>to in sheet image Si.</a:t>
            </a:r>
            <a:endParaRPr sz="2337"/>
          </a:p>
          <a:p>
            <a:pPr indent="-37703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38"/>
              <a:buChar char="○"/>
            </a:pPr>
            <a:r>
              <a:rPr lang="en" sz="2337"/>
              <a:t>For inference:</a:t>
            </a:r>
            <a:endParaRPr sz="2337"/>
          </a:p>
          <a:p>
            <a:pPr indent="-377031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38"/>
              <a:buChar char="■"/>
            </a:pPr>
            <a:r>
              <a:rPr lang="en" sz="2337"/>
              <a:t>Model  requires data to be inform of data in MSMD dataset.</a:t>
            </a:r>
            <a:endParaRPr sz="2337"/>
          </a:p>
          <a:p>
            <a:pPr indent="0" lvl="0" marL="9144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7"/>
          </a:p>
          <a:p>
            <a:pPr indent="0" lvl="0" marL="9144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7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233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MSMD Dataset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68925" y="1919650"/>
            <a:ext cx="3516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</a:t>
            </a:r>
            <a:r>
              <a:rPr lang="en" sz="1700"/>
              <a:t>ounding boxes around the individual staff.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Positions of the note heads associated with these staff.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</a:t>
            </a:r>
            <a:r>
              <a:rPr lang="en" sz="1700"/>
              <a:t>ocation (in pixel coordinates) for each notehead.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</a:t>
            </a:r>
            <a:r>
              <a:rPr lang="en" sz="1700"/>
              <a:t>nset time in the audio for the notehead .</a:t>
            </a:r>
            <a:endParaRPr sz="170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28997" l="0" r="0" t="0"/>
          <a:stretch/>
        </p:blipFill>
        <p:spPr>
          <a:xfrm>
            <a:off x="4134550" y="1622725"/>
            <a:ext cx="4883425" cy="22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532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iece</a:t>
            </a:r>
            <a:r>
              <a:rPr lang="en" sz="1800"/>
              <a:t> </a:t>
            </a:r>
            <a:r>
              <a:rPr lang="en"/>
              <a:t>identification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10300" y="1682250"/>
            <a:ext cx="85734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Joint embedding space learning.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Query </a:t>
            </a:r>
            <a:r>
              <a:rPr lang="en" sz="2000"/>
              <a:t>: Entire audio recording 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Identify</a:t>
            </a:r>
            <a:r>
              <a:rPr lang="en" sz="2000"/>
              <a:t>:  Respective piece of sheet music.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Query </a:t>
            </a:r>
            <a:r>
              <a:rPr lang="en" sz="2000"/>
              <a:t>: A score (sheet-image),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Identify </a:t>
            </a:r>
            <a:r>
              <a:rPr lang="en" sz="2000"/>
              <a:t>: A set of corresponding performances.</a:t>
            </a:r>
            <a:endParaRPr sz="18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Idea is that the joint embedding space allows for a semantic comparison between entities across the two modalities.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03300" y="1575325"/>
            <a:ext cx="83802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37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37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37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37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37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37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37"/>
          </a:p>
          <a:p>
            <a:pPr indent="-31988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38"/>
              <a:buChar char="●"/>
            </a:pPr>
            <a:r>
              <a:rPr lang="en" sz="1437"/>
              <a:t>Calculated p</a:t>
            </a:r>
            <a:r>
              <a:rPr lang="en" sz="1437"/>
              <a:t>airwise </a:t>
            </a:r>
            <a:r>
              <a:rPr lang="en" sz="1437"/>
              <a:t>distance</a:t>
            </a:r>
            <a:r>
              <a:rPr lang="en" sz="1437"/>
              <a:t> matrix and plotted  the embeddings together. </a:t>
            </a:r>
            <a:endParaRPr sz="1437"/>
          </a:p>
          <a:p>
            <a:pPr indent="-31988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38"/>
              <a:buChar char="●"/>
            </a:pPr>
            <a:r>
              <a:rPr lang="en" sz="1437"/>
              <a:t>Items from either modality can be retrieved using nearest-neighbor search .</a:t>
            </a:r>
            <a:endParaRPr sz="1437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800" y="1853850"/>
            <a:ext cx="2435511" cy="25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4" y="1853850"/>
            <a:ext cx="2726241" cy="27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450" y="1892975"/>
            <a:ext cx="2322725" cy="24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OMR approach</a:t>
            </a:r>
            <a:endParaRPr sz="23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22350" y="1396650"/>
            <a:ext cx="87174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91"/>
          </a:p>
          <a:p>
            <a:pPr indent="-350288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916"/>
              <a:buFont typeface="Arial"/>
              <a:buAutoNum type="arabicPeriod"/>
            </a:pPr>
            <a:r>
              <a:rPr lang="en" sz="1991"/>
              <a:t>Extracting stafflines</a:t>
            </a:r>
            <a:endParaRPr sz="1991"/>
          </a:p>
          <a:p>
            <a:pPr indent="-3502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16"/>
              <a:buFont typeface="Arial"/>
              <a:buAutoNum type="arabicPeriod"/>
            </a:pPr>
            <a:r>
              <a:rPr lang="en" sz="1991"/>
              <a:t>Extracting noteheads</a:t>
            </a:r>
            <a:endParaRPr sz="1991"/>
          </a:p>
          <a:p>
            <a:pPr indent="-3502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16"/>
              <a:buFont typeface="Arial"/>
              <a:buAutoNum type="arabicPeriod"/>
            </a:pPr>
            <a:r>
              <a:rPr lang="en" sz="1991"/>
              <a:t>Analyzing notehead boxes</a:t>
            </a:r>
            <a:endParaRPr sz="1991"/>
          </a:p>
          <a:p>
            <a:pPr indent="-3502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16"/>
              <a:buFont typeface="Arial"/>
              <a:buAutoNum type="arabicPeriod"/>
            </a:pPr>
            <a:r>
              <a:rPr lang="en" sz="1991"/>
              <a:t>Instantiating notes</a:t>
            </a:r>
            <a:endParaRPr sz="1991"/>
          </a:p>
          <a:p>
            <a:pPr indent="-3502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16"/>
              <a:buFont typeface="Arial"/>
              <a:buAutoNum type="arabicPeriod"/>
            </a:pPr>
            <a:r>
              <a:rPr lang="en" sz="1991"/>
              <a:t>Grouping noteheads</a:t>
            </a:r>
            <a:endParaRPr sz="1991"/>
          </a:p>
          <a:p>
            <a:pPr indent="-3502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16"/>
              <a:buFont typeface="Arial"/>
              <a:buAutoNum type="arabicPeriod"/>
            </a:pPr>
            <a:r>
              <a:rPr lang="en" sz="1991"/>
              <a:t>Extracting symbols</a:t>
            </a:r>
            <a:endParaRPr sz="1991"/>
          </a:p>
          <a:p>
            <a:pPr indent="-3502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16"/>
              <a:buFont typeface="Arial"/>
              <a:buAutoNum type="arabicPeriod"/>
            </a:pPr>
            <a:r>
              <a:rPr lang="en" sz="1991"/>
              <a:t>Extracting rhythm types</a:t>
            </a:r>
            <a:endParaRPr sz="1991"/>
          </a:p>
          <a:p>
            <a:pPr indent="-35028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16"/>
              <a:buFont typeface="Arial"/>
              <a:buAutoNum type="arabicPeriod"/>
            </a:pPr>
            <a:r>
              <a:rPr lang="en" sz="1991"/>
              <a:t>Building MusicXML document</a:t>
            </a:r>
            <a:endParaRPr b="1" sz="209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87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87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endParaRPr b="1" sz="87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459375" y="1928250"/>
            <a:ext cx="4751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24292F"/>
                </a:solidFill>
                <a:highlight>
                  <a:srgbClr val="FFFFFF"/>
                </a:highlight>
              </a:rPr>
              <a:t>Oemer (End-to-end OMR)  </a:t>
            </a:r>
            <a:r>
              <a:rPr lang="en" sz="1600" u="sng">
                <a:solidFill>
                  <a:schemeClr val="accent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https://github.com/meteo-team/oemer</a:t>
            </a:r>
            <a:endParaRPr b="1" sz="23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