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71" r:id="rId7"/>
    <p:sldId id="268" r:id="rId8"/>
    <p:sldId id="269" r:id="rId9"/>
    <p:sldId id="261" r:id="rId10"/>
    <p:sldId id="262" r:id="rId11"/>
    <p:sldId id="263" r:id="rId12"/>
    <p:sldId id="264" r:id="rId13"/>
    <p:sldId id="265" r:id="rId14"/>
    <p:sldId id="273" r:id="rId15"/>
  </p:sldIdLst>
  <p:sldSz cx="9144000" cy="5143500" type="screen16x9"/>
  <p:notesSz cx="6858000" cy="9144000"/>
  <p:embeddedFontLst>
    <p:embeddedFont>
      <p:font typeface="Georgia" panose="02040502050405020303" pitchFamily="18" charset="0"/>
      <p:regular r:id="rId17"/>
      <p:bold r:id="rId18"/>
      <p:italic r:id="rId19"/>
      <p:boldItalic r:id="rId20"/>
    </p:embeddedFont>
    <p:embeddedFont>
      <p:font typeface="Lobster" panose="00000500000000000000"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693C60E-F6A5-46A6-AFC5-F96DB100FEDC}">
          <p14:sldIdLst>
            <p14:sldId id="256"/>
            <p14:sldId id="257"/>
            <p14:sldId id="258"/>
            <p14:sldId id="259"/>
            <p14:sldId id="260"/>
            <p14:sldId id="271"/>
            <p14:sldId id="268"/>
            <p14:sldId id="269"/>
            <p14:sldId id="261"/>
            <p14:sldId id="262"/>
            <p14:sldId id="263"/>
            <p14:sldId id="264"/>
          </p14:sldIdLst>
        </p14:section>
        <p14:section name="Untitled Section" id="{99AD0C40-AF2E-4130-80FE-E645C83E60FF}">
          <p14:sldIdLst/>
        </p14:section>
        <p14:section name="Untitled Section" id="{EB40905B-DFC3-4A55-874B-95CA68F95351}">
          <p14:sldIdLst>
            <p14:sldId id="265"/>
            <p14:sldId id="27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60" autoAdjust="0"/>
    <p:restoredTop sz="94660"/>
  </p:normalViewPr>
  <p:slideViewPr>
    <p:cSldViewPr snapToGrid="0">
      <p:cViewPr varScale="1">
        <p:scale>
          <a:sx n="92" d="100"/>
          <a:sy n="92" d="100"/>
        </p:scale>
        <p:origin x="1339"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6b32917be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6b32917be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7b371966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7b3719661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7b3719661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7b3719661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6b32917be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6b32917be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b32917be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b32917be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6b32917bea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6b32917be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6b32917be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6b32917be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6b32917be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6b32917be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47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6b32917bea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6b32917be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b32917be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b32917be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7b371966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7b371966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98050" y="3354700"/>
            <a:ext cx="39405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u="sng"/>
              <a:t>Team Members</a:t>
            </a:r>
            <a:r>
              <a:rPr lang="en-GB" b="1"/>
              <a:t>  </a:t>
            </a:r>
            <a:endParaRPr b="1"/>
          </a:p>
          <a:p>
            <a:pPr marL="0" lvl="0" indent="0" algn="ctr" rtl="0">
              <a:spcBef>
                <a:spcPts val="0"/>
              </a:spcBef>
              <a:spcAft>
                <a:spcPts val="0"/>
              </a:spcAft>
              <a:buNone/>
            </a:pPr>
            <a:endParaRPr b="1"/>
          </a:p>
          <a:p>
            <a:pPr marL="914400" lvl="0" indent="0" algn="l" rtl="0">
              <a:spcBef>
                <a:spcPts val="0"/>
              </a:spcBef>
              <a:spcAft>
                <a:spcPts val="0"/>
              </a:spcAft>
              <a:buClr>
                <a:schemeClr val="dk1"/>
              </a:buClr>
              <a:buSzPts val="1100"/>
              <a:buFont typeface="Arial"/>
              <a:buNone/>
            </a:pPr>
            <a:r>
              <a:rPr lang="en-GB">
                <a:solidFill>
                  <a:schemeClr val="dk1"/>
                </a:solidFill>
              </a:rPr>
              <a:t>Nethaji Achha (</a:t>
            </a:r>
            <a:r>
              <a:rPr lang="en-GB" b="1">
                <a:solidFill>
                  <a:schemeClr val="dk1"/>
                </a:solidFill>
              </a:rPr>
              <a:t>19K41A0432</a:t>
            </a:r>
            <a:r>
              <a:rPr lang="en-GB">
                <a:solidFill>
                  <a:schemeClr val="dk1"/>
                </a:solidFill>
              </a:rPr>
              <a:t>)</a:t>
            </a:r>
            <a:endParaRPr b="1"/>
          </a:p>
          <a:p>
            <a:pPr marL="914400" lvl="0" indent="0" algn="l" rtl="0">
              <a:spcBef>
                <a:spcPts val="0"/>
              </a:spcBef>
              <a:spcAft>
                <a:spcPts val="0"/>
              </a:spcAft>
              <a:buNone/>
            </a:pPr>
            <a:r>
              <a:rPr lang="en-GB"/>
              <a:t>Vamshi Yadav (</a:t>
            </a:r>
            <a:r>
              <a:rPr lang="en-GB" b="1"/>
              <a:t>19K41A0510</a:t>
            </a:r>
            <a:r>
              <a:rPr lang="en-GB"/>
              <a:t>)</a:t>
            </a:r>
            <a:endParaRPr/>
          </a:p>
          <a:p>
            <a:pPr marL="914400" lvl="0" indent="0" algn="l" rtl="0">
              <a:spcBef>
                <a:spcPts val="0"/>
              </a:spcBef>
              <a:spcAft>
                <a:spcPts val="0"/>
              </a:spcAft>
              <a:buNone/>
            </a:pPr>
            <a:r>
              <a:rPr lang="en-GB">
                <a:solidFill>
                  <a:srgbClr val="000000"/>
                </a:solidFill>
              </a:rPr>
              <a:t>Manugonda Ganesh (</a:t>
            </a:r>
            <a:r>
              <a:rPr lang="en-GB" b="1">
                <a:solidFill>
                  <a:srgbClr val="000000"/>
                </a:solidFill>
              </a:rPr>
              <a:t>19K41A0516</a:t>
            </a:r>
            <a:r>
              <a:rPr lang="en-GB">
                <a:solidFill>
                  <a:srgbClr val="000000"/>
                </a:solidFill>
              </a:rPr>
              <a:t>)</a:t>
            </a:r>
            <a:endParaRPr>
              <a:solidFill>
                <a:srgbClr val="000000"/>
              </a:solidFill>
            </a:endParaRPr>
          </a:p>
          <a:p>
            <a:pPr marL="914400" lvl="0" indent="0" algn="l" rtl="0">
              <a:spcBef>
                <a:spcPts val="0"/>
              </a:spcBef>
              <a:spcAft>
                <a:spcPts val="0"/>
              </a:spcAft>
              <a:buNone/>
            </a:pPr>
            <a:endParaRPr>
              <a:solidFill>
                <a:srgbClr val="000000"/>
              </a:solidFill>
            </a:endParaRPr>
          </a:p>
        </p:txBody>
      </p:sp>
      <p:cxnSp>
        <p:nvCxnSpPr>
          <p:cNvPr id="55" name="Google Shape;55;p13"/>
          <p:cNvCxnSpPr/>
          <p:nvPr/>
        </p:nvCxnSpPr>
        <p:spPr>
          <a:xfrm>
            <a:off x="5061350" y="3432575"/>
            <a:ext cx="0" cy="1210800"/>
          </a:xfrm>
          <a:prstGeom prst="straightConnector1">
            <a:avLst/>
          </a:prstGeom>
          <a:noFill/>
          <a:ln w="38100" cap="flat" cmpd="sng">
            <a:solidFill>
              <a:srgbClr val="595959"/>
            </a:solidFill>
            <a:prstDash val="solid"/>
            <a:round/>
            <a:headEnd type="none" w="med" len="med"/>
            <a:tailEnd type="none" w="med" len="med"/>
          </a:ln>
        </p:spPr>
      </p:cxnSp>
      <p:pic>
        <p:nvPicPr>
          <p:cNvPr id="56" name="Google Shape;56;p13"/>
          <p:cNvPicPr preferRelativeResize="0"/>
          <p:nvPr/>
        </p:nvPicPr>
        <p:blipFill rotWithShape="1">
          <a:blip r:embed="rId3">
            <a:alphaModFix/>
          </a:blip>
          <a:srcRect r="57839"/>
          <a:stretch/>
        </p:blipFill>
        <p:spPr>
          <a:xfrm>
            <a:off x="7583925" y="398475"/>
            <a:ext cx="1171662" cy="532575"/>
          </a:xfrm>
          <a:prstGeom prst="rect">
            <a:avLst/>
          </a:prstGeom>
          <a:noFill/>
          <a:ln>
            <a:noFill/>
          </a:ln>
        </p:spPr>
      </p:pic>
      <p:sp>
        <p:nvSpPr>
          <p:cNvPr id="57" name="Google Shape;57;p13"/>
          <p:cNvSpPr txBox="1"/>
          <p:nvPr/>
        </p:nvSpPr>
        <p:spPr>
          <a:xfrm>
            <a:off x="5411700" y="3354700"/>
            <a:ext cx="1858500" cy="11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u="sng">
                <a:solidFill>
                  <a:srgbClr val="000000"/>
                </a:solidFill>
              </a:rPr>
              <a:t>Supervisor</a:t>
            </a:r>
            <a:endParaRPr b="1" u="sng">
              <a:solidFill>
                <a:srgbClr val="000000"/>
              </a:solidFill>
            </a:endParaRPr>
          </a:p>
          <a:p>
            <a:pPr marL="0" lvl="0" indent="0" algn="ctr" rtl="0">
              <a:spcBef>
                <a:spcPts val="0"/>
              </a:spcBef>
              <a:spcAft>
                <a:spcPts val="0"/>
              </a:spcAft>
              <a:buNone/>
            </a:pPr>
            <a:r>
              <a:rPr lang="en-GB" b="1">
                <a:solidFill>
                  <a:srgbClr val="000000"/>
                </a:solidFill>
              </a:rPr>
              <a:t> </a:t>
            </a:r>
            <a:endParaRPr b="1">
              <a:solidFill>
                <a:srgbClr val="000000"/>
              </a:solidFill>
            </a:endParaRPr>
          </a:p>
          <a:p>
            <a:pPr marL="0" lvl="0" indent="0" algn="ctr" rtl="0">
              <a:spcBef>
                <a:spcPts val="0"/>
              </a:spcBef>
              <a:spcAft>
                <a:spcPts val="0"/>
              </a:spcAft>
              <a:buClr>
                <a:srgbClr val="000000"/>
              </a:buClr>
              <a:buSzPts val="1100"/>
              <a:buFont typeface="Arial"/>
              <a:buNone/>
            </a:pPr>
            <a:r>
              <a:rPr lang="en-GB" sz="1350" b="1">
                <a:solidFill>
                  <a:srgbClr val="000000"/>
                </a:solidFill>
                <a:highlight>
                  <a:srgbClr val="FFFFFF"/>
                </a:highlight>
              </a:rPr>
              <a:t>Mr. D. Ramesh</a:t>
            </a:r>
            <a:endParaRPr sz="1350" b="1">
              <a:solidFill>
                <a:srgbClr val="000000"/>
              </a:solidFill>
              <a:highlight>
                <a:srgbClr val="FFFFFF"/>
              </a:highlight>
            </a:endParaRPr>
          </a:p>
          <a:p>
            <a:pPr marL="0" lvl="0" indent="0" algn="ctr" rtl="0">
              <a:spcBef>
                <a:spcPts val="0"/>
              </a:spcBef>
              <a:spcAft>
                <a:spcPts val="0"/>
              </a:spcAft>
              <a:buClr>
                <a:srgbClr val="000000"/>
              </a:buClr>
              <a:buSzPts val="1100"/>
              <a:buFont typeface="Arial"/>
              <a:buNone/>
            </a:pPr>
            <a:r>
              <a:rPr lang="en-GB" sz="1000">
                <a:solidFill>
                  <a:srgbClr val="000000"/>
                </a:solidFill>
                <a:highlight>
                  <a:srgbClr val="FFFFFF"/>
                </a:highlight>
              </a:rPr>
              <a:t>Assistant Professor of CSE</a:t>
            </a:r>
            <a:endParaRPr sz="1000">
              <a:solidFill>
                <a:srgbClr val="000000"/>
              </a:solidFill>
              <a:highlight>
                <a:srgbClr val="FFFFFF"/>
              </a:highlight>
            </a:endParaRPr>
          </a:p>
          <a:p>
            <a:pPr marL="0" lvl="0" indent="0" algn="l" rtl="0">
              <a:spcBef>
                <a:spcPts val="0"/>
              </a:spcBef>
              <a:spcAft>
                <a:spcPts val="0"/>
              </a:spcAft>
              <a:buNone/>
            </a:pPr>
            <a:endParaRPr>
              <a:solidFill>
                <a:srgbClr val="000000"/>
              </a:solidFill>
            </a:endParaRPr>
          </a:p>
        </p:txBody>
      </p:sp>
      <p:sp>
        <p:nvSpPr>
          <p:cNvPr id="2" name="Title 1">
            <a:extLst>
              <a:ext uri="{FF2B5EF4-FFF2-40B4-BE49-F238E27FC236}">
                <a16:creationId xmlns:a16="http://schemas.microsoft.com/office/drawing/2014/main" id="{5AA5933C-F4AB-23A1-07DB-EE5AAEAE5D5B}"/>
              </a:ext>
            </a:extLst>
          </p:cNvPr>
          <p:cNvSpPr>
            <a:spLocks noGrp="1"/>
          </p:cNvSpPr>
          <p:nvPr>
            <p:ph type="title"/>
          </p:nvPr>
        </p:nvSpPr>
        <p:spPr>
          <a:xfrm>
            <a:off x="234987" y="1367900"/>
            <a:ext cx="8520600" cy="1192800"/>
          </a:xfrm>
        </p:spPr>
        <p:txBody>
          <a:bodyPr>
            <a:normAutofit fontScale="90000"/>
          </a:bodyPr>
          <a:lstStyle/>
          <a:p>
            <a:r>
              <a:rPr lang="en-IN" b="1" dirty="0"/>
              <a:t>NATURAL LANGUAGE PEOCESSING </a:t>
            </a:r>
            <a:br>
              <a:rPr lang="en-IN" b="1" dirty="0"/>
            </a:br>
            <a:r>
              <a:rPr lang="en-IN" b="1" dirty="0"/>
              <a:t>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9"/>
          <p:cNvPicPr preferRelativeResize="0"/>
          <p:nvPr/>
        </p:nvPicPr>
        <p:blipFill rotWithShape="1">
          <a:blip r:embed="rId3">
            <a:alphaModFix/>
          </a:blip>
          <a:srcRect r="57839"/>
          <a:stretch/>
        </p:blipFill>
        <p:spPr>
          <a:xfrm>
            <a:off x="7583925" y="398475"/>
            <a:ext cx="1171662" cy="532575"/>
          </a:xfrm>
          <a:prstGeom prst="rect">
            <a:avLst/>
          </a:prstGeom>
          <a:noFill/>
          <a:ln>
            <a:noFill/>
          </a:ln>
        </p:spPr>
      </p:pic>
      <p:sp>
        <p:nvSpPr>
          <p:cNvPr id="120" name="Google Shape;120;p19"/>
          <p:cNvSpPr txBox="1"/>
          <p:nvPr/>
        </p:nvSpPr>
        <p:spPr>
          <a:xfrm>
            <a:off x="1258425" y="856350"/>
            <a:ext cx="34437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2700" b="1">
                <a:latin typeface="Times New Roman"/>
                <a:ea typeface="Times New Roman"/>
                <a:cs typeface="Times New Roman"/>
                <a:sym typeface="Times New Roman"/>
              </a:rPr>
              <a:t>Methodology</a:t>
            </a:r>
            <a:endParaRPr sz="2700" b="1">
              <a:latin typeface="Times New Roman"/>
              <a:ea typeface="Times New Roman"/>
              <a:cs typeface="Times New Roman"/>
              <a:sym typeface="Times New Roman"/>
            </a:endParaRPr>
          </a:p>
        </p:txBody>
      </p:sp>
      <p:cxnSp>
        <p:nvCxnSpPr>
          <p:cNvPr id="121" name="Google Shape;121;p19"/>
          <p:cNvCxnSpPr/>
          <p:nvPr/>
        </p:nvCxnSpPr>
        <p:spPr>
          <a:xfrm>
            <a:off x="-20100" y="1456650"/>
            <a:ext cx="3727200" cy="0"/>
          </a:xfrm>
          <a:prstGeom prst="straightConnector1">
            <a:avLst/>
          </a:prstGeom>
          <a:noFill/>
          <a:ln w="38100" cap="flat" cmpd="sng">
            <a:solidFill>
              <a:srgbClr val="595959"/>
            </a:solidFill>
            <a:prstDash val="solid"/>
            <a:round/>
            <a:headEnd type="none" w="med" len="med"/>
            <a:tailEnd type="none" w="med" len="med"/>
          </a:ln>
        </p:spPr>
      </p:cxnSp>
      <p:sp>
        <p:nvSpPr>
          <p:cNvPr id="131" name="Google Shape;131;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a:t>
            </a:r>
            <a:endParaRPr/>
          </a:p>
        </p:txBody>
      </p:sp>
      <p:pic>
        <p:nvPicPr>
          <p:cNvPr id="2" name="Picture 1">
            <a:extLst>
              <a:ext uri="{FF2B5EF4-FFF2-40B4-BE49-F238E27FC236}">
                <a16:creationId xmlns:a16="http://schemas.microsoft.com/office/drawing/2014/main" id="{4E692244-E363-A5B1-E609-34B2FCF83189}"/>
              </a:ext>
            </a:extLst>
          </p:cNvPr>
          <p:cNvPicPr>
            <a:picLocks noChangeAspect="1"/>
          </p:cNvPicPr>
          <p:nvPr/>
        </p:nvPicPr>
        <p:blipFill>
          <a:blip r:embed="rId4"/>
          <a:stretch>
            <a:fillRect/>
          </a:stretch>
        </p:blipFill>
        <p:spPr>
          <a:xfrm>
            <a:off x="615306" y="1531350"/>
            <a:ext cx="7770067" cy="35288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0"/>
          <p:cNvPicPr preferRelativeResize="0"/>
          <p:nvPr/>
        </p:nvPicPr>
        <p:blipFill rotWithShape="1">
          <a:blip r:embed="rId3">
            <a:alphaModFix/>
          </a:blip>
          <a:srcRect r="57839"/>
          <a:stretch/>
        </p:blipFill>
        <p:spPr>
          <a:xfrm>
            <a:off x="7583925" y="398475"/>
            <a:ext cx="1171662" cy="532575"/>
          </a:xfrm>
          <a:prstGeom prst="rect">
            <a:avLst/>
          </a:prstGeom>
          <a:noFill/>
          <a:ln>
            <a:noFill/>
          </a:ln>
        </p:spPr>
      </p:pic>
      <p:cxnSp>
        <p:nvCxnSpPr>
          <p:cNvPr id="139" name="Google Shape;139;p20"/>
          <p:cNvCxnSpPr/>
          <p:nvPr/>
        </p:nvCxnSpPr>
        <p:spPr>
          <a:xfrm>
            <a:off x="-20100" y="1456650"/>
            <a:ext cx="3727200" cy="0"/>
          </a:xfrm>
          <a:prstGeom prst="straightConnector1">
            <a:avLst/>
          </a:prstGeom>
          <a:noFill/>
          <a:ln w="38100" cap="flat" cmpd="sng">
            <a:solidFill>
              <a:srgbClr val="595959"/>
            </a:solidFill>
            <a:prstDash val="solid"/>
            <a:round/>
            <a:headEnd type="none" w="med" len="med"/>
            <a:tailEnd type="none" w="med" len="med"/>
          </a:ln>
        </p:spPr>
      </p:cxnSp>
      <p:sp>
        <p:nvSpPr>
          <p:cNvPr id="140" name="Google Shape;140;p2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a:t>
            </a:r>
            <a:endParaRPr/>
          </a:p>
        </p:txBody>
      </p:sp>
      <p:sp>
        <p:nvSpPr>
          <p:cNvPr id="2" name="Title 1">
            <a:extLst>
              <a:ext uri="{FF2B5EF4-FFF2-40B4-BE49-F238E27FC236}">
                <a16:creationId xmlns:a16="http://schemas.microsoft.com/office/drawing/2014/main" id="{05AF7440-5E91-C0CC-3565-34545FAEEAEF}"/>
              </a:ext>
            </a:extLst>
          </p:cNvPr>
          <p:cNvSpPr>
            <a:spLocks noGrp="1"/>
          </p:cNvSpPr>
          <p:nvPr>
            <p:ph type="ctrTitle"/>
          </p:nvPr>
        </p:nvSpPr>
        <p:spPr>
          <a:xfrm>
            <a:off x="-2230255" y="-595950"/>
            <a:ext cx="8520600" cy="2052600"/>
          </a:xfrm>
        </p:spPr>
        <p:txBody>
          <a:bodyPr>
            <a:normAutofit/>
          </a:bodyPr>
          <a:lstStyle/>
          <a:p>
            <a:r>
              <a:rPr lang="en-IN" sz="2800" dirty="0"/>
              <a:t>Transfer-Learning:</a:t>
            </a:r>
          </a:p>
        </p:txBody>
      </p:sp>
      <p:sp>
        <p:nvSpPr>
          <p:cNvPr id="3" name="Subtitle 2">
            <a:extLst>
              <a:ext uri="{FF2B5EF4-FFF2-40B4-BE49-F238E27FC236}">
                <a16:creationId xmlns:a16="http://schemas.microsoft.com/office/drawing/2014/main" id="{30AFFF40-68D4-A58D-CA20-03FF685EE3B8}"/>
              </a:ext>
            </a:extLst>
          </p:cNvPr>
          <p:cNvSpPr>
            <a:spLocks noGrp="1"/>
          </p:cNvSpPr>
          <p:nvPr>
            <p:ph type="subTitle" idx="1"/>
          </p:nvPr>
        </p:nvSpPr>
        <p:spPr>
          <a:xfrm>
            <a:off x="475009" y="1610320"/>
            <a:ext cx="8520600" cy="2746659"/>
          </a:xfrm>
        </p:spPr>
        <p:txBody>
          <a:bodyPr>
            <a:normAutofit/>
          </a:bodyPr>
          <a:lstStyle/>
          <a:p>
            <a:pPr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For natural language processing, the transformers architecture is </a:t>
            </a:r>
            <a:r>
              <a:rPr lang="en-IN" sz="1800" dirty="0" err="1">
                <a:latin typeface="Times New Roman" panose="02020603050405020304" pitchFamily="18" charset="0"/>
                <a:cs typeface="Times New Roman" panose="02020603050405020304" pitchFamily="18" charset="0"/>
              </a:rPr>
              <a:t>thego-tomodel</a:t>
            </a:r>
            <a:r>
              <a:rPr lang="en-IN" sz="1800" dirty="0">
                <a:latin typeface="Times New Roman" panose="02020603050405020304" pitchFamily="18" charset="0"/>
                <a:cs typeface="Times New Roman" panose="02020603050405020304" pitchFamily="18" charset="0"/>
              </a:rPr>
              <a:t> for solving different problems,</a:t>
            </a:r>
          </a:p>
          <a:p>
            <a:pPr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e.g. text classification, machine translation, language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text generation, question answering, etc. Thanks to </a:t>
            </a:r>
            <a:r>
              <a:rPr lang="en-IN" sz="1800" dirty="0" err="1">
                <a:latin typeface="Times New Roman" panose="02020603050405020304" pitchFamily="18" charset="0"/>
                <a:cs typeface="Times New Roman" panose="02020603050405020304" pitchFamily="18" charset="0"/>
              </a:rPr>
              <a:t>Huggingfaceand</a:t>
            </a:r>
            <a:r>
              <a:rPr lang="en-IN" sz="1800" dirty="0">
                <a:latin typeface="Times New Roman" panose="02020603050405020304" pitchFamily="18" charset="0"/>
                <a:cs typeface="Times New Roman" panose="02020603050405020304" pitchFamily="18" charset="0"/>
              </a:rPr>
              <a:t> its </a:t>
            </a:r>
            <a:r>
              <a:rPr lang="en-IN" sz="1800" dirty="0" err="1">
                <a:latin typeface="Times New Roman" panose="02020603050405020304" pitchFamily="18" charset="0"/>
                <a:cs typeface="Times New Roman" panose="02020603050405020304" pitchFamily="18" charset="0"/>
              </a:rPr>
              <a:t>ecosy</a:t>
            </a:r>
            <a:endParaRPr lang="en-IN"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Transfer learning is mostly used in computer vision and natural language processing tasks like sentiment analysis due to the huge amount of computational power required.</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1"/>
          <p:cNvPicPr preferRelativeResize="0"/>
          <p:nvPr/>
        </p:nvPicPr>
        <p:blipFill rotWithShape="1">
          <a:blip r:embed="rId3">
            <a:alphaModFix/>
          </a:blip>
          <a:srcRect r="57839"/>
          <a:stretch/>
        </p:blipFill>
        <p:spPr>
          <a:xfrm>
            <a:off x="7583925" y="398475"/>
            <a:ext cx="1171662" cy="532575"/>
          </a:xfrm>
          <a:prstGeom prst="rect">
            <a:avLst/>
          </a:prstGeom>
          <a:noFill/>
          <a:ln>
            <a:noFill/>
          </a:ln>
        </p:spPr>
      </p:pic>
      <p:sp>
        <p:nvSpPr>
          <p:cNvPr id="147" name="Google Shape;147;p21"/>
          <p:cNvSpPr txBox="1"/>
          <p:nvPr/>
        </p:nvSpPr>
        <p:spPr>
          <a:xfrm>
            <a:off x="0" y="856350"/>
            <a:ext cx="46863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2700" b="1">
                <a:latin typeface="Times New Roman"/>
                <a:ea typeface="Times New Roman"/>
                <a:cs typeface="Times New Roman"/>
                <a:sym typeface="Times New Roman"/>
              </a:rPr>
              <a:t>KMEANS CLUSTRING</a:t>
            </a:r>
            <a:endParaRPr sz="2700" b="1">
              <a:latin typeface="Times New Roman"/>
              <a:ea typeface="Times New Roman"/>
              <a:cs typeface="Times New Roman"/>
              <a:sym typeface="Times New Roman"/>
            </a:endParaRPr>
          </a:p>
        </p:txBody>
      </p:sp>
      <p:cxnSp>
        <p:nvCxnSpPr>
          <p:cNvPr id="148" name="Google Shape;148;p21"/>
          <p:cNvCxnSpPr/>
          <p:nvPr/>
        </p:nvCxnSpPr>
        <p:spPr>
          <a:xfrm>
            <a:off x="-20100" y="1456650"/>
            <a:ext cx="3727200" cy="0"/>
          </a:xfrm>
          <a:prstGeom prst="straightConnector1">
            <a:avLst/>
          </a:prstGeom>
          <a:noFill/>
          <a:ln w="38100" cap="flat" cmpd="sng">
            <a:solidFill>
              <a:srgbClr val="595959"/>
            </a:solidFill>
            <a:prstDash val="solid"/>
            <a:round/>
            <a:headEnd type="none" w="med" len="med"/>
            <a:tailEnd type="none" w="med" len="med"/>
          </a:ln>
        </p:spPr>
      </p:cxnSp>
      <p:sp>
        <p:nvSpPr>
          <p:cNvPr id="149" name="Google Shape;149;p2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a:t>
            </a:r>
            <a:endParaRPr/>
          </a:p>
        </p:txBody>
      </p:sp>
      <p:sp>
        <p:nvSpPr>
          <p:cNvPr id="150" name="Google Shape;150;p21"/>
          <p:cNvSpPr txBox="1"/>
          <p:nvPr/>
        </p:nvSpPr>
        <p:spPr>
          <a:xfrm>
            <a:off x="1152905" y="1841680"/>
            <a:ext cx="6357600" cy="227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0"/>
              </a:spcAft>
              <a:buNone/>
            </a:pPr>
            <a:r>
              <a:rPr lang="en-GB" sz="1500" b="1" dirty="0">
                <a:solidFill>
                  <a:srgbClr val="292929"/>
                </a:solidFill>
                <a:highlight>
                  <a:srgbClr val="FFFFFF"/>
                </a:highlight>
                <a:latin typeface="Georgia"/>
                <a:ea typeface="Georgia"/>
                <a:cs typeface="Georgia"/>
                <a:sym typeface="Georgia"/>
              </a:rPr>
              <a:t>Clustering</a:t>
            </a:r>
            <a:r>
              <a:rPr lang="en-GB" sz="1500" dirty="0">
                <a:solidFill>
                  <a:srgbClr val="292929"/>
                </a:solidFill>
                <a:highlight>
                  <a:srgbClr val="FFFFFF"/>
                </a:highlight>
                <a:latin typeface="Georgia"/>
                <a:ea typeface="Georgia"/>
                <a:cs typeface="Georgia"/>
                <a:sym typeface="Georgia"/>
              </a:rPr>
              <a:t> is one of the most common exploratory data analysis technique used.</a:t>
            </a:r>
            <a:endParaRPr sz="1500" dirty="0">
              <a:solidFill>
                <a:srgbClr val="292929"/>
              </a:solidFill>
              <a:highlight>
                <a:srgbClr val="FFFFFF"/>
              </a:highlight>
              <a:latin typeface="Georgia"/>
              <a:ea typeface="Georgia"/>
              <a:cs typeface="Georgia"/>
              <a:sym typeface="Georgia"/>
            </a:endParaRPr>
          </a:p>
          <a:p>
            <a:pPr marL="0" lvl="0" indent="0" algn="l" rtl="0">
              <a:lnSpc>
                <a:spcPct val="115000"/>
              </a:lnSpc>
              <a:spcBef>
                <a:spcPts val="700"/>
              </a:spcBef>
              <a:spcAft>
                <a:spcPts val="0"/>
              </a:spcAft>
              <a:buNone/>
            </a:pPr>
            <a:endParaRPr sz="1500" dirty="0">
              <a:solidFill>
                <a:srgbClr val="292929"/>
              </a:solidFill>
              <a:highlight>
                <a:srgbClr val="FFFFFF"/>
              </a:highlight>
              <a:latin typeface="Georgia"/>
              <a:ea typeface="Georgia"/>
              <a:cs typeface="Georgia"/>
              <a:sym typeface="Georgia"/>
            </a:endParaRPr>
          </a:p>
          <a:p>
            <a:pPr marL="0" lvl="0" indent="0" algn="l" rtl="0">
              <a:lnSpc>
                <a:spcPct val="115000"/>
              </a:lnSpc>
              <a:spcBef>
                <a:spcPts val="700"/>
              </a:spcBef>
              <a:spcAft>
                <a:spcPts val="0"/>
              </a:spcAft>
              <a:buNone/>
            </a:pPr>
            <a:r>
              <a:rPr lang="en-GB" sz="1500" dirty="0">
                <a:solidFill>
                  <a:srgbClr val="292929"/>
                </a:solidFill>
                <a:highlight>
                  <a:srgbClr val="FFFFFF"/>
                </a:highlight>
                <a:latin typeface="Georgia"/>
                <a:ea typeface="Georgia"/>
                <a:cs typeface="Georgia"/>
                <a:sym typeface="Georgia"/>
              </a:rPr>
              <a:t>we try to find homogeneous subgroups within the data such that data points in each cluster are as similar as possible according to a similarity measure such as </a:t>
            </a:r>
            <a:r>
              <a:rPr lang="en-GB" sz="1500" dirty="0" err="1">
                <a:solidFill>
                  <a:srgbClr val="292929"/>
                </a:solidFill>
                <a:highlight>
                  <a:srgbClr val="FFFFFF"/>
                </a:highlight>
                <a:latin typeface="Georgia"/>
                <a:ea typeface="Georgia"/>
                <a:cs typeface="Georgia"/>
                <a:sym typeface="Georgia"/>
              </a:rPr>
              <a:t>euclidean</a:t>
            </a:r>
            <a:r>
              <a:rPr lang="en-GB" sz="1500" dirty="0">
                <a:solidFill>
                  <a:srgbClr val="292929"/>
                </a:solidFill>
                <a:highlight>
                  <a:srgbClr val="FFFFFF"/>
                </a:highlight>
                <a:latin typeface="Georgia"/>
                <a:ea typeface="Georgia"/>
                <a:cs typeface="Georgia"/>
                <a:sym typeface="Georgia"/>
              </a:rPr>
              <a:t>-based distance or correlation-based distance.</a:t>
            </a:r>
            <a:endParaRPr sz="1500" dirty="0">
              <a:solidFill>
                <a:srgbClr val="292929"/>
              </a:solidFill>
              <a:highlight>
                <a:srgbClr val="FFFFFF"/>
              </a:highlight>
              <a:latin typeface="Georgia"/>
              <a:ea typeface="Georgia"/>
              <a:cs typeface="Georgia"/>
              <a:sym typeface="Georgia"/>
            </a:endParaRPr>
          </a:p>
          <a:p>
            <a:pPr marL="0" lvl="0" indent="0" algn="l" rtl="0">
              <a:lnSpc>
                <a:spcPct val="115000"/>
              </a:lnSpc>
              <a:spcBef>
                <a:spcPts val="700"/>
              </a:spcBef>
              <a:spcAft>
                <a:spcPts val="0"/>
              </a:spcAft>
              <a:buNone/>
            </a:pPr>
            <a:endParaRPr sz="1500" dirty="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2"/>
          <p:cNvPicPr preferRelativeResize="0"/>
          <p:nvPr/>
        </p:nvPicPr>
        <p:blipFill rotWithShape="1">
          <a:blip r:embed="rId3">
            <a:alphaModFix/>
          </a:blip>
          <a:srcRect r="57839"/>
          <a:stretch/>
        </p:blipFill>
        <p:spPr>
          <a:xfrm>
            <a:off x="7583925" y="398475"/>
            <a:ext cx="1171662" cy="532575"/>
          </a:xfrm>
          <a:prstGeom prst="rect">
            <a:avLst/>
          </a:prstGeom>
          <a:noFill/>
          <a:ln>
            <a:noFill/>
          </a:ln>
        </p:spPr>
      </p:pic>
      <p:sp>
        <p:nvSpPr>
          <p:cNvPr id="156" name="Google Shape;156;p22"/>
          <p:cNvSpPr txBox="1"/>
          <p:nvPr/>
        </p:nvSpPr>
        <p:spPr>
          <a:xfrm>
            <a:off x="311700" y="840077"/>
            <a:ext cx="46863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2700" b="1" dirty="0">
                <a:latin typeface="Times New Roman"/>
                <a:ea typeface="Times New Roman"/>
                <a:cs typeface="Times New Roman"/>
                <a:sym typeface="Times New Roman"/>
              </a:rPr>
              <a:t>     CONCLUSION</a:t>
            </a:r>
            <a:endParaRPr sz="2700" b="1" dirty="0">
              <a:latin typeface="Times New Roman"/>
              <a:ea typeface="Times New Roman"/>
              <a:cs typeface="Times New Roman"/>
              <a:sym typeface="Times New Roman"/>
            </a:endParaRPr>
          </a:p>
        </p:txBody>
      </p:sp>
      <p:cxnSp>
        <p:nvCxnSpPr>
          <p:cNvPr id="157" name="Google Shape;157;p22"/>
          <p:cNvCxnSpPr/>
          <p:nvPr/>
        </p:nvCxnSpPr>
        <p:spPr>
          <a:xfrm>
            <a:off x="-20100" y="1456650"/>
            <a:ext cx="3727200" cy="0"/>
          </a:xfrm>
          <a:prstGeom prst="straightConnector1">
            <a:avLst/>
          </a:prstGeom>
          <a:noFill/>
          <a:ln w="38100" cap="flat" cmpd="sng">
            <a:solidFill>
              <a:srgbClr val="595959"/>
            </a:solidFill>
            <a:prstDash val="solid"/>
            <a:round/>
            <a:headEnd type="none" w="med" len="med"/>
            <a:tailEnd type="none" w="med" len="med"/>
          </a:ln>
        </p:spPr>
      </p:cxnSp>
      <p:sp>
        <p:nvSpPr>
          <p:cNvPr id="158" name="Google Shape;158;p22"/>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a:t>
            </a:r>
            <a:endParaRPr/>
          </a:p>
        </p:txBody>
      </p:sp>
      <p:sp>
        <p:nvSpPr>
          <p:cNvPr id="3" name="Text Placeholder 2">
            <a:extLst>
              <a:ext uri="{FF2B5EF4-FFF2-40B4-BE49-F238E27FC236}">
                <a16:creationId xmlns:a16="http://schemas.microsoft.com/office/drawing/2014/main" id="{BACED9C4-B888-8208-4288-5D89BAF0AEC5}"/>
              </a:ext>
            </a:extLst>
          </p:cNvPr>
          <p:cNvSpPr>
            <a:spLocks noGrp="1"/>
          </p:cNvSpPr>
          <p:nvPr>
            <p:ph type="body" idx="1"/>
          </p:nvPr>
        </p:nvSpPr>
        <p:spPr>
          <a:xfrm>
            <a:off x="433620" y="1987500"/>
            <a:ext cx="8520600" cy="3276598"/>
          </a:xfrm>
        </p:spPr>
        <p:txBody>
          <a:bodyPr/>
          <a:lstStyle/>
          <a:p>
            <a:r>
              <a:rPr lang="en-IN" sz="1400" dirty="0">
                <a:effectLst/>
                <a:latin typeface="+mn-lt"/>
                <a:ea typeface="Calibri" panose="020F0502020204030204" pitchFamily="34" charset="0"/>
                <a:cs typeface="Mangal"/>
              </a:rPr>
              <a:t>The previous or existing automated essay grading systems used traditional text based machine learning models. The results highly rely on the crafted extracted features. The performances are unstable when grading different essays from various topics.</a:t>
            </a:r>
          </a:p>
          <a:p>
            <a:pPr marL="11430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2D5C-510B-D845-E3AB-0EB83ADFF88F}"/>
              </a:ext>
            </a:extLst>
          </p:cNvPr>
          <p:cNvSpPr>
            <a:spLocks noGrp="1"/>
          </p:cNvSpPr>
          <p:nvPr>
            <p:ph type="title"/>
          </p:nvPr>
        </p:nvSpPr>
        <p:spPr>
          <a:xfrm>
            <a:off x="2962303" y="2123355"/>
            <a:ext cx="8520600" cy="572700"/>
          </a:xfrm>
        </p:spPr>
        <p:txBody>
          <a:bodyPr>
            <a:noAutofit/>
          </a:bodyPr>
          <a:lstStyle/>
          <a:p>
            <a:r>
              <a:rPr lang="en-IN" sz="4800" dirty="0"/>
              <a:t>THANK YOU</a:t>
            </a:r>
          </a:p>
        </p:txBody>
      </p:sp>
    </p:spTree>
    <p:extLst>
      <p:ext uri="{BB962C8B-B14F-4D97-AF65-F5344CB8AC3E}">
        <p14:creationId xmlns:p14="http://schemas.microsoft.com/office/powerpoint/2010/main" val="128495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r="57839"/>
          <a:stretch/>
        </p:blipFill>
        <p:spPr>
          <a:xfrm>
            <a:off x="7583925" y="398475"/>
            <a:ext cx="1171662" cy="532575"/>
          </a:xfrm>
          <a:prstGeom prst="rect">
            <a:avLst/>
          </a:prstGeom>
          <a:noFill/>
          <a:ln>
            <a:noFill/>
          </a:ln>
        </p:spPr>
      </p:pic>
      <p:cxnSp>
        <p:nvCxnSpPr>
          <p:cNvPr id="63" name="Google Shape;63;p14"/>
          <p:cNvCxnSpPr/>
          <p:nvPr/>
        </p:nvCxnSpPr>
        <p:spPr>
          <a:xfrm>
            <a:off x="4390050" y="2953500"/>
            <a:ext cx="0" cy="1788300"/>
          </a:xfrm>
          <a:prstGeom prst="straightConnector1">
            <a:avLst/>
          </a:prstGeom>
          <a:noFill/>
          <a:ln w="38100" cap="flat" cmpd="sng">
            <a:solidFill>
              <a:srgbClr val="595959"/>
            </a:solidFill>
            <a:prstDash val="solid"/>
            <a:round/>
            <a:headEnd type="none" w="med" len="med"/>
            <a:tailEnd type="none" w="med" len="med"/>
          </a:ln>
        </p:spPr>
      </p:cxnSp>
      <p:sp>
        <p:nvSpPr>
          <p:cNvPr id="64" name="Google Shape;64;p14"/>
          <p:cNvSpPr txBox="1"/>
          <p:nvPr/>
        </p:nvSpPr>
        <p:spPr>
          <a:xfrm>
            <a:off x="4656525" y="2505025"/>
            <a:ext cx="300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600" b="1">
                <a:latin typeface="Times New Roman"/>
                <a:ea typeface="Times New Roman"/>
                <a:cs typeface="Times New Roman"/>
                <a:sym typeface="Times New Roman"/>
              </a:rPr>
              <a:t>Introduction</a:t>
            </a:r>
            <a:endParaRPr sz="1600" b="1">
              <a:latin typeface="Times New Roman"/>
              <a:ea typeface="Times New Roman"/>
              <a:cs typeface="Times New Roman"/>
              <a:sym typeface="Times New Roman"/>
            </a:endParaRPr>
          </a:p>
        </p:txBody>
      </p:sp>
      <p:sp>
        <p:nvSpPr>
          <p:cNvPr id="65" name="Google Shape;65;p14"/>
          <p:cNvSpPr txBox="1"/>
          <p:nvPr/>
        </p:nvSpPr>
        <p:spPr>
          <a:xfrm>
            <a:off x="4656525" y="3732788"/>
            <a:ext cx="3525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600" b="1">
                <a:latin typeface="Times New Roman"/>
                <a:ea typeface="Times New Roman"/>
                <a:cs typeface="Times New Roman"/>
                <a:sym typeface="Times New Roman"/>
              </a:rPr>
              <a:t>methodology</a:t>
            </a:r>
            <a:endParaRPr sz="1600" b="1">
              <a:latin typeface="Times New Roman"/>
              <a:ea typeface="Times New Roman"/>
              <a:cs typeface="Times New Roman"/>
              <a:sym typeface="Times New Roman"/>
            </a:endParaRPr>
          </a:p>
        </p:txBody>
      </p:sp>
      <p:sp>
        <p:nvSpPr>
          <p:cNvPr id="66" name="Google Shape;66;p14"/>
          <p:cNvSpPr txBox="1"/>
          <p:nvPr/>
        </p:nvSpPr>
        <p:spPr>
          <a:xfrm>
            <a:off x="2743850" y="3509900"/>
            <a:ext cx="14214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900" b="1">
                <a:latin typeface="Lobster"/>
                <a:ea typeface="Lobster"/>
                <a:cs typeface="Lobster"/>
                <a:sym typeface="Lobster"/>
              </a:rPr>
              <a:t>Agenda</a:t>
            </a:r>
            <a:endParaRPr sz="2900" b="1">
              <a:latin typeface="Lobster"/>
              <a:ea typeface="Lobster"/>
              <a:cs typeface="Lobster"/>
              <a:sym typeface="Lobster"/>
            </a:endParaRPr>
          </a:p>
        </p:txBody>
      </p:sp>
      <p:sp>
        <p:nvSpPr>
          <p:cNvPr id="67" name="Google Shape;67;p14"/>
          <p:cNvSpPr txBox="1"/>
          <p:nvPr/>
        </p:nvSpPr>
        <p:spPr>
          <a:xfrm>
            <a:off x="4656525" y="2752275"/>
            <a:ext cx="300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600" b="1">
                <a:latin typeface="Times New Roman"/>
                <a:ea typeface="Times New Roman"/>
                <a:cs typeface="Times New Roman"/>
                <a:sym typeface="Times New Roman"/>
              </a:rPr>
              <a:t>project objectives</a:t>
            </a:r>
            <a:endParaRPr sz="1600" b="1">
              <a:latin typeface="Times New Roman"/>
              <a:ea typeface="Times New Roman"/>
              <a:cs typeface="Times New Roman"/>
              <a:sym typeface="Times New Roman"/>
            </a:endParaRPr>
          </a:p>
        </p:txBody>
      </p:sp>
      <p:sp>
        <p:nvSpPr>
          <p:cNvPr id="68" name="Google Shape;68;p14"/>
          <p:cNvSpPr txBox="1"/>
          <p:nvPr/>
        </p:nvSpPr>
        <p:spPr>
          <a:xfrm>
            <a:off x="4656525" y="2996888"/>
            <a:ext cx="3525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600" b="1">
                <a:latin typeface="Times New Roman"/>
                <a:ea typeface="Times New Roman"/>
                <a:cs typeface="Times New Roman"/>
                <a:sym typeface="Times New Roman"/>
              </a:rPr>
              <a:t>literature survey</a:t>
            </a:r>
            <a:endParaRPr sz="1600" b="1">
              <a:latin typeface="Times New Roman"/>
              <a:ea typeface="Times New Roman"/>
              <a:cs typeface="Times New Roman"/>
              <a:sym typeface="Times New Roman"/>
            </a:endParaRPr>
          </a:p>
        </p:txBody>
      </p:sp>
      <p:sp>
        <p:nvSpPr>
          <p:cNvPr id="69" name="Google Shape;69;p14"/>
          <p:cNvSpPr txBox="1"/>
          <p:nvPr/>
        </p:nvSpPr>
        <p:spPr>
          <a:xfrm>
            <a:off x="4656525" y="3514675"/>
            <a:ext cx="3525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600" b="1">
                <a:latin typeface="Times New Roman"/>
                <a:ea typeface="Times New Roman"/>
                <a:cs typeface="Times New Roman"/>
                <a:sym typeface="Times New Roman"/>
              </a:rPr>
              <a:t>dataset insight</a:t>
            </a:r>
            <a:endParaRPr sz="1600" b="1">
              <a:latin typeface="Times New Roman"/>
              <a:ea typeface="Times New Roman"/>
              <a:cs typeface="Times New Roman"/>
              <a:sym typeface="Times New Roman"/>
            </a:endParaRPr>
          </a:p>
        </p:txBody>
      </p:sp>
      <p:sp>
        <p:nvSpPr>
          <p:cNvPr id="70" name="Google Shape;70;p14"/>
          <p:cNvSpPr txBox="1"/>
          <p:nvPr/>
        </p:nvSpPr>
        <p:spPr>
          <a:xfrm>
            <a:off x="4656525" y="3972263"/>
            <a:ext cx="3525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600" b="1">
                <a:latin typeface="Times New Roman"/>
                <a:ea typeface="Times New Roman"/>
                <a:cs typeface="Times New Roman"/>
                <a:sym typeface="Times New Roman"/>
              </a:rPr>
              <a:t>model architecture</a:t>
            </a:r>
            <a:endParaRPr sz="1600" b="1">
              <a:latin typeface="Times New Roman"/>
              <a:ea typeface="Times New Roman"/>
              <a:cs typeface="Times New Roman"/>
              <a:sym typeface="Times New Roman"/>
            </a:endParaRPr>
          </a:p>
        </p:txBody>
      </p:sp>
      <p:sp>
        <p:nvSpPr>
          <p:cNvPr id="71" name="Google Shape;71;p14"/>
          <p:cNvSpPr txBox="1"/>
          <p:nvPr/>
        </p:nvSpPr>
        <p:spPr>
          <a:xfrm>
            <a:off x="4656525" y="4240088"/>
            <a:ext cx="3525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600" b="1">
                <a:latin typeface="Times New Roman"/>
                <a:ea typeface="Times New Roman"/>
                <a:cs typeface="Times New Roman"/>
                <a:sym typeface="Times New Roman"/>
              </a:rPr>
              <a:t>data flow</a:t>
            </a:r>
            <a:endParaRPr sz="1600" b="1">
              <a:latin typeface="Times New Roman"/>
              <a:ea typeface="Times New Roman"/>
              <a:cs typeface="Times New Roman"/>
              <a:sym typeface="Times New Roman"/>
            </a:endParaRPr>
          </a:p>
        </p:txBody>
      </p:sp>
      <p:sp>
        <p:nvSpPr>
          <p:cNvPr id="72" name="Google Shape;72;p14"/>
          <p:cNvSpPr txBox="1"/>
          <p:nvPr/>
        </p:nvSpPr>
        <p:spPr>
          <a:xfrm>
            <a:off x="4656525" y="4506063"/>
            <a:ext cx="3525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600" b="1">
                <a:latin typeface="Times New Roman"/>
                <a:ea typeface="Times New Roman"/>
                <a:cs typeface="Times New Roman"/>
                <a:sym typeface="Times New Roman"/>
              </a:rPr>
              <a:t>application</a:t>
            </a:r>
            <a:endParaRPr sz="1600" b="1">
              <a:latin typeface="Times New Roman"/>
              <a:ea typeface="Times New Roman"/>
              <a:cs typeface="Times New Roman"/>
              <a:sym typeface="Times New Roman"/>
            </a:endParaRPr>
          </a:p>
        </p:txBody>
      </p:sp>
      <p:sp>
        <p:nvSpPr>
          <p:cNvPr id="73" name="Google Shape;73;p14"/>
          <p:cNvSpPr txBox="1"/>
          <p:nvPr/>
        </p:nvSpPr>
        <p:spPr>
          <a:xfrm>
            <a:off x="4656525" y="3259563"/>
            <a:ext cx="3525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600" b="1">
                <a:latin typeface="Times New Roman"/>
                <a:ea typeface="Times New Roman"/>
                <a:cs typeface="Times New Roman"/>
                <a:sym typeface="Times New Roman"/>
              </a:rPr>
              <a:t>Project Beneficiaries </a:t>
            </a:r>
            <a:endParaRPr sz="1600" b="1">
              <a:latin typeface="Times New Roman"/>
              <a:ea typeface="Times New Roman"/>
              <a:cs typeface="Times New Roman"/>
              <a:sym typeface="Times New Roman"/>
            </a:endParaRPr>
          </a:p>
        </p:txBody>
      </p:sp>
      <p:sp>
        <p:nvSpPr>
          <p:cNvPr id="2" name="Title 1">
            <a:extLst>
              <a:ext uri="{FF2B5EF4-FFF2-40B4-BE49-F238E27FC236}">
                <a16:creationId xmlns:a16="http://schemas.microsoft.com/office/drawing/2014/main" id="{F809BF57-7B7C-A7A8-22BD-3DC48B30A031}"/>
              </a:ext>
            </a:extLst>
          </p:cNvPr>
          <p:cNvSpPr>
            <a:spLocks noGrp="1"/>
          </p:cNvSpPr>
          <p:nvPr>
            <p:ph type="title"/>
          </p:nvPr>
        </p:nvSpPr>
        <p:spPr>
          <a:xfrm>
            <a:off x="311700" y="1069219"/>
            <a:ext cx="8520600" cy="841800"/>
          </a:xfrm>
        </p:spPr>
        <p:txBody>
          <a:bodyPr>
            <a:normAutofit/>
          </a:bodyPr>
          <a:lstStyle/>
          <a:p>
            <a:r>
              <a:rPr lang="en-IN" sz="2000" b="1" dirty="0"/>
              <a:t>Title:        </a:t>
            </a:r>
            <a:r>
              <a:rPr lang="en-IN" b="1" u="sng" dirty="0"/>
              <a:t>Automated Essay Scoring </a:t>
            </a:r>
            <a:r>
              <a:rPr lang="en-IN" b="1" dirty="0"/>
              <a:t> (AES)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rotWithShape="1">
          <a:blip r:embed="rId3">
            <a:alphaModFix/>
          </a:blip>
          <a:srcRect r="57839"/>
          <a:stretch/>
        </p:blipFill>
        <p:spPr>
          <a:xfrm>
            <a:off x="7583925" y="398475"/>
            <a:ext cx="1171662" cy="532575"/>
          </a:xfrm>
          <a:prstGeom prst="rect">
            <a:avLst/>
          </a:prstGeom>
          <a:noFill/>
          <a:ln>
            <a:noFill/>
          </a:ln>
        </p:spPr>
      </p:pic>
      <p:sp>
        <p:nvSpPr>
          <p:cNvPr id="79" name="Google Shape;79;p15"/>
          <p:cNvSpPr txBox="1"/>
          <p:nvPr/>
        </p:nvSpPr>
        <p:spPr>
          <a:xfrm>
            <a:off x="914175" y="856350"/>
            <a:ext cx="3084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b="1">
                <a:latin typeface="Times New Roman"/>
                <a:ea typeface="Times New Roman"/>
                <a:cs typeface="Times New Roman"/>
                <a:sym typeface="Times New Roman"/>
              </a:rPr>
              <a:t>Introduction</a:t>
            </a:r>
            <a:endParaRPr sz="2700" b="1">
              <a:latin typeface="Times New Roman"/>
              <a:ea typeface="Times New Roman"/>
              <a:cs typeface="Times New Roman"/>
              <a:sym typeface="Times New Roman"/>
            </a:endParaRPr>
          </a:p>
        </p:txBody>
      </p:sp>
      <p:cxnSp>
        <p:nvCxnSpPr>
          <p:cNvPr id="80" name="Google Shape;80;p15"/>
          <p:cNvCxnSpPr/>
          <p:nvPr/>
        </p:nvCxnSpPr>
        <p:spPr>
          <a:xfrm>
            <a:off x="-20100" y="1456650"/>
            <a:ext cx="3727200" cy="0"/>
          </a:xfrm>
          <a:prstGeom prst="straightConnector1">
            <a:avLst/>
          </a:prstGeom>
          <a:noFill/>
          <a:ln w="38100" cap="flat" cmpd="sng">
            <a:solidFill>
              <a:srgbClr val="595959"/>
            </a:solidFill>
            <a:prstDash val="solid"/>
            <a:round/>
            <a:headEnd type="none" w="med" len="med"/>
            <a:tailEnd type="none" w="med" len="med"/>
          </a:ln>
        </p:spPr>
      </p:cxnSp>
      <p:pic>
        <p:nvPicPr>
          <p:cNvPr id="81" name="Google Shape;81;p15"/>
          <p:cNvPicPr preferRelativeResize="0"/>
          <p:nvPr/>
        </p:nvPicPr>
        <p:blipFill>
          <a:blip r:embed="rId4">
            <a:alphaModFix amt="30000"/>
          </a:blip>
          <a:stretch>
            <a:fillRect/>
          </a:stretch>
        </p:blipFill>
        <p:spPr>
          <a:xfrm>
            <a:off x="5305075" y="2116900"/>
            <a:ext cx="3516575" cy="2645699"/>
          </a:xfrm>
          <a:prstGeom prst="rect">
            <a:avLst/>
          </a:prstGeom>
          <a:noFill/>
          <a:ln>
            <a:noFill/>
          </a:ln>
        </p:spPr>
      </p:pic>
      <p:sp>
        <p:nvSpPr>
          <p:cNvPr id="82" name="Google Shape;82;p15"/>
          <p:cNvSpPr txBox="1"/>
          <p:nvPr/>
        </p:nvSpPr>
        <p:spPr>
          <a:xfrm>
            <a:off x="984300" y="2048400"/>
            <a:ext cx="3752100" cy="646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200"/>
              <a:t>Automated Essay Scoring (AES) is a tool for evaluating and scoring of essays written</a:t>
            </a:r>
            <a:endParaRPr/>
          </a:p>
        </p:txBody>
      </p:sp>
      <p:sp>
        <p:nvSpPr>
          <p:cNvPr id="83" name="Google Shape;83;p15"/>
          <p:cNvSpPr txBox="1"/>
          <p:nvPr/>
        </p:nvSpPr>
        <p:spPr>
          <a:xfrm>
            <a:off x="984300" y="2745675"/>
            <a:ext cx="300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rPr>
              <a:t>The process of automating the assessment process could be useful for both educators and learners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6"/>
          <p:cNvPicPr preferRelativeResize="0"/>
          <p:nvPr/>
        </p:nvPicPr>
        <p:blipFill rotWithShape="1">
          <a:blip r:embed="rId3">
            <a:alphaModFix/>
          </a:blip>
          <a:srcRect r="57839"/>
          <a:stretch/>
        </p:blipFill>
        <p:spPr>
          <a:xfrm>
            <a:off x="7583925" y="398475"/>
            <a:ext cx="1171662" cy="532575"/>
          </a:xfrm>
          <a:prstGeom prst="rect">
            <a:avLst/>
          </a:prstGeom>
          <a:noFill/>
          <a:ln>
            <a:noFill/>
          </a:ln>
        </p:spPr>
      </p:pic>
      <p:sp>
        <p:nvSpPr>
          <p:cNvPr id="89" name="Google Shape;89;p16"/>
          <p:cNvSpPr txBox="1"/>
          <p:nvPr/>
        </p:nvSpPr>
        <p:spPr>
          <a:xfrm>
            <a:off x="914175" y="856350"/>
            <a:ext cx="3084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b="1">
                <a:latin typeface="Times New Roman"/>
                <a:ea typeface="Times New Roman"/>
                <a:cs typeface="Times New Roman"/>
                <a:sym typeface="Times New Roman"/>
              </a:rPr>
              <a:t> Project objectives</a:t>
            </a:r>
            <a:endParaRPr sz="2700" b="1">
              <a:latin typeface="Times New Roman"/>
              <a:ea typeface="Times New Roman"/>
              <a:cs typeface="Times New Roman"/>
              <a:sym typeface="Times New Roman"/>
            </a:endParaRPr>
          </a:p>
        </p:txBody>
      </p:sp>
      <p:cxnSp>
        <p:nvCxnSpPr>
          <p:cNvPr id="90" name="Google Shape;90;p16"/>
          <p:cNvCxnSpPr/>
          <p:nvPr/>
        </p:nvCxnSpPr>
        <p:spPr>
          <a:xfrm>
            <a:off x="-20100" y="1456650"/>
            <a:ext cx="3727200" cy="0"/>
          </a:xfrm>
          <a:prstGeom prst="straightConnector1">
            <a:avLst/>
          </a:prstGeom>
          <a:noFill/>
          <a:ln w="38100" cap="flat" cmpd="sng">
            <a:solidFill>
              <a:srgbClr val="595959"/>
            </a:solidFill>
            <a:prstDash val="solid"/>
            <a:round/>
            <a:headEnd type="none" w="med" len="med"/>
            <a:tailEnd type="none" w="med" len="med"/>
          </a:ln>
        </p:spPr>
      </p:cxnSp>
      <p:sp>
        <p:nvSpPr>
          <p:cNvPr id="91" name="Google Shape;91;p16"/>
          <p:cNvSpPr txBox="1"/>
          <p:nvPr/>
        </p:nvSpPr>
        <p:spPr>
          <a:xfrm>
            <a:off x="984300" y="1743600"/>
            <a:ext cx="7251600" cy="1225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200">
                <a:solidFill>
                  <a:schemeClr val="dk1"/>
                </a:solidFill>
              </a:rPr>
              <a:t>The project aims to develop an automated essay assessment system by use Artificial Intelligence by classifying the essays and grading them based on the performance automatically. </a:t>
            </a:r>
            <a:endParaRPr sz="1200">
              <a:solidFill>
                <a:schemeClr val="dk1"/>
              </a:solidFill>
            </a:endParaRPr>
          </a:p>
          <a:p>
            <a:pPr marL="0" lvl="0" indent="0" algn="l" rtl="0">
              <a:lnSpc>
                <a:spcPct val="115000"/>
              </a:lnSpc>
              <a:spcBef>
                <a:spcPts val="700"/>
              </a:spcBef>
              <a:spcAft>
                <a:spcPts val="0"/>
              </a:spcAft>
              <a:buClr>
                <a:schemeClr val="dk1"/>
              </a:buClr>
              <a:buSzPts val="1100"/>
              <a:buFont typeface="Arial"/>
              <a:buNone/>
            </a:pPr>
            <a:r>
              <a:rPr lang="en-GB" sz="1200">
                <a:solidFill>
                  <a:schemeClr val="dk1"/>
                </a:solidFill>
              </a:rPr>
              <a:t>•The main objective of our project is to create deep learning model for Automated essay scoring (AES).</a:t>
            </a:r>
            <a:endParaRPr sz="2800">
              <a:solidFill>
                <a:schemeClr val="dk1"/>
              </a:solidFill>
            </a:endParaRPr>
          </a:p>
          <a:p>
            <a:pPr marL="0" lvl="0" indent="0" algn="l" rtl="0">
              <a:lnSpc>
                <a:spcPct val="150000"/>
              </a:lnSpc>
              <a:spcBef>
                <a:spcPts val="0"/>
              </a:spcBef>
              <a:spcAft>
                <a:spcPts val="0"/>
              </a:spcAft>
              <a:buNone/>
            </a:pPr>
            <a:endParaRPr sz="1200">
              <a:solidFill>
                <a:schemeClr val="dk1"/>
              </a:solidFill>
            </a:endParaRPr>
          </a:p>
        </p:txBody>
      </p:sp>
      <p:sp>
        <p:nvSpPr>
          <p:cNvPr id="92" name="Google Shape;92;p16"/>
          <p:cNvSpPr txBox="1"/>
          <p:nvPr/>
        </p:nvSpPr>
        <p:spPr>
          <a:xfrm>
            <a:off x="1102750" y="2969400"/>
            <a:ext cx="72516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GB" sz="1200">
                <a:solidFill>
                  <a:schemeClr val="dk1"/>
                </a:solidFill>
              </a:rPr>
              <a:t>•It is a computer-based assessment system that automatically scores or grades the student responses by considering appropriate features. By using BERT and KMEANS clustering we develop the model</a:t>
            </a:r>
            <a:endParaRPr sz="1200">
              <a:solidFill>
                <a:schemeClr val="dk1"/>
              </a:solidFill>
            </a:endParaRPr>
          </a:p>
          <a:p>
            <a:pPr marL="0" marR="0" lvl="0" indent="0" algn="l" rtl="0">
              <a:lnSpc>
                <a:spcPct val="150000"/>
              </a:lnSpc>
              <a:spcBef>
                <a:spcPts val="0"/>
              </a:spcBef>
              <a:spcAft>
                <a:spcPts val="0"/>
              </a:spcAft>
              <a:buNone/>
            </a:pPr>
            <a:r>
              <a:rPr lang="en-GB" sz="1200">
                <a:solidFill>
                  <a:schemeClr val="dk1"/>
                </a:solidFill>
              </a:rPr>
              <a:t>•Its objective is to classify a large set of textual entities into a small number of discrete categories, corresponding to the possible grades, for example, the numbers 1 to 6.</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p:cNvPicPr preferRelativeResize="0"/>
          <p:nvPr/>
        </p:nvPicPr>
        <p:blipFill rotWithShape="1">
          <a:blip r:embed="rId3">
            <a:alphaModFix/>
          </a:blip>
          <a:srcRect r="57839"/>
          <a:stretch/>
        </p:blipFill>
        <p:spPr>
          <a:xfrm>
            <a:off x="7583925" y="398475"/>
            <a:ext cx="1171662" cy="532575"/>
          </a:xfrm>
          <a:prstGeom prst="rect">
            <a:avLst/>
          </a:prstGeom>
          <a:noFill/>
          <a:ln>
            <a:noFill/>
          </a:ln>
        </p:spPr>
      </p:pic>
      <p:sp>
        <p:nvSpPr>
          <p:cNvPr id="98" name="Google Shape;98;p17"/>
          <p:cNvSpPr txBox="1"/>
          <p:nvPr/>
        </p:nvSpPr>
        <p:spPr>
          <a:xfrm>
            <a:off x="572625" y="856350"/>
            <a:ext cx="34437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2700" b="1" dirty="0">
                <a:latin typeface="Times New Roman"/>
                <a:ea typeface="Times New Roman"/>
                <a:cs typeface="Times New Roman"/>
                <a:sym typeface="Times New Roman"/>
              </a:rPr>
              <a:t>Project beneficiaries </a:t>
            </a:r>
            <a:endParaRPr sz="2700" b="1" dirty="0">
              <a:latin typeface="Times New Roman"/>
              <a:ea typeface="Times New Roman"/>
              <a:cs typeface="Times New Roman"/>
              <a:sym typeface="Times New Roman"/>
            </a:endParaRPr>
          </a:p>
        </p:txBody>
      </p:sp>
      <p:cxnSp>
        <p:nvCxnSpPr>
          <p:cNvPr id="99" name="Google Shape;99;p17"/>
          <p:cNvCxnSpPr/>
          <p:nvPr/>
        </p:nvCxnSpPr>
        <p:spPr>
          <a:xfrm>
            <a:off x="-20100" y="1456650"/>
            <a:ext cx="3727200" cy="0"/>
          </a:xfrm>
          <a:prstGeom prst="straightConnector1">
            <a:avLst/>
          </a:prstGeom>
          <a:noFill/>
          <a:ln w="38100" cap="flat" cmpd="sng">
            <a:solidFill>
              <a:srgbClr val="595959"/>
            </a:solidFill>
            <a:prstDash val="solid"/>
            <a:round/>
            <a:headEnd type="none" w="med" len="med"/>
            <a:tailEnd type="none" w="med" len="med"/>
          </a:ln>
        </p:spPr>
      </p:cxnSp>
      <p:pic>
        <p:nvPicPr>
          <p:cNvPr id="100" name="Google Shape;100;p17"/>
          <p:cNvPicPr preferRelativeResize="0"/>
          <p:nvPr/>
        </p:nvPicPr>
        <p:blipFill>
          <a:blip r:embed="rId4">
            <a:alphaModFix amt="40000"/>
          </a:blip>
          <a:stretch>
            <a:fillRect/>
          </a:stretch>
        </p:blipFill>
        <p:spPr>
          <a:xfrm>
            <a:off x="4361230" y="1730675"/>
            <a:ext cx="2381808" cy="1682150"/>
          </a:xfrm>
          <a:prstGeom prst="rect">
            <a:avLst/>
          </a:prstGeom>
          <a:noFill/>
          <a:ln>
            <a:noFill/>
          </a:ln>
        </p:spPr>
      </p:pic>
      <p:pic>
        <p:nvPicPr>
          <p:cNvPr id="101" name="Google Shape;101;p17"/>
          <p:cNvPicPr preferRelativeResize="0"/>
          <p:nvPr/>
        </p:nvPicPr>
        <p:blipFill>
          <a:blip r:embed="rId5">
            <a:alphaModFix amt="40000"/>
          </a:blip>
          <a:stretch>
            <a:fillRect/>
          </a:stretch>
        </p:blipFill>
        <p:spPr>
          <a:xfrm>
            <a:off x="6301900" y="3532300"/>
            <a:ext cx="1927200" cy="1362600"/>
          </a:xfrm>
          <a:prstGeom prst="rect">
            <a:avLst/>
          </a:prstGeom>
          <a:noFill/>
          <a:ln>
            <a:noFill/>
          </a:ln>
        </p:spPr>
      </p:pic>
      <p:pic>
        <p:nvPicPr>
          <p:cNvPr id="102" name="Google Shape;102;p17"/>
          <p:cNvPicPr preferRelativeResize="0"/>
          <p:nvPr/>
        </p:nvPicPr>
        <p:blipFill>
          <a:blip r:embed="rId6">
            <a:alphaModFix amt="40000"/>
          </a:blip>
          <a:stretch>
            <a:fillRect/>
          </a:stretch>
        </p:blipFill>
        <p:spPr>
          <a:xfrm>
            <a:off x="7583925" y="1896250"/>
            <a:ext cx="1050874" cy="1050875"/>
          </a:xfrm>
          <a:prstGeom prst="rect">
            <a:avLst/>
          </a:prstGeom>
          <a:noFill/>
          <a:ln>
            <a:noFill/>
          </a:ln>
        </p:spPr>
      </p:pic>
      <p:sp>
        <p:nvSpPr>
          <p:cNvPr id="103" name="Google Shape;103;p17"/>
          <p:cNvSpPr txBox="1"/>
          <p:nvPr/>
        </p:nvSpPr>
        <p:spPr>
          <a:xfrm>
            <a:off x="1531925" y="2146200"/>
            <a:ext cx="36633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en-GB" dirty="0"/>
              <a:t>Students</a:t>
            </a:r>
            <a:endParaRPr dirty="0"/>
          </a:p>
          <a:p>
            <a:pPr marL="457200" lvl="0" indent="-317500" algn="l" rtl="0">
              <a:lnSpc>
                <a:spcPct val="150000"/>
              </a:lnSpc>
              <a:spcBef>
                <a:spcPts val="0"/>
              </a:spcBef>
              <a:spcAft>
                <a:spcPts val="0"/>
              </a:spcAft>
              <a:buSzPts val="1400"/>
              <a:buChar char="●"/>
            </a:pPr>
            <a:r>
              <a:rPr lang="en-GB" dirty="0"/>
              <a:t>Faculty </a:t>
            </a:r>
            <a:endParaRPr dirty="0"/>
          </a:p>
          <a:p>
            <a:pPr marL="457200" lvl="0" indent="-317500" algn="l" rtl="0">
              <a:lnSpc>
                <a:spcPct val="150000"/>
              </a:lnSpc>
              <a:spcBef>
                <a:spcPts val="0"/>
              </a:spcBef>
              <a:spcAft>
                <a:spcPts val="0"/>
              </a:spcAft>
              <a:buSzPts val="1400"/>
              <a:buChar char="●"/>
            </a:pPr>
            <a:r>
              <a:rPr lang="en-GB" dirty="0"/>
              <a:t>Any Test conductors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p:cNvPicPr preferRelativeResize="0"/>
          <p:nvPr/>
        </p:nvPicPr>
        <p:blipFill rotWithShape="1">
          <a:blip r:embed="rId3">
            <a:alphaModFix/>
          </a:blip>
          <a:srcRect r="57839"/>
          <a:stretch/>
        </p:blipFill>
        <p:spPr>
          <a:xfrm>
            <a:off x="7583925" y="398475"/>
            <a:ext cx="1171662" cy="532575"/>
          </a:xfrm>
          <a:prstGeom prst="rect">
            <a:avLst/>
          </a:prstGeom>
          <a:noFill/>
          <a:ln>
            <a:noFill/>
          </a:ln>
        </p:spPr>
      </p:pic>
      <p:sp>
        <p:nvSpPr>
          <p:cNvPr id="98" name="Google Shape;98;p17"/>
          <p:cNvSpPr txBox="1"/>
          <p:nvPr/>
        </p:nvSpPr>
        <p:spPr>
          <a:xfrm>
            <a:off x="572625" y="856350"/>
            <a:ext cx="34437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2700" b="1" dirty="0">
                <a:latin typeface="Times New Roman"/>
                <a:ea typeface="Times New Roman"/>
                <a:cs typeface="Times New Roman"/>
                <a:sym typeface="Times New Roman"/>
              </a:rPr>
              <a:t>Literature Survey</a:t>
            </a:r>
            <a:endParaRPr sz="2700" b="1" dirty="0">
              <a:latin typeface="Times New Roman"/>
              <a:ea typeface="Times New Roman"/>
              <a:cs typeface="Times New Roman"/>
              <a:sym typeface="Times New Roman"/>
            </a:endParaRPr>
          </a:p>
        </p:txBody>
      </p:sp>
      <p:cxnSp>
        <p:nvCxnSpPr>
          <p:cNvPr id="99" name="Google Shape;99;p17"/>
          <p:cNvCxnSpPr/>
          <p:nvPr/>
        </p:nvCxnSpPr>
        <p:spPr>
          <a:xfrm>
            <a:off x="-20100" y="1456650"/>
            <a:ext cx="3727200" cy="0"/>
          </a:xfrm>
          <a:prstGeom prst="straightConnector1">
            <a:avLst/>
          </a:prstGeom>
          <a:noFill/>
          <a:ln w="38100" cap="flat" cmpd="sng">
            <a:solidFill>
              <a:srgbClr val="595959"/>
            </a:solidFill>
            <a:prstDash val="solid"/>
            <a:round/>
            <a:headEnd type="none" w="med" len="med"/>
            <a:tailEnd type="none" w="med" len="med"/>
          </a:ln>
        </p:spPr>
      </p:cxnSp>
      <p:pic>
        <p:nvPicPr>
          <p:cNvPr id="2" name="Picture 1">
            <a:extLst>
              <a:ext uri="{FF2B5EF4-FFF2-40B4-BE49-F238E27FC236}">
                <a16:creationId xmlns:a16="http://schemas.microsoft.com/office/drawing/2014/main" id="{AE53D895-8BC5-4E94-FA62-B955B55A3B0F}"/>
              </a:ext>
            </a:extLst>
          </p:cNvPr>
          <p:cNvPicPr>
            <a:picLocks noChangeAspect="1"/>
          </p:cNvPicPr>
          <p:nvPr/>
        </p:nvPicPr>
        <p:blipFill>
          <a:blip r:embed="rId4"/>
          <a:stretch>
            <a:fillRect/>
          </a:stretch>
        </p:blipFill>
        <p:spPr>
          <a:xfrm>
            <a:off x="1003042" y="1531350"/>
            <a:ext cx="7137915" cy="3559774"/>
          </a:xfrm>
          <a:prstGeom prst="rect">
            <a:avLst/>
          </a:prstGeom>
        </p:spPr>
      </p:pic>
    </p:spTree>
    <p:extLst>
      <p:ext uri="{BB962C8B-B14F-4D97-AF65-F5344CB8AC3E}">
        <p14:creationId xmlns:p14="http://schemas.microsoft.com/office/powerpoint/2010/main" val="280817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C39BBE-400F-6BE9-8E9E-F5BAFB3BCC75}"/>
              </a:ext>
            </a:extLst>
          </p:cNvPr>
          <p:cNvPicPr>
            <a:picLocks noChangeAspect="1"/>
          </p:cNvPicPr>
          <p:nvPr/>
        </p:nvPicPr>
        <p:blipFill>
          <a:blip r:embed="rId2"/>
          <a:stretch>
            <a:fillRect/>
          </a:stretch>
        </p:blipFill>
        <p:spPr>
          <a:xfrm>
            <a:off x="364130" y="308610"/>
            <a:ext cx="8415740" cy="4526279"/>
          </a:xfrm>
          <a:prstGeom prst="rect">
            <a:avLst/>
          </a:prstGeom>
        </p:spPr>
      </p:pic>
    </p:spTree>
    <p:extLst>
      <p:ext uri="{BB962C8B-B14F-4D97-AF65-F5344CB8AC3E}">
        <p14:creationId xmlns:p14="http://schemas.microsoft.com/office/powerpoint/2010/main" val="207931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754235-4BE7-8A0C-CA1B-4BF335544E47}"/>
              </a:ext>
            </a:extLst>
          </p:cNvPr>
          <p:cNvPicPr>
            <a:picLocks noChangeAspect="1"/>
          </p:cNvPicPr>
          <p:nvPr/>
        </p:nvPicPr>
        <p:blipFill>
          <a:blip r:embed="rId2"/>
          <a:stretch>
            <a:fillRect/>
          </a:stretch>
        </p:blipFill>
        <p:spPr>
          <a:xfrm>
            <a:off x="193041" y="233680"/>
            <a:ext cx="8676640" cy="4581457"/>
          </a:xfrm>
          <a:prstGeom prst="rect">
            <a:avLst/>
          </a:prstGeom>
        </p:spPr>
      </p:pic>
    </p:spTree>
    <p:extLst>
      <p:ext uri="{BB962C8B-B14F-4D97-AF65-F5344CB8AC3E}">
        <p14:creationId xmlns:p14="http://schemas.microsoft.com/office/powerpoint/2010/main" val="1982798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8"/>
          <p:cNvPicPr preferRelativeResize="0"/>
          <p:nvPr/>
        </p:nvPicPr>
        <p:blipFill>
          <a:blip r:embed="rId3">
            <a:alphaModFix amt="33000"/>
          </a:blip>
          <a:stretch>
            <a:fillRect/>
          </a:stretch>
        </p:blipFill>
        <p:spPr>
          <a:xfrm>
            <a:off x="2266729" y="1319750"/>
            <a:ext cx="6427374" cy="4789176"/>
          </a:xfrm>
          <a:prstGeom prst="rect">
            <a:avLst/>
          </a:prstGeom>
          <a:noFill/>
          <a:ln>
            <a:noFill/>
          </a:ln>
        </p:spPr>
      </p:pic>
      <p:pic>
        <p:nvPicPr>
          <p:cNvPr id="109" name="Google Shape;109;p18"/>
          <p:cNvPicPr preferRelativeResize="0"/>
          <p:nvPr/>
        </p:nvPicPr>
        <p:blipFill rotWithShape="1">
          <a:blip r:embed="rId4">
            <a:alphaModFix/>
          </a:blip>
          <a:srcRect r="57839"/>
          <a:stretch/>
        </p:blipFill>
        <p:spPr>
          <a:xfrm>
            <a:off x="7583925" y="398475"/>
            <a:ext cx="1171662" cy="532575"/>
          </a:xfrm>
          <a:prstGeom prst="rect">
            <a:avLst/>
          </a:prstGeom>
          <a:noFill/>
          <a:ln>
            <a:noFill/>
          </a:ln>
        </p:spPr>
      </p:pic>
      <p:sp>
        <p:nvSpPr>
          <p:cNvPr id="110" name="Google Shape;110;p18"/>
          <p:cNvSpPr txBox="1"/>
          <p:nvPr/>
        </p:nvSpPr>
        <p:spPr>
          <a:xfrm>
            <a:off x="1157400" y="856350"/>
            <a:ext cx="25497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2700" b="1" dirty="0">
                <a:latin typeface="Times New Roman"/>
                <a:ea typeface="Times New Roman"/>
                <a:cs typeface="Times New Roman"/>
                <a:sym typeface="Times New Roman"/>
              </a:rPr>
              <a:t>Dataset Insights</a:t>
            </a:r>
            <a:endParaRPr sz="2700" b="1" dirty="0">
              <a:latin typeface="Times New Roman"/>
              <a:ea typeface="Times New Roman"/>
              <a:cs typeface="Times New Roman"/>
              <a:sym typeface="Times New Roman"/>
            </a:endParaRPr>
          </a:p>
        </p:txBody>
      </p:sp>
      <p:cxnSp>
        <p:nvCxnSpPr>
          <p:cNvPr id="111" name="Google Shape;111;p18"/>
          <p:cNvCxnSpPr/>
          <p:nvPr/>
        </p:nvCxnSpPr>
        <p:spPr>
          <a:xfrm>
            <a:off x="-20100" y="1456650"/>
            <a:ext cx="3727200" cy="0"/>
          </a:xfrm>
          <a:prstGeom prst="straightConnector1">
            <a:avLst/>
          </a:prstGeom>
          <a:noFill/>
          <a:ln w="38100" cap="flat" cmpd="sng">
            <a:solidFill>
              <a:srgbClr val="595959"/>
            </a:solidFill>
            <a:prstDash val="solid"/>
            <a:round/>
            <a:headEnd type="none" w="med" len="med"/>
            <a:tailEnd type="none" w="med" len="med"/>
          </a:ln>
        </p:spPr>
      </p:cxnSp>
      <p:sp>
        <p:nvSpPr>
          <p:cNvPr id="112" name="Google Shape;112;p18"/>
          <p:cNvSpPr txBox="1"/>
          <p:nvPr/>
        </p:nvSpPr>
        <p:spPr>
          <a:xfrm>
            <a:off x="1369150" y="4529275"/>
            <a:ext cx="537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We had 270 different essays of single topics </a:t>
            </a:r>
            <a:endParaRPr/>
          </a:p>
        </p:txBody>
      </p:sp>
      <p:pic>
        <p:nvPicPr>
          <p:cNvPr id="113" name="Google Shape;113;p18"/>
          <p:cNvPicPr preferRelativeResize="0"/>
          <p:nvPr/>
        </p:nvPicPr>
        <p:blipFill>
          <a:blip r:embed="rId5">
            <a:alphaModFix/>
          </a:blip>
          <a:stretch>
            <a:fillRect/>
          </a:stretch>
        </p:blipFill>
        <p:spPr>
          <a:xfrm>
            <a:off x="149950" y="1611251"/>
            <a:ext cx="5802173" cy="2918024"/>
          </a:xfrm>
          <a:prstGeom prst="rect">
            <a:avLst/>
          </a:prstGeom>
          <a:noFill/>
          <a:ln>
            <a:noFill/>
          </a:ln>
        </p:spPr>
      </p:pic>
      <p:sp>
        <p:nvSpPr>
          <p:cNvPr id="114" name="Google Shape;114;p18"/>
          <p:cNvSpPr txBox="1"/>
          <p:nvPr/>
        </p:nvSpPr>
        <p:spPr>
          <a:xfrm>
            <a:off x="6144000" y="2328175"/>
            <a:ext cx="3000000" cy="220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None/>
            </a:pPr>
            <a:r>
              <a:rPr lang="en-GB" sz="2000">
                <a:solidFill>
                  <a:schemeClr val="dk1"/>
                </a:solidFill>
              </a:rPr>
              <a:t>• </a:t>
            </a:r>
            <a:r>
              <a:rPr lang="en-GB" sz="1600">
                <a:solidFill>
                  <a:schemeClr val="dk1"/>
                </a:solidFill>
              </a:rPr>
              <a:t>For Automated essay grading we need dataset. The dataset to work on and we decided to use the BERT Model. Create a model that will help us to estimate of score for given essay  .</a:t>
            </a:r>
            <a:endParaRPr sz="16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427</Words>
  <Application>Microsoft Office PowerPoint</Application>
  <PresentationFormat>On-screen Show (16:9)</PresentationFormat>
  <Paragraphs>53</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Lobster</vt:lpstr>
      <vt:lpstr>Georgia</vt:lpstr>
      <vt:lpstr>Simple Light</vt:lpstr>
      <vt:lpstr>NATURAL LANGUAGE PEOCESSING  PROJECT</vt:lpstr>
      <vt:lpstr>Title:        Automated Essay Scoring  (AES)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Transfer-Learning:</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PEOCESSING  PROJECT</dc:title>
  <cp:lastModifiedBy>19K41A0516 Ganesh</cp:lastModifiedBy>
  <cp:revision>4</cp:revision>
  <dcterms:modified xsi:type="dcterms:W3CDTF">2022-11-14T09:21:21Z</dcterms:modified>
</cp:coreProperties>
</file>