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71" r:id="rId5"/>
    <p:sldId id="272" r:id="rId6"/>
    <p:sldId id="274" r:id="rId7"/>
    <p:sldId id="259" r:id="rId8"/>
    <p:sldId id="266" r:id="rId9"/>
    <p:sldId id="267" r:id="rId10"/>
    <p:sldId id="261" r:id="rId11"/>
    <p:sldId id="263" r:id="rId12"/>
    <p:sldId id="264" r:id="rId13"/>
    <p:sldId id="265"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94660"/>
  </p:normalViewPr>
  <p:slideViewPr>
    <p:cSldViewPr snapToGrid="0">
      <p:cViewPr varScale="1">
        <p:scale>
          <a:sx n="72" d="100"/>
          <a:sy n="72" d="100"/>
        </p:scale>
        <p:origin x="63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DDECEAA-E4BA-428E-926D-FE452440A6DE}" type="datetimeFigureOut">
              <a:rPr lang="en-GB" smtClean="0"/>
              <a:t>09/04/2024</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279317C7-A15B-4225-A595-0450E333AAC3}" type="slidenum">
              <a:rPr lang="en-GB" smtClean="0"/>
              <a:t>‹#›</a:t>
            </a:fld>
            <a:endParaRPr lang="en-GB"/>
          </a:p>
        </p:txBody>
      </p:sp>
    </p:spTree>
    <p:extLst>
      <p:ext uri="{BB962C8B-B14F-4D97-AF65-F5344CB8AC3E}">
        <p14:creationId xmlns:p14="http://schemas.microsoft.com/office/powerpoint/2010/main" val="339711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DECEAA-E4BA-428E-926D-FE452440A6DE}" type="datetimeFigureOut">
              <a:rPr lang="en-GB" smtClean="0"/>
              <a:t>09/04/2024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9317C7-A15B-4225-A595-0450E333AAC3}" type="slidenum">
              <a:rPr lang="en-GB" smtClean="0"/>
              <a:t>‹#›</a:t>
            </a:fld>
            <a:endParaRPr lang="en-GB"/>
          </a:p>
        </p:txBody>
      </p:sp>
    </p:spTree>
    <p:extLst>
      <p:ext uri="{BB962C8B-B14F-4D97-AF65-F5344CB8AC3E}">
        <p14:creationId xmlns:p14="http://schemas.microsoft.com/office/powerpoint/2010/main" val="56669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DECEAA-E4BA-428E-926D-FE452440A6DE}" type="datetimeFigureOut">
              <a:rPr lang="en-GB" smtClean="0"/>
              <a:t>09/04/2024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9317C7-A15B-4225-A595-0450E333AAC3}" type="slidenum">
              <a:rPr lang="en-GB" smtClean="0"/>
              <a:t>‹#›</a:t>
            </a:fld>
            <a:endParaRPr lang="en-GB"/>
          </a:p>
        </p:txBody>
      </p:sp>
    </p:spTree>
    <p:extLst>
      <p:ext uri="{BB962C8B-B14F-4D97-AF65-F5344CB8AC3E}">
        <p14:creationId xmlns:p14="http://schemas.microsoft.com/office/powerpoint/2010/main" val="3618485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DECEAA-E4BA-428E-926D-FE452440A6DE}" type="datetimeFigureOut">
              <a:rPr lang="en-GB" smtClean="0"/>
              <a:t>09/04/2024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9317C7-A15B-4225-A595-0450E333AAC3}"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3493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DECEAA-E4BA-428E-926D-FE452440A6DE}" type="datetimeFigureOut">
              <a:rPr lang="en-GB" smtClean="0"/>
              <a:t>09/04/2024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9317C7-A15B-4225-A595-0450E333AAC3}" type="slidenum">
              <a:rPr lang="en-GB" smtClean="0"/>
              <a:t>‹#›</a:t>
            </a:fld>
            <a:endParaRPr lang="en-GB"/>
          </a:p>
        </p:txBody>
      </p:sp>
    </p:spTree>
    <p:extLst>
      <p:ext uri="{BB962C8B-B14F-4D97-AF65-F5344CB8AC3E}">
        <p14:creationId xmlns:p14="http://schemas.microsoft.com/office/powerpoint/2010/main" val="1386316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DECEAA-E4BA-428E-926D-FE452440A6DE}" type="datetimeFigureOut">
              <a:rPr lang="en-GB" smtClean="0"/>
              <a:t>09/04/2024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79317C7-A15B-4225-A595-0450E333AAC3}" type="slidenum">
              <a:rPr lang="en-GB" smtClean="0"/>
              <a:t>‹#›</a:t>
            </a:fld>
            <a:endParaRPr lang="en-GB"/>
          </a:p>
        </p:txBody>
      </p:sp>
    </p:spTree>
    <p:extLst>
      <p:ext uri="{BB962C8B-B14F-4D97-AF65-F5344CB8AC3E}">
        <p14:creationId xmlns:p14="http://schemas.microsoft.com/office/powerpoint/2010/main" val="2597351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DECEAA-E4BA-428E-926D-FE452440A6DE}" type="datetimeFigureOut">
              <a:rPr lang="en-GB" smtClean="0"/>
              <a:t>09/04/2024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79317C7-A15B-4225-A595-0450E333AAC3}" type="slidenum">
              <a:rPr lang="en-GB" smtClean="0"/>
              <a:t>‹#›</a:t>
            </a:fld>
            <a:endParaRPr lang="en-GB"/>
          </a:p>
        </p:txBody>
      </p:sp>
    </p:spTree>
    <p:extLst>
      <p:ext uri="{BB962C8B-B14F-4D97-AF65-F5344CB8AC3E}">
        <p14:creationId xmlns:p14="http://schemas.microsoft.com/office/powerpoint/2010/main" val="2725993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ECEAA-E4BA-428E-926D-FE452440A6DE}" type="datetimeFigureOut">
              <a:rPr lang="en-GB" smtClean="0"/>
              <a:t>09/04/2024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9317C7-A15B-4225-A595-0450E333AAC3}" type="slidenum">
              <a:rPr lang="en-GB" smtClean="0"/>
              <a:t>‹#›</a:t>
            </a:fld>
            <a:endParaRPr lang="en-GB"/>
          </a:p>
        </p:txBody>
      </p:sp>
    </p:spTree>
    <p:extLst>
      <p:ext uri="{BB962C8B-B14F-4D97-AF65-F5344CB8AC3E}">
        <p14:creationId xmlns:p14="http://schemas.microsoft.com/office/powerpoint/2010/main" val="1175097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ECEAA-E4BA-428E-926D-FE452440A6DE}" type="datetimeFigureOut">
              <a:rPr lang="en-GB" smtClean="0"/>
              <a:t>09/04/2024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9317C7-A15B-4225-A595-0450E333AAC3}" type="slidenum">
              <a:rPr lang="en-GB" smtClean="0"/>
              <a:t>‹#›</a:t>
            </a:fld>
            <a:endParaRPr lang="en-GB"/>
          </a:p>
        </p:txBody>
      </p:sp>
    </p:spTree>
    <p:extLst>
      <p:ext uri="{BB962C8B-B14F-4D97-AF65-F5344CB8AC3E}">
        <p14:creationId xmlns:p14="http://schemas.microsoft.com/office/powerpoint/2010/main" val="76426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ECEAA-E4BA-428E-926D-FE452440A6DE}" type="datetimeFigureOut">
              <a:rPr lang="en-GB" smtClean="0"/>
              <a:t>09/04/2024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9317C7-A15B-4225-A595-0450E333AAC3}" type="slidenum">
              <a:rPr lang="en-GB" smtClean="0"/>
              <a:t>‹#›</a:t>
            </a:fld>
            <a:endParaRPr lang="en-GB"/>
          </a:p>
        </p:txBody>
      </p:sp>
    </p:spTree>
    <p:extLst>
      <p:ext uri="{BB962C8B-B14F-4D97-AF65-F5344CB8AC3E}">
        <p14:creationId xmlns:p14="http://schemas.microsoft.com/office/powerpoint/2010/main" val="476317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DECEAA-E4BA-428E-926D-FE452440A6DE}" type="datetimeFigureOut">
              <a:rPr lang="en-GB" smtClean="0"/>
              <a:t>09/04/2024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9317C7-A15B-4225-A595-0450E333AAC3}" type="slidenum">
              <a:rPr lang="en-GB" smtClean="0"/>
              <a:t>‹#›</a:t>
            </a:fld>
            <a:endParaRPr lang="en-GB"/>
          </a:p>
        </p:txBody>
      </p:sp>
    </p:spTree>
    <p:extLst>
      <p:ext uri="{BB962C8B-B14F-4D97-AF65-F5344CB8AC3E}">
        <p14:creationId xmlns:p14="http://schemas.microsoft.com/office/powerpoint/2010/main" val="124901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DECEAA-E4BA-428E-926D-FE452440A6DE}" type="datetimeFigureOut">
              <a:rPr lang="en-GB" smtClean="0"/>
              <a:t>09/04/2024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9317C7-A15B-4225-A595-0450E333AAC3}" type="slidenum">
              <a:rPr lang="en-GB" smtClean="0"/>
              <a:t>‹#›</a:t>
            </a:fld>
            <a:endParaRPr lang="en-GB"/>
          </a:p>
        </p:txBody>
      </p:sp>
    </p:spTree>
    <p:extLst>
      <p:ext uri="{BB962C8B-B14F-4D97-AF65-F5344CB8AC3E}">
        <p14:creationId xmlns:p14="http://schemas.microsoft.com/office/powerpoint/2010/main" val="2569987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DECEAA-E4BA-428E-926D-FE452440A6DE}" type="datetimeFigureOut">
              <a:rPr lang="en-GB" smtClean="0"/>
              <a:t>09/04/2024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9317C7-A15B-4225-A595-0450E333AAC3}" type="slidenum">
              <a:rPr lang="en-GB" smtClean="0"/>
              <a:t>‹#›</a:t>
            </a:fld>
            <a:endParaRPr lang="en-GB"/>
          </a:p>
        </p:txBody>
      </p:sp>
    </p:spTree>
    <p:extLst>
      <p:ext uri="{BB962C8B-B14F-4D97-AF65-F5344CB8AC3E}">
        <p14:creationId xmlns:p14="http://schemas.microsoft.com/office/powerpoint/2010/main" val="292237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DECEAA-E4BA-428E-926D-FE452440A6DE}" type="datetimeFigureOut">
              <a:rPr lang="en-GB" smtClean="0"/>
              <a:t>09/04/2024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79317C7-A15B-4225-A595-0450E333AAC3}" type="slidenum">
              <a:rPr lang="en-GB" smtClean="0"/>
              <a:t>‹#›</a:t>
            </a:fld>
            <a:endParaRPr lang="en-GB"/>
          </a:p>
        </p:txBody>
      </p:sp>
    </p:spTree>
    <p:extLst>
      <p:ext uri="{BB962C8B-B14F-4D97-AF65-F5344CB8AC3E}">
        <p14:creationId xmlns:p14="http://schemas.microsoft.com/office/powerpoint/2010/main" val="414446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ECEAA-E4BA-428E-926D-FE452440A6DE}" type="datetimeFigureOut">
              <a:rPr lang="en-GB" smtClean="0"/>
              <a:t>09/04/2024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79317C7-A15B-4225-A595-0450E333AAC3}" type="slidenum">
              <a:rPr lang="en-GB" smtClean="0"/>
              <a:t>‹#›</a:t>
            </a:fld>
            <a:endParaRPr lang="en-GB"/>
          </a:p>
        </p:txBody>
      </p:sp>
    </p:spTree>
    <p:extLst>
      <p:ext uri="{BB962C8B-B14F-4D97-AF65-F5344CB8AC3E}">
        <p14:creationId xmlns:p14="http://schemas.microsoft.com/office/powerpoint/2010/main" val="3747874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DECEAA-E4BA-428E-926D-FE452440A6DE}" type="datetimeFigureOut">
              <a:rPr lang="en-GB" smtClean="0"/>
              <a:t>09/04/2024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9317C7-A15B-4225-A595-0450E333AAC3}" type="slidenum">
              <a:rPr lang="en-GB" smtClean="0"/>
              <a:t>‹#›</a:t>
            </a:fld>
            <a:endParaRPr lang="en-GB"/>
          </a:p>
        </p:txBody>
      </p:sp>
    </p:spTree>
    <p:extLst>
      <p:ext uri="{BB962C8B-B14F-4D97-AF65-F5344CB8AC3E}">
        <p14:creationId xmlns:p14="http://schemas.microsoft.com/office/powerpoint/2010/main" val="124938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DECEAA-E4BA-428E-926D-FE452440A6DE}" type="datetimeFigureOut">
              <a:rPr lang="en-GB" smtClean="0"/>
              <a:t>09/04/2024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9317C7-A15B-4225-A595-0450E333AAC3}" type="slidenum">
              <a:rPr lang="en-GB" smtClean="0"/>
              <a:t>‹#›</a:t>
            </a:fld>
            <a:endParaRPr lang="en-GB"/>
          </a:p>
        </p:txBody>
      </p:sp>
    </p:spTree>
    <p:extLst>
      <p:ext uri="{BB962C8B-B14F-4D97-AF65-F5344CB8AC3E}">
        <p14:creationId xmlns:p14="http://schemas.microsoft.com/office/powerpoint/2010/main" val="2042902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DDECEAA-E4BA-428E-926D-FE452440A6DE}" type="datetimeFigureOut">
              <a:rPr lang="en-GB" smtClean="0"/>
              <a:t>09/04/2024</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9317C7-A15B-4225-A595-0450E333AAC3}" type="slidenum">
              <a:rPr lang="en-GB" smtClean="0"/>
              <a:t>‹#›</a:t>
            </a:fld>
            <a:endParaRPr lang="en-GB"/>
          </a:p>
        </p:txBody>
      </p:sp>
    </p:spTree>
    <p:extLst>
      <p:ext uri="{BB962C8B-B14F-4D97-AF65-F5344CB8AC3E}">
        <p14:creationId xmlns:p14="http://schemas.microsoft.com/office/powerpoint/2010/main" val="130187889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A4039-418F-4617-B072-2836770B5607}"/>
              </a:ext>
            </a:extLst>
          </p:cNvPr>
          <p:cNvSpPr>
            <a:spLocks noGrp="1"/>
          </p:cNvSpPr>
          <p:nvPr>
            <p:ph type="ctrTitle"/>
          </p:nvPr>
        </p:nvSpPr>
        <p:spPr>
          <a:xfrm>
            <a:off x="3248024" y="1041400"/>
            <a:ext cx="8791575" cy="2387600"/>
          </a:xfrm>
        </p:spPr>
        <p:txBody>
          <a:bodyPr>
            <a:normAutofit/>
          </a:bodyPr>
          <a:lstStyle/>
          <a:p>
            <a:r>
              <a:rPr lang="en-GB" sz="8800" dirty="0">
                <a:solidFill>
                  <a:schemeClr val="bg2">
                    <a:lumMod val="90000"/>
                  </a:schemeClr>
                </a:solidFill>
                <a:latin typeface="Algerian" panose="04020705040A02060702" pitchFamily="82" charset="0"/>
              </a:rPr>
              <a:t>QUANTUM</a:t>
            </a:r>
          </a:p>
        </p:txBody>
      </p:sp>
      <p:sp>
        <p:nvSpPr>
          <p:cNvPr id="3" name="Subtitle 2">
            <a:extLst>
              <a:ext uri="{FF2B5EF4-FFF2-40B4-BE49-F238E27FC236}">
                <a16:creationId xmlns:a16="http://schemas.microsoft.com/office/drawing/2014/main" id="{04F8AE31-AC10-4846-90B5-75D81816FD66}"/>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712635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3464-64D4-4384-ACCA-813DD606032B}"/>
              </a:ext>
            </a:extLst>
          </p:cNvPr>
          <p:cNvSpPr>
            <a:spLocks noGrp="1"/>
          </p:cNvSpPr>
          <p:nvPr>
            <p:ph type="title"/>
          </p:nvPr>
        </p:nvSpPr>
        <p:spPr>
          <a:xfrm>
            <a:off x="2286002" y="876794"/>
            <a:ext cx="9905998" cy="1478570"/>
          </a:xfrm>
        </p:spPr>
        <p:txBody>
          <a:bodyPr/>
          <a:lstStyle/>
          <a:p>
            <a:r>
              <a:rPr lang="en-GB" dirty="0">
                <a:solidFill>
                  <a:schemeClr val="bg2"/>
                </a:solidFill>
                <a:latin typeface="Algerian" panose="04020705040A02060702" pitchFamily="82" charset="0"/>
              </a:rPr>
              <a:t>Value of the Application</a:t>
            </a:r>
          </a:p>
        </p:txBody>
      </p:sp>
      <p:sp>
        <p:nvSpPr>
          <p:cNvPr id="3" name="Content Placeholder 2">
            <a:extLst>
              <a:ext uri="{FF2B5EF4-FFF2-40B4-BE49-F238E27FC236}">
                <a16:creationId xmlns:a16="http://schemas.microsoft.com/office/drawing/2014/main" id="{16DE1202-A736-4B2E-A5F2-627B78434AE6}"/>
              </a:ext>
            </a:extLst>
          </p:cNvPr>
          <p:cNvSpPr>
            <a:spLocks noGrp="1"/>
          </p:cNvSpPr>
          <p:nvPr>
            <p:ph idx="1"/>
          </p:nvPr>
        </p:nvSpPr>
        <p:spPr>
          <a:xfrm>
            <a:off x="1295791" y="2439492"/>
            <a:ext cx="9905999" cy="3541714"/>
          </a:xfrm>
        </p:spPr>
        <p:txBody>
          <a:bodyPr/>
          <a:lstStyle/>
          <a:p>
            <a:pPr marL="0" indent="0">
              <a:buNone/>
            </a:pPr>
            <a:r>
              <a:rPr lang="en-GB" dirty="0"/>
              <a:t>  Quantum application have the potential to revolutionize various fields, including quantum computing. </a:t>
            </a:r>
          </a:p>
        </p:txBody>
      </p:sp>
      <p:pic>
        <p:nvPicPr>
          <p:cNvPr id="5" name="Picture 4">
            <a:extLst>
              <a:ext uri="{FF2B5EF4-FFF2-40B4-BE49-F238E27FC236}">
                <a16:creationId xmlns:a16="http://schemas.microsoft.com/office/drawing/2014/main" id="{D57B34FD-3948-4FB0-953E-45A67E390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031" y="3312463"/>
            <a:ext cx="3397023" cy="1795771"/>
          </a:xfrm>
          <a:prstGeom prst="ellipse">
            <a:avLst/>
          </a:prstGeom>
          <a:ln>
            <a:noFill/>
          </a:ln>
          <a:effectLst>
            <a:softEdge rad="112500"/>
          </a:effectLst>
        </p:spPr>
      </p:pic>
    </p:spTree>
    <p:extLst>
      <p:ext uri="{BB962C8B-B14F-4D97-AF65-F5344CB8AC3E}">
        <p14:creationId xmlns:p14="http://schemas.microsoft.com/office/powerpoint/2010/main" val="215955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FF63-874E-401B-9B2A-C21F1B92874F}"/>
              </a:ext>
            </a:extLst>
          </p:cNvPr>
          <p:cNvSpPr>
            <a:spLocks noGrp="1"/>
          </p:cNvSpPr>
          <p:nvPr>
            <p:ph type="title"/>
          </p:nvPr>
        </p:nvSpPr>
        <p:spPr>
          <a:xfrm>
            <a:off x="1747054" y="770917"/>
            <a:ext cx="9905998" cy="1478570"/>
          </a:xfrm>
        </p:spPr>
        <p:txBody>
          <a:bodyPr/>
          <a:lstStyle/>
          <a:p>
            <a:r>
              <a:rPr lang="en-GB" dirty="0">
                <a:solidFill>
                  <a:schemeClr val="bg2"/>
                </a:solidFill>
                <a:latin typeface="Algerian" panose="04020705040A02060702" pitchFamily="82" charset="0"/>
              </a:rPr>
              <a:t>Advantages of the App</a:t>
            </a:r>
          </a:p>
        </p:txBody>
      </p:sp>
      <p:sp>
        <p:nvSpPr>
          <p:cNvPr id="3" name="Content Placeholder 2">
            <a:extLst>
              <a:ext uri="{FF2B5EF4-FFF2-40B4-BE49-F238E27FC236}">
                <a16:creationId xmlns:a16="http://schemas.microsoft.com/office/drawing/2014/main" id="{1DF0CC25-56C3-4C67-92CC-BF069CF0214C}"/>
              </a:ext>
            </a:extLst>
          </p:cNvPr>
          <p:cNvSpPr>
            <a:spLocks noGrp="1"/>
          </p:cNvSpPr>
          <p:nvPr>
            <p:ph idx="1"/>
          </p:nvPr>
        </p:nvSpPr>
        <p:spPr>
          <a:xfrm>
            <a:off x="2286001" y="2242662"/>
            <a:ext cx="9905999" cy="3541714"/>
          </a:xfrm>
        </p:spPr>
        <p:txBody>
          <a:bodyPr/>
          <a:lstStyle/>
          <a:p>
            <a:pPr>
              <a:buFont typeface="Wingdings" panose="05000000000000000000" pitchFamily="2" charset="2"/>
              <a:buChar char="ü"/>
            </a:pPr>
            <a:r>
              <a:rPr lang="en-GB" dirty="0"/>
              <a:t>Algorithm Development</a:t>
            </a:r>
          </a:p>
          <a:p>
            <a:pPr>
              <a:buFont typeface="Wingdings" panose="05000000000000000000" pitchFamily="2" charset="2"/>
              <a:buChar char="ü"/>
            </a:pPr>
            <a:r>
              <a:rPr lang="en-GB" dirty="0"/>
              <a:t>Error Correction and Mitigation</a:t>
            </a:r>
          </a:p>
          <a:p>
            <a:pPr>
              <a:buFont typeface="Wingdings" panose="05000000000000000000" pitchFamily="2" charset="2"/>
              <a:buChar char="ü"/>
            </a:pPr>
            <a:r>
              <a:rPr lang="en-GB" dirty="0"/>
              <a:t>Machine Learning and AI</a:t>
            </a:r>
          </a:p>
          <a:p>
            <a:pPr>
              <a:buFont typeface="Wingdings" panose="05000000000000000000" pitchFamily="2" charset="2"/>
              <a:buChar char="ü"/>
            </a:pPr>
            <a:r>
              <a:rPr lang="en-GB" dirty="0"/>
              <a:t>Simulation and Modelling</a:t>
            </a:r>
          </a:p>
          <a:p>
            <a:pPr>
              <a:buFont typeface="Wingdings" panose="05000000000000000000" pitchFamily="2" charset="2"/>
              <a:buChar char="ü"/>
            </a:pPr>
            <a:r>
              <a:rPr lang="en-GB" dirty="0"/>
              <a:t>Optimization and Search</a:t>
            </a:r>
          </a:p>
          <a:p>
            <a:pPr marL="0" indent="0">
              <a:buNone/>
            </a:pPr>
            <a:endParaRPr lang="en-GB" dirty="0"/>
          </a:p>
        </p:txBody>
      </p:sp>
    </p:spTree>
    <p:extLst>
      <p:ext uri="{BB962C8B-B14F-4D97-AF65-F5344CB8AC3E}">
        <p14:creationId xmlns:p14="http://schemas.microsoft.com/office/powerpoint/2010/main" val="3839039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2676-8279-4E0F-B85A-8EA3ACA6178A}"/>
              </a:ext>
            </a:extLst>
          </p:cNvPr>
          <p:cNvSpPr>
            <a:spLocks noGrp="1"/>
          </p:cNvSpPr>
          <p:nvPr>
            <p:ph type="title"/>
          </p:nvPr>
        </p:nvSpPr>
        <p:spPr/>
        <p:txBody>
          <a:bodyPr>
            <a:normAutofit/>
          </a:bodyPr>
          <a:lstStyle/>
          <a:p>
            <a:pPr algn="ctr"/>
            <a:r>
              <a:rPr lang="en-GB" sz="5400" dirty="0">
                <a:solidFill>
                  <a:schemeClr val="bg1">
                    <a:lumMod val="85000"/>
                    <a:lumOff val="15000"/>
                  </a:schemeClr>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F77DC734-62EE-4FDB-B9AD-F2D3ACA3FCEE}"/>
              </a:ext>
            </a:extLst>
          </p:cNvPr>
          <p:cNvSpPr>
            <a:spLocks noGrp="1"/>
          </p:cNvSpPr>
          <p:nvPr>
            <p:ph idx="1"/>
          </p:nvPr>
        </p:nvSpPr>
        <p:spPr/>
        <p:txBody>
          <a:bodyPr/>
          <a:lstStyle/>
          <a:p>
            <a:r>
              <a:rPr lang="en-US" dirty="0"/>
              <a:t>In conclusion, the development of a quantum app for learning quantum computing represents an innovative approach to education in this rapidly advancing field. By providing an interactive platform, users can engage with complex concepts in a hands-on manner, facilitating deeper understanding and skill development. As quantum computing continues to evolve, accessible learning tools like this app will play a crucial role in preparing the next generation of quantum engineers and researchers.</a:t>
            </a:r>
            <a:endParaRPr lang="en-GB" dirty="0"/>
          </a:p>
        </p:txBody>
      </p:sp>
    </p:spTree>
    <p:extLst>
      <p:ext uri="{BB962C8B-B14F-4D97-AF65-F5344CB8AC3E}">
        <p14:creationId xmlns:p14="http://schemas.microsoft.com/office/powerpoint/2010/main" val="3643390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376" y="649250"/>
            <a:ext cx="10692142" cy="3449370"/>
          </a:xfrm>
        </p:spPr>
        <p:txBody>
          <a:bodyPr/>
          <a:lstStyle/>
          <a:p>
            <a:pPr marL="457200" indent="-457200">
              <a:buFont typeface="Wingdings" pitchFamily="2" charset="2"/>
              <a:buChar char="q"/>
            </a:pPr>
            <a:r>
              <a:rPr lang="en-US" sz="2800" b="1" i="1" u="sng" dirty="0">
                <a:solidFill>
                  <a:schemeClr val="accent6"/>
                </a:solidFill>
              </a:rPr>
              <a:t>Quantum Apps</a:t>
            </a:r>
            <a:br>
              <a:rPr lang="en-US" sz="2800" b="1" i="1" u="sng" dirty="0">
                <a:solidFill>
                  <a:schemeClr val="accent3">
                    <a:lumMod val="50000"/>
                  </a:schemeClr>
                </a:solidFill>
              </a:rPr>
            </a:br>
            <a:br>
              <a:rPr lang="en-US" sz="2800" dirty="0"/>
            </a:br>
            <a:r>
              <a:rPr lang="en-US" sz="2000" i="1" dirty="0">
                <a:solidFill>
                  <a:schemeClr val="accent5">
                    <a:lumMod val="60000"/>
                    <a:lumOff val="40000"/>
                  </a:schemeClr>
                </a:solidFill>
              </a:rPr>
              <a:t>quantum android app</a:t>
            </a:r>
            <a:br>
              <a:rPr lang="en-US" sz="2000" i="1" dirty="0">
                <a:solidFill>
                  <a:schemeClr val="accent5">
                    <a:lumMod val="60000"/>
                    <a:lumOff val="40000"/>
                  </a:schemeClr>
                </a:solidFill>
              </a:rPr>
            </a:br>
            <a:br>
              <a:rPr lang="en-US" sz="2000" i="1" dirty="0">
                <a:solidFill>
                  <a:schemeClr val="accent5">
                    <a:lumMod val="60000"/>
                    <a:lumOff val="40000"/>
                  </a:schemeClr>
                </a:solidFill>
              </a:rPr>
            </a:br>
            <a:r>
              <a:rPr lang="it-IT" sz="2000" i="1" dirty="0">
                <a:solidFill>
                  <a:schemeClr val="accent5">
                    <a:lumMod val="60000"/>
                    <a:lumOff val="40000"/>
                  </a:schemeClr>
                </a:solidFill>
              </a:rPr>
              <a:t>Quantum Ai Crypto Trading App</a:t>
            </a:r>
            <a:br>
              <a:rPr lang="it-IT" sz="2000" b="1" dirty="0">
                <a:solidFill>
                  <a:schemeClr val="bg1">
                    <a:lumMod val="95000"/>
                    <a:lumOff val="5000"/>
                  </a:schemeClr>
                </a:solidFill>
              </a:rPr>
            </a:br>
            <a:endParaRPr lang="en-US" sz="2000" dirty="0">
              <a:solidFill>
                <a:schemeClr val="bg1">
                  <a:lumMod val="95000"/>
                  <a:lumOff val="5000"/>
                </a:schemeClr>
              </a:solidFill>
            </a:endParaRPr>
          </a:p>
        </p:txBody>
      </p:sp>
      <p:sp>
        <p:nvSpPr>
          <p:cNvPr id="3" name="Content Placeholder 2"/>
          <p:cNvSpPr>
            <a:spLocks noGrp="1"/>
          </p:cNvSpPr>
          <p:nvPr>
            <p:ph idx="1"/>
          </p:nvPr>
        </p:nvSpPr>
        <p:spPr>
          <a:xfrm>
            <a:off x="1202376" y="3739081"/>
            <a:ext cx="9254825" cy="2622488"/>
          </a:xfrm>
        </p:spPr>
        <p:txBody>
          <a:bodyPr/>
          <a:lstStyle/>
          <a:p>
            <a:r>
              <a:rPr lang="en-US" dirty="0"/>
              <a:t>Another great resource for beginners is the Quantum Country app. It offers interactive tutorials and exercises to help learners understand fundamental quantum computing concepts in an intuitive way. It's designed to gradually introduce concepts and build upon them, making it accessible for those new to quantum computing.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2448" y="1014100"/>
            <a:ext cx="2037029" cy="11678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3086" y="1598048"/>
            <a:ext cx="1874420" cy="15517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88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CA4E-70D7-4DBB-BCA5-6909F15C399B}"/>
              </a:ext>
            </a:extLst>
          </p:cNvPr>
          <p:cNvSpPr>
            <a:spLocks noGrp="1"/>
          </p:cNvSpPr>
          <p:nvPr>
            <p:ph type="title"/>
          </p:nvPr>
        </p:nvSpPr>
        <p:spPr>
          <a:xfrm>
            <a:off x="2520207" y="2349824"/>
            <a:ext cx="8157455" cy="1478570"/>
          </a:xfrm>
        </p:spPr>
        <p:txBody>
          <a:bodyPr>
            <a:normAutofit/>
          </a:bodyPr>
          <a:lstStyle/>
          <a:p>
            <a:r>
              <a:rPr lang="en-GB" sz="6000" i="1" dirty="0">
                <a:latin typeface="Bradley Hand ITC" panose="03070402050302030203" pitchFamily="66" charset="0"/>
              </a:rPr>
              <a:t>Any Questions?</a:t>
            </a:r>
          </a:p>
        </p:txBody>
      </p:sp>
    </p:spTree>
    <p:extLst>
      <p:ext uri="{BB962C8B-B14F-4D97-AF65-F5344CB8AC3E}">
        <p14:creationId xmlns:p14="http://schemas.microsoft.com/office/powerpoint/2010/main" val="4107419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BB75-BFD4-4013-9830-EF04F76A0A67}"/>
              </a:ext>
            </a:extLst>
          </p:cNvPr>
          <p:cNvSpPr>
            <a:spLocks noGrp="1"/>
          </p:cNvSpPr>
          <p:nvPr>
            <p:ph type="title"/>
          </p:nvPr>
        </p:nvSpPr>
        <p:spPr>
          <a:xfrm>
            <a:off x="1473922" y="630394"/>
            <a:ext cx="9905998" cy="1478570"/>
          </a:xfrm>
        </p:spPr>
        <p:txBody>
          <a:bodyPr/>
          <a:lstStyle/>
          <a:p>
            <a:r>
              <a:rPr lang="en-GB" i="1" dirty="0">
                <a:latin typeface="Algerian" panose="04020705040A02060702" pitchFamily="82" charset="0"/>
              </a:rPr>
              <a:t>     Group members</a:t>
            </a:r>
          </a:p>
        </p:txBody>
      </p:sp>
      <p:sp>
        <p:nvSpPr>
          <p:cNvPr id="3" name="Content Placeholder 2">
            <a:extLst>
              <a:ext uri="{FF2B5EF4-FFF2-40B4-BE49-F238E27FC236}">
                <a16:creationId xmlns:a16="http://schemas.microsoft.com/office/drawing/2014/main" id="{E2BCD370-3272-4288-8CCB-A96F17E7AECA}"/>
              </a:ext>
            </a:extLst>
          </p:cNvPr>
          <p:cNvSpPr>
            <a:spLocks noGrp="1"/>
          </p:cNvSpPr>
          <p:nvPr>
            <p:ph idx="1"/>
          </p:nvPr>
        </p:nvSpPr>
        <p:spPr>
          <a:xfrm>
            <a:off x="1367043" y="2249487"/>
            <a:ext cx="9905999" cy="3541714"/>
          </a:xfrm>
        </p:spPr>
        <p:txBody>
          <a:bodyPr/>
          <a:lstStyle/>
          <a:p>
            <a:r>
              <a:rPr lang="en-GB" dirty="0">
                <a:latin typeface="Bradley Hand ITC" panose="03070402050302030203" pitchFamily="66" charset="0"/>
              </a:rPr>
              <a:t>GADSE231F – 029        </a:t>
            </a:r>
            <a:r>
              <a:rPr lang="en-GB" i="1" dirty="0" err="1">
                <a:latin typeface="Bradley Hand ITC" panose="03070402050302030203" pitchFamily="66" charset="0"/>
              </a:rPr>
              <a:t>T.K.Nethmi</a:t>
            </a:r>
            <a:endParaRPr lang="en-GB" i="1" dirty="0">
              <a:latin typeface="Bradley Hand ITC" panose="03070402050302030203" pitchFamily="66" charset="0"/>
            </a:endParaRPr>
          </a:p>
          <a:p>
            <a:r>
              <a:rPr lang="en-GB" dirty="0">
                <a:latin typeface="Bradley Hand ITC" panose="03070402050302030203" pitchFamily="66" charset="0"/>
              </a:rPr>
              <a:t>GADSE231F – 068        </a:t>
            </a:r>
            <a:r>
              <a:rPr lang="en-GB" i="1" dirty="0" err="1">
                <a:latin typeface="Bradley Hand ITC" panose="03070402050302030203" pitchFamily="66" charset="0"/>
              </a:rPr>
              <a:t>Samidi</a:t>
            </a:r>
            <a:r>
              <a:rPr lang="en-GB" i="1" dirty="0">
                <a:latin typeface="Bradley Hand ITC" panose="03070402050302030203" pitchFamily="66" charset="0"/>
              </a:rPr>
              <a:t> </a:t>
            </a:r>
            <a:r>
              <a:rPr lang="en-GB" i="1" dirty="0" err="1">
                <a:latin typeface="Bradley Hand ITC" panose="03070402050302030203" pitchFamily="66" charset="0"/>
              </a:rPr>
              <a:t>Ruwanima</a:t>
            </a:r>
            <a:endParaRPr lang="en-GB" i="1" dirty="0">
              <a:latin typeface="Bradley Hand ITC" panose="03070402050302030203" pitchFamily="66" charset="0"/>
            </a:endParaRPr>
          </a:p>
          <a:p>
            <a:r>
              <a:rPr lang="en-GB" dirty="0">
                <a:latin typeface="Bradley Hand ITC" panose="03070402050302030203" pitchFamily="66" charset="0"/>
              </a:rPr>
              <a:t>GADSE231F – 069        </a:t>
            </a:r>
            <a:r>
              <a:rPr lang="en-GB" i="1" dirty="0" err="1">
                <a:latin typeface="Bradley Hand ITC" panose="03070402050302030203" pitchFamily="66" charset="0"/>
              </a:rPr>
              <a:t>Kaweesha</a:t>
            </a:r>
            <a:r>
              <a:rPr lang="en-GB" i="1" dirty="0">
                <a:latin typeface="Bradley Hand ITC" panose="03070402050302030203" pitchFamily="66" charset="0"/>
              </a:rPr>
              <a:t> </a:t>
            </a:r>
            <a:r>
              <a:rPr lang="en-GB" i="1" dirty="0" err="1">
                <a:latin typeface="Bradley Hand ITC" panose="03070402050302030203" pitchFamily="66" charset="0"/>
              </a:rPr>
              <a:t>Ganagani</a:t>
            </a:r>
            <a:endParaRPr lang="en-GB" i="1" dirty="0">
              <a:latin typeface="Bradley Hand ITC" panose="03070402050302030203" pitchFamily="66" charset="0"/>
            </a:endParaRPr>
          </a:p>
          <a:p>
            <a:r>
              <a:rPr lang="en-GB" dirty="0">
                <a:latin typeface="Bradley Hand ITC" panose="03070402050302030203" pitchFamily="66" charset="0"/>
              </a:rPr>
              <a:t>GADSE231F – 072        </a:t>
            </a:r>
            <a:r>
              <a:rPr lang="en-GB" i="1" dirty="0">
                <a:latin typeface="Bradley Hand ITC" panose="03070402050302030203" pitchFamily="66" charset="0"/>
              </a:rPr>
              <a:t>Rashmi </a:t>
            </a:r>
            <a:r>
              <a:rPr lang="en-GB" i="1" dirty="0" err="1">
                <a:latin typeface="Bradley Hand ITC" panose="03070402050302030203" pitchFamily="66" charset="0"/>
              </a:rPr>
              <a:t>Dulmini</a:t>
            </a:r>
            <a:endParaRPr lang="en-GB" i="1" dirty="0">
              <a:latin typeface="Bradley Hand ITC" panose="03070402050302030203" pitchFamily="66" charset="0"/>
            </a:endParaRPr>
          </a:p>
        </p:txBody>
      </p:sp>
    </p:spTree>
    <p:extLst>
      <p:ext uri="{BB962C8B-B14F-4D97-AF65-F5344CB8AC3E}">
        <p14:creationId xmlns:p14="http://schemas.microsoft.com/office/powerpoint/2010/main" val="1140684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6B08-95C9-4661-ACD8-EDECAE687802}"/>
              </a:ext>
            </a:extLst>
          </p:cNvPr>
          <p:cNvSpPr>
            <a:spLocks noGrp="1"/>
          </p:cNvSpPr>
          <p:nvPr>
            <p:ph type="title"/>
          </p:nvPr>
        </p:nvSpPr>
        <p:spPr>
          <a:xfrm>
            <a:off x="1260166" y="2399816"/>
            <a:ext cx="9905998" cy="1478570"/>
          </a:xfrm>
        </p:spPr>
        <p:txBody>
          <a:bodyPr/>
          <a:lstStyle/>
          <a:p>
            <a:r>
              <a:rPr lang="en-GB" dirty="0"/>
              <a:t>                 </a:t>
            </a:r>
            <a:r>
              <a:rPr lang="en-GB" sz="6000" dirty="0">
                <a:latin typeface="Algerian" panose="04020705040A02060702" pitchFamily="82" charset="0"/>
              </a:rPr>
              <a:t>Thank You!...</a:t>
            </a:r>
          </a:p>
        </p:txBody>
      </p:sp>
    </p:spTree>
    <p:extLst>
      <p:ext uri="{BB962C8B-B14F-4D97-AF65-F5344CB8AC3E}">
        <p14:creationId xmlns:p14="http://schemas.microsoft.com/office/powerpoint/2010/main" val="409564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87DF0-C447-4034-BBA6-8347163290B4}"/>
              </a:ext>
            </a:extLst>
          </p:cNvPr>
          <p:cNvSpPr>
            <a:spLocks noGrp="1"/>
          </p:cNvSpPr>
          <p:nvPr>
            <p:ph type="title"/>
          </p:nvPr>
        </p:nvSpPr>
        <p:spPr/>
        <p:txBody>
          <a:bodyPr/>
          <a:lstStyle/>
          <a:p>
            <a:r>
              <a:rPr lang="en-GB" dirty="0">
                <a:solidFill>
                  <a:schemeClr val="bg2"/>
                </a:solidFill>
                <a:latin typeface="Algerian" panose="04020705040A02060702" pitchFamily="82" charset="0"/>
              </a:rPr>
              <a:t>             </a:t>
            </a:r>
          </a:p>
        </p:txBody>
      </p:sp>
      <p:pic>
        <p:nvPicPr>
          <p:cNvPr id="5" name="Content Placeholder 4">
            <a:extLst>
              <a:ext uri="{FF2B5EF4-FFF2-40B4-BE49-F238E27FC236}">
                <a16:creationId xmlns:a16="http://schemas.microsoft.com/office/drawing/2014/main" id="{0AF64A55-4B90-B0D2-4BFD-4B2DF141B3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7879" y="85027"/>
            <a:ext cx="2357230" cy="2357230"/>
          </a:xfrm>
        </p:spPr>
      </p:pic>
      <p:sp>
        <p:nvSpPr>
          <p:cNvPr id="7" name="TextBox 6">
            <a:extLst>
              <a:ext uri="{FF2B5EF4-FFF2-40B4-BE49-F238E27FC236}">
                <a16:creationId xmlns:a16="http://schemas.microsoft.com/office/drawing/2014/main" id="{BBB06180-AB6A-8315-1B64-9E2DEDA0C1FB}"/>
              </a:ext>
            </a:extLst>
          </p:cNvPr>
          <p:cNvSpPr txBox="1"/>
          <p:nvPr/>
        </p:nvSpPr>
        <p:spPr>
          <a:xfrm>
            <a:off x="3251045" y="618518"/>
            <a:ext cx="7905125" cy="1015663"/>
          </a:xfrm>
          <a:prstGeom prst="rect">
            <a:avLst/>
          </a:prstGeom>
          <a:noFill/>
        </p:spPr>
        <p:txBody>
          <a:bodyPr wrap="square">
            <a:spAutoFit/>
          </a:bodyPr>
          <a:lstStyle/>
          <a:p>
            <a:r>
              <a:rPr lang="en-GB" sz="6000" b="1" i="1" dirty="0">
                <a:solidFill>
                  <a:schemeClr val="bg2">
                    <a:lumMod val="90000"/>
                  </a:schemeClr>
                </a:solidFill>
                <a:latin typeface="Algerian" panose="04020705040A02060702" pitchFamily="82" charset="0"/>
              </a:rPr>
              <a:t>QUANTUM</a:t>
            </a:r>
            <a:endParaRPr lang="en-US" sz="6000" b="1" i="1" dirty="0"/>
          </a:p>
        </p:txBody>
      </p:sp>
      <p:pic>
        <p:nvPicPr>
          <p:cNvPr id="9" name="Picture 8">
            <a:extLst>
              <a:ext uri="{FF2B5EF4-FFF2-40B4-BE49-F238E27FC236}">
                <a16:creationId xmlns:a16="http://schemas.microsoft.com/office/drawing/2014/main" id="{88C7BBE8-B505-0119-8B81-B451287655B5}"/>
              </a:ext>
            </a:extLst>
          </p:cNvPr>
          <p:cNvPicPr>
            <a:picLocks noChangeAspect="1"/>
          </p:cNvPicPr>
          <p:nvPr/>
        </p:nvPicPr>
        <p:blipFill>
          <a:blip r:embed="rId3"/>
          <a:stretch>
            <a:fillRect/>
          </a:stretch>
        </p:blipFill>
        <p:spPr>
          <a:xfrm>
            <a:off x="1278477" y="2611744"/>
            <a:ext cx="5183323" cy="2397675"/>
          </a:xfrm>
          <a:prstGeom prst="rect">
            <a:avLst/>
          </a:prstGeom>
        </p:spPr>
      </p:pic>
      <p:pic>
        <p:nvPicPr>
          <p:cNvPr id="11" name="Picture 10">
            <a:extLst>
              <a:ext uri="{FF2B5EF4-FFF2-40B4-BE49-F238E27FC236}">
                <a16:creationId xmlns:a16="http://schemas.microsoft.com/office/drawing/2014/main" id="{54A26060-E477-E4BC-F1C9-8191DCDCCA7B}"/>
              </a:ext>
            </a:extLst>
          </p:cNvPr>
          <p:cNvPicPr>
            <a:picLocks noChangeAspect="1"/>
          </p:cNvPicPr>
          <p:nvPr/>
        </p:nvPicPr>
        <p:blipFill>
          <a:blip r:embed="rId4"/>
          <a:stretch>
            <a:fillRect/>
          </a:stretch>
        </p:blipFill>
        <p:spPr>
          <a:xfrm>
            <a:off x="7078389" y="3552002"/>
            <a:ext cx="4077781" cy="1387095"/>
          </a:xfrm>
          <a:prstGeom prst="rect">
            <a:avLst/>
          </a:prstGeom>
        </p:spPr>
      </p:pic>
      <p:sp>
        <p:nvSpPr>
          <p:cNvPr id="13" name="TextBox 12">
            <a:extLst>
              <a:ext uri="{FF2B5EF4-FFF2-40B4-BE49-F238E27FC236}">
                <a16:creationId xmlns:a16="http://schemas.microsoft.com/office/drawing/2014/main" id="{8E1F9D15-72B0-633F-841E-5D32BC7E78DA}"/>
              </a:ext>
            </a:extLst>
          </p:cNvPr>
          <p:cNvSpPr txBox="1"/>
          <p:nvPr/>
        </p:nvSpPr>
        <p:spPr>
          <a:xfrm>
            <a:off x="4944785" y="5454429"/>
            <a:ext cx="6102626" cy="646331"/>
          </a:xfrm>
          <a:prstGeom prst="rect">
            <a:avLst/>
          </a:prstGeom>
          <a:noFill/>
        </p:spPr>
        <p:txBody>
          <a:bodyPr wrap="square">
            <a:spAutoFit/>
          </a:bodyPr>
          <a:lstStyle/>
          <a:p>
            <a:r>
              <a:rPr lang="en-US" dirty="0">
                <a:solidFill>
                  <a:schemeClr val="bg1">
                    <a:lumMod val="65000"/>
                    <a:lumOff val="35000"/>
                  </a:schemeClr>
                </a:solidFill>
              </a:rPr>
              <a:t>https://play.google.com/store/apps/details?id=brychta.stepan.quantum_en&amp;pcampaignid=web_share</a:t>
            </a:r>
          </a:p>
        </p:txBody>
      </p:sp>
    </p:spTree>
    <p:extLst>
      <p:ext uri="{BB962C8B-B14F-4D97-AF65-F5344CB8AC3E}">
        <p14:creationId xmlns:p14="http://schemas.microsoft.com/office/powerpoint/2010/main" val="66158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C958-88C1-441A-902D-C08955D466B6}"/>
              </a:ext>
            </a:extLst>
          </p:cNvPr>
          <p:cNvSpPr>
            <a:spLocks noGrp="1"/>
          </p:cNvSpPr>
          <p:nvPr>
            <p:ph type="title"/>
          </p:nvPr>
        </p:nvSpPr>
        <p:spPr>
          <a:xfrm>
            <a:off x="1247431" y="118636"/>
            <a:ext cx="9905998" cy="1478570"/>
          </a:xfrm>
        </p:spPr>
        <p:txBody>
          <a:bodyPr>
            <a:normAutofit/>
          </a:bodyPr>
          <a:lstStyle/>
          <a:p>
            <a:r>
              <a:rPr lang="en-US" sz="4000" b="1" dirty="0">
                <a:solidFill>
                  <a:srgbClr val="FFFF00"/>
                </a:solidFill>
              </a:rPr>
              <a:t>You can learn quantum from this app</a:t>
            </a:r>
            <a:endParaRPr lang="en-GB" sz="4000" b="1" dirty="0">
              <a:solidFill>
                <a:srgbClr val="FFFF00"/>
              </a:solidFill>
            </a:endParaRPr>
          </a:p>
        </p:txBody>
      </p:sp>
      <p:pic>
        <p:nvPicPr>
          <p:cNvPr id="5" name="Content Placeholder 4">
            <a:extLst>
              <a:ext uri="{FF2B5EF4-FFF2-40B4-BE49-F238E27FC236}">
                <a16:creationId xmlns:a16="http://schemas.microsoft.com/office/drawing/2014/main" id="{7CD7C616-6F79-E7FF-4BBC-83A2FF786C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0052" y="2372755"/>
            <a:ext cx="3858635" cy="3723245"/>
          </a:xfrm>
        </p:spPr>
      </p:pic>
      <p:pic>
        <p:nvPicPr>
          <p:cNvPr id="7" name="Picture 6">
            <a:extLst>
              <a:ext uri="{FF2B5EF4-FFF2-40B4-BE49-F238E27FC236}">
                <a16:creationId xmlns:a16="http://schemas.microsoft.com/office/drawing/2014/main" id="{4362BD02-25A9-2414-52D1-78895684F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865" y="1658702"/>
            <a:ext cx="2478161" cy="1940197"/>
          </a:xfrm>
          <a:prstGeom prst="rect">
            <a:avLst/>
          </a:prstGeom>
        </p:spPr>
      </p:pic>
      <p:sp>
        <p:nvSpPr>
          <p:cNvPr id="8" name="Oval 7">
            <a:extLst>
              <a:ext uri="{FF2B5EF4-FFF2-40B4-BE49-F238E27FC236}">
                <a16:creationId xmlns:a16="http://schemas.microsoft.com/office/drawing/2014/main" id="{DB0D90EF-A752-DAA1-0790-F1165EAE77B3}"/>
              </a:ext>
            </a:extLst>
          </p:cNvPr>
          <p:cNvSpPr/>
          <p:nvPr/>
        </p:nvSpPr>
        <p:spPr>
          <a:xfrm>
            <a:off x="6294783" y="401438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0011E56-E3DC-C6F5-155D-85404A9C80F1}"/>
              </a:ext>
            </a:extLst>
          </p:cNvPr>
          <p:cNvSpPr/>
          <p:nvPr/>
        </p:nvSpPr>
        <p:spPr>
          <a:xfrm>
            <a:off x="7548553" y="2273066"/>
            <a:ext cx="3975860" cy="1478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2060"/>
                </a:solidFill>
              </a:rPr>
              <a:t>Interactive</a:t>
            </a:r>
            <a:r>
              <a:rPr lang="en-US" dirty="0">
                <a:solidFill>
                  <a:srgbClr val="002060"/>
                </a:solidFill>
              </a:rPr>
              <a:t> </a:t>
            </a:r>
            <a:r>
              <a:rPr lang="en-US" sz="3200" dirty="0">
                <a:solidFill>
                  <a:srgbClr val="002060"/>
                </a:solidFill>
              </a:rPr>
              <a:t>lessons</a:t>
            </a:r>
          </a:p>
        </p:txBody>
      </p:sp>
      <p:sp>
        <p:nvSpPr>
          <p:cNvPr id="10" name="Oval 9">
            <a:extLst>
              <a:ext uri="{FF2B5EF4-FFF2-40B4-BE49-F238E27FC236}">
                <a16:creationId xmlns:a16="http://schemas.microsoft.com/office/drawing/2014/main" id="{F19F644D-4F5B-A7FC-A288-124BF6009FAC}"/>
              </a:ext>
            </a:extLst>
          </p:cNvPr>
          <p:cNvSpPr/>
          <p:nvPr/>
        </p:nvSpPr>
        <p:spPr>
          <a:xfrm>
            <a:off x="7548553" y="3571779"/>
            <a:ext cx="3975860" cy="1478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2060"/>
                </a:solidFill>
              </a:rPr>
              <a:t>quizzes</a:t>
            </a:r>
          </a:p>
        </p:txBody>
      </p:sp>
      <p:sp>
        <p:nvSpPr>
          <p:cNvPr id="11" name="Oval 10">
            <a:extLst>
              <a:ext uri="{FF2B5EF4-FFF2-40B4-BE49-F238E27FC236}">
                <a16:creationId xmlns:a16="http://schemas.microsoft.com/office/drawing/2014/main" id="{0F36F73A-58AB-F34F-78F1-A5DEE8362F28}"/>
              </a:ext>
            </a:extLst>
          </p:cNvPr>
          <p:cNvSpPr/>
          <p:nvPr/>
        </p:nvSpPr>
        <p:spPr>
          <a:xfrm>
            <a:off x="7846562" y="4870492"/>
            <a:ext cx="3975860" cy="1478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002060"/>
                </a:solidFill>
              </a:rPr>
              <a:t>Notes</a:t>
            </a:r>
          </a:p>
        </p:txBody>
      </p:sp>
    </p:spTree>
    <p:extLst>
      <p:ext uri="{BB962C8B-B14F-4D97-AF65-F5344CB8AC3E}">
        <p14:creationId xmlns:p14="http://schemas.microsoft.com/office/powerpoint/2010/main" val="103064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709C-1263-3A45-8845-1504239D767E}"/>
              </a:ext>
            </a:extLst>
          </p:cNvPr>
          <p:cNvSpPr>
            <a:spLocks noGrp="1"/>
          </p:cNvSpPr>
          <p:nvPr>
            <p:ph type="title"/>
          </p:nvPr>
        </p:nvSpPr>
        <p:spPr/>
        <p:txBody>
          <a:bodyPr>
            <a:normAutofit/>
          </a:bodyPr>
          <a:lstStyle/>
          <a:p>
            <a:pPr algn="ctr"/>
            <a:r>
              <a:rPr lang="en-GB" sz="4800" b="1" dirty="0">
                <a:solidFill>
                  <a:srgbClr val="00B050"/>
                </a:solidFill>
                <a:latin typeface="Algerian" panose="04020705040A02060702" pitchFamily="82" charset="0"/>
              </a:rPr>
              <a:t>   What is QUANTUM?</a:t>
            </a:r>
            <a:endParaRPr lang="en-US" sz="4800" b="1" dirty="0">
              <a:solidFill>
                <a:srgbClr val="00B050"/>
              </a:solidFill>
            </a:endParaRPr>
          </a:p>
        </p:txBody>
      </p:sp>
      <p:sp>
        <p:nvSpPr>
          <p:cNvPr id="3" name="Content Placeholder 2">
            <a:extLst>
              <a:ext uri="{FF2B5EF4-FFF2-40B4-BE49-F238E27FC236}">
                <a16:creationId xmlns:a16="http://schemas.microsoft.com/office/drawing/2014/main" id="{76D95327-7932-D694-DEA3-85B074013BE6}"/>
              </a:ext>
            </a:extLst>
          </p:cNvPr>
          <p:cNvSpPr>
            <a:spLocks noGrp="1"/>
          </p:cNvSpPr>
          <p:nvPr>
            <p:ph idx="1"/>
          </p:nvPr>
        </p:nvSpPr>
        <p:spPr/>
        <p:txBody>
          <a:bodyPr/>
          <a:lstStyle/>
          <a:p>
            <a:r>
              <a:rPr lang="en-US" b="1" i="0" dirty="0">
                <a:solidFill>
                  <a:schemeClr val="tx1">
                    <a:lumMod val="95000"/>
                  </a:schemeClr>
                </a:solidFill>
                <a:effectLst/>
                <a:latin typeface="Söhne"/>
              </a:rPr>
              <a:t>Quantum mechanics, often simply referred to as "quantum," is a fundamental theory in physics that describes the behavior of matter and energy at very small scales, typically on the order of atoms and subatomic particles. It provides a framework for understanding the properties of particles such as electrons, photons, and other fundamental constituents of the universe.</a:t>
            </a:r>
            <a:endParaRPr lang="en-US" b="1" dirty="0">
              <a:solidFill>
                <a:schemeClr val="tx1">
                  <a:lumMod val="95000"/>
                </a:schemeClr>
              </a:solidFill>
            </a:endParaRPr>
          </a:p>
        </p:txBody>
      </p:sp>
      <p:pic>
        <p:nvPicPr>
          <p:cNvPr id="5" name="Picture 4">
            <a:extLst>
              <a:ext uri="{FF2B5EF4-FFF2-40B4-BE49-F238E27FC236}">
                <a16:creationId xmlns:a16="http://schemas.microsoft.com/office/drawing/2014/main" id="{A1125954-943F-F5E6-4788-B3AB3FDE4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86" y="4594363"/>
            <a:ext cx="3286125" cy="2095500"/>
          </a:xfrm>
          <a:prstGeom prst="rect">
            <a:avLst/>
          </a:prstGeom>
        </p:spPr>
      </p:pic>
      <p:pic>
        <p:nvPicPr>
          <p:cNvPr id="6" name="Picture 5">
            <a:extLst>
              <a:ext uri="{FF2B5EF4-FFF2-40B4-BE49-F238E27FC236}">
                <a16:creationId xmlns:a16="http://schemas.microsoft.com/office/drawing/2014/main" id="{D4C494FF-6949-53BC-B578-9E371D3F3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285" y="4703900"/>
            <a:ext cx="3105151" cy="1985963"/>
          </a:xfrm>
          <a:prstGeom prst="rect">
            <a:avLst/>
          </a:prstGeom>
        </p:spPr>
      </p:pic>
    </p:spTree>
    <p:extLst>
      <p:ext uri="{BB962C8B-B14F-4D97-AF65-F5344CB8AC3E}">
        <p14:creationId xmlns:p14="http://schemas.microsoft.com/office/powerpoint/2010/main" val="313828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A4DF98-4FF2-07EA-C35F-A1A080556D30}"/>
              </a:ext>
            </a:extLst>
          </p:cNvPr>
          <p:cNvSpPr>
            <a:spLocks noGrp="1"/>
          </p:cNvSpPr>
          <p:nvPr>
            <p:ph type="subTitle" idx="1"/>
          </p:nvPr>
        </p:nvSpPr>
        <p:spPr>
          <a:xfrm>
            <a:off x="3038680" y="1998870"/>
            <a:ext cx="8791575" cy="1655762"/>
          </a:xfrm>
        </p:spPr>
        <p:txBody>
          <a:bodyPr>
            <a:noAutofit/>
          </a:bodyPr>
          <a:lstStyle/>
          <a:p>
            <a:pPr algn="l"/>
            <a:r>
              <a:rPr lang="en-US" sz="3200" b="1" i="0" dirty="0">
                <a:solidFill>
                  <a:schemeClr val="accent3">
                    <a:lumMod val="50000"/>
                  </a:schemeClr>
                </a:solidFill>
                <a:effectLst/>
                <a:latin typeface="Söhne"/>
              </a:rPr>
              <a:t>Here are some potential reasons why someone might create or use such an app:</a:t>
            </a:r>
          </a:p>
          <a:p>
            <a:br>
              <a:rPr lang="en-US" b="0" i="0" dirty="0">
                <a:solidFill>
                  <a:srgbClr val="0D0D0D"/>
                </a:solidFill>
                <a:effectLst/>
                <a:latin typeface="Söhne"/>
              </a:rPr>
            </a:br>
            <a:r>
              <a:rPr lang="en-US" b="1" i="0" dirty="0">
                <a:solidFill>
                  <a:srgbClr val="0D0D0D"/>
                </a:solidFill>
                <a:effectLst/>
                <a:latin typeface="Söhne"/>
              </a:rPr>
              <a:t>Education and Learning</a:t>
            </a:r>
            <a:r>
              <a:rPr lang="en-US" b="0" i="0" dirty="0">
                <a:solidFill>
                  <a:srgbClr val="0D0D0D"/>
                </a:solidFill>
                <a:effectLst/>
                <a:latin typeface="Söhne"/>
              </a:rPr>
              <a:t>: </a:t>
            </a:r>
          </a:p>
          <a:p>
            <a:r>
              <a:rPr lang="en-US" b="1" i="0" dirty="0">
                <a:solidFill>
                  <a:srgbClr val="0D0D0D"/>
                </a:solidFill>
                <a:effectLst/>
                <a:latin typeface="Söhne"/>
              </a:rPr>
              <a:t>Community Building</a:t>
            </a:r>
          </a:p>
          <a:p>
            <a:r>
              <a:rPr lang="en-US" b="1" i="0" dirty="0">
                <a:solidFill>
                  <a:srgbClr val="0D0D0D"/>
                </a:solidFill>
                <a:effectLst/>
                <a:latin typeface="Söhne"/>
              </a:rPr>
              <a:t>Expert Q&amp;A</a:t>
            </a:r>
          </a:p>
          <a:p>
            <a:r>
              <a:rPr lang="en-US" b="1" i="0" dirty="0">
                <a:solidFill>
                  <a:srgbClr val="0D0D0D"/>
                </a:solidFill>
                <a:effectLst/>
                <a:latin typeface="Söhne"/>
              </a:rPr>
              <a:t>Interactive Simulations</a:t>
            </a:r>
            <a:r>
              <a:rPr lang="en-US" b="0" i="0" dirty="0">
                <a:solidFill>
                  <a:srgbClr val="0D0D0D"/>
                </a:solidFill>
                <a:effectLst/>
                <a:latin typeface="Söhne"/>
              </a:rPr>
              <a:t>:</a:t>
            </a:r>
            <a:endParaRPr lang="en-US" dirty="0"/>
          </a:p>
        </p:txBody>
      </p:sp>
      <p:sp>
        <p:nvSpPr>
          <p:cNvPr id="9" name="Title 8">
            <a:extLst>
              <a:ext uri="{FF2B5EF4-FFF2-40B4-BE49-F238E27FC236}">
                <a16:creationId xmlns:a16="http://schemas.microsoft.com/office/drawing/2014/main" id="{76E8720D-D8B6-049A-52C1-907B550B813B}"/>
              </a:ext>
            </a:extLst>
          </p:cNvPr>
          <p:cNvSpPr>
            <a:spLocks noGrp="1"/>
          </p:cNvSpPr>
          <p:nvPr>
            <p:ph type="ctrTitle"/>
          </p:nvPr>
        </p:nvSpPr>
        <p:spPr>
          <a:xfrm>
            <a:off x="1700212" y="0"/>
            <a:ext cx="8791575" cy="1853096"/>
          </a:xfrm>
        </p:spPr>
        <p:txBody>
          <a:bodyPr/>
          <a:lstStyle/>
          <a:p>
            <a:r>
              <a:rPr lang="en-US" b="1" dirty="0">
                <a:solidFill>
                  <a:srgbClr val="FFFF00"/>
                </a:solidFill>
              </a:rPr>
              <a:t>The whole world is talking about quantum</a:t>
            </a:r>
          </a:p>
        </p:txBody>
      </p:sp>
    </p:spTree>
    <p:extLst>
      <p:ext uri="{BB962C8B-B14F-4D97-AF65-F5344CB8AC3E}">
        <p14:creationId xmlns:p14="http://schemas.microsoft.com/office/powerpoint/2010/main" val="266129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9F83-DB02-90F4-891F-D77134A58405}"/>
              </a:ext>
            </a:extLst>
          </p:cNvPr>
          <p:cNvSpPr>
            <a:spLocks noGrp="1"/>
          </p:cNvSpPr>
          <p:nvPr>
            <p:ph type="title"/>
          </p:nvPr>
        </p:nvSpPr>
        <p:spPr/>
        <p:txBody>
          <a:bodyPr>
            <a:normAutofit/>
          </a:bodyPr>
          <a:lstStyle/>
          <a:p>
            <a:r>
              <a:rPr lang="en-US" sz="5400" dirty="0">
                <a:solidFill>
                  <a:schemeClr val="accent1">
                    <a:lumMod val="75000"/>
                  </a:schemeClr>
                </a:solidFill>
              </a:rPr>
              <a:t>Tim O'Reilly said,</a:t>
            </a:r>
          </a:p>
        </p:txBody>
      </p:sp>
      <p:sp>
        <p:nvSpPr>
          <p:cNvPr id="3" name="Content Placeholder 2">
            <a:extLst>
              <a:ext uri="{FF2B5EF4-FFF2-40B4-BE49-F238E27FC236}">
                <a16:creationId xmlns:a16="http://schemas.microsoft.com/office/drawing/2014/main" id="{E7CD0DBE-9790-E6C6-DEA1-2C656F5C9BB8}"/>
              </a:ext>
            </a:extLst>
          </p:cNvPr>
          <p:cNvSpPr>
            <a:spLocks noGrp="1"/>
          </p:cNvSpPr>
          <p:nvPr>
            <p:ph idx="1"/>
          </p:nvPr>
        </p:nvSpPr>
        <p:spPr>
          <a:xfrm>
            <a:off x="1035395" y="1934829"/>
            <a:ext cx="9905999" cy="3541714"/>
          </a:xfrm>
        </p:spPr>
        <p:txBody>
          <a:bodyPr>
            <a:normAutofit/>
          </a:bodyPr>
          <a:lstStyle/>
          <a:p>
            <a:r>
              <a:rPr lang="en-US" sz="4800" dirty="0">
                <a:solidFill>
                  <a:srgbClr val="FFFF00"/>
                </a:solidFill>
              </a:rPr>
              <a:t>What new technology does it create new opportunities to do a job that customers want done</a:t>
            </a:r>
          </a:p>
        </p:txBody>
      </p:sp>
      <p:pic>
        <p:nvPicPr>
          <p:cNvPr id="5" name="Picture 4">
            <a:extLst>
              <a:ext uri="{FF2B5EF4-FFF2-40B4-BE49-F238E27FC236}">
                <a16:creationId xmlns:a16="http://schemas.microsoft.com/office/drawing/2014/main" id="{3A14CA0E-D181-CCF6-6CE2-5F99788BA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201" y="3705686"/>
            <a:ext cx="2677355" cy="2859312"/>
          </a:xfrm>
          <a:prstGeom prst="rect">
            <a:avLst/>
          </a:prstGeom>
        </p:spPr>
      </p:pic>
    </p:spTree>
    <p:extLst>
      <p:ext uri="{BB962C8B-B14F-4D97-AF65-F5344CB8AC3E}">
        <p14:creationId xmlns:p14="http://schemas.microsoft.com/office/powerpoint/2010/main" val="47896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15F7-0551-4FE9-9233-8B40522C9EF7}"/>
              </a:ext>
            </a:extLst>
          </p:cNvPr>
          <p:cNvSpPr>
            <a:spLocks noGrp="1"/>
          </p:cNvSpPr>
          <p:nvPr>
            <p:ph type="title"/>
          </p:nvPr>
        </p:nvSpPr>
        <p:spPr/>
        <p:txBody>
          <a:bodyPr/>
          <a:lstStyle/>
          <a:p>
            <a:r>
              <a:rPr lang="en-GB" dirty="0">
                <a:solidFill>
                  <a:schemeClr val="bg1"/>
                </a:solidFill>
                <a:latin typeface="Algerian" panose="04020705040A02060702" pitchFamily="82" charset="0"/>
              </a:rPr>
              <a:t>        About THIS APP</a:t>
            </a:r>
          </a:p>
        </p:txBody>
      </p:sp>
      <p:sp>
        <p:nvSpPr>
          <p:cNvPr id="3" name="Content Placeholder 2">
            <a:extLst>
              <a:ext uri="{FF2B5EF4-FFF2-40B4-BE49-F238E27FC236}">
                <a16:creationId xmlns:a16="http://schemas.microsoft.com/office/drawing/2014/main" id="{B300F59F-6F96-4B09-949E-D5B0941E1D3E}"/>
              </a:ext>
            </a:extLst>
          </p:cNvPr>
          <p:cNvSpPr>
            <a:spLocks noGrp="1"/>
          </p:cNvSpPr>
          <p:nvPr>
            <p:ph idx="1"/>
          </p:nvPr>
        </p:nvSpPr>
        <p:spPr/>
        <p:txBody>
          <a:bodyPr>
            <a:normAutofit lnSpcReduction="10000"/>
          </a:bodyPr>
          <a:lstStyle/>
          <a:p>
            <a:r>
              <a:rPr lang="en-GB" sz="2800" dirty="0"/>
              <a:t>This app help to learn </a:t>
            </a:r>
            <a:r>
              <a:rPr lang="en-GB" sz="2800" dirty="0">
                <a:solidFill>
                  <a:schemeClr val="accent5">
                    <a:lumMod val="60000"/>
                    <a:lumOff val="40000"/>
                  </a:schemeClr>
                </a:solidFill>
              </a:rPr>
              <a:t>basic phenomena of quantum physics </a:t>
            </a:r>
          </a:p>
          <a:p>
            <a:r>
              <a:rPr lang="en-GB" sz="2800" dirty="0"/>
              <a:t>Through this app we can </a:t>
            </a:r>
            <a:r>
              <a:rPr lang="en-GB" sz="2800" dirty="0">
                <a:solidFill>
                  <a:schemeClr val="accent5">
                    <a:lumMod val="60000"/>
                    <a:lumOff val="40000"/>
                  </a:schemeClr>
                </a:solidFill>
              </a:rPr>
              <a:t>test our knowledge</a:t>
            </a:r>
          </a:p>
          <a:p>
            <a:r>
              <a:rPr lang="en-GB" sz="2800" dirty="0"/>
              <a:t>Here there are 3 main parts of this app</a:t>
            </a:r>
          </a:p>
          <a:p>
            <a:pPr lvl="2"/>
            <a:r>
              <a:rPr lang="en-GB" sz="2000" dirty="0"/>
              <a:t>They are, </a:t>
            </a:r>
          </a:p>
          <a:p>
            <a:pPr lvl="4"/>
            <a:r>
              <a:rPr lang="en-GB" sz="2000" dirty="0"/>
              <a:t>Theory</a:t>
            </a:r>
          </a:p>
          <a:p>
            <a:pPr lvl="4"/>
            <a:r>
              <a:rPr lang="en-GB" sz="2000" dirty="0"/>
              <a:t>Tests</a:t>
            </a:r>
          </a:p>
          <a:p>
            <a:pPr lvl="4"/>
            <a:r>
              <a:rPr lang="en-GB" sz="2000" dirty="0"/>
              <a:t>Support </a:t>
            </a:r>
          </a:p>
          <a:p>
            <a:pPr marL="1828800" lvl="4" indent="0">
              <a:buNone/>
            </a:pPr>
            <a:endParaRPr lang="en-GB" dirty="0"/>
          </a:p>
        </p:txBody>
      </p:sp>
      <p:pic>
        <p:nvPicPr>
          <p:cNvPr id="9" name="Picture 8">
            <a:extLst>
              <a:ext uri="{FF2B5EF4-FFF2-40B4-BE49-F238E27FC236}">
                <a16:creationId xmlns:a16="http://schemas.microsoft.com/office/drawing/2014/main" id="{BDE5AFDE-F807-4B99-9D97-F95A2B46F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858" y="556801"/>
            <a:ext cx="1602004" cy="1602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07C9C5AC-7A1F-43F8-82E1-8DFAD8A3C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2120" y="4143878"/>
            <a:ext cx="2982898" cy="15457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08046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DEB0-A22E-4966-8FDE-54514AED0ECA}"/>
              </a:ext>
            </a:extLst>
          </p:cNvPr>
          <p:cNvSpPr>
            <a:spLocks noGrp="1"/>
          </p:cNvSpPr>
          <p:nvPr>
            <p:ph type="title"/>
          </p:nvPr>
        </p:nvSpPr>
        <p:spPr>
          <a:xfrm>
            <a:off x="926924" y="246857"/>
            <a:ext cx="5934508" cy="1639886"/>
          </a:xfrm>
        </p:spPr>
        <p:txBody>
          <a:bodyPr/>
          <a:lstStyle/>
          <a:p>
            <a:pPr algn="ctr"/>
            <a:r>
              <a:rPr lang="en-US" dirty="0">
                <a:solidFill>
                  <a:schemeClr val="bg1"/>
                </a:solidFill>
                <a:latin typeface="Algerian" panose="04020705040A02060702" pitchFamily="82" charset="0"/>
              </a:rPr>
              <a:t>Inside the app</a:t>
            </a:r>
          </a:p>
        </p:txBody>
      </p:sp>
      <p:pic>
        <p:nvPicPr>
          <p:cNvPr id="18" name="Picture Placeholder 17">
            <a:extLst>
              <a:ext uri="{FF2B5EF4-FFF2-40B4-BE49-F238E27FC236}">
                <a16:creationId xmlns:a16="http://schemas.microsoft.com/office/drawing/2014/main" id="{C0FEC4A3-38F8-49FB-9865-50B19CFF171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190" b="14190"/>
          <a:stretch>
            <a:fillRect/>
          </a:stretch>
        </p:blipFill>
        <p:spPr>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 Placeholder 3">
            <a:extLst>
              <a:ext uri="{FF2B5EF4-FFF2-40B4-BE49-F238E27FC236}">
                <a16:creationId xmlns:a16="http://schemas.microsoft.com/office/drawing/2014/main" id="{1C9A19B0-E817-4A9F-83FD-86719AF8B14B}"/>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GB" sz="2400" dirty="0"/>
              <a:t>In Theory part of this app contains the basic knowledge about Quantum.</a:t>
            </a:r>
          </a:p>
          <a:p>
            <a:pPr marL="285750" indent="-285750">
              <a:buFont typeface="Arial" panose="020B0604020202020204" pitchFamily="34" charset="0"/>
              <a:buChar char="•"/>
            </a:pPr>
            <a:r>
              <a:rPr lang="en-GB" sz="2400" dirty="0"/>
              <a:t> Here there are sub topics for the easy understand for the beginners.</a:t>
            </a:r>
          </a:p>
          <a:p>
            <a:pPr marL="285750" indent="-285750">
              <a:buFont typeface="Arial" panose="020B0604020202020204" pitchFamily="34" charset="0"/>
              <a:buChar char="•"/>
            </a:pPr>
            <a:r>
              <a:rPr lang="en-GB" sz="2400" dirty="0"/>
              <a:t> Here they can go through the each topic they want to know and get the idea about it.</a:t>
            </a:r>
          </a:p>
          <a:p>
            <a:pPr marL="1085850" lvl="2" indent="-171450">
              <a:buFont typeface="Arial" panose="020B0604020202020204" pitchFamily="34" charset="0"/>
              <a:buChar char="•"/>
            </a:pPr>
            <a:r>
              <a:rPr lang="en-GB" sz="1600" dirty="0"/>
              <a:t>Ex:- There are sub topics called Beginning, Wave Function, Spin, Quantum Computers etc</a:t>
            </a:r>
          </a:p>
          <a:p>
            <a:endParaRPr lang="en-US" dirty="0"/>
          </a:p>
        </p:txBody>
      </p:sp>
    </p:spTree>
    <p:extLst>
      <p:ext uri="{BB962C8B-B14F-4D97-AF65-F5344CB8AC3E}">
        <p14:creationId xmlns:p14="http://schemas.microsoft.com/office/powerpoint/2010/main" val="3774687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80C9-0BE3-4713-94F9-349EB190D3C2}"/>
              </a:ext>
            </a:extLst>
          </p:cNvPr>
          <p:cNvSpPr>
            <a:spLocks noGrp="1"/>
          </p:cNvSpPr>
          <p:nvPr>
            <p:ph type="title"/>
          </p:nvPr>
        </p:nvSpPr>
        <p:spPr/>
        <p:txBody>
          <a:bodyPr/>
          <a:lstStyle/>
          <a:p>
            <a:endParaRPr lang="en-US"/>
          </a:p>
        </p:txBody>
      </p:sp>
      <p:pic>
        <p:nvPicPr>
          <p:cNvPr id="6" name="Picture Placeholder 5">
            <a:extLst>
              <a:ext uri="{FF2B5EF4-FFF2-40B4-BE49-F238E27FC236}">
                <a16:creationId xmlns:a16="http://schemas.microsoft.com/office/drawing/2014/main" id="{4A32F195-5E07-44CB-A942-4D265464BC7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740" b="2740"/>
          <a:stretch>
            <a:fillRect/>
          </a:stretch>
        </p:blipFill>
        <p:spPr>
          <a:xfrm>
            <a:off x="7380721" y="609601"/>
            <a:ext cx="3666690" cy="2453195"/>
          </a:xfrm>
        </p:spPr>
      </p:pic>
      <p:sp>
        <p:nvSpPr>
          <p:cNvPr id="4" name="Text Placeholder 3">
            <a:extLst>
              <a:ext uri="{FF2B5EF4-FFF2-40B4-BE49-F238E27FC236}">
                <a16:creationId xmlns:a16="http://schemas.microsoft.com/office/drawing/2014/main" id="{59531DA5-7826-432C-BE7B-23A2D425154C}"/>
              </a:ext>
            </a:extLst>
          </p:cNvPr>
          <p:cNvSpPr>
            <a:spLocks noGrp="1"/>
          </p:cNvSpPr>
          <p:nvPr>
            <p:ph type="body" sz="half" idx="2"/>
          </p:nvPr>
        </p:nvSpPr>
        <p:spPr/>
        <p:txBody>
          <a:bodyPr/>
          <a:lstStyle/>
          <a:p>
            <a:r>
              <a:rPr lang="en-GB" sz="2400" dirty="0"/>
              <a:t>In the Beginning topic it has two subtopics called Introduction to quantum and Quantization of Energy</a:t>
            </a:r>
          </a:p>
          <a:p>
            <a:pPr lvl="1"/>
            <a:r>
              <a:rPr lang="en-GB" sz="2000" dirty="0"/>
              <a:t>Ex:- In the begging part they give brief introduction about Quantum. And the second part describe the figures of energy.</a:t>
            </a:r>
          </a:p>
          <a:p>
            <a:endParaRPr lang="en-US" dirty="0"/>
          </a:p>
        </p:txBody>
      </p:sp>
      <p:pic>
        <p:nvPicPr>
          <p:cNvPr id="8" name="Picture 7">
            <a:extLst>
              <a:ext uri="{FF2B5EF4-FFF2-40B4-BE49-F238E27FC236}">
                <a16:creationId xmlns:a16="http://schemas.microsoft.com/office/drawing/2014/main" id="{A327DAC1-27A7-47B1-9DD8-0D3B360A7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721" y="3104748"/>
            <a:ext cx="3690364" cy="2852170"/>
          </a:xfrm>
          <a:prstGeom prst="rect">
            <a:avLst/>
          </a:prstGeom>
        </p:spPr>
      </p:pic>
    </p:spTree>
    <p:extLst>
      <p:ext uri="{BB962C8B-B14F-4D97-AF65-F5344CB8AC3E}">
        <p14:creationId xmlns:p14="http://schemas.microsoft.com/office/powerpoint/2010/main" val="1546211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908</TotalTime>
  <Words>528</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Bradley Hand ITC</vt:lpstr>
      <vt:lpstr>Söhne</vt:lpstr>
      <vt:lpstr>Tw Cen MT</vt:lpstr>
      <vt:lpstr>Wingdings</vt:lpstr>
      <vt:lpstr>Circuit</vt:lpstr>
      <vt:lpstr>QUANTUM</vt:lpstr>
      <vt:lpstr>             </vt:lpstr>
      <vt:lpstr>You can learn quantum from this app</vt:lpstr>
      <vt:lpstr>   What is QUANTUM?</vt:lpstr>
      <vt:lpstr>The whole world is talking about quantum</vt:lpstr>
      <vt:lpstr>Tim O'Reilly said,</vt:lpstr>
      <vt:lpstr>        About THIS APP</vt:lpstr>
      <vt:lpstr>Inside the app</vt:lpstr>
      <vt:lpstr>PowerPoint Presentation</vt:lpstr>
      <vt:lpstr>Value of the Application</vt:lpstr>
      <vt:lpstr>Advantages of the App</vt:lpstr>
      <vt:lpstr>Conclusion</vt:lpstr>
      <vt:lpstr>Quantum Apps  quantum android app  Quantum Ai Crypto Trading App </vt:lpstr>
      <vt:lpstr>Any Questions?</vt:lpstr>
      <vt:lpstr>     Group members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dc:title>
  <dc:creator>Rashmi mendis</dc:creator>
  <cp:lastModifiedBy>ACER</cp:lastModifiedBy>
  <cp:revision>24</cp:revision>
  <dcterms:created xsi:type="dcterms:W3CDTF">2024-04-01T09:12:54Z</dcterms:created>
  <dcterms:modified xsi:type="dcterms:W3CDTF">2024-04-09T22:24:00Z</dcterms:modified>
</cp:coreProperties>
</file>