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00" r:id="rId6"/>
    <p:sldId id="301" r:id="rId7"/>
    <p:sldId id="260" r:id="rId8"/>
    <p:sldId id="261" r:id="rId9"/>
    <p:sldId id="262" r:id="rId10"/>
    <p:sldId id="263" r:id="rId11"/>
    <p:sldId id="264" r:id="rId12"/>
    <p:sldId id="265" r:id="rId13"/>
    <p:sldId id="302" r:id="rId14"/>
    <p:sldId id="266" r:id="rId15"/>
    <p:sldId id="267" r:id="rId16"/>
    <p:sldId id="270" r:id="rId17"/>
    <p:sldId id="268" r:id="rId18"/>
    <p:sldId id="271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96" r:id="rId44"/>
    <p:sldId id="297" r:id="rId45"/>
    <p:sldId id="299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767080"/>
          </a:xfrm>
          <a:custGeom>
            <a:avLst/>
            <a:gdLst/>
            <a:ahLst/>
            <a:cxnLst/>
            <a:rect l="l" t="t" r="r" b="b"/>
            <a:pathLst>
              <a:path w="9144000" h="767080">
                <a:moveTo>
                  <a:pt x="9144000" y="0"/>
                </a:moveTo>
                <a:lnTo>
                  <a:pt x="0" y="0"/>
                </a:lnTo>
                <a:lnTo>
                  <a:pt x="0" y="766572"/>
                </a:lnTo>
                <a:lnTo>
                  <a:pt x="9144000" y="766572"/>
                </a:lnTo>
                <a:lnTo>
                  <a:pt x="9144000" y="0"/>
                </a:lnTo>
                <a:close/>
              </a:path>
            </a:pathLst>
          </a:custGeom>
          <a:solidFill>
            <a:srgbClr val="318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2343"/>
            <a:ext cx="9144000" cy="295910"/>
          </a:xfrm>
          <a:custGeom>
            <a:avLst/>
            <a:gdLst/>
            <a:ahLst/>
            <a:cxnLst/>
            <a:rect l="l" t="t" r="r" b="b"/>
            <a:pathLst>
              <a:path w="9144000" h="295909">
                <a:moveTo>
                  <a:pt x="9144000" y="0"/>
                </a:moveTo>
                <a:lnTo>
                  <a:pt x="0" y="0"/>
                </a:lnTo>
                <a:lnTo>
                  <a:pt x="0" y="295654"/>
                </a:lnTo>
                <a:lnTo>
                  <a:pt x="9144000" y="295654"/>
                </a:lnTo>
                <a:lnTo>
                  <a:pt x="9144000" y="0"/>
                </a:lnTo>
                <a:close/>
              </a:path>
            </a:pathLst>
          </a:custGeom>
          <a:solidFill>
            <a:srgbClr val="1B4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873" y="6380225"/>
            <a:ext cx="304800" cy="335280"/>
          </a:xfrm>
          <a:custGeom>
            <a:avLst/>
            <a:gdLst/>
            <a:ahLst/>
            <a:cxnLst/>
            <a:rect l="l" t="t" r="r" b="b"/>
            <a:pathLst>
              <a:path w="304800" h="335279">
                <a:moveTo>
                  <a:pt x="152400" y="0"/>
                </a:moveTo>
                <a:lnTo>
                  <a:pt x="0" y="167640"/>
                </a:lnTo>
                <a:lnTo>
                  <a:pt x="152400" y="335280"/>
                </a:lnTo>
                <a:lnTo>
                  <a:pt x="304800" y="167640"/>
                </a:lnTo>
                <a:lnTo>
                  <a:pt x="152400" y="0"/>
                </a:lnTo>
                <a:close/>
              </a:path>
            </a:pathLst>
          </a:custGeom>
          <a:solidFill>
            <a:srgbClr val="318B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873" y="6380225"/>
            <a:ext cx="304800" cy="335280"/>
          </a:xfrm>
          <a:custGeom>
            <a:avLst/>
            <a:gdLst/>
            <a:ahLst/>
            <a:cxnLst/>
            <a:rect l="l" t="t" r="r" b="b"/>
            <a:pathLst>
              <a:path w="304800" h="335279">
                <a:moveTo>
                  <a:pt x="0" y="167640"/>
                </a:moveTo>
                <a:lnTo>
                  <a:pt x="152400" y="0"/>
                </a:lnTo>
                <a:lnTo>
                  <a:pt x="304800" y="167640"/>
                </a:lnTo>
                <a:lnTo>
                  <a:pt x="152400" y="335280"/>
                </a:lnTo>
                <a:lnTo>
                  <a:pt x="0" y="16764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98551"/>
            <a:ext cx="891984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559088"/>
            <a:ext cx="8344534" cy="180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740" y="6601390"/>
            <a:ext cx="3023235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96988" y="6587064"/>
            <a:ext cx="1287145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0"/>
            <a:ext cx="702868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003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" y="500012"/>
            <a:ext cx="959485" cy="3708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LOGO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2133600" cy="3657600"/>
            <a:chOff x="0" y="0"/>
            <a:chExt cx="2133600" cy="36576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133600" cy="3200400"/>
            </a:xfrm>
            <a:custGeom>
              <a:avLst/>
              <a:gdLst/>
              <a:ahLst/>
              <a:cxnLst/>
              <a:rect l="l" t="t" r="r" b="b"/>
              <a:pathLst>
                <a:path w="2133600" h="3200400">
                  <a:moveTo>
                    <a:pt x="21336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133600" y="32004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318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2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5974" y="3732352"/>
            <a:ext cx="7872730" cy="22166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966469" indent="-3175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Verdana"/>
                <a:cs typeface="Verdana"/>
              </a:rPr>
              <a:t>Advanced </a:t>
            </a:r>
            <a:r>
              <a:rPr sz="4400" b="1" spc="-5" dirty="0">
                <a:latin typeface="Verdana"/>
                <a:cs typeface="Verdana"/>
              </a:rPr>
              <a:t>Database  </a:t>
            </a:r>
            <a:r>
              <a:rPr sz="4400" b="1" dirty="0">
                <a:latin typeface="Verdana"/>
                <a:cs typeface="Verdana"/>
              </a:rPr>
              <a:t>Management</a:t>
            </a:r>
            <a:r>
              <a:rPr sz="4400" b="1" spc="-90" dirty="0">
                <a:latin typeface="Verdana"/>
                <a:cs typeface="Verdana"/>
              </a:rPr>
              <a:t> </a:t>
            </a:r>
            <a:r>
              <a:rPr sz="4400" b="1" spc="-5" dirty="0">
                <a:latin typeface="Verdana"/>
                <a:cs typeface="Verdana"/>
              </a:rPr>
              <a:t>Systems</a:t>
            </a:r>
            <a:endParaRPr sz="4400" dirty="0">
              <a:latin typeface="Verdana"/>
              <a:cs typeface="Verdana"/>
            </a:endParaRPr>
          </a:p>
          <a:p>
            <a:pPr marR="951865" algn="ctr">
              <a:lnSpc>
                <a:spcPct val="100000"/>
              </a:lnSpc>
              <a:spcBef>
                <a:spcPts val="2295"/>
              </a:spcBef>
            </a:pPr>
            <a:r>
              <a:rPr sz="3600" b="1" spc="-5" dirty="0">
                <a:solidFill>
                  <a:srgbClr val="001F5F"/>
                </a:solidFill>
                <a:latin typeface="Verdana"/>
                <a:cs typeface="Verdana"/>
              </a:rPr>
              <a:t>Distributed</a:t>
            </a:r>
            <a:r>
              <a:rPr sz="3600" b="1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001F5F"/>
                </a:solidFill>
                <a:latin typeface="Verdana"/>
                <a:cs typeface="Verdana"/>
              </a:rPr>
              <a:t>Databases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2740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49"/>
            <a:ext cx="8231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Deals </a:t>
            </a:r>
            <a:r>
              <a:rPr sz="2800" spc="-10" dirty="0">
                <a:latin typeface="Verdana"/>
                <a:cs typeface="Verdana"/>
              </a:rPr>
              <a:t>with </a:t>
            </a:r>
            <a:r>
              <a:rPr sz="2800" spc="-5" dirty="0">
                <a:latin typeface="Verdana"/>
                <a:cs typeface="Verdana"/>
              </a:rPr>
              <a:t>Physical </a:t>
            </a:r>
            <a:r>
              <a:rPr sz="2800" spc="-10" dirty="0">
                <a:latin typeface="Verdana"/>
                <a:cs typeface="Verdana"/>
              </a:rPr>
              <a:t>distribution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data</a:t>
            </a:r>
            <a:r>
              <a:rPr sz="2800" spc="2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over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1296365"/>
            <a:ext cx="240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multiple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sites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10" dirty="0"/>
              <a:t>Three </a:t>
            </a:r>
            <a:r>
              <a:rPr spc="-5" dirty="0"/>
              <a:t>alternative </a:t>
            </a:r>
            <a:r>
              <a:rPr spc="-10" dirty="0"/>
              <a:t>architectures</a:t>
            </a:r>
            <a:r>
              <a:rPr spc="125" dirty="0"/>
              <a:t> </a:t>
            </a:r>
            <a:r>
              <a:rPr spc="-5" dirty="0"/>
              <a:t>available</a:t>
            </a:r>
          </a:p>
          <a:p>
            <a:pPr marL="812800" marR="5080" lvl="1" indent="-342900">
              <a:lnSpc>
                <a:spcPct val="100000"/>
              </a:lnSpc>
              <a:spcBef>
                <a:spcPts val="1964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800" b="1" spc="-5" dirty="0">
                <a:latin typeface="Verdana"/>
                <a:cs typeface="Verdana"/>
              </a:rPr>
              <a:t>Client-Server</a:t>
            </a:r>
            <a:r>
              <a:rPr sz="2800" spc="-5" dirty="0">
                <a:latin typeface="Verdana"/>
                <a:cs typeface="Verdana"/>
              </a:rPr>
              <a:t>, communication </a:t>
            </a:r>
            <a:r>
              <a:rPr sz="2800" spc="-10" dirty="0">
                <a:latin typeface="Verdana"/>
                <a:cs typeface="Verdana"/>
              </a:rPr>
              <a:t>duties </a:t>
            </a:r>
            <a:r>
              <a:rPr sz="2800" spc="-5" dirty="0">
                <a:latin typeface="Verdana"/>
                <a:cs typeface="Verdana"/>
              </a:rPr>
              <a:t>are  shared between </a:t>
            </a:r>
            <a:r>
              <a:rPr sz="2800" spc="-10" dirty="0">
                <a:latin typeface="Verdana"/>
                <a:cs typeface="Verdana"/>
              </a:rPr>
              <a:t>the client </a:t>
            </a:r>
            <a:r>
              <a:rPr sz="2800" spc="-5" dirty="0">
                <a:latin typeface="Verdana"/>
                <a:cs typeface="Verdana"/>
              </a:rPr>
              <a:t>machines</a:t>
            </a:r>
            <a:r>
              <a:rPr sz="2800" spc="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and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844" y="3253889"/>
            <a:ext cx="7807325" cy="2842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Verdana"/>
                <a:cs typeface="Verdana"/>
              </a:rPr>
              <a:t>servers.</a:t>
            </a:r>
            <a:endParaRPr sz="28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Verdana"/>
                <a:cs typeface="Verdana"/>
              </a:rPr>
              <a:t>Peer-to-peer systems</a:t>
            </a:r>
            <a:r>
              <a:rPr sz="2800" spc="-5" dirty="0">
                <a:latin typeface="Verdana"/>
                <a:cs typeface="Verdana"/>
              </a:rPr>
              <a:t>, no </a:t>
            </a:r>
            <a:r>
              <a:rPr sz="2800" spc="-10" dirty="0">
                <a:latin typeface="Verdana"/>
                <a:cs typeface="Verdana"/>
              </a:rPr>
              <a:t>distinction </a:t>
            </a:r>
            <a:r>
              <a:rPr sz="2800" spc="-5" dirty="0">
                <a:latin typeface="Verdana"/>
                <a:cs typeface="Verdana"/>
              </a:rPr>
              <a:t>of  </a:t>
            </a:r>
            <a:r>
              <a:rPr sz="2800" spc="-15" dirty="0">
                <a:latin typeface="Verdana"/>
                <a:cs typeface="Verdana"/>
              </a:rPr>
              <a:t>client </a:t>
            </a:r>
            <a:r>
              <a:rPr sz="2800" spc="-5" dirty="0">
                <a:latin typeface="Verdana"/>
                <a:cs typeface="Verdana"/>
              </a:rPr>
              <a:t>machines versus servers. Integrate  all </a:t>
            </a:r>
            <a:r>
              <a:rPr sz="2800" spc="-10" dirty="0">
                <a:latin typeface="Verdana"/>
                <a:cs typeface="Verdana"/>
              </a:rPr>
              <a:t>local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schemas.</a:t>
            </a:r>
            <a:endParaRPr sz="2800">
              <a:latin typeface="Verdana"/>
              <a:cs typeface="Verdana"/>
            </a:endParaRPr>
          </a:p>
          <a:p>
            <a:pPr marL="355600" marR="93980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Verdana"/>
                <a:cs typeface="Verdana"/>
              </a:rPr>
              <a:t>Multi - </a:t>
            </a:r>
            <a:r>
              <a:rPr sz="2800" b="1" spc="-10" dirty="0">
                <a:latin typeface="Verdana"/>
                <a:cs typeface="Verdana"/>
              </a:rPr>
              <a:t>DBMS</a:t>
            </a:r>
            <a:r>
              <a:rPr sz="2800" spc="-10" dirty="0">
                <a:latin typeface="Verdana"/>
                <a:cs typeface="Verdana"/>
              </a:rPr>
              <a:t>. </a:t>
            </a:r>
            <a:r>
              <a:rPr sz="2800" spc="-5" dirty="0">
                <a:latin typeface="Verdana"/>
                <a:cs typeface="Verdana"/>
              </a:rPr>
              <a:t>Integrate some </a:t>
            </a:r>
            <a:r>
              <a:rPr sz="2800" spc="-10" dirty="0">
                <a:latin typeface="Verdana"/>
                <a:cs typeface="Verdana"/>
              </a:rPr>
              <a:t>local  </a:t>
            </a:r>
            <a:r>
              <a:rPr sz="2800" spc="-5" dirty="0">
                <a:latin typeface="Verdana"/>
                <a:cs typeface="Verdana"/>
              </a:rPr>
              <a:t>schema.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0" y="0"/>
            <a:ext cx="6858000" cy="6560820"/>
            <a:chOff x="2286000" y="0"/>
            <a:chExt cx="6858000" cy="6560820"/>
          </a:xfrm>
        </p:grpSpPr>
        <p:sp>
          <p:nvSpPr>
            <p:cNvPr id="4" name="object 4"/>
            <p:cNvSpPr/>
            <p:nvPr/>
          </p:nvSpPr>
          <p:spPr>
            <a:xfrm>
              <a:off x="8164067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0" y="1752600"/>
              <a:ext cx="6858000" cy="48082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5446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Client-Server</a:t>
            </a:r>
            <a:r>
              <a:rPr spc="-35" dirty="0"/>
              <a:t> </a:t>
            </a:r>
            <a:r>
              <a:rPr spc="-5" dirty="0"/>
              <a:t>(Multiple)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616" y="869949"/>
            <a:ext cx="88317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912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579755" algn="l"/>
              </a:tabLst>
            </a:pPr>
            <a:r>
              <a:rPr sz="2400" spc="-10" dirty="0">
                <a:latin typeface="Verdana"/>
                <a:cs typeface="Verdana"/>
              </a:rPr>
              <a:t>Client-Server, </a:t>
            </a:r>
            <a:r>
              <a:rPr sz="2400" spc="-5" dirty="0">
                <a:latin typeface="Verdana"/>
                <a:cs typeface="Verdana"/>
              </a:rPr>
              <a:t>communication </a:t>
            </a:r>
            <a:r>
              <a:rPr sz="2400" spc="-10" dirty="0">
                <a:latin typeface="Verdana"/>
                <a:cs typeface="Verdana"/>
              </a:rPr>
              <a:t>duties </a:t>
            </a:r>
            <a:r>
              <a:rPr sz="2400" spc="-5" dirty="0">
                <a:latin typeface="Verdana"/>
                <a:cs typeface="Verdana"/>
              </a:rPr>
              <a:t>are</a:t>
            </a:r>
            <a:r>
              <a:rPr lang="en-US" sz="2400" spc="-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shared between the </a:t>
            </a:r>
            <a:r>
              <a:rPr sz="2400" spc="-10" dirty="0">
                <a:latin typeface="Verdana"/>
                <a:cs typeface="Verdana"/>
              </a:rPr>
              <a:t>client </a:t>
            </a:r>
            <a:r>
              <a:rPr sz="2400" spc="-5" dirty="0">
                <a:latin typeface="Verdana"/>
                <a:cs typeface="Verdana"/>
              </a:rPr>
              <a:t>machines and</a:t>
            </a:r>
            <a:r>
              <a:rPr lang="en-US" sz="2400" spc="-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servers.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1640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</a:t>
            </a:r>
            <a:r>
              <a:rPr spc="-90" dirty="0"/>
              <a:t> </a:t>
            </a:r>
            <a:r>
              <a:rPr dirty="0"/>
              <a:t>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381709"/>
            <a:ext cx="829564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845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The two different </a:t>
            </a:r>
            <a:r>
              <a:rPr sz="2800" spc="-10" dirty="0">
                <a:latin typeface="Verdana"/>
                <a:cs typeface="Verdana"/>
              </a:rPr>
              <a:t>client </a:t>
            </a:r>
            <a:r>
              <a:rPr sz="2800" spc="-5" dirty="0">
                <a:latin typeface="Verdana"/>
                <a:cs typeface="Verdana"/>
              </a:rPr>
              <a:t>- server </a:t>
            </a:r>
            <a:r>
              <a:rPr sz="2800" spc="-10" dirty="0">
                <a:latin typeface="Verdana"/>
                <a:cs typeface="Verdana"/>
              </a:rPr>
              <a:t>architecture  </a:t>
            </a:r>
            <a:r>
              <a:rPr sz="2800" spc="-5" dirty="0">
                <a:latin typeface="Verdana"/>
                <a:cs typeface="Verdana"/>
              </a:rPr>
              <a:t>are: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Single </a:t>
            </a:r>
            <a:r>
              <a:rPr sz="2800" spc="-5" dirty="0">
                <a:latin typeface="Verdana"/>
                <a:cs typeface="Verdana"/>
              </a:rPr>
              <a:t>Server </a:t>
            </a:r>
            <a:r>
              <a:rPr sz="2800" spc="-15" dirty="0">
                <a:latin typeface="Verdana"/>
                <a:cs typeface="Verdana"/>
              </a:rPr>
              <a:t>Multiple</a:t>
            </a:r>
            <a:r>
              <a:rPr sz="2800" spc="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Client</a:t>
            </a:r>
            <a:endParaRPr sz="2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Multiple </a:t>
            </a:r>
            <a:r>
              <a:rPr sz="2800" spc="-5" dirty="0">
                <a:latin typeface="Verdana"/>
                <a:cs typeface="Verdana"/>
              </a:rPr>
              <a:t>Server </a:t>
            </a:r>
            <a:r>
              <a:rPr sz="2800" spc="-15" dirty="0">
                <a:latin typeface="Verdana"/>
                <a:cs typeface="Verdana"/>
              </a:rPr>
              <a:t>Multiple </a:t>
            </a:r>
            <a:r>
              <a:rPr sz="2800" spc="-10" dirty="0">
                <a:latin typeface="Verdana"/>
                <a:cs typeface="Verdana"/>
              </a:rPr>
              <a:t>Client (shown in the  </a:t>
            </a:r>
            <a:r>
              <a:rPr sz="2800" spc="-5" dirty="0">
                <a:latin typeface="Verdana"/>
                <a:cs typeface="Verdana"/>
              </a:rPr>
              <a:t>above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diagram)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E5E2-8435-E9F6-B406-C9CA55A3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98551"/>
            <a:ext cx="8919845" cy="492443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spc="-5" dirty="0"/>
              <a:t>Level Architecture</a:t>
            </a:r>
            <a:r>
              <a:rPr lang="en-US" spc="-35" dirty="0"/>
              <a:t> </a:t>
            </a:r>
            <a:r>
              <a:rPr lang="en-US" sz="2400" spc="-5" dirty="0"/>
              <a:t>(ANSI/X3/SPARC)</a:t>
            </a:r>
            <a:endParaRPr lang="en-US" dirty="0"/>
          </a:p>
        </p:txBody>
      </p:sp>
      <p:pic>
        <p:nvPicPr>
          <p:cNvPr id="1026" name="Picture 2" descr="Three Level Architecture in DBMS | three schema architecture in DBMS | by  learn tutorials | - YouTube">
            <a:extLst>
              <a:ext uri="{FF2B5EF4-FFF2-40B4-BE49-F238E27FC236}">
                <a16:creationId xmlns:a16="http://schemas.microsoft.com/office/drawing/2014/main" id="{CBE7E079-9646-CBC2-A4BE-FBAD6BC0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65928"/>
            <a:ext cx="5181600" cy="3886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B7C80-84A8-79D4-4F99-C53394B9328D}"/>
              </a:ext>
            </a:extLst>
          </p:cNvPr>
          <p:cNvSpPr txBox="1"/>
          <p:nvPr/>
        </p:nvSpPr>
        <p:spPr>
          <a:xfrm>
            <a:off x="78739" y="4658412"/>
            <a:ext cx="84651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External Scheme </a:t>
            </a:r>
            <a:r>
              <a:rPr lang="en-US" dirty="0"/>
              <a:t>-Provide access for applications; Only data that is relevant.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Conceptual Scheme </a:t>
            </a:r>
            <a:r>
              <a:rPr lang="en-US" dirty="0"/>
              <a:t>– Independent from internal schema; what data is stored in the whole database.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Internal scheme </a:t>
            </a:r>
            <a:r>
              <a:rPr lang="en-US" dirty="0"/>
              <a:t>– Data on storage media, indexes </a:t>
            </a:r>
          </a:p>
        </p:txBody>
      </p:sp>
    </p:spTree>
    <p:extLst>
      <p:ext uri="{BB962C8B-B14F-4D97-AF65-F5344CB8AC3E}">
        <p14:creationId xmlns:p14="http://schemas.microsoft.com/office/powerpoint/2010/main" val="244395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30555"/>
            <a:ext cx="7909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Peer-to-Peer (P2P) or</a:t>
            </a:r>
            <a:r>
              <a:rPr sz="2800" spc="35" dirty="0"/>
              <a:t> </a:t>
            </a:r>
            <a:r>
              <a:rPr sz="2800" spc="-5" dirty="0"/>
              <a:t>Server-to-Server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133600" y="1994916"/>
            <a:ext cx="6912864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869950"/>
            <a:ext cx="7693660" cy="26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Peer-to-peer systems, </a:t>
            </a:r>
            <a:r>
              <a:rPr sz="2400" dirty="0">
                <a:latin typeface="Verdana"/>
                <a:cs typeface="Verdana"/>
              </a:rPr>
              <a:t>no </a:t>
            </a:r>
            <a:r>
              <a:rPr sz="2400" spc="-5" dirty="0">
                <a:latin typeface="Verdana"/>
                <a:cs typeface="Verdana"/>
              </a:rPr>
              <a:t>distinction </a:t>
            </a:r>
            <a:r>
              <a:rPr lang="en-US" sz="2400" dirty="0">
                <a:latin typeface="Verdana"/>
                <a:cs typeface="Verdana"/>
              </a:rPr>
              <a:t>between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client</a:t>
            </a:r>
            <a:r>
              <a:rPr lang="en-US"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machines </a:t>
            </a:r>
            <a:r>
              <a:rPr sz="2400" spc="-5" dirty="0">
                <a:latin typeface="Verdana"/>
                <a:cs typeface="Verdana"/>
              </a:rPr>
              <a:t>versus servers. Integrate </a:t>
            </a:r>
            <a:r>
              <a:rPr sz="2400" dirty="0">
                <a:latin typeface="Verdana"/>
                <a:cs typeface="Verdana"/>
              </a:rPr>
              <a:t>all </a:t>
            </a:r>
            <a:r>
              <a:rPr sz="2400" spc="-10" dirty="0">
                <a:latin typeface="Verdana"/>
                <a:cs typeface="Verdana"/>
              </a:rPr>
              <a:t>local</a:t>
            </a:r>
            <a:r>
              <a:rPr lang="en-US"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schemas.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550" dirty="0">
              <a:latin typeface="Verdana"/>
              <a:cs typeface="Verdana"/>
            </a:endParaRPr>
          </a:p>
          <a:p>
            <a:pPr marL="451484" lvl="1" indent="-287020">
              <a:lnSpc>
                <a:spcPct val="100000"/>
              </a:lnSpc>
              <a:buChar char="•"/>
              <a:tabLst>
                <a:tab pos="451484" algn="l"/>
                <a:tab pos="452120" algn="l"/>
              </a:tabLst>
            </a:pPr>
            <a:r>
              <a:rPr sz="1800" dirty="0">
                <a:latin typeface="Arial"/>
                <a:cs typeface="Arial"/>
              </a:rPr>
              <a:t>SQL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endParaRPr sz="1800" dirty="0">
              <a:latin typeface="Arial"/>
              <a:cs typeface="Arial"/>
            </a:endParaRPr>
          </a:p>
          <a:p>
            <a:pPr marL="451484" lvl="1" indent="-287020">
              <a:lnSpc>
                <a:spcPct val="100000"/>
              </a:lnSpc>
              <a:buChar char="•"/>
              <a:tabLst>
                <a:tab pos="451484" algn="l"/>
                <a:tab pos="452120" algn="l"/>
              </a:tabLst>
            </a:pPr>
            <a:r>
              <a:rPr sz="1800" spc="-5" dirty="0">
                <a:latin typeface="Arial"/>
                <a:cs typeface="Arial"/>
              </a:rPr>
              <a:t>Programmatic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interface</a:t>
            </a:r>
            <a:endParaRPr sz="1800" dirty="0">
              <a:latin typeface="Arial"/>
              <a:cs typeface="Arial"/>
            </a:endParaRPr>
          </a:p>
          <a:p>
            <a:pPr marL="481965" marR="4596765" lvl="1" indent="-317500">
              <a:lnSpc>
                <a:spcPct val="100000"/>
              </a:lnSpc>
              <a:buChar char="•"/>
              <a:tabLst>
                <a:tab pos="451484" algn="l"/>
                <a:tab pos="452120" algn="l"/>
              </a:tabLst>
            </a:pPr>
            <a:r>
              <a:rPr sz="1800" spc="-5" dirty="0">
                <a:latin typeface="Arial"/>
                <a:cs typeface="Arial"/>
              </a:rPr>
              <a:t>Other application  support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environments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30555"/>
            <a:ext cx="143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Cont</a:t>
            </a:r>
            <a:r>
              <a:rPr sz="2800" spc="-70" dirty="0"/>
              <a:t> </a:t>
            </a:r>
            <a:r>
              <a:rPr sz="2800" spc="-5" dirty="0"/>
              <a:t>…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50"/>
            <a:ext cx="8431530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This architecture </a:t>
            </a:r>
            <a:r>
              <a:rPr sz="2400" spc="-10" dirty="0">
                <a:latin typeface="Verdana"/>
                <a:cs typeface="Verdana"/>
              </a:rPr>
              <a:t>generally </a:t>
            </a:r>
            <a:r>
              <a:rPr sz="2400" dirty="0">
                <a:latin typeface="Verdana"/>
                <a:cs typeface="Verdana"/>
              </a:rPr>
              <a:t>has </a:t>
            </a:r>
            <a:r>
              <a:rPr sz="2400" spc="-5" dirty="0">
                <a:latin typeface="Verdana"/>
                <a:cs typeface="Verdana"/>
              </a:rPr>
              <a:t>four </a:t>
            </a:r>
            <a:r>
              <a:rPr sz="2400" spc="-10" dirty="0">
                <a:latin typeface="Verdana"/>
                <a:cs typeface="Verdana"/>
              </a:rPr>
              <a:t>levels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schemas: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355600" marR="52768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Verdana"/>
                <a:cs typeface="Verdana"/>
              </a:rPr>
              <a:t>Global Conceptual </a:t>
            </a:r>
            <a:r>
              <a:rPr sz="2400" b="1" dirty="0">
                <a:latin typeface="Verdana"/>
                <a:cs typeface="Verdana"/>
              </a:rPr>
              <a:t>Schema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5" dirty="0">
                <a:latin typeface="Verdana"/>
                <a:cs typeface="Verdana"/>
              </a:rPr>
              <a:t>Depicts the </a:t>
            </a:r>
            <a:r>
              <a:rPr sz="2400" spc="-10" dirty="0">
                <a:latin typeface="Verdana"/>
                <a:cs typeface="Verdana"/>
              </a:rPr>
              <a:t>global  logical </a:t>
            </a:r>
            <a:r>
              <a:rPr sz="2400" spc="-5" dirty="0">
                <a:latin typeface="Verdana"/>
                <a:cs typeface="Verdana"/>
              </a:rPr>
              <a:t>view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00">
              <a:latin typeface="Verdana"/>
              <a:cs typeface="Verdana"/>
            </a:endParaRPr>
          </a:p>
          <a:p>
            <a:pPr marL="355600" marR="481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Verdana"/>
                <a:cs typeface="Verdana"/>
              </a:rPr>
              <a:t>Local Conceptual </a:t>
            </a:r>
            <a:r>
              <a:rPr sz="2400" b="1" dirty="0">
                <a:latin typeface="Verdana"/>
                <a:cs typeface="Verdana"/>
              </a:rPr>
              <a:t>Schema</a:t>
            </a:r>
            <a:r>
              <a:rPr sz="2400" dirty="0">
                <a:latin typeface="Verdana"/>
                <a:cs typeface="Verdana"/>
              </a:rPr>
              <a:t>: </a:t>
            </a:r>
            <a:r>
              <a:rPr sz="2400" spc="-5" dirty="0">
                <a:latin typeface="Verdana"/>
                <a:cs typeface="Verdana"/>
              </a:rPr>
              <a:t>Depicts </a:t>
            </a:r>
            <a:r>
              <a:rPr sz="2400" spc="-10" dirty="0">
                <a:latin typeface="Verdana"/>
                <a:cs typeface="Verdana"/>
              </a:rPr>
              <a:t>logical </a:t>
            </a:r>
            <a:r>
              <a:rPr sz="2400" spc="-5" dirty="0">
                <a:latin typeface="Verdana"/>
                <a:cs typeface="Verdana"/>
              </a:rPr>
              <a:t>data  organization </a:t>
            </a:r>
            <a:r>
              <a:rPr sz="2400" dirty="0">
                <a:latin typeface="Verdana"/>
                <a:cs typeface="Verdana"/>
              </a:rPr>
              <a:t>at each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site.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00">
              <a:latin typeface="Verdana"/>
              <a:cs typeface="Verdana"/>
            </a:endParaRPr>
          </a:p>
          <a:p>
            <a:pPr marL="355600" marR="7226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Verdana"/>
                <a:cs typeface="Verdana"/>
              </a:rPr>
              <a:t>Local Internal Schema</a:t>
            </a:r>
            <a:r>
              <a:rPr sz="2400" spc="-5" dirty="0">
                <a:latin typeface="Verdana"/>
                <a:cs typeface="Verdana"/>
              </a:rPr>
              <a:t>: Depicts physical data  organization </a:t>
            </a:r>
            <a:r>
              <a:rPr sz="2400" dirty="0">
                <a:latin typeface="Verdana"/>
                <a:cs typeface="Verdana"/>
              </a:rPr>
              <a:t>at each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site.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Verdana"/>
                <a:cs typeface="Verdana"/>
              </a:rPr>
              <a:t>External Schema</a:t>
            </a:r>
            <a:r>
              <a:rPr sz="2400" spc="-5" dirty="0">
                <a:latin typeface="Verdana"/>
                <a:cs typeface="Verdana"/>
              </a:rPr>
              <a:t>: Depicts </a:t>
            </a:r>
            <a:r>
              <a:rPr sz="2400" dirty="0">
                <a:latin typeface="Verdana"/>
                <a:cs typeface="Verdana"/>
              </a:rPr>
              <a:t>user </a:t>
            </a:r>
            <a:r>
              <a:rPr sz="2400" spc="-5" dirty="0">
                <a:latin typeface="Verdana"/>
                <a:cs typeface="Verdana"/>
              </a:rPr>
              <a:t>view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7018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DBMS</a:t>
            </a:r>
            <a:r>
              <a:rPr spc="1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4400" y="1633280"/>
            <a:ext cx="4419600" cy="142474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spc="-5" dirty="0">
                <a:latin typeface="Verdana"/>
                <a:cs typeface="Verdana"/>
              </a:rPr>
              <a:t>ES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- </a:t>
            </a:r>
            <a:r>
              <a:rPr spc="-10" dirty="0">
                <a:latin typeface="Verdana"/>
                <a:cs typeface="Verdana"/>
              </a:rPr>
              <a:t>External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Schema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spc="-5" dirty="0">
                <a:latin typeface="Verdana"/>
                <a:cs typeface="Verdana"/>
              </a:rPr>
              <a:t>GCS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lang="en-US" dirty="0">
                <a:latin typeface="Verdana"/>
                <a:cs typeface="Verdana"/>
              </a:rPr>
              <a:t>–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Global</a:t>
            </a:r>
            <a:r>
              <a:rPr lang="en-US" spc="-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Conceptual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Schema</a:t>
            </a:r>
          </a:p>
          <a:p>
            <a:pPr marL="355600" marR="32004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dirty="0">
                <a:latin typeface="Verdana"/>
                <a:cs typeface="Verdana"/>
              </a:rPr>
              <a:t>LCS</a:t>
            </a:r>
            <a:r>
              <a:rPr dirty="0">
                <a:latin typeface="Verdana"/>
                <a:cs typeface="Verdana"/>
              </a:rPr>
              <a:t> - </a:t>
            </a:r>
            <a:r>
              <a:rPr spc="-5" dirty="0">
                <a:latin typeface="Verdana"/>
                <a:cs typeface="Verdana"/>
              </a:rPr>
              <a:t>Local  Conceptual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Schema</a:t>
            </a:r>
          </a:p>
          <a:p>
            <a:pPr marL="355600" marR="393065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b="1" spc="-10" dirty="0">
                <a:latin typeface="Verdana"/>
                <a:cs typeface="Verdana"/>
              </a:rPr>
              <a:t>LIS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- </a:t>
            </a:r>
            <a:r>
              <a:rPr spc="-5" dirty="0">
                <a:latin typeface="Verdana"/>
                <a:cs typeface="Verdana"/>
              </a:rPr>
              <a:t>Local Internal  </a:t>
            </a:r>
            <a:r>
              <a:rPr dirty="0">
                <a:latin typeface="Verdana"/>
                <a:cs typeface="Verdana"/>
              </a:rPr>
              <a:t>Schema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914400"/>
            <a:ext cx="4648200" cy="5301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2962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 -</a:t>
            </a:r>
            <a:r>
              <a:rPr spc="-65" dirty="0"/>
              <a:t> </a:t>
            </a:r>
            <a:r>
              <a:rPr spc="-5" dirty="0"/>
              <a:t>DBMS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50"/>
            <a:ext cx="7500620" cy="26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Verdana"/>
                <a:cs typeface="Verdana"/>
              </a:rPr>
              <a:t>Non-distributed systems. Integrate some </a:t>
            </a:r>
            <a:r>
              <a:rPr sz="2400" spc="-10" dirty="0">
                <a:latin typeface="Verdana"/>
                <a:cs typeface="Verdana"/>
              </a:rPr>
              <a:t>local</a:t>
            </a:r>
            <a:r>
              <a:rPr lang="en-US" sz="2400" spc="-10" dirty="0">
                <a:latin typeface="Verdana"/>
                <a:cs typeface="Verdana"/>
              </a:rPr>
              <a:t> </a:t>
            </a:r>
            <a:r>
              <a:rPr lang="en-US" sz="2400" u="sng" spc="-10" dirty="0">
                <a:solidFill>
                  <a:srgbClr val="00B050"/>
                </a:solidFill>
                <a:latin typeface="Verdana"/>
                <a:cs typeface="Verdana"/>
              </a:rPr>
              <a:t>autonomous</a:t>
            </a:r>
            <a:r>
              <a:rPr lang="en-US" sz="2400" spc="-10" dirty="0">
                <a:latin typeface="Verdana"/>
                <a:cs typeface="Verdana"/>
              </a:rPr>
              <a:t> database </a:t>
            </a:r>
            <a:r>
              <a:rPr lang="en-US" sz="2400" dirty="0">
                <a:latin typeface="Verdana"/>
                <a:cs typeface="Verdana"/>
              </a:rPr>
              <a:t>systems</a:t>
            </a:r>
            <a:r>
              <a:rPr sz="2400" dirty="0">
                <a:latin typeface="Verdana"/>
                <a:cs typeface="Verdana"/>
              </a:rPr>
              <a:t>.</a:t>
            </a:r>
            <a:r>
              <a:rPr lang="en-US" sz="2400" dirty="0">
                <a:latin typeface="Verdana"/>
                <a:cs typeface="Verdana"/>
              </a:rPr>
              <a:t> (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Nunito" pitchFamily="2" charset="0"/>
              </a:rPr>
              <a:t>Each database is independent and functions on its own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.)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000000"/>
              </a:solidFill>
              <a:latin typeface="Nunito" pitchFamily="2" charset="0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  <a:cs typeface="Verdana"/>
              </a:rPr>
              <a:t>GCS is generated by integrating LCS’s.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000000"/>
              </a:solidFill>
              <a:latin typeface="Nunito" pitchFamily="2" charset="0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  <a:cs typeface="Verdana"/>
              </a:rPr>
              <a:t>Design of GCS is bottom-up.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64067" y="97535"/>
            <a:ext cx="861060" cy="273050"/>
          </a:xfrm>
          <a:custGeom>
            <a:avLst/>
            <a:gdLst/>
            <a:ahLst/>
            <a:cxnLst/>
            <a:rect l="l" t="t" r="r" b="b"/>
            <a:pathLst>
              <a:path w="861059" h="273050">
                <a:moveTo>
                  <a:pt x="430529" y="0"/>
                </a:moveTo>
                <a:lnTo>
                  <a:pt x="372116" y="2491"/>
                </a:lnTo>
                <a:lnTo>
                  <a:pt x="316088" y="9747"/>
                </a:lnTo>
                <a:lnTo>
                  <a:pt x="262961" y="21443"/>
                </a:lnTo>
                <a:lnTo>
                  <a:pt x="213247" y="37253"/>
                </a:lnTo>
                <a:lnTo>
                  <a:pt x="167459" y="56852"/>
                </a:lnTo>
                <a:lnTo>
                  <a:pt x="126110" y="79914"/>
                </a:lnTo>
                <a:lnTo>
                  <a:pt x="89715" y="106115"/>
                </a:lnTo>
                <a:lnTo>
                  <a:pt x="58786" y="135128"/>
                </a:lnTo>
                <a:lnTo>
                  <a:pt x="33837" y="166627"/>
                </a:lnTo>
                <a:lnTo>
                  <a:pt x="15381" y="200289"/>
                </a:lnTo>
                <a:lnTo>
                  <a:pt x="0" y="272796"/>
                </a:lnTo>
                <a:lnTo>
                  <a:pt x="18573" y="235480"/>
                </a:lnTo>
                <a:lnTo>
                  <a:pt x="44737" y="200658"/>
                </a:lnTo>
                <a:lnTo>
                  <a:pt x="77882" y="168713"/>
                </a:lnTo>
                <a:lnTo>
                  <a:pt x="117395" y="140033"/>
                </a:lnTo>
                <a:lnTo>
                  <a:pt x="162665" y="115002"/>
                </a:lnTo>
                <a:lnTo>
                  <a:pt x="213080" y="94005"/>
                </a:lnTo>
                <a:lnTo>
                  <a:pt x="268028" y="77429"/>
                </a:lnTo>
                <a:lnTo>
                  <a:pt x="326898" y="65659"/>
                </a:lnTo>
                <a:lnTo>
                  <a:pt x="381728" y="59537"/>
                </a:lnTo>
                <a:lnTo>
                  <a:pt x="436099" y="57806"/>
                </a:lnTo>
                <a:lnTo>
                  <a:pt x="489513" y="60270"/>
                </a:lnTo>
                <a:lnTo>
                  <a:pt x="541468" y="66736"/>
                </a:lnTo>
                <a:lnTo>
                  <a:pt x="591466" y="77007"/>
                </a:lnTo>
                <a:lnTo>
                  <a:pt x="639008" y="90889"/>
                </a:lnTo>
                <a:lnTo>
                  <a:pt x="683593" y="108187"/>
                </a:lnTo>
                <a:lnTo>
                  <a:pt x="724723" y="128706"/>
                </a:lnTo>
                <a:lnTo>
                  <a:pt x="761898" y="152251"/>
                </a:lnTo>
                <a:lnTo>
                  <a:pt x="794619" y="178628"/>
                </a:lnTo>
                <a:lnTo>
                  <a:pt x="822385" y="207641"/>
                </a:lnTo>
                <a:lnTo>
                  <a:pt x="844699" y="239095"/>
                </a:lnTo>
                <a:lnTo>
                  <a:pt x="861059" y="272796"/>
                </a:lnTo>
                <a:lnTo>
                  <a:pt x="857129" y="235787"/>
                </a:lnTo>
                <a:lnTo>
                  <a:pt x="827222" y="166627"/>
                </a:lnTo>
                <a:lnTo>
                  <a:pt x="802273" y="135128"/>
                </a:lnTo>
                <a:lnTo>
                  <a:pt x="771344" y="106115"/>
                </a:lnTo>
                <a:lnTo>
                  <a:pt x="734948" y="79914"/>
                </a:lnTo>
                <a:lnTo>
                  <a:pt x="693600" y="56852"/>
                </a:lnTo>
                <a:lnTo>
                  <a:pt x="647812" y="37253"/>
                </a:lnTo>
                <a:lnTo>
                  <a:pt x="598098" y="21443"/>
                </a:lnTo>
                <a:lnTo>
                  <a:pt x="544971" y="9747"/>
                </a:lnTo>
                <a:lnTo>
                  <a:pt x="488943" y="2491"/>
                </a:lnTo>
                <a:lnTo>
                  <a:pt x="430529" y="0"/>
                </a:lnTo>
                <a:close/>
              </a:path>
            </a:pathLst>
          </a:custGeom>
          <a:solidFill>
            <a:srgbClr val="DC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2400" y="0"/>
            <a:ext cx="1371599" cy="76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2400" y="762000"/>
            <a:ext cx="137160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208" y="838200"/>
            <a:ext cx="8394192" cy="480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5647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Multi-DBMS</a:t>
            </a:r>
            <a:r>
              <a:rPr spc="-1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640" y="5686145"/>
            <a:ext cx="39763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Verdana"/>
                <a:cs typeface="Verdana"/>
              </a:rPr>
              <a:t>GES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Global External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Schema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Verdana"/>
                <a:cs typeface="Verdana"/>
              </a:rPr>
              <a:t>LES </a:t>
            </a:r>
            <a:r>
              <a:rPr sz="2000" dirty="0">
                <a:latin typeface="Verdana"/>
                <a:cs typeface="Verdana"/>
              </a:rPr>
              <a:t>– Local External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Schema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4613" y="5686145"/>
            <a:ext cx="4107179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latin typeface="Verdana"/>
                <a:cs typeface="Verdana"/>
              </a:rPr>
              <a:t>LCS </a:t>
            </a:r>
            <a:r>
              <a:rPr sz="2000" dirty="0">
                <a:latin typeface="Verdana"/>
                <a:cs typeface="Verdana"/>
              </a:rPr>
              <a:t>- Local </a:t>
            </a:r>
            <a:r>
              <a:rPr sz="2000" spc="-5" dirty="0">
                <a:latin typeface="Verdana"/>
                <a:cs typeface="Verdana"/>
              </a:rPr>
              <a:t>Conceptual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Schema</a:t>
            </a:r>
            <a:endParaRPr sz="2000">
              <a:latin typeface="Verdana"/>
              <a:cs typeface="Verdana"/>
            </a:endParaRPr>
          </a:p>
          <a:p>
            <a:pPr marL="26034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Verdana"/>
                <a:cs typeface="Verdana"/>
              </a:rPr>
              <a:t>LIS </a:t>
            </a:r>
            <a:r>
              <a:rPr sz="2000" dirty="0">
                <a:latin typeface="Verdana"/>
                <a:cs typeface="Verdana"/>
              </a:rPr>
              <a:t>- Local Internal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Schema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0" y="0"/>
            <a:ext cx="9144000" cy="4909036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280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Alternatives</a:t>
            </a:r>
            <a:endParaRPr sz="2800" dirty="0">
              <a:latin typeface="Verdana"/>
              <a:cs typeface="Verdana"/>
            </a:endParaRPr>
          </a:p>
          <a:p>
            <a:pPr marL="12700" marR="346710">
              <a:lnSpc>
                <a:spcPct val="100000"/>
              </a:lnSpc>
              <a:spcBef>
                <a:spcPts val="2220"/>
              </a:spcBef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20" dirty="0">
                <a:latin typeface="Verdana"/>
                <a:cs typeface="Verdana"/>
              </a:rPr>
              <a:t>distribution </a:t>
            </a:r>
            <a:r>
              <a:rPr sz="2000" spc="-5" dirty="0">
                <a:latin typeface="Verdana"/>
                <a:cs typeface="Verdana"/>
              </a:rPr>
              <a:t>design </a:t>
            </a:r>
            <a:r>
              <a:rPr sz="2000" spc="-20" dirty="0">
                <a:latin typeface="Verdana"/>
                <a:cs typeface="Verdana"/>
              </a:rPr>
              <a:t>alternatives </a:t>
            </a:r>
            <a:r>
              <a:rPr sz="2000" dirty="0">
                <a:latin typeface="Verdana"/>
                <a:cs typeface="Verdana"/>
              </a:rPr>
              <a:t>for  the </a:t>
            </a:r>
            <a:r>
              <a:rPr sz="2000" spc="-10" dirty="0">
                <a:latin typeface="Verdana"/>
                <a:cs typeface="Verdana"/>
              </a:rPr>
              <a:t>tables in </a:t>
            </a:r>
            <a:r>
              <a:rPr sz="2000" dirty="0">
                <a:latin typeface="Verdana"/>
                <a:cs typeface="Verdana"/>
              </a:rPr>
              <a:t>a DDBMS are as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follows:</a:t>
            </a:r>
            <a:endParaRPr lang="en-US" sz="2000" dirty="0">
              <a:latin typeface="Verdana"/>
              <a:cs typeface="Verdana"/>
            </a:endParaRPr>
          </a:p>
          <a:p>
            <a:pPr marL="355600" marR="346710" indent="-342900">
              <a:lnSpc>
                <a:spcPct val="100000"/>
              </a:lnSpc>
              <a:spcBef>
                <a:spcPts val="2220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Verdana"/>
                <a:cs typeface="Verdana"/>
              </a:rPr>
              <a:t>Non-replicated and</a:t>
            </a:r>
            <a:r>
              <a:rPr sz="2000" b="1" spc="-9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non-fragmented</a:t>
            </a:r>
            <a:endParaRPr lang="en-US" sz="2000" b="1" dirty="0">
              <a:latin typeface="Verdana"/>
              <a:cs typeface="Verdana"/>
            </a:endParaRPr>
          </a:p>
          <a:p>
            <a:pPr marL="12700" marR="346710">
              <a:lnSpc>
                <a:spcPct val="100000"/>
              </a:lnSpc>
              <a:spcBef>
                <a:spcPts val="2220"/>
              </a:spcBef>
            </a:pP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this design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alternative,</a:t>
            </a:r>
            <a:r>
              <a:rPr sz="2000" spc="-5" dirty="0">
                <a:latin typeface="Verdana"/>
                <a:cs typeface="Verdana"/>
              </a:rPr>
              <a:t> different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tables </a:t>
            </a:r>
            <a:r>
              <a:rPr sz="2000" dirty="0">
                <a:latin typeface="Verdana"/>
                <a:cs typeface="Verdana"/>
              </a:rPr>
              <a:t>are </a:t>
            </a:r>
            <a:r>
              <a:rPr sz="2000" spc="-15" dirty="0">
                <a:latin typeface="Verdana"/>
                <a:cs typeface="Verdana"/>
              </a:rPr>
              <a:t>placed </a:t>
            </a:r>
            <a:r>
              <a:rPr sz="2000" dirty="0">
                <a:latin typeface="Verdana"/>
                <a:cs typeface="Verdana"/>
              </a:rPr>
              <a:t>at </a:t>
            </a:r>
            <a:r>
              <a:rPr sz="2000" spc="-5" dirty="0">
                <a:latin typeface="Verdana"/>
                <a:cs typeface="Verdana"/>
              </a:rPr>
              <a:t>different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sites.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Data is placed at the site where it is used most. Can reduce the communication cost</a:t>
            </a:r>
            <a:endParaRPr lang="en-US" sz="2000" dirty="0">
              <a:latin typeface="Verdana"/>
              <a:cs typeface="Verdana"/>
            </a:endParaRPr>
          </a:p>
          <a:p>
            <a:pPr marL="355600" marR="346710" indent="-342900">
              <a:lnSpc>
                <a:spcPct val="100000"/>
              </a:lnSpc>
              <a:spcBef>
                <a:spcPts val="2220"/>
              </a:spcBef>
              <a:buFont typeface="Arial" panose="020B0604020202020204" pitchFamily="34" charset="0"/>
              <a:buChar char="•"/>
            </a:pPr>
            <a:r>
              <a:rPr sz="2000" b="1" dirty="0">
                <a:latin typeface="Verdana"/>
              </a:rPr>
              <a:t>Fully replicated</a:t>
            </a:r>
            <a:endParaRPr lang="en-US" sz="2000" b="1" dirty="0">
              <a:latin typeface="Verdana"/>
            </a:endParaRPr>
          </a:p>
          <a:p>
            <a:pPr marL="12700" marR="346710">
              <a:lnSpc>
                <a:spcPct val="100000"/>
              </a:lnSpc>
              <a:spcBef>
                <a:spcPts val="2220"/>
              </a:spcBef>
            </a:pP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this design </a:t>
            </a:r>
            <a:r>
              <a:rPr sz="2000" dirty="0">
                <a:latin typeface="Verdana"/>
                <a:cs typeface="Verdana"/>
              </a:rPr>
              <a:t>alternative, at </a:t>
            </a:r>
            <a:r>
              <a:rPr sz="2000" spc="-5" dirty="0">
                <a:latin typeface="Verdana"/>
                <a:cs typeface="Verdana"/>
              </a:rPr>
              <a:t>each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site, one copy of all the </a:t>
            </a:r>
            <a:r>
              <a:rPr sz="2000" spc="-5" dirty="0">
                <a:latin typeface="Verdana"/>
                <a:cs typeface="Verdana"/>
              </a:rPr>
              <a:t>database</a:t>
            </a:r>
            <a:r>
              <a:rPr lang="en-US"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tables is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stored.</a:t>
            </a:r>
            <a:r>
              <a:rPr lang="en-US" sz="2000" spc="-5" dirty="0">
                <a:latin typeface="Verdana"/>
                <a:cs typeface="Verdana"/>
              </a:rPr>
              <a:t> Q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ueries are very fast. Negligible communication.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43205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</a:t>
            </a:r>
            <a:r>
              <a:rPr spc="-50" dirty="0"/>
              <a:t> </a:t>
            </a:r>
            <a:r>
              <a:rPr dirty="0"/>
              <a:t>Objectives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021549"/>
            <a:ext cx="7700009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D0D0D"/>
                </a:solidFill>
                <a:latin typeface="Verdana"/>
                <a:cs typeface="Verdana"/>
              </a:rPr>
              <a:t>On </a:t>
            </a:r>
            <a:r>
              <a:rPr sz="2800" b="1" spc="-10" dirty="0">
                <a:solidFill>
                  <a:srgbClr val="0D0D0D"/>
                </a:solidFill>
                <a:latin typeface="Verdana"/>
                <a:cs typeface="Verdana"/>
              </a:rPr>
              <a:t>completion </a:t>
            </a:r>
            <a:r>
              <a:rPr sz="2800" b="1" spc="-5" dirty="0">
                <a:solidFill>
                  <a:srgbClr val="0D0D0D"/>
                </a:solidFill>
                <a:latin typeface="Verdana"/>
                <a:cs typeface="Verdana"/>
              </a:rPr>
              <a:t>of this session, </a:t>
            </a:r>
            <a:r>
              <a:rPr sz="2800" b="1" spc="-10" dirty="0">
                <a:solidFill>
                  <a:srgbClr val="0D0D0D"/>
                </a:solidFill>
                <a:latin typeface="Verdana"/>
                <a:cs typeface="Verdana"/>
              </a:rPr>
              <a:t>student  </a:t>
            </a:r>
            <a:r>
              <a:rPr sz="2800" b="1" spc="-5" dirty="0">
                <a:solidFill>
                  <a:srgbClr val="0D0D0D"/>
                </a:solidFill>
                <a:latin typeface="Verdana"/>
                <a:cs typeface="Verdana"/>
              </a:rPr>
              <a:t>will </a:t>
            </a:r>
            <a:r>
              <a:rPr sz="2800" b="1" spc="-10" dirty="0">
                <a:solidFill>
                  <a:srgbClr val="0D0D0D"/>
                </a:solidFill>
                <a:latin typeface="Verdana"/>
                <a:cs typeface="Verdana"/>
              </a:rPr>
              <a:t>be </a:t>
            </a:r>
            <a:r>
              <a:rPr sz="2800" b="1" spc="-5" dirty="0">
                <a:solidFill>
                  <a:srgbClr val="0D0D0D"/>
                </a:solidFill>
                <a:latin typeface="Verdana"/>
                <a:cs typeface="Verdana"/>
              </a:rPr>
              <a:t>able</a:t>
            </a:r>
            <a:r>
              <a:rPr sz="2800" b="1" spc="55" dirty="0">
                <a:solidFill>
                  <a:srgbClr val="0D0D0D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0D0D0D"/>
                </a:solidFill>
                <a:latin typeface="Verdana"/>
                <a:cs typeface="Verdana"/>
              </a:rPr>
              <a:t>to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Verdana"/>
              <a:cs typeface="Verdana"/>
            </a:endParaRPr>
          </a:p>
          <a:p>
            <a:pPr marL="469900" marR="60071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2400" b="1" spc="-5" dirty="0">
                <a:latin typeface="Verdana"/>
                <a:cs typeface="Verdana"/>
              </a:rPr>
              <a:t>Describe the importance </a:t>
            </a:r>
            <a:r>
              <a:rPr sz="2400" b="1" dirty="0">
                <a:latin typeface="Verdana"/>
                <a:cs typeface="Verdana"/>
              </a:rPr>
              <a:t>of </a:t>
            </a:r>
            <a:r>
              <a:rPr sz="2400" b="1" spc="-10" dirty="0">
                <a:latin typeface="Verdana"/>
                <a:cs typeface="Verdana"/>
              </a:rPr>
              <a:t>distributed  </a:t>
            </a:r>
            <a:r>
              <a:rPr sz="2400" b="1" spc="-5" dirty="0">
                <a:latin typeface="Verdana"/>
                <a:cs typeface="Verdana"/>
              </a:rPr>
              <a:t>databases</a:t>
            </a:r>
            <a:endParaRPr sz="24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b="1" spc="-10" dirty="0">
                <a:latin typeface="Verdana"/>
                <a:cs typeface="Verdana"/>
              </a:rPr>
              <a:t>List </a:t>
            </a:r>
            <a:r>
              <a:rPr sz="2400" b="1" dirty="0">
                <a:latin typeface="Verdana"/>
                <a:cs typeface="Verdana"/>
              </a:rPr>
              <a:t>advantages of </a:t>
            </a:r>
            <a:r>
              <a:rPr sz="2400" b="1" spc="-5" dirty="0">
                <a:latin typeface="Verdana"/>
                <a:cs typeface="Verdana"/>
              </a:rPr>
              <a:t>distributed</a:t>
            </a:r>
            <a:r>
              <a:rPr sz="2400" b="1" spc="-20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databases</a:t>
            </a:r>
            <a:endParaRPr sz="2400">
              <a:latin typeface="Verdana"/>
              <a:cs typeface="Verdana"/>
            </a:endParaRPr>
          </a:p>
          <a:p>
            <a:pPr marL="469900" marR="112141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b="1" spc="-5" dirty="0">
                <a:latin typeface="Verdana"/>
                <a:cs typeface="Verdana"/>
              </a:rPr>
              <a:t>Describe architecture </a:t>
            </a:r>
            <a:r>
              <a:rPr sz="2400" b="1" dirty="0">
                <a:latin typeface="Verdana"/>
                <a:cs typeface="Verdana"/>
              </a:rPr>
              <a:t>of </a:t>
            </a:r>
            <a:r>
              <a:rPr sz="2400" b="1" spc="-10" dirty="0">
                <a:latin typeface="Verdana"/>
                <a:cs typeface="Verdana"/>
              </a:rPr>
              <a:t>distributed  </a:t>
            </a:r>
            <a:r>
              <a:rPr sz="2400" b="1" spc="-5" dirty="0">
                <a:latin typeface="Verdana"/>
                <a:cs typeface="Verdana"/>
              </a:rPr>
              <a:t>databases</a:t>
            </a:r>
            <a:endParaRPr sz="24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0534" algn="l"/>
              </a:tabLst>
            </a:pPr>
            <a:r>
              <a:rPr sz="2400" b="1" spc="-10" dirty="0">
                <a:latin typeface="Verdana"/>
                <a:cs typeface="Verdana"/>
              </a:rPr>
              <a:t>List features </a:t>
            </a:r>
            <a:r>
              <a:rPr sz="2400" b="1" dirty="0">
                <a:latin typeface="Verdana"/>
                <a:cs typeface="Verdana"/>
              </a:rPr>
              <a:t>of </a:t>
            </a:r>
            <a:r>
              <a:rPr sz="2400" b="1" spc="-10" dirty="0">
                <a:latin typeface="Verdana"/>
                <a:cs typeface="Verdana"/>
              </a:rPr>
              <a:t>distributed</a:t>
            </a:r>
            <a:r>
              <a:rPr sz="2400" b="1" spc="55" dirty="0">
                <a:latin typeface="Verdana"/>
                <a:cs typeface="Verdana"/>
              </a:rPr>
              <a:t> </a:t>
            </a:r>
            <a:r>
              <a:rPr sz="2400" b="1" spc="-5" dirty="0">
                <a:latin typeface="Verdana"/>
                <a:cs typeface="Verdana"/>
              </a:rPr>
              <a:t>databases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638" y="380238"/>
            <a:ext cx="9143999" cy="341119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Verdana"/>
              </a:rPr>
              <a:t>Partially replicated</a:t>
            </a:r>
            <a:endParaRPr lang="en-US" sz="2000" b="1" spc="-20" dirty="0">
              <a:latin typeface="Verdana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  <a:tabLst>
                <a:tab pos="354965" algn="l"/>
                <a:tab pos="355600" algn="l"/>
              </a:tabLst>
            </a:pPr>
            <a:r>
              <a:rPr sz="1800" spc="-5" dirty="0">
                <a:latin typeface="Verdana"/>
                <a:cs typeface="Verdana"/>
              </a:rPr>
              <a:t>Copies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tables </a:t>
            </a:r>
            <a:r>
              <a:rPr sz="1800" dirty="0">
                <a:latin typeface="Verdana"/>
                <a:cs typeface="Verdana"/>
              </a:rPr>
              <a:t>or portions of </a:t>
            </a:r>
            <a:r>
              <a:rPr sz="1800" spc="-5" dirty="0">
                <a:latin typeface="Verdana"/>
                <a:cs typeface="Verdana"/>
              </a:rPr>
              <a:t>tables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stored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lang="en-US" sz="1800" spc="-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sites. The </a:t>
            </a:r>
            <a:r>
              <a:rPr sz="1800" dirty="0">
                <a:latin typeface="Verdana"/>
                <a:cs typeface="Verdana"/>
              </a:rPr>
              <a:t>distribution of </a:t>
            </a:r>
            <a:r>
              <a:rPr sz="1800" spc="-5" dirty="0">
                <a:latin typeface="Verdana"/>
                <a:cs typeface="Verdana"/>
              </a:rPr>
              <a:t>the tables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done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accordance </a:t>
            </a:r>
            <a:r>
              <a:rPr lang="en-US" sz="1800" spc="-5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 frequency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access.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Verdana"/>
              </a:rPr>
              <a:t>Fragmented</a:t>
            </a:r>
            <a:endParaRPr lang="en-US" sz="2000" b="1" spc="-20" dirty="0">
              <a:latin typeface="Verdana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354965" algn="l"/>
                <a:tab pos="35560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 table is divided into two or more pieces referred to as fragments and can be stored at different sites.</a:t>
            </a:r>
            <a:endParaRPr lang="en-US" sz="2000" spc="-20" dirty="0">
              <a:latin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2000" spc="-20" dirty="0">
              <a:latin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4945" y="3302460"/>
            <a:ext cx="6679692" cy="3581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0" y="760476"/>
            <a:ext cx="9144000" cy="1962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indent="-343535">
              <a:lnSpc>
                <a:spcPct val="100000"/>
              </a:lnSpc>
              <a:spcBef>
                <a:spcPts val="3365"/>
              </a:spcBef>
              <a:buFont typeface="Wingdings"/>
              <a:buChar char=""/>
              <a:tabLst>
                <a:tab pos="589915" algn="l"/>
                <a:tab pos="591185" algn="l"/>
              </a:tabLst>
            </a:pPr>
            <a:r>
              <a:rPr sz="2000" b="1" spc="-20" dirty="0">
                <a:latin typeface="Verdana"/>
              </a:rPr>
              <a:t>Mixed Distribution</a:t>
            </a:r>
          </a:p>
          <a:p>
            <a:pPr marL="584200" marR="5080">
              <a:lnSpc>
                <a:spcPct val="100000"/>
              </a:lnSpc>
              <a:spcBef>
                <a:spcPts val="1550"/>
              </a:spcBef>
            </a:pP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This is a combination of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fragmentation and partial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replications. </a:t>
            </a:r>
            <a:endParaRPr lang="en-US" sz="2000" dirty="0">
              <a:solidFill>
                <a:srgbClr val="000000"/>
              </a:solidFill>
              <a:latin typeface="Nunito" pitchFamily="2" charset="0"/>
            </a:endParaRPr>
          </a:p>
          <a:p>
            <a:pPr marL="584200" marR="5080">
              <a:lnSpc>
                <a:spcPct val="100000"/>
              </a:lnSpc>
              <a:spcBef>
                <a:spcPts val="1550"/>
              </a:spcBef>
            </a:pP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Here, the tables are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initially fragmented in any form  (horizontal or vertical), and then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these fragments are partially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replicated across the different sites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according to the frequency of</a:t>
            </a:r>
            <a:r>
              <a:rPr lang="en-US" sz="2000" dirty="0">
                <a:solidFill>
                  <a:srgbClr val="000000"/>
                </a:solidFill>
                <a:latin typeface="Nunito" pitchFamily="2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Nunito" pitchFamily="2" charset="0"/>
              </a:rPr>
              <a:t>accessing the fragments.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3392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Fragmentation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39" y="1172921"/>
            <a:ext cx="8836659" cy="1885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database </a:t>
            </a:r>
            <a:r>
              <a:rPr sz="2400" spc="-10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broken </a:t>
            </a:r>
            <a:r>
              <a:rPr sz="2400" spc="-15" dirty="0">
                <a:latin typeface="Verdana"/>
                <a:cs typeface="Verdana"/>
              </a:rPr>
              <a:t>into </a:t>
            </a:r>
            <a:r>
              <a:rPr sz="2400" spc="-10" dirty="0">
                <a:latin typeface="Verdana"/>
                <a:cs typeface="Verdana"/>
              </a:rPr>
              <a:t>logical</a:t>
            </a:r>
            <a:r>
              <a:rPr lang="en-US"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units </a:t>
            </a:r>
            <a:r>
              <a:rPr sz="2400" spc="-10" dirty="0">
                <a:latin typeface="Verdana"/>
                <a:cs typeface="Verdana"/>
              </a:rPr>
              <a:t>called </a:t>
            </a:r>
            <a:r>
              <a:rPr sz="2400" dirty="0">
                <a:latin typeface="Verdana"/>
                <a:cs typeface="Verdana"/>
              </a:rPr>
              <a:t>fragments and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assigned</a:t>
            </a:r>
            <a:r>
              <a:rPr lang="en-US"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 </a:t>
            </a:r>
            <a:r>
              <a:rPr sz="2400" spc="-5" dirty="0">
                <a:latin typeface="Verdana"/>
                <a:cs typeface="Verdana"/>
              </a:rPr>
              <a:t>storage at </a:t>
            </a:r>
            <a:r>
              <a:rPr sz="2400" dirty="0">
                <a:latin typeface="Verdana"/>
                <a:cs typeface="Verdana"/>
              </a:rPr>
              <a:t>various sites. </a:t>
            </a:r>
            <a:endParaRPr lang="en-US" sz="24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-5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Data</a:t>
            </a:r>
            <a:r>
              <a:rPr lang="en-US" sz="2400" spc="-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fragmentation </a:t>
            </a:r>
            <a:r>
              <a:rPr sz="2400" spc="-10" dirty="0">
                <a:latin typeface="Verdana"/>
                <a:cs typeface="Verdana"/>
              </a:rPr>
              <a:t>is </a:t>
            </a:r>
            <a:r>
              <a:rPr sz="2400" spc="-5" dirty="0">
                <a:latin typeface="Verdana"/>
                <a:cs typeface="Verdana"/>
              </a:rPr>
              <a:t>partitioning data</a:t>
            </a:r>
            <a:r>
              <a:rPr lang="en-US"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into </a:t>
            </a:r>
            <a:r>
              <a:rPr sz="2400" dirty="0">
                <a:latin typeface="Verdana"/>
                <a:cs typeface="Verdana"/>
              </a:rPr>
              <a:t>number of </a:t>
            </a:r>
            <a:r>
              <a:rPr sz="2400" spc="-5" dirty="0">
                <a:latin typeface="Verdana"/>
                <a:cs typeface="Verdana"/>
              </a:rPr>
              <a:t>disjoint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subsets.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6426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Type </a:t>
            </a:r>
            <a:r>
              <a:rPr dirty="0"/>
              <a:t>of Data</a:t>
            </a:r>
            <a:r>
              <a:rPr spc="-60" dirty="0"/>
              <a:t> </a:t>
            </a:r>
            <a:r>
              <a:rPr dirty="0"/>
              <a:t>Fragmentation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940" y="1368679"/>
            <a:ext cx="6920865" cy="20008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spc="-5" dirty="0">
                <a:latin typeface="Verdana"/>
                <a:cs typeface="Verdana"/>
              </a:rPr>
              <a:t>Horizontal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Fragmentation</a:t>
            </a:r>
            <a:endParaRPr sz="3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Verdana"/>
                <a:cs typeface="Verdana"/>
              </a:rPr>
              <a:t>Vertical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Fragmentation</a:t>
            </a:r>
            <a:endParaRPr sz="3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spc="-5" dirty="0">
                <a:latin typeface="Verdana"/>
                <a:cs typeface="Verdana"/>
              </a:rPr>
              <a:t>Hybrid/Mixed</a:t>
            </a:r>
            <a:r>
              <a:rPr sz="3600" spc="-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Fragmentation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0"/>
            <a:ext cx="9067800" cy="6400800"/>
            <a:chOff x="76200" y="0"/>
            <a:chExt cx="9067800" cy="64008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1066800"/>
              <a:ext cx="9052560" cy="5334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589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Horizontal</a:t>
            </a:r>
            <a:r>
              <a:rPr dirty="0"/>
              <a:t> </a:t>
            </a:r>
            <a:r>
              <a:rPr spc="-5" dirty="0"/>
              <a:t>Fragmentation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063" y="0"/>
            <a:ext cx="9013190" cy="6553200"/>
            <a:chOff x="131063" y="0"/>
            <a:chExt cx="9013190" cy="65532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399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399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063" y="990600"/>
              <a:ext cx="8936736" cy="5562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5289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Vertical</a:t>
            </a:r>
            <a:r>
              <a:rPr spc="-30" dirty="0"/>
              <a:t> </a:t>
            </a:r>
            <a:r>
              <a:rPr spc="-5" dirty="0"/>
              <a:t>Fragmentation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922" y="228600"/>
            <a:ext cx="9144000" cy="6076315"/>
            <a:chOff x="0" y="0"/>
            <a:chExt cx="9144000" cy="6076315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14400"/>
              <a:ext cx="9144000" cy="5161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48844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Mixed</a:t>
            </a:r>
            <a:r>
              <a:rPr spc="-65" dirty="0"/>
              <a:t> </a:t>
            </a:r>
            <a:r>
              <a:rPr dirty="0"/>
              <a:t>Fragmentation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Criteria </a:t>
            </a:r>
            <a:r>
              <a:rPr spc="-5" dirty="0"/>
              <a:t>for</a:t>
            </a:r>
            <a:r>
              <a:rPr spc="-40" dirty="0"/>
              <a:t> </a:t>
            </a:r>
            <a:r>
              <a:rPr spc="-5" dirty="0"/>
              <a:t>Fragmentation/Integration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936015"/>
            <a:ext cx="8637270" cy="5489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Completeness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Condition</a:t>
            </a:r>
            <a:endParaRPr sz="2800">
              <a:latin typeface="Verdana"/>
              <a:cs typeface="Verdana"/>
            </a:endParaRPr>
          </a:p>
          <a:p>
            <a:pPr marL="698500" marR="130810" lvl="1" indent="-343535">
              <a:lnSpc>
                <a:spcPct val="100000"/>
              </a:lnSpc>
              <a:spcBef>
                <a:spcPts val="675"/>
              </a:spcBef>
              <a:buChar char="–"/>
              <a:tabLst>
                <a:tab pos="699135" algn="l"/>
              </a:tabLst>
            </a:pPr>
            <a:r>
              <a:rPr sz="2800" spc="-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the data </a:t>
            </a:r>
            <a:r>
              <a:rPr sz="2800" spc="-5" dirty="0">
                <a:latin typeface="Verdana"/>
                <a:cs typeface="Verdana"/>
              </a:rPr>
              <a:t>of the </a:t>
            </a:r>
            <a:r>
              <a:rPr sz="2800" spc="-10" dirty="0">
                <a:latin typeface="Verdana"/>
                <a:cs typeface="Verdana"/>
              </a:rPr>
              <a:t>global </a:t>
            </a:r>
            <a:r>
              <a:rPr sz="2800" spc="-5" dirty="0">
                <a:latin typeface="Verdana"/>
                <a:cs typeface="Verdana"/>
              </a:rPr>
              <a:t>relations must </a:t>
            </a:r>
            <a:r>
              <a:rPr sz="2800" spc="-10" dirty="0">
                <a:latin typeface="Verdana"/>
                <a:cs typeface="Verdana"/>
              </a:rPr>
              <a:t>be  </a:t>
            </a:r>
            <a:r>
              <a:rPr sz="2800" spc="-5" dirty="0">
                <a:latin typeface="Verdana"/>
                <a:cs typeface="Verdana"/>
              </a:rPr>
              <a:t>mapped </a:t>
            </a:r>
            <a:r>
              <a:rPr sz="2800" spc="-15" dirty="0">
                <a:latin typeface="Verdana"/>
                <a:cs typeface="Verdana"/>
              </a:rPr>
              <a:t>into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fragments. </a:t>
            </a:r>
            <a:r>
              <a:rPr sz="2800" spc="-15" dirty="0">
                <a:latin typeface="Verdana"/>
                <a:cs typeface="Verdana"/>
              </a:rPr>
              <a:t>i.e. </a:t>
            </a:r>
            <a:r>
              <a:rPr sz="2800" spc="-10" dirty="0">
                <a:latin typeface="Verdana"/>
                <a:cs typeface="Verdana"/>
              </a:rPr>
              <a:t>The global  </a:t>
            </a:r>
            <a:r>
              <a:rPr sz="2800" spc="-5" dirty="0">
                <a:latin typeface="Verdana"/>
                <a:cs typeface="Verdana"/>
              </a:rPr>
              <a:t>schema </a:t>
            </a:r>
            <a:r>
              <a:rPr sz="2800" spc="-10" dirty="0">
                <a:latin typeface="Verdana"/>
                <a:cs typeface="Verdana"/>
              </a:rPr>
              <a:t>should integrate </a:t>
            </a:r>
            <a:r>
              <a:rPr sz="2800" spc="-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concepts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the  local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schemas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Reconstruction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Conditions</a:t>
            </a:r>
            <a:endParaRPr sz="2800">
              <a:latin typeface="Verdana"/>
              <a:cs typeface="Verdana"/>
            </a:endParaRPr>
          </a:p>
          <a:p>
            <a:pPr marL="698500" marR="5080" lvl="1" indent="-343535">
              <a:lnSpc>
                <a:spcPct val="100000"/>
              </a:lnSpc>
              <a:spcBef>
                <a:spcPts val="670"/>
              </a:spcBef>
              <a:buChar char="–"/>
              <a:tabLst>
                <a:tab pos="699135" algn="l"/>
              </a:tabLst>
            </a:pPr>
            <a:r>
              <a:rPr sz="2800" dirty="0">
                <a:latin typeface="Verdana"/>
                <a:cs typeface="Verdana"/>
              </a:rPr>
              <a:t>It </a:t>
            </a:r>
            <a:r>
              <a:rPr sz="2800" spc="-5" dirty="0">
                <a:latin typeface="Verdana"/>
                <a:cs typeface="Verdana"/>
              </a:rPr>
              <a:t>must always be </a:t>
            </a:r>
            <a:r>
              <a:rPr sz="2800" spc="-15" dirty="0">
                <a:latin typeface="Verdana"/>
                <a:cs typeface="Verdana"/>
              </a:rPr>
              <a:t>possible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reconstruct  </a:t>
            </a:r>
            <a:r>
              <a:rPr sz="2800" spc="-5" dirty="0">
                <a:latin typeface="Verdana"/>
                <a:cs typeface="Verdana"/>
              </a:rPr>
              <a:t>each </a:t>
            </a:r>
            <a:r>
              <a:rPr sz="2800" spc="-10" dirty="0">
                <a:latin typeface="Verdana"/>
                <a:cs typeface="Verdana"/>
              </a:rPr>
              <a:t>global </a:t>
            </a:r>
            <a:r>
              <a:rPr sz="2800" spc="-5" dirty="0">
                <a:latin typeface="Verdana"/>
                <a:cs typeface="Verdana"/>
              </a:rPr>
              <a:t>relation from </a:t>
            </a:r>
            <a:r>
              <a:rPr sz="2800" spc="-15" dirty="0">
                <a:latin typeface="Verdana"/>
                <a:cs typeface="Verdana"/>
              </a:rPr>
              <a:t>its </a:t>
            </a:r>
            <a:r>
              <a:rPr sz="2800" spc="-5" dirty="0">
                <a:latin typeface="Verdana"/>
                <a:cs typeface="Verdana"/>
              </a:rPr>
              <a:t>fragments.  </a:t>
            </a:r>
            <a:r>
              <a:rPr sz="2800" spc="-10" dirty="0">
                <a:latin typeface="Verdana"/>
                <a:cs typeface="Verdana"/>
              </a:rPr>
              <a:t>Concepts </a:t>
            </a:r>
            <a:r>
              <a:rPr sz="2800" spc="-5" dirty="0">
                <a:latin typeface="Verdana"/>
                <a:cs typeface="Verdana"/>
              </a:rPr>
              <a:t>of the </a:t>
            </a:r>
            <a:r>
              <a:rPr sz="2800" spc="-20" dirty="0">
                <a:latin typeface="Verdana"/>
                <a:cs typeface="Verdana"/>
              </a:rPr>
              <a:t>integrated </a:t>
            </a:r>
            <a:r>
              <a:rPr sz="2800" spc="-5" dirty="0">
                <a:latin typeface="Verdana"/>
                <a:cs typeface="Verdana"/>
              </a:rPr>
              <a:t>schema must  correspond to at </a:t>
            </a:r>
            <a:r>
              <a:rPr sz="2800" spc="-15" dirty="0">
                <a:latin typeface="Verdana"/>
                <a:cs typeface="Verdana"/>
              </a:rPr>
              <a:t>least </a:t>
            </a:r>
            <a:r>
              <a:rPr sz="2800" spc="-10" dirty="0">
                <a:latin typeface="Verdana"/>
                <a:cs typeface="Verdana"/>
              </a:rPr>
              <a:t>one concept in </a:t>
            </a:r>
            <a:r>
              <a:rPr sz="2800" spc="-5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local  </a:t>
            </a:r>
            <a:r>
              <a:rPr sz="2800" spc="-5" dirty="0">
                <a:latin typeface="Verdana"/>
                <a:cs typeface="Verdana"/>
              </a:rPr>
              <a:t>schema. </a:t>
            </a:r>
            <a:r>
              <a:rPr sz="2800" spc="-10" dirty="0">
                <a:latin typeface="Verdana"/>
                <a:cs typeface="Verdana"/>
              </a:rPr>
              <a:t>Relationships in the integrated  </a:t>
            </a:r>
            <a:r>
              <a:rPr sz="2800" spc="-5" dirty="0">
                <a:latin typeface="Verdana"/>
                <a:cs typeface="Verdana"/>
              </a:rPr>
              <a:t>schema must </a:t>
            </a:r>
            <a:r>
              <a:rPr sz="2800" spc="-10" dirty="0">
                <a:latin typeface="Verdana"/>
                <a:cs typeface="Verdana"/>
              </a:rPr>
              <a:t>not </a:t>
            </a:r>
            <a:r>
              <a:rPr sz="2800" spc="-5" dirty="0">
                <a:latin typeface="Verdana"/>
                <a:cs typeface="Verdana"/>
              </a:rPr>
              <a:t>contradict </a:t>
            </a:r>
            <a:r>
              <a:rPr sz="2800" spc="-10" dirty="0">
                <a:latin typeface="Verdana"/>
                <a:cs typeface="Verdana"/>
              </a:rPr>
              <a:t>local</a:t>
            </a:r>
            <a:r>
              <a:rPr sz="2800" spc="1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schemas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Criteria </a:t>
            </a:r>
            <a:r>
              <a:rPr spc="-5" dirty="0"/>
              <a:t>for</a:t>
            </a:r>
            <a:r>
              <a:rPr spc="-40" dirty="0"/>
              <a:t> </a:t>
            </a:r>
            <a:r>
              <a:rPr spc="-5" dirty="0"/>
              <a:t>Fragmentation/Integration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12215"/>
            <a:ext cx="8113395" cy="42945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15" dirty="0">
                <a:latin typeface="Verdana"/>
                <a:cs typeface="Verdana"/>
              </a:rPr>
              <a:t>Minimality</a:t>
            </a:r>
            <a:endParaRPr sz="2800">
              <a:latin typeface="Verdana"/>
              <a:cs typeface="Verdana"/>
            </a:endParaRPr>
          </a:p>
          <a:p>
            <a:pPr marL="698500" marR="819785" lvl="1" indent="-343535">
              <a:lnSpc>
                <a:spcPct val="100000"/>
              </a:lnSpc>
              <a:spcBef>
                <a:spcPts val="675"/>
              </a:spcBef>
              <a:buChar char="–"/>
              <a:tabLst>
                <a:tab pos="699135" algn="l"/>
              </a:tabLst>
            </a:pPr>
            <a:r>
              <a:rPr sz="2800" spc="-5" dirty="0">
                <a:latin typeface="Verdana"/>
                <a:cs typeface="Verdana"/>
              </a:rPr>
              <a:t>Semantically similar </a:t>
            </a:r>
            <a:r>
              <a:rPr sz="2800" spc="-10" dirty="0">
                <a:latin typeface="Verdana"/>
                <a:cs typeface="Verdana"/>
              </a:rPr>
              <a:t>concepts </a:t>
            </a:r>
            <a:r>
              <a:rPr sz="2800" spc="-15" dirty="0">
                <a:latin typeface="Verdana"/>
                <a:cs typeface="Verdana"/>
              </a:rPr>
              <a:t>should  </a:t>
            </a:r>
            <a:r>
              <a:rPr sz="2800" spc="-5" dirty="0">
                <a:latin typeface="Verdana"/>
                <a:cs typeface="Verdana"/>
              </a:rPr>
              <a:t>appear </a:t>
            </a:r>
            <a:r>
              <a:rPr sz="2800" spc="-10" dirty="0">
                <a:latin typeface="Verdana"/>
                <a:cs typeface="Verdana"/>
              </a:rPr>
              <a:t>only once in the integrated  </a:t>
            </a:r>
            <a:r>
              <a:rPr sz="2800" spc="-5" dirty="0">
                <a:latin typeface="Verdana"/>
                <a:cs typeface="Verdana"/>
              </a:rPr>
              <a:t>schema</a:t>
            </a:r>
            <a:endParaRPr sz="2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Verdana"/>
              <a:buChar char="–"/>
            </a:pPr>
            <a:endParaRPr sz="3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Understandability</a:t>
            </a:r>
            <a:endParaRPr sz="2800">
              <a:latin typeface="Verdana"/>
              <a:cs typeface="Verdana"/>
            </a:endParaRPr>
          </a:p>
          <a:p>
            <a:pPr marL="698500" marR="5080" lvl="1" indent="-343535">
              <a:lnSpc>
                <a:spcPct val="100000"/>
              </a:lnSpc>
              <a:spcBef>
                <a:spcPts val="675"/>
              </a:spcBef>
              <a:buChar char="–"/>
              <a:tabLst>
                <a:tab pos="699135" algn="l"/>
              </a:tabLst>
            </a:pP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integrated </a:t>
            </a:r>
            <a:r>
              <a:rPr sz="2800" spc="-5" dirty="0">
                <a:latin typeface="Verdana"/>
                <a:cs typeface="Verdana"/>
              </a:rPr>
              <a:t>schema </a:t>
            </a:r>
            <a:r>
              <a:rPr sz="2800" spc="-10" dirty="0">
                <a:latin typeface="Verdana"/>
                <a:cs typeface="Verdana"/>
              </a:rPr>
              <a:t>should be  understandable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users (keep </a:t>
            </a:r>
            <a:r>
              <a:rPr sz="2800" spc="-5" dirty="0">
                <a:latin typeface="Verdana"/>
                <a:cs typeface="Verdana"/>
              </a:rPr>
              <a:t>names for  attributes/relations </a:t>
            </a:r>
            <a:r>
              <a:rPr sz="2800" spc="-10" dirty="0">
                <a:latin typeface="Verdana"/>
                <a:cs typeface="Verdana"/>
              </a:rPr>
              <a:t>if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possible)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715000"/>
            <a:chOff x="0" y="0"/>
            <a:chExt cx="9144000" cy="57150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447800"/>
              <a:ext cx="9143999" cy="426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7173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</a:t>
            </a:r>
            <a:r>
              <a:rPr spc="-5" dirty="0"/>
              <a:t>Distributed</a:t>
            </a:r>
            <a:r>
              <a:rPr spc="5" dirty="0"/>
              <a:t> </a:t>
            </a:r>
            <a:r>
              <a:rPr dirty="0"/>
              <a:t>Databases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4074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Centralised</a:t>
            </a:r>
            <a:r>
              <a:rPr spc="-70" dirty="0"/>
              <a:t> </a:t>
            </a:r>
            <a:r>
              <a:rPr spc="-5" dirty="0"/>
              <a:t>DBMS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49"/>
            <a:ext cx="8174990" cy="3488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Verdana"/>
                <a:cs typeface="Verdana"/>
              </a:rPr>
              <a:t>Centralised </a:t>
            </a:r>
            <a:r>
              <a:rPr sz="2800" b="1" spc="-10" dirty="0">
                <a:latin typeface="Verdana"/>
                <a:cs typeface="Verdana"/>
              </a:rPr>
              <a:t>DBMS </a:t>
            </a:r>
            <a:r>
              <a:rPr sz="2800" b="1" spc="-5" dirty="0">
                <a:latin typeface="Verdana"/>
                <a:cs typeface="Verdana"/>
              </a:rPr>
              <a:t>all </a:t>
            </a:r>
            <a:r>
              <a:rPr sz="2800" b="1" spc="-10" dirty="0">
                <a:latin typeface="Verdana"/>
                <a:cs typeface="Verdana"/>
              </a:rPr>
              <a:t>system  </a:t>
            </a:r>
            <a:r>
              <a:rPr sz="2800" b="1" spc="-5" dirty="0">
                <a:latin typeface="Verdana"/>
                <a:cs typeface="Verdana"/>
              </a:rPr>
              <a:t>components (data, </a:t>
            </a:r>
            <a:r>
              <a:rPr sz="2800" b="1" spc="-10" dirty="0">
                <a:latin typeface="Verdana"/>
                <a:cs typeface="Verdana"/>
              </a:rPr>
              <a:t>DBMS </a:t>
            </a:r>
            <a:r>
              <a:rPr sz="2800" b="1" spc="-5" dirty="0">
                <a:latin typeface="Verdana"/>
                <a:cs typeface="Verdana"/>
              </a:rPr>
              <a:t>software and  secondary storage devices) reside at a  single computer or</a:t>
            </a:r>
            <a:r>
              <a:rPr sz="2800" b="1" spc="7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site.</a:t>
            </a:r>
            <a:endParaRPr sz="2800">
              <a:latin typeface="Verdana"/>
              <a:cs typeface="Verdana"/>
            </a:endParaRPr>
          </a:p>
          <a:p>
            <a:pPr marL="256540" marR="1463675" indent="-243840">
              <a:lnSpc>
                <a:spcPct val="120000"/>
              </a:lnSpc>
              <a:spcBef>
                <a:spcPts val="1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800" b="1" spc="-5" dirty="0">
                <a:latin typeface="Verdana"/>
                <a:cs typeface="Verdana"/>
              </a:rPr>
              <a:t>A centralised database </a:t>
            </a:r>
            <a:r>
              <a:rPr sz="2800" b="1" spc="-10" dirty="0">
                <a:latin typeface="Verdana"/>
                <a:cs typeface="Verdana"/>
              </a:rPr>
              <a:t>can be  </a:t>
            </a:r>
            <a:r>
              <a:rPr sz="2800" b="1" spc="-5" dirty="0">
                <a:latin typeface="Verdana"/>
                <a:cs typeface="Verdana"/>
              </a:rPr>
              <a:t>accessed remotely via terminals  connected to the</a:t>
            </a:r>
            <a:r>
              <a:rPr sz="2800" b="1" spc="9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site.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6444" y="3116579"/>
            <a:ext cx="7801609" cy="3266440"/>
            <a:chOff x="1266444" y="3116579"/>
            <a:chExt cx="7801609" cy="3266440"/>
          </a:xfrm>
        </p:grpSpPr>
        <p:sp>
          <p:nvSpPr>
            <p:cNvPr id="10" name="object 10"/>
            <p:cNvSpPr/>
            <p:nvPr/>
          </p:nvSpPr>
          <p:spPr>
            <a:xfrm>
              <a:off x="1266444" y="4571999"/>
              <a:ext cx="5734811" cy="1810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1444" y="3116579"/>
              <a:ext cx="2086355" cy="3162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410575" cy="556514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32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DDBMS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Homogeneous DDBMSs are software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to  </a:t>
            </a:r>
            <a:r>
              <a:rPr sz="3200" spc="-15" dirty="0">
                <a:latin typeface="Verdana"/>
                <a:cs typeface="Verdana"/>
              </a:rPr>
              <a:t>integrate </a:t>
            </a:r>
            <a:r>
              <a:rPr sz="3200" spc="5" dirty="0">
                <a:latin typeface="Verdana"/>
                <a:cs typeface="Verdana"/>
              </a:rPr>
              <a:t>DBMSs </a:t>
            </a:r>
            <a:r>
              <a:rPr sz="3200" spc="-5" dirty="0">
                <a:latin typeface="Verdana"/>
                <a:cs typeface="Verdana"/>
              </a:rPr>
              <a:t>geographically  distributed </a:t>
            </a:r>
            <a:r>
              <a:rPr sz="3200" dirty="0">
                <a:latin typeface="Verdana"/>
                <a:cs typeface="Verdana"/>
              </a:rPr>
              <a:t>over network; </a:t>
            </a:r>
            <a:r>
              <a:rPr sz="3200" spc="-10" dirty="0">
                <a:latin typeface="Verdana"/>
                <a:cs typeface="Verdana"/>
              </a:rPr>
              <a:t>all </a:t>
            </a:r>
            <a:r>
              <a:rPr sz="3200" dirty="0">
                <a:latin typeface="Verdana"/>
                <a:cs typeface="Verdana"/>
              </a:rPr>
              <a:t>DBMSs  have same </a:t>
            </a:r>
            <a:r>
              <a:rPr sz="3200" spc="-5" dirty="0">
                <a:latin typeface="Verdana"/>
                <a:cs typeface="Verdana"/>
              </a:rPr>
              <a:t>data </a:t>
            </a:r>
            <a:r>
              <a:rPr sz="3200" dirty="0">
                <a:latin typeface="Verdana"/>
                <a:cs typeface="Verdana"/>
              </a:rPr>
              <a:t>model/query  </a:t>
            </a:r>
            <a:r>
              <a:rPr sz="3200" spc="-20" dirty="0">
                <a:latin typeface="Verdana"/>
                <a:cs typeface="Verdana"/>
              </a:rPr>
              <a:t>language; </a:t>
            </a:r>
            <a:r>
              <a:rPr sz="3200" dirty="0">
                <a:latin typeface="Verdana"/>
                <a:cs typeface="Verdana"/>
              </a:rPr>
              <a:t>hardware is same  manufacturer/operating system  </a:t>
            </a:r>
            <a:r>
              <a:rPr sz="3200" spc="-5" dirty="0">
                <a:latin typeface="Verdana"/>
                <a:cs typeface="Verdana"/>
              </a:rPr>
              <a:t>(server </a:t>
            </a:r>
            <a:r>
              <a:rPr sz="3200" dirty="0">
                <a:latin typeface="Verdana"/>
                <a:cs typeface="Verdana"/>
              </a:rPr>
              <a:t>&amp;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user).</a:t>
            </a:r>
            <a:endParaRPr sz="3200">
              <a:latin typeface="Verdana"/>
              <a:cs typeface="Verdana"/>
            </a:endParaRPr>
          </a:p>
          <a:p>
            <a:pPr marL="355600" marR="1196340" indent="-342900">
              <a:lnSpc>
                <a:spcPct val="100000"/>
              </a:lnSpc>
              <a:spcBef>
                <a:spcPts val="7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Uses one DBMS </a:t>
            </a:r>
            <a:r>
              <a:rPr sz="3200" spc="-5" dirty="0">
                <a:latin typeface="Verdana"/>
                <a:cs typeface="Verdana"/>
              </a:rPr>
              <a:t>(e.g.: MS-SQL </a:t>
            </a:r>
            <a:r>
              <a:rPr sz="3200" dirty="0">
                <a:latin typeface="Verdana"/>
                <a:cs typeface="Verdana"/>
              </a:rPr>
              <a:t>or  </a:t>
            </a:r>
            <a:r>
              <a:rPr sz="3200" spc="-5" dirty="0">
                <a:latin typeface="Verdana"/>
                <a:cs typeface="Verdana"/>
              </a:rPr>
              <a:t>Oracle)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400" y="0"/>
            <a:ext cx="7848600" cy="5791200"/>
            <a:chOff x="1295400" y="0"/>
            <a:chExt cx="7848600" cy="57912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400" y="1295400"/>
              <a:ext cx="6455663" cy="4495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1642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</a:t>
            </a:r>
            <a:r>
              <a:rPr spc="-80" dirty="0"/>
              <a:t> </a:t>
            </a:r>
            <a:r>
              <a:rPr dirty="0"/>
              <a:t>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375015" cy="663829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Types of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Homogeneous</a:t>
            </a:r>
            <a:r>
              <a:rPr sz="32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endParaRPr sz="3200">
              <a:latin typeface="Verdana"/>
              <a:cs typeface="Verdana"/>
            </a:endParaRPr>
          </a:p>
          <a:p>
            <a:pPr marL="355600" marR="36703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There </a:t>
            </a:r>
            <a:r>
              <a:rPr sz="3200" spc="-5" dirty="0">
                <a:latin typeface="Verdana"/>
                <a:cs typeface="Verdana"/>
              </a:rPr>
              <a:t>are </a:t>
            </a:r>
            <a:r>
              <a:rPr sz="3200" dirty="0">
                <a:latin typeface="Verdana"/>
                <a:cs typeface="Verdana"/>
              </a:rPr>
              <a:t>two </a:t>
            </a:r>
            <a:r>
              <a:rPr sz="3200" spc="-5" dirty="0">
                <a:latin typeface="Verdana"/>
                <a:cs typeface="Verdana"/>
              </a:rPr>
              <a:t>types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-5" dirty="0">
                <a:latin typeface="Verdana"/>
                <a:cs typeface="Verdana"/>
              </a:rPr>
              <a:t>homogeneous  distributed </a:t>
            </a:r>
            <a:r>
              <a:rPr sz="3200" spc="-10" dirty="0">
                <a:latin typeface="Verdana"/>
                <a:cs typeface="Verdana"/>
              </a:rPr>
              <a:t>database:</a:t>
            </a:r>
            <a:endParaRPr sz="3200">
              <a:latin typeface="Verdana"/>
              <a:cs typeface="Verdana"/>
            </a:endParaRPr>
          </a:p>
          <a:p>
            <a:pPr marL="355600" marR="132715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Autonomous</a:t>
            </a:r>
            <a:r>
              <a:rPr sz="3200" spc="-5" dirty="0">
                <a:latin typeface="Verdana"/>
                <a:cs typeface="Verdana"/>
              </a:rPr>
              <a:t>: Each database </a:t>
            </a:r>
            <a:r>
              <a:rPr sz="3200" spc="-20" dirty="0">
                <a:latin typeface="Verdana"/>
                <a:cs typeface="Verdana"/>
              </a:rPr>
              <a:t>is  </a:t>
            </a:r>
            <a:r>
              <a:rPr sz="3200" spc="-15" dirty="0">
                <a:latin typeface="Verdana"/>
                <a:cs typeface="Verdana"/>
              </a:rPr>
              <a:t>independent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dirty="0">
                <a:latin typeface="Verdana"/>
                <a:cs typeface="Verdana"/>
              </a:rPr>
              <a:t>functions on </a:t>
            </a:r>
            <a:r>
              <a:rPr sz="3200" spc="-15" dirty="0">
                <a:latin typeface="Verdana"/>
                <a:cs typeface="Verdana"/>
              </a:rPr>
              <a:t>its </a:t>
            </a:r>
            <a:r>
              <a:rPr sz="3200" dirty="0">
                <a:latin typeface="Verdana"/>
                <a:cs typeface="Verdana"/>
              </a:rPr>
              <a:t>own.  They are </a:t>
            </a:r>
            <a:r>
              <a:rPr sz="3200" spc="-5" dirty="0">
                <a:latin typeface="Verdana"/>
                <a:cs typeface="Verdana"/>
              </a:rPr>
              <a:t>integrated by </a:t>
            </a:r>
            <a:r>
              <a:rPr sz="3200" dirty="0">
                <a:latin typeface="Verdana"/>
                <a:cs typeface="Verdana"/>
              </a:rPr>
              <a:t>a controlling  application and use message </a:t>
            </a:r>
            <a:r>
              <a:rPr sz="3200" spc="-5" dirty="0">
                <a:latin typeface="Verdana"/>
                <a:cs typeface="Verdana"/>
              </a:rPr>
              <a:t>passing  </a:t>
            </a:r>
            <a:r>
              <a:rPr sz="3200" dirty="0">
                <a:latin typeface="Verdana"/>
                <a:cs typeface="Verdana"/>
              </a:rPr>
              <a:t>to share </a:t>
            </a:r>
            <a:r>
              <a:rPr sz="3200" spc="-5" dirty="0">
                <a:latin typeface="Verdana"/>
                <a:cs typeface="Verdana"/>
              </a:rPr>
              <a:t>data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updates.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Non-autonomous</a:t>
            </a:r>
            <a:r>
              <a:rPr sz="3200" spc="-5" dirty="0">
                <a:latin typeface="Verdana"/>
                <a:cs typeface="Verdana"/>
              </a:rPr>
              <a:t>: </a:t>
            </a:r>
            <a:r>
              <a:rPr sz="3200" dirty="0">
                <a:latin typeface="Verdana"/>
                <a:cs typeface="Verdana"/>
              </a:rPr>
              <a:t>Data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20" dirty="0">
                <a:latin typeface="Verdana"/>
                <a:cs typeface="Verdana"/>
              </a:rPr>
              <a:t>distributed  </a:t>
            </a:r>
            <a:r>
              <a:rPr sz="3200" dirty="0">
                <a:latin typeface="Verdana"/>
                <a:cs typeface="Verdana"/>
              </a:rPr>
              <a:t>across the homogeneous nodes and a  central or master DBMS </a:t>
            </a:r>
            <a:r>
              <a:rPr sz="3200" spc="-5" dirty="0">
                <a:latin typeface="Verdana"/>
                <a:cs typeface="Verdana"/>
              </a:rPr>
              <a:t>co-ordinates  data </a:t>
            </a:r>
            <a:r>
              <a:rPr sz="3200" dirty="0">
                <a:latin typeface="Verdana"/>
                <a:cs typeface="Verdana"/>
              </a:rPr>
              <a:t>updates across </a:t>
            </a: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sites.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7315200" cy="3711575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  <a:tabLst>
                <a:tab pos="3990340" algn="l"/>
              </a:tabLst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Heterogeneous	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DDBMS</a:t>
            </a:r>
            <a:endParaRPr sz="32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Difference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dirty="0">
                <a:latin typeface="Verdana"/>
                <a:cs typeface="Verdana"/>
              </a:rPr>
              <a:t>local DBMS and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user  software uses multiple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DBMS's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4400" dirty="0">
              <a:latin typeface="Verdana"/>
              <a:cs typeface="Verdana"/>
            </a:endParaRPr>
          </a:p>
          <a:p>
            <a:pPr marL="355600" marR="956944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e.g.: </a:t>
            </a:r>
            <a:r>
              <a:rPr sz="3200" spc="-5" dirty="0">
                <a:latin typeface="Verdana"/>
                <a:cs typeface="Verdana"/>
              </a:rPr>
              <a:t>Oracle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MS-SQL </a:t>
            </a:r>
            <a:r>
              <a:rPr sz="3200" dirty="0">
                <a:latin typeface="Verdana"/>
                <a:cs typeface="Verdana"/>
              </a:rPr>
              <a:t>and  </a:t>
            </a:r>
            <a:r>
              <a:rPr sz="3200" spc="-5" dirty="0">
                <a:latin typeface="Verdana"/>
                <a:cs typeface="Verdana"/>
              </a:rPr>
              <a:t>PostgreSQL.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1642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</a:t>
            </a:r>
            <a:r>
              <a:rPr spc="-80" dirty="0"/>
              <a:t> </a:t>
            </a:r>
            <a:r>
              <a:rPr dirty="0"/>
              <a:t>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pic>
        <p:nvPicPr>
          <p:cNvPr id="2050" name="Picture 2" descr="Distributed Databases Tutorial">
            <a:extLst>
              <a:ext uri="{FF2B5EF4-FFF2-40B4-BE49-F238E27FC236}">
                <a16:creationId xmlns:a16="http://schemas.microsoft.com/office/drawing/2014/main" id="{6D74B713-4EAB-A254-3028-A928D6048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80813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293734" cy="663829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Types of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Heterogeneous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endParaRPr sz="3200">
              <a:latin typeface="Verdana"/>
              <a:cs typeface="Verdana"/>
            </a:endParaRPr>
          </a:p>
          <a:p>
            <a:pPr marL="355600" marR="11430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There </a:t>
            </a:r>
            <a:r>
              <a:rPr sz="3200" spc="-5" dirty="0">
                <a:latin typeface="Verdana"/>
                <a:cs typeface="Verdana"/>
              </a:rPr>
              <a:t>are </a:t>
            </a:r>
            <a:r>
              <a:rPr sz="3200" dirty="0">
                <a:latin typeface="Verdana"/>
                <a:cs typeface="Verdana"/>
              </a:rPr>
              <a:t>two </a:t>
            </a:r>
            <a:r>
              <a:rPr sz="3200" spc="-5" dirty="0">
                <a:latin typeface="Verdana"/>
                <a:cs typeface="Verdana"/>
              </a:rPr>
              <a:t>types </a:t>
            </a:r>
            <a:r>
              <a:rPr sz="3200" dirty="0">
                <a:latin typeface="Verdana"/>
                <a:cs typeface="Verdana"/>
              </a:rPr>
              <a:t>of heterogeneous  </a:t>
            </a:r>
            <a:r>
              <a:rPr sz="3200" spc="-5" dirty="0">
                <a:latin typeface="Verdana"/>
                <a:cs typeface="Verdana"/>
              </a:rPr>
              <a:t>distributed </a:t>
            </a:r>
            <a:r>
              <a:rPr sz="3200" spc="-10" dirty="0">
                <a:latin typeface="Verdana"/>
                <a:cs typeface="Verdana"/>
              </a:rPr>
              <a:t>database: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Federated</a:t>
            </a:r>
            <a:r>
              <a:rPr sz="3200" spc="-5" dirty="0">
                <a:latin typeface="Verdana"/>
                <a:cs typeface="Verdana"/>
              </a:rPr>
              <a:t>: The </a:t>
            </a:r>
            <a:r>
              <a:rPr sz="3200" dirty="0">
                <a:latin typeface="Verdana"/>
                <a:cs typeface="Verdana"/>
              </a:rPr>
              <a:t>heterogeneous  </a:t>
            </a:r>
            <a:r>
              <a:rPr sz="3200" spc="-5" dirty="0">
                <a:latin typeface="Verdana"/>
                <a:cs typeface="Verdana"/>
              </a:rPr>
              <a:t>database </a:t>
            </a:r>
            <a:r>
              <a:rPr sz="3200" dirty="0">
                <a:latin typeface="Verdana"/>
                <a:cs typeface="Verdana"/>
              </a:rPr>
              <a:t>systems are </a:t>
            </a:r>
            <a:r>
              <a:rPr sz="3200" spc="-5" dirty="0">
                <a:latin typeface="Verdana"/>
                <a:cs typeface="Verdana"/>
              </a:rPr>
              <a:t>independent </a:t>
            </a:r>
            <a:r>
              <a:rPr sz="3200" spc="-20" dirty="0">
                <a:latin typeface="Verdana"/>
                <a:cs typeface="Verdana"/>
              </a:rPr>
              <a:t>in  </a:t>
            </a:r>
            <a:r>
              <a:rPr sz="3200" dirty="0">
                <a:latin typeface="Verdana"/>
                <a:cs typeface="Verdana"/>
              </a:rPr>
              <a:t>nature and </a:t>
            </a:r>
            <a:r>
              <a:rPr sz="3200" spc="-5" dirty="0">
                <a:latin typeface="Verdana"/>
                <a:cs typeface="Verdana"/>
              </a:rPr>
              <a:t>integrated together </a:t>
            </a:r>
            <a:r>
              <a:rPr sz="3200" dirty="0">
                <a:latin typeface="Verdana"/>
                <a:cs typeface="Verdana"/>
              </a:rPr>
              <a:t>so </a:t>
            </a:r>
            <a:r>
              <a:rPr sz="3200" spc="-5" dirty="0">
                <a:latin typeface="Verdana"/>
                <a:cs typeface="Verdana"/>
              </a:rPr>
              <a:t>that  they </a:t>
            </a:r>
            <a:r>
              <a:rPr sz="3200" dirty="0">
                <a:latin typeface="Verdana"/>
                <a:cs typeface="Verdana"/>
              </a:rPr>
              <a:t>function as a single </a:t>
            </a:r>
            <a:r>
              <a:rPr sz="3200" spc="-5" dirty="0">
                <a:latin typeface="Verdana"/>
                <a:cs typeface="Verdana"/>
              </a:rPr>
              <a:t>database  </a:t>
            </a:r>
            <a:r>
              <a:rPr sz="3200" dirty="0">
                <a:latin typeface="Verdana"/>
                <a:cs typeface="Verdana"/>
              </a:rPr>
              <a:t>system.</a:t>
            </a:r>
            <a:endParaRPr sz="3200">
              <a:latin typeface="Verdana"/>
              <a:cs typeface="Verdana"/>
            </a:endParaRPr>
          </a:p>
          <a:p>
            <a:pPr marL="355600" marR="127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Un-federated</a:t>
            </a:r>
            <a:r>
              <a:rPr sz="3200" spc="-5" dirty="0">
                <a:latin typeface="Verdana"/>
                <a:cs typeface="Verdana"/>
              </a:rPr>
              <a:t>: The database </a:t>
            </a:r>
            <a:r>
              <a:rPr sz="3200" dirty="0">
                <a:latin typeface="Verdana"/>
                <a:cs typeface="Verdana"/>
              </a:rPr>
              <a:t>systems  employ a central coordinating module  </a:t>
            </a:r>
            <a:r>
              <a:rPr sz="3200" spc="-5" dirty="0">
                <a:latin typeface="Verdana"/>
                <a:cs typeface="Verdana"/>
              </a:rPr>
              <a:t>through </a:t>
            </a:r>
            <a:r>
              <a:rPr sz="3200" dirty="0">
                <a:latin typeface="Verdana"/>
                <a:cs typeface="Verdana"/>
              </a:rPr>
              <a:t>which </a:t>
            </a:r>
            <a:r>
              <a:rPr sz="3200" spc="-5" dirty="0">
                <a:latin typeface="Verdana"/>
                <a:cs typeface="Verdana"/>
              </a:rPr>
              <a:t>the databases </a:t>
            </a:r>
            <a:r>
              <a:rPr sz="3200" dirty="0">
                <a:latin typeface="Verdana"/>
                <a:cs typeface="Verdana"/>
              </a:rPr>
              <a:t>are  accessed.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420100" cy="615061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Advantages of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32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Verdana"/>
                <a:cs typeface="Verdana"/>
              </a:rPr>
              <a:t>Reflects organizational structure</a:t>
            </a:r>
            <a:r>
              <a:rPr sz="3200" b="1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—  </a:t>
            </a:r>
            <a:r>
              <a:rPr sz="3200" spc="-5" dirty="0">
                <a:latin typeface="Verdana"/>
                <a:cs typeface="Verdana"/>
              </a:rPr>
              <a:t>database </a:t>
            </a:r>
            <a:r>
              <a:rPr sz="3200" dirty="0">
                <a:latin typeface="Verdana"/>
                <a:cs typeface="Verdana"/>
              </a:rPr>
              <a:t>fragments are </a:t>
            </a:r>
            <a:r>
              <a:rPr sz="3200" spc="-15" dirty="0">
                <a:latin typeface="Verdana"/>
                <a:cs typeface="Verdana"/>
              </a:rPr>
              <a:t>located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spc="-5" dirty="0">
                <a:latin typeface="Verdana"/>
                <a:cs typeface="Verdana"/>
              </a:rPr>
              <a:t>the  departments they </a:t>
            </a:r>
            <a:r>
              <a:rPr sz="3200" dirty="0">
                <a:latin typeface="Verdana"/>
                <a:cs typeface="Verdana"/>
              </a:rPr>
              <a:t>relate</a:t>
            </a:r>
            <a:r>
              <a:rPr sz="3200" spc="3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to.</a:t>
            </a:r>
            <a:endParaRPr sz="3200">
              <a:latin typeface="Verdana"/>
              <a:cs typeface="Verdana"/>
            </a:endParaRPr>
          </a:p>
          <a:p>
            <a:pPr marL="355600" marR="118745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Local </a:t>
            </a:r>
            <a:r>
              <a:rPr sz="3200" b="1" dirty="0">
                <a:latin typeface="Verdana"/>
                <a:cs typeface="Verdana"/>
              </a:rPr>
              <a:t>autonomy </a:t>
            </a:r>
            <a:r>
              <a:rPr sz="3200" spc="5" dirty="0">
                <a:latin typeface="Verdana"/>
                <a:cs typeface="Verdana"/>
              </a:rPr>
              <a:t>— </a:t>
            </a:r>
            <a:r>
              <a:rPr sz="3200" dirty="0">
                <a:latin typeface="Verdana"/>
                <a:cs typeface="Verdana"/>
              </a:rPr>
              <a:t>a department can  control </a:t>
            </a:r>
            <a:r>
              <a:rPr sz="3200" spc="-5" dirty="0">
                <a:latin typeface="Verdana"/>
                <a:cs typeface="Verdana"/>
              </a:rPr>
              <a:t>the data </a:t>
            </a:r>
            <a:r>
              <a:rPr sz="3200" dirty="0">
                <a:latin typeface="Verdana"/>
                <a:cs typeface="Verdana"/>
              </a:rPr>
              <a:t>about them </a:t>
            </a:r>
            <a:r>
              <a:rPr sz="3200" spc="-5" dirty="0">
                <a:latin typeface="Verdana"/>
                <a:cs typeface="Verdana"/>
              </a:rPr>
              <a:t>(as they  </a:t>
            </a:r>
            <a:r>
              <a:rPr sz="3200" dirty="0">
                <a:latin typeface="Verdana"/>
                <a:cs typeface="Verdana"/>
              </a:rPr>
              <a:t>are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ones familiar with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it.)</a:t>
            </a:r>
            <a:endParaRPr sz="3200">
              <a:latin typeface="Verdana"/>
              <a:cs typeface="Verdana"/>
            </a:endParaRPr>
          </a:p>
          <a:p>
            <a:pPr marL="355600" marR="603885" indent="-3429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5" dirty="0">
                <a:latin typeface="Verdana"/>
                <a:cs typeface="Verdana"/>
              </a:rPr>
              <a:t>Improved </a:t>
            </a:r>
            <a:r>
              <a:rPr sz="3200" b="1" dirty="0">
                <a:latin typeface="Verdana"/>
                <a:cs typeface="Verdana"/>
              </a:rPr>
              <a:t>availability </a:t>
            </a:r>
            <a:r>
              <a:rPr sz="3200" spc="5" dirty="0">
                <a:latin typeface="Verdana"/>
                <a:cs typeface="Verdana"/>
              </a:rPr>
              <a:t>— </a:t>
            </a:r>
            <a:r>
              <a:rPr sz="3200" dirty="0">
                <a:latin typeface="Verdana"/>
                <a:cs typeface="Verdana"/>
              </a:rPr>
              <a:t>a fault </a:t>
            </a:r>
            <a:r>
              <a:rPr sz="3200" spc="-20" dirty="0">
                <a:latin typeface="Verdana"/>
                <a:cs typeface="Verdana"/>
              </a:rPr>
              <a:t>in  </a:t>
            </a:r>
            <a:r>
              <a:rPr sz="3200" dirty="0">
                <a:latin typeface="Verdana"/>
                <a:cs typeface="Verdana"/>
              </a:rPr>
              <a:t>one </a:t>
            </a:r>
            <a:r>
              <a:rPr sz="3200" spc="-5" dirty="0">
                <a:latin typeface="Verdana"/>
                <a:cs typeface="Verdana"/>
              </a:rPr>
              <a:t>database </a:t>
            </a:r>
            <a:r>
              <a:rPr sz="3200" dirty="0">
                <a:latin typeface="Verdana"/>
                <a:cs typeface="Verdana"/>
              </a:rPr>
              <a:t>system </a:t>
            </a:r>
            <a:r>
              <a:rPr sz="3200" spc="-5" dirty="0">
                <a:latin typeface="Verdana"/>
                <a:cs typeface="Verdana"/>
              </a:rPr>
              <a:t>will </a:t>
            </a:r>
            <a:r>
              <a:rPr sz="3200" dirty="0">
                <a:latin typeface="Verdana"/>
                <a:cs typeface="Verdana"/>
              </a:rPr>
              <a:t>only affect  one fragment, </a:t>
            </a:r>
            <a:r>
              <a:rPr sz="3200" spc="-10" dirty="0">
                <a:latin typeface="Verdana"/>
                <a:cs typeface="Verdana"/>
              </a:rPr>
              <a:t>instead </a:t>
            </a:r>
            <a:r>
              <a:rPr sz="3200" dirty="0">
                <a:latin typeface="Verdana"/>
                <a:cs typeface="Verdana"/>
              </a:rPr>
              <a:t>of the entire  </a:t>
            </a:r>
            <a:r>
              <a:rPr sz="3200" spc="-5" dirty="0">
                <a:latin typeface="Verdana"/>
                <a:cs typeface="Verdana"/>
              </a:rPr>
              <a:t>database.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231360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836659" cy="5467985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Verdana"/>
                <a:cs typeface="Verdana"/>
              </a:rPr>
              <a:t>Improved performance </a:t>
            </a:r>
            <a:r>
              <a:rPr sz="3200" dirty="0">
                <a:latin typeface="Verdana"/>
                <a:cs typeface="Verdana"/>
              </a:rPr>
              <a:t>— </a:t>
            </a:r>
            <a:r>
              <a:rPr sz="3200" spc="-5" dirty="0">
                <a:latin typeface="Verdana"/>
                <a:cs typeface="Verdana"/>
              </a:rPr>
              <a:t>data </a:t>
            </a:r>
            <a:r>
              <a:rPr sz="3200" spc="-20" dirty="0">
                <a:latin typeface="Verdana"/>
                <a:cs typeface="Verdana"/>
              </a:rPr>
              <a:t>is  </a:t>
            </a:r>
            <a:r>
              <a:rPr sz="3200" spc="-15" dirty="0">
                <a:latin typeface="Verdana"/>
                <a:cs typeface="Verdana"/>
              </a:rPr>
              <a:t>located </a:t>
            </a:r>
            <a:r>
              <a:rPr sz="3200" dirty="0">
                <a:latin typeface="Verdana"/>
                <a:cs typeface="Verdana"/>
              </a:rPr>
              <a:t>near the site of </a:t>
            </a:r>
            <a:r>
              <a:rPr sz="3200" spc="-5" dirty="0">
                <a:latin typeface="Verdana"/>
                <a:cs typeface="Verdana"/>
              </a:rPr>
              <a:t>greatest  demand,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the database </a:t>
            </a:r>
            <a:r>
              <a:rPr sz="3200" dirty="0">
                <a:latin typeface="Verdana"/>
                <a:cs typeface="Verdana"/>
              </a:rPr>
              <a:t>systems  </a:t>
            </a:r>
            <a:r>
              <a:rPr sz="3200" spc="-10" dirty="0">
                <a:latin typeface="Verdana"/>
                <a:cs typeface="Verdana"/>
              </a:rPr>
              <a:t>themselves </a:t>
            </a:r>
            <a:r>
              <a:rPr sz="3200" dirty="0">
                <a:latin typeface="Verdana"/>
                <a:cs typeface="Verdana"/>
              </a:rPr>
              <a:t>are </a:t>
            </a:r>
            <a:r>
              <a:rPr sz="3200" spc="-5" dirty="0">
                <a:latin typeface="Verdana"/>
                <a:cs typeface="Verdana"/>
              </a:rPr>
              <a:t>parallelized, allowing  </a:t>
            </a:r>
            <a:r>
              <a:rPr sz="3200" spc="-15" dirty="0">
                <a:latin typeface="Verdana"/>
                <a:cs typeface="Verdana"/>
              </a:rPr>
              <a:t>load </a:t>
            </a:r>
            <a:r>
              <a:rPr sz="3200" dirty="0">
                <a:latin typeface="Verdana"/>
                <a:cs typeface="Verdana"/>
              </a:rPr>
              <a:t>on </a:t>
            </a:r>
            <a:r>
              <a:rPr sz="3200" spc="-5" dirty="0">
                <a:latin typeface="Verdana"/>
                <a:cs typeface="Verdana"/>
              </a:rPr>
              <a:t>the databases to be balanced  </a:t>
            </a:r>
            <a:r>
              <a:rPr sz="3200" dirty="0">
                <a:latin typeface="Verdana"/>
                <a:cs typeface="Verdana"/>
              </a:rPr>
              <a:t>among servers. </a:t>
            </a:r>
            <a:r>
              <a:rPr sz="3200" spc="-5" dirty="0">
                <a:latin typeface="Verdana"/>
                <a:cs typeface="Verdana"/>
              </a:rPr>
              <a:t>(A </a:t>
            </a:r>
            <a:r>
              <a:rPr sz="3200" dirty="0">
                <a:latin typeface="Verdana"/>
                <a:cs typeface="Verdana"/>
              </a:rPr>
              <a:t>high </a:t>
            </a:r>
            <a:r>
              <a:rPr sz="3200" spc="-15" dirty="0">
                <a:latin typeface="Verdana"/>
                <a:cs typeface="Verdana"/>
              </a:rPr>
              <a:t>load </a:t>
            </a:r>
            <a:r>
              <a:rPr sz="3200" dirty="0">
                <a:latin typeface="Verdana"/>
                <a:cs typeface="Verdana"/>
              </a:rPr>
              <a:t>on one  module of the </a:t>
            </a:r>
            <a:r>
              <a:rPr sz="3200" spc="-5" dirty="0">
                <a:latin typeface="Verdana"/>
                <a:cs typeface="Verdana"/>
              </a:rPr>
              <a:t>database </a:t>
            </a:r>
            <a:r>
              <a:rPr sz="3200" dirty="0">
                <a:latin typeface="Verdana"/>
                <a:cs typeface="Verdana"/>
              </a:rPr>
              <a:t>won't affect  other modules of </a:t>
            </a:r>
            <a:r>
              <a:rPr sz="3200" spc="-5" dirty="0">
                <a:latin typeface="Verdana"/>
                <a:cs typeface="Verdana"/>
              </a:rPr>
              <a:t>the database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dirty="0">
                <a:latin typeface="Verdana"/>
                <a:cs typeface="Verdana"/>
              </a:rPr>
              <a:t>a  </a:t>
            </a:r>
            <a:r>
              <a:rPr sz="3200" spc="-5" dirty="0">
                <a:latin typeface="Verdana"/>
                <a:cs typeface="Verdana"/>
              </a:rPr>
              <a:t>distributed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database.)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657759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417560" cy="517525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  <a:p>
            <a:pPr marL="355600" marR="122555" indent="-342900" algn="just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Economics </a:t>
            </a:r>
            <a:r>
              <a:rPr sz="3200" dirty="0">
                <a:latin typeface="Verdana"/>
                <a:cs typeface="Verdana"/>
              </a:rPr>
              <a:t>— </a:t>
            </a:r>
            <a:r>
              <a:rPr sz="3200" spc="-10" dirty="0">
                <a:latin typeface="Verdana"/>
                <a:cs typeface="Verdana"/>
              </a:rPr>
              <a:t>it </a:t>
            </a:r>
            <a:r>
              <a:rPr sz="3200" dirty="0">
                <a:latin typeface="Verdana"/>
                <a:cs typeface="Verdana"/>
              </a:rPr>
              <a:t>costs </a:t>
            </a:r>
            <a:r>
              <a:rPr sz="3200" spc="-15" dirty="0">
                <a:latin typeface="Verdana"/>
                <a:cs typeface="Verdana"/>
              </a:rPr>
              <a:t>less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create a  network of smaller computers with </a:t>
            </a:r>
            <a:r>
              <a:rPr sz="3200" spc="-5" dirty="0">
                <a:latin typeface="Verdana"/>
                <a:cs typeface="Verdana"/>
              </a:rPr>
              <a:t>the  </a:t>
            </a:r>
            <a:r>
              <a:rPr sz="3200" dirty="0">
                <a:latin typeface="Verdana"/>
                <a:cs typeface="Verdana"/>
              </a:rPr>
              <a:t>power of a single </a:t>
            </a:r>
            <a:r>
              <a:rPr sz="3200" spc="-15" dirty="0">
                <a:latin typeface="Verdana"/>
                <a:cs typeface="Verdana"/>
              </a:rPr>
              <a:t>large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computer.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4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Verdana"/>
                <a:cs typeface="Verdana"/>
              </a:rPr>
              <a:t>Modularity </a:t>
            </a:r>
            <a:r>
              <a:rPr sz="3200" dirty="0">
                <a:latin typeface="Verdana"/>
                <a:cs typeface="Verdana"/>
              </a:rPr>
              <a:t>— systems can </a:t>
            </a:r>
            <a:r>
              <a:rPr sz="3200" spc="-5" dirty="0">
                <a:latin typeface="Verdana"/>
                <a:cs typeface="Verdana"/>
              </a:rPr>
              <a:t>be  </a:t>
            </a:r>
            <a:r>
              <a:rPr sz="3200" dirty="0">
                <a:latin typeface="Verdana"/>
                <a:cs typeface="Verdana"/>
              </a:rPr>
              <a:t>modified, added and removed from </a:t>
            </a:r>
            <a:r>
              <a:rPr sz="3200" spc="-5" dirty="0">
                <a:latin typeface="Verdana"/>
                <a:cs typeface="Verdana"/>
              </a:rPr>
              <a:t>the  distributed database </a:t>
            </a:r>
            <a:r>
              <a:rPr sz="3200" dirty="0">
                <a:latin typeface="Verdana"/>
                <a:cs typeface="Verdana"/>
              </a:rPr>
              <a:t>without affecting  other modules </a:t>
            </a:r>
            <a:r>
              <a:rPr sz="3200" spc="-5" dirty="0">
                <a:latin typeface="Verdana"/>
                <a:cs typeface="Verdana"/>
              </a:rPr>
              <a:t>(systems).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173457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74587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 of </a:t>
            </a:r>
            <a:r>
              <a:rPr spc="-5" dirty="0"/>
              <a:t>Distributed</a:t>
            </a:r>
            <a:r>
              <a:rPr spc="-30" dirty="0"/>
              <a:t> </a:t>
            </a:r>
            <a:r>
              <a:rPr spc="-5" dirty="0"/>
              <a:t>DB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49"/>
            <a:ext cx="839406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Verdana"/>
                <a:cs typeface="Verdana"/>
              </a:rPr>
              <a:t>Complexity </a:t>
            </a:r>
            <a:r>
              <a:rPr sz="2800" spc="-5" dirty="0">
                <a:latin typeface="Verdana"/>
                <a:cs typeface="Verdana"/>
              </a:rPr>
              <a:t>— extra </a:t>
            </a:r>
            <a:r>
              <a:rPr sz="2800" spc="-10" dirty="0">
                <a:latin typeface="Verdana"/>
                <a:cs typeface="Verdana"/>
              </a:rPr>
              <a:t>work </a:t>
            </a:r>
            <a:r>
              <a:rPr sz="2800" spc="-5" dirty="0">
                <a:latin typeface="Verdana"/>
                <a:cs typeface="Verdana"/>
              </a:rPr>
              <a:t>must be </a:t>
            </a:r>
            <a:r>
              <a:rPr sz="2800" spc="-10" dirty="0">
                <a:latin typeface="Verdana"/>
                <a:cs typeface="Verdana"/>
              </a:rPr>
              <a:t>done by  </a:t>
            </a:r>
            <a:r>
              <a:rPr sz="2800" spc="-5" dirty="0">
                <a:latin typeface="Verdana"/>
                <a:cs typeface="Verdana"/>
              </a:rPr>
              <a:t>the DBAs to </a:t>
            </a:r>
            <a:r>
              <a:rPr sz="2800" spc="-10" dirty="0">
                <a:latin typeface="Verdana"/>
                <a:cs typeface="Verdana"/>
              </a:rPr>
              <a:t>ensure </a:t>
            </a:r>
            <a:r>
              <a:rPr sz="2800" spc="-5" dirty="0">
                <a:latin typeface="Verdana"/>
                <a:cs typeface="Verdana"/>
              </a:rPr>
              <a:t>that the </a:t>
            </a:r>
            <a:r>
              <a:rPr sz="2800" spc="-10" dirty="0">
                <a:latin typeface="Verdana"/>
                <a:cs typeface="Verdana"/>
              </a:rPr>
              <a:t>distributed  </a:t>
            </a:r>
            <a:r>
              <a:rPr sz="2800" spc="-5" dirty="0">
                <a:latin typeface="Verdana"/>
                <a:cs typeface="Verdana"/>
              </a:rPr>
              <a:t>nature of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system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transparent. </a:t>
            </a:r>
            <a:r>
              <a:rPr sz="2800" spc="-10" dirty="0">
                <a:latin typeface="Verdana"/>
                <a:cs typeface="Verdana"/>
              </a:rPr>
              <a:t>Extra  work </a:t>
            </a:r>
            <a:r>
              <a:rPr sz="2800" spc="-5" dirty="0">
                <a:latin typeface="Verdana"/>
                <a:cs typeface="Verdana"/>
              </a:rPr>
              <a:t>must also be </a:t>
            </a:r>
            <a:r>
              <a:rPr sz="2800" spc="-10" dirty="0">
                <a:latin typeface="Verdana"/>
                <a:cs typeface="Verdana"/>
              </a:rPr>
              <a:t>done </a:t>
            </a:r>
            <a:r>
              <a:rPr sz="2800" spc="-5" dirty="0">
                <a:latin typeface="Verdana"/>
                <a:cs typeface="Verdana"/>
              </a:rPr>
              <a:t>to maintain multiple  </a:t>
            </a:r>
            <a:r>
              <a:rPr sz="2800" spc="-10" dirty="0">
                <a:latin typeface="Verdana"/>
                <a:cs typeface="Verdana"/>
              </a:rPr>
              <a:t>disparate </a:t>
            </a:r>
            <a:r>
              <a:rPr sz="2800" spc="-5" dirty="0">
                <a:latin typeface="Verdana"/>
                <a:cs typeface="Verdana"/>
              </a:rPr>
              <a:t>systems, </a:t>
            </a:r>
            <a:r>
              <a:rPr sz="2800" spc="-10" dirty="0">
                <a:latin typeface="Verdana"/>
                <a:cs typeface="Verdana"/>
              </a:rPr>
              <a:t>instead </a:t>
            </a:r>
            <a:r>
              <a:rPr sz="2800" spc="-5" dirty="0">
                <a:latin typeface="Verdana"/>
                <a:cs typeface="Verdana"/>
              </a:rPr>
              <a:t>of one big one.  </a:t>
            </a:r>
            <a:r>
              <a:rPr sz="2800" spc="-10" dirty="0">
                <a:latin typeface="Verdana"/>
                <a:cs typeface="Verdana"/>
              </a:rPr>
              <a:t>Extra </a:t>
            </a:r>
            <a:r>
              <a:rPr sz="2800" spc="-5" dirty="0">
                <a:latin typeface="Verdana"/>
                <a:cs typeface="Verdana"/>
              </a:rPr>
              <a:t>database </a:t>
            </a:r>
            <a:r>
              <a:rPr sz="2800" spc="-10" dirty="0">
                <a:latin typeface="Verdana"/>
                <a:cs typeface="Verdana"/>
              </a:rPr>
              <a:t>design work </a:t>
            </a:r>
            <a:r>
              <a:rPr sz="2800" spc="-5" dirty="0">
                <a:latin typeface="Verdana"/>
                <a:cs typeface="Verdana"/>
              </a:rPr>
              <a:t>must also </a:t>
            </a:r>
            <a:r>
              <a:rPr sz="2800" spc="-10" dirty="0">
                <a:latin typeface="Verdana"/>
                <a:cs typeface="Verdana"/>
              </a:rPr>
              <a:t>be  done </a:t>
            </a:r>
            <a:r>
              <a:rPr sz="2800" spc="-5" dirty="0">
                <a:latin typeface="Verdana"/>
                <a:cs typeface="Verdana"/>
              </a:rPr>
              <a:t>to account for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disconnected nature  of the </a:t>
            </a:r>
            <a:r>
              <a:rPr sz="2800" spc="-10" dirty="0">
                <a:latin typeface="Verdana"/>
                <a:cs typeface="Verdana"/>
              </a:rPr>
              <a:t>database </a:t>
            </a:r>
            <a:r>
              <a:rPr sz="2800" spc="-5" dirty="0">
                <a:latin typeface="Verdana"/>
                <a:cs typeface="Verdana"/>
              </a:rPr>
              <a:t>— for example, </a:t>
            </a:r>
            <a:r>
              <a:rPr sz="2800" spc="-10" dirty="0">
                <a:latin typeface="Verdana"/>
                <a:cs typeface="Verdana"/>
              </a:rPr>
              <a:t>joins  become prohibitively </a:t>
            </a:r>
            <a:r>
              <a:rPr sz="2800" spc="-5" dirty="0">
                <a:latin typeface="Verdana"/>
                <a:cs typeface="Verdana"/>
              </a:rPr>
              <a:t>expensive </a:t>
            </a:r>
            <a:r>
              <a:rPr sz="2800" spc="-10" dirty="0">
                <a:latin typeface="Verdana"/>
                <a:cs typeface="Verdana"/>
              </a:rPr>
              <a:t>when  performed </a:t>
            </a:r>
            <a:r>
              <a:rPr sz="2800" spc="-5" dirty="0">
                <a:latin typeface="Verdana"/>
                <a:cs typeface="Verdana"/>
              </a:rPr>
              <a:t>across multiple</a:t>
            </a:r>
            <a:r>
              <a:rPr sz="2800" spc="1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systems.</a:t>
            </a: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8970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4862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</a:t>
            </a:r>
            <a:r>
              <a:rPr spc="-25" dirty="0"/>
              <a:t> </a:t>
            </a:r>
            <a:r>
              <a:rPr dirty="0"/>
              <a:t>Database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49"/>
            <a:ext cx="821055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A </a:t>
            </a:r>
            <a:r>
              <a:rPr sz="2800" b="1" spc="-5" dirty="0">
                <a:latin typeface="Verdana"/>
                <a:cs typeface="Verdana"/>
              </a:rPr>
              <a:t>distributed database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database that  is under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control </a:t>
            </a:r>
            <a:r>
              <a:rPr sz="2800" spc="-5" dirty="0">
                <a:latin typeface="Verdana"/>
                <a:cs typeface="Verdana"/>
              </a:rPr>
              <a:t>of a central </a:t>
            </a:r>
            <a:r>
              <a:rPr sz="2800" spc="-10" dirty="0">
                <a:latin typeface="Verdana"/>
                <a:cs typeface="Verdana"/>
              </a:rPr>
              <a:t>database  </a:t>
            </a:r>
            <a:r>
              <a:rPr sz="2800" spc="-5" dirty="0">
                <a:latin typeface="Verdana"/>
                <a:cs typeface="Verdana"/>
              </a:rPr>
              <a:t>management system (DBMS)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which  storage </a:t>
            </a:r>
            <a:r>
              <a:rPr sz="2800" spc="-10" dirty="0">
                <a:latin typeface="Verdana"/>
                <a:cs typeface="Verdana"/>
              </a:rPr>
              <a:t>devices </a:t>
            </a:r>
            <a:r>
              <a:rPr sz="2800" spc="-5" dirty="0">
                <a:latin typeface="Verdana"/>
                <a:cs typeface="Verdana"/>
              </a:rPr>
              <a:t>are not all attached to a  common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CPU.</a:t>
            </a:r>
            <a:endParaRPr sz="2800">
              <a:latin typeface="Verdana"/>
              <a:cs typeface="Verdana"/>
            </a:endParaRPr>
          </a:p>
          <a:p>
            <a:pPr marL="355600" marR="62484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It </a:t>
            </a:r>
            <a:r>
              <a:rPr sz="2800" spc="-5" dirty="0">
                <a:latin typeface="Verdana"/>
                <a:cs typeface="Verdana"/>
              </a:rPr>
              <a:t>may be stored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multiple computers  </a:t>
            </a:r>
            <a:r>
              <a:rPr sz="2800" spc="-10" dirty="0">
                <a:latin typeface="Verdana"/>
                <a:cs typeface="Verdana"/>
              </a:rPr>
              <a:t>located in the </a:t>
            </a:r>
            <a:r>
              <a:rPr sz="2800" spc="-5" dirty="0">
                <a:latin typeface="Verdana"/>
                <a:cs typeface="Verdana"/>
              </a:rPr>
              <a:t>same </a:t>
            </a:r>
            <a:r>
              <a:rPr sz="2800" spc="-10" dirty="0">
                <a:latin typeface="Verdana"/>
                <a:cs typeface="Verdana"/>
              </a:rPr>
              <a:t>physical location, </a:t>
            </a:r>
            <a:r>
              <a:rPr sz="2800" spc="-5" dirty="0">
                <a:latin typeface="Verdana"/>
                <a:cs typeface="Verdana"/>
              </a:rPr>
              <a:t>or  may be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dispersed</a:t>
            </a:r>
            <a:endParaRPr sz="2800">
              <a:latin typeface="Verdana"/>
              <a:cs typeface="Verdana"/>
            </a:endParaRPr>
          </a:p>
          <a:p>
            <a:pPr marL="388620" marR="4642485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over a network of  </a:t>
            </a:r>
            <a:r>
              <a:rPr sz="2800" spc="-10" dirty="0">
                <a:latin typeface="Verdana"/>
                <a:cs typeface="Verdana"/>
              </a:rPr>
              <a:t>interconnected  </a:t>
            </a:r>
            <a:r>
              <a:rPr sz="2800" spc="-5" dirty="0">
                <a:latin typeface="Verdana"/>
                <a:cs typeface="Verdana"/>
              </a:rPr>
              <a:t>computers.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000" y="4038600"/>
            <a:ext cx="4953000" cy="2382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1642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</a:t>
            </a:r>
            <a:r>
              <a:rPr spc="-80" dirty="0"/>
              <a:t> </a:t>
            </a:r>
            <a:r>
              <a:rPr dirty="0"/>
              <a:t>…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8426"/>
            <a:ext cx="815657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Verdana"/>
                <a:cs typeface="Verdana"/>
              </a:rPr>
              <a:t>Economics </a:t>
            </a:r>
            <a:r>
              <a:rPr sz="3000" dirty="0">
                <a:latin typeface="Verdana"/>
                <a:cs typeface="Verdana"/>
              </a:rPr>
              <a:t>— </a:t>
            </a:r>
            <a:r>
              <a:rPr sz="3000" spc="-5" dirty="0">
                <a:latin typeface="Verdana"/>
                <a:cs typeface="Verdana"/>
              </a:rPr>
              <a:t>increased </a:t>
            </a:r>
            <a:r>
              <a:rPr sz="3000" dirty="0">
                <a:latin typeface="Verdana"/>
                <a:cs typeface="Verdana"/>
              </a:rPr>
              <a:t>complexity </a:t>
            </a:r>
            <a:r>
              <a:rPr sz="3000" spc="-5" dirty="0">
                <a:latin typeface="Verdana"/>
                <a:cs typeface="Verdana"/>
              </a:rPr>
              <a:t>and  </a:t>
            </a:r>
            <a:r>
              <a:rPr sz="3000" dirty="0">
                <a:latin typeface="Verdana"/>
                <a:cs typeface="Verdana"/>
              </a:rPr>
              <a:t>a more extensive infrastructure means  extra labour</a:t>
            </a:r>
            <a:r>
              <a:rPr sz="3000" spc="-3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costs.</a:t>
            </a:r>
            <a:endParaRPr sz="3000">
              <a:latin typeface="Verdana"/>
              <a:cs typeface="Verdana"/>
            </a:endParaRPr>
          </a:p>
          <a:p>
            <a:pPr marL="355600" marR="47625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Verdana"/>
                <a:cs typeface="Verdana"/>
              </a:rPr>
              <a:t>Security </a:t>
            </a:r>
            <a:r>
              <a:rPr sz="3000" dirty="0">
                <a:latin typeface="Verdana"/>
                <a:cs typeface="Verdana"/>
              </a:rPr>
              <a:t>— remote </a:t>
            </a:r>
            <a:r>
              <a:rPr sz="3000" spc="-5" dirty="0">
                <a:latin typeface="Verdana"/>
                <a:cs typeface="Verdana"/>
              </a:rPr>
              <a:t>database </a:t>
            </a:r>
            <a:r>
              <a:rPr sz="3000" dirty="0">
                <a:latin typeface="Verdana"/>
                <a:cs typeface="Verdana"/>
              </a:rPr>
              <a:t>fragments  must be secured, and they are not  centralized so </a:t>
            </a:r>
            <a:r>
              <a:rPr sz="3000" spc="-5" dirty="0">
                <a:latin typeface="Verdana"/>
                <a:cs typeface="Verdana"/>
              </a:rPr>
              <a:t>the </a:t>
            </a:r>
            <a:r>
              <a:rPr sz="3000" dirty="0">
                <a:latin typeface="Verdana"/>
                <a:cs typeface="Verdana"/>
              </a:rPr>
              <a:t>remote </a:t>
            </a:r>
            <a:r>
              <a:rPr sz="3000" spc="-5" dirty="0">
                <a:latin typeface="Verdana"/>
                <a:cs typeface="Verdana"/>
              </a:rPr>
              <a:t>sites </a:t>
            </a:r>
            <a:r>
              <a:rPr sz="3000" dirty="0">
                <a:latin typeface="Verdana"/>
                <a:cs typeface="Verdana"/>
              </a:rPr>
              <a:t>must </a:t>
            </a:r>
            <a:r>
              <a:rPr sz="3000" spc="-5" dirty="0">
                <a:latin typeface="Verdana"/>
                <a:cs typeface="Verdana"/>
              </a:rPr>
              <a:t>be  </a:t>
            </a:r>
            <a:r>
              <a:rPr sz="3000" dirty="0">
                <a:latin typeface="Verdana"/>
                <a:cs typeface="Verdana"/>
              </a:rPr>
              <a:t>secured as well. </a:t>
            </a:r>
            <a:r>
              <a:rPr sz="3000" spc="-5" dirty="0">
                <a:latin typeface="Verdana"/>
                <a:cs typeface="Verdana"/>
              </a:rPr>
              <a:t>The </a:t>
            </a:r>
            <a:r>
              <a:rPr sz="3000" dirty="0">
                <a:latin typeface="Verdana"/>
                <a:cs typeface="Verdana"/>
              </a:rPr>
              <a:t>infrastructure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must  also be secured (e.g., </a:t>
            </a:r>
            <a:r>
              <a:rPr sz="3000" spc="-5" dirty="0">
                <a:latin typeface="Verdana"/>
                <a:cs typeface="Verdana"/>
              </a:rPr>
              <a:t>by </a:t>
            </a:r>
            <a:r>
              <a:rPr sz="3000" dirty="0">
                <a:latin typeface="Verdana"/>
                <a:cs typeface="Verdana"/>
              </a:rPr>
              <a:t>encrypting </a:t>
            </a:r>
            <a:r>
              <a:rPr sz="3000" spc="-5" dirty="0">
                <a:latin typeface="Verdana"/>
                <a:cs typeface="Verdana"/>
              </a:rPr>
              <a:t>the  </a:t>
            </a:r>
            <a:r>
              <a:rPr sz="3000" dirty="0">
                <a:latin typeface="Verdana"/>
                <a:cs typeface="Verdana"/>
              </a:rPr>
              <a:t>network links between remote</a:t>
            </a:r>
            <a:r>
              <a:rPr sz="3000" spc="-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sites).</a:t>
            </a:r>
            <a:endParaRPr sz="3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9578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407400" cy="6053455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Difficult </a:t>
            </a:r>
            <a:r>
              <a:rPr sz="3200" b="1" dirty="0">
                <a:latin typeface="Verdana"/>
                <a:cs typeface="Verdana"/>
              </a:rPr>
              <a:t>to </a:t>
            </a:r>
            <a:r>
              <a:rPr sz="3200" b="1" spc="-5" dirty="0">
                <a:latin typeface="Verdana"/>
                <a:cs typeface="Verdana"/>
              </a:rPr>
              <a:t>maintain </a:t>
            </a:r>
            <a:r>
              <a:rPr sz="3200" b="1" dirty="0">
                <a:latin typeface="Verdana"/>
                <a:cs typeface="Verdana"/>
              </a:rPr>
              <a:t>integrity </a:t>
            </a:r>
            <a:r>
              <a:rPr sz="3200" dirty="0">
                <a:latin typeface="Verdana"/>
                <a:cs typeface="Verdana"/>
              </a:rPr>
              <a:t>— </a:t>
            </a:r>
            <a:r>
              <a:rPr sz="3200" spc="-20" dirty="0">
                <a:latin typeface="Verdana"/>
                <a:cs typeface="Verdana"/>
              </a:rPr>
              <a:t>in 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distributed database, </a:t>
            </a:r>
            <a:r>
              <a:rPr sz="3200" dirty="0">
                <a:latin typeface="Verdana"/>
                <a:cs typeface="Verdana"/>
              </a:rPr>
              <a:t>enforcing  </a:t>
            </a:r>
            <a:r>
              <a:rPr sz="3200" spc="-10" dirty="0">
                <a:latin typeface="Verdana"/>
                <a:cs typeface="Verdana"/>
              </a:rPr>
              <a:t>integrity </a:t>
            </a:r>
            <a:r>
              <a:rPr sz="3200" dirty="0">
                <a:latin typeface="Verdana"/>
                <a:cs typeface="Verdana"/>
              </a:rPr>
              <a:t>over a network may require  </a:t>
            </a:r>
            <a:r>
              <a:rPr sz="3200" spc="-5" dirty="0">
                <a:latin typeface="Verdana"/>
                <a:cs typeface="Verdana"/>
              </a:rPr>
              <a:t>too </a:t>
            </a:r>
            <a:r>
              <a:rPr sz="3200" dirty="0">
                <a:latin typeface="Verdana"/>
                <a:cs typeface="Verdana"/>
              </a:rPr>
              <a:t>much of </a:t>
            </a:r>
            <a:r>
              <a:rPr sz="3200" spc="-5" dirty="0">
                <a:latin typeface="Verdana"/>
                <a:cs typeface="Verdana"/>
              </a:rPr>
              <a:t>the </a:t>
            </a:r>
            <a:r>
              <a:rPr sz="3200" dirty="0">
                <a:latin typeface="Verdana"/>
                <a:cs typeface="Verdana"/>
              </a:rPr>
              <a:t>network's resources </a:t>
            </a:r>
            <a:r>
              <a:rPr sz="3200" spc="-5" dirty="0">
                <a:latin typeface="Verdana"/>
                <a:cs typeface="Verdana"/>
              </a:rPr>
              <a:t>to  be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feasible</a:t>
            </a:r>
            <a:endParaRPr sz="3200">
              <a:latin typeface="Verdana"/>
              <a:cs typeface="Verdana"/>
            </a:endParaRPr>
          </a:p>
          <a:p>
            <a:pPr marL="355600" marR="128905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Verdana"/>
                <a:cs typeface="Verdana"/>
              </a:rPr>
              <a:t>Inexperience </a:t>
            </a:r>
            <a:r>
              <a:rPr sz="3200" dirty="0">
                <a:latin typeface="Verdana"/>
                <a:cs typeface="Verdana"/>
              </a:rPr>
              <a:t>— </a:t>
            </a:r>
            <a:r>
              <a:rPr sz="3200" spc="-5" dirty="0">
                <a:latin typeface="Verdana"/>
                <a:cs typeface="Verdana"/>
              </a:rPr>
              <a:t>distributed  databases </a:t>
            </a:r>
            <a:r>
              <a:rPr sz="3200" dirty="0">
                <a:latin typeface="Verdana"/>
                <a:cs typeface="Verdana"/>
              </a:rPr>
              <a:t>are </a:t>
            </a:r>
            <a:r>
              <a:rPr sz="3200" spc="-5" dirty="0">
                <a:latin typeface="Verdana"/>
                <a:cs typeface="Verdana"/>
              </a:rPr>
              <a:t>difficult </a:t>
            </a:r>
            <a:r>
              <a:rPr sz="3200" dirty="0">
                <a:latin typeface="Verdana"/>
                <a:cs typeface="Verdana"/>
              </a:rPr>
              <a:t>to work </a:t>
            </a:r>
            <a:r>
              <a:rPr sz="3200" spc="-5" dirty="0">
                <a:latin typeface="Verdana"/>
                <a:cs typeface="Verdana"/>
              </a:rPr>
              <a:t>with,  </a:t>
            </a:r>
            <a:r>
              <a:rPr sz="3200" dirty="0">
                <a:latin typeface="Verdana"/>
                <a:cs typeface="Verdana"/>
              </a:rPr>
              <a:t>and as a young field </a:t>
            </a:r>
            <a:r>
              <a:rPr sz="3200" spc="-5" dirty="0">
                <a:latin typeface="Verdana"/>
                <a:cs typeface="Verdana"/>
              </a:rPr>
              <a:t>there is </a:t>
            </a:r>
            <a:r>
              <a:rPr sz="3200" dirty="0">
                <a:latin typeface="Verdana"/>
                <a:cs typeface="Verdana"/>
              </a:rPr>
              <a:t>not much  readily available experience on proper  </a:t>
            </a:r>
            <a:r>
              <a:rPr sz="3200" spc="-5" dirty="0">
                <a:latin typeface="Verdana"/>
                <a:cs typeface="Verdana"/>
              </a:rPr>
              <a:t>practice.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061798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418830" cy="6541134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  <a:p>
            <a:pPr marL="355600" marR="257175" indent="-342900">
              <a:lnSpc>
                <a:spcPct val="100000"/>
              </a:lnSpc>
              <a:spcBef>
                <a:spcPts val="22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Verdana"/>
                <a:cs typeface="Verdana"/>
              </a:rPr>
              <a:t>Lack </a:t>
            </a:r>
            <a:r>
              <a:rPr sz="3200" b="1" dirty="0">
                <a:latin typeface="Verdana"/>
                <a:cs typeface="Verdana"/>
              </a:rPr>
              <a:t>of </a:t>
            </a:r>
            <a:r>
              <a:rPr sz="3200" b="1" spc="-5" dirty="0">
                <a:latin typeface="Verdana"/>
                <a:cs typeface="Verdana"/>
              </a:rPr>
              <a:t>standards </a:t>
            </a:r>
            <a:r>
              <a:rPr sz="3200" dirty="0">
                <a:latin typeface="Verdana"/>
                <a:cs typeface="Verdana"/>
              </a:rPr>
              <a:t>— </a:t>
            </a:r>
            <a:r>
              <a:rPr sz="3200" spc="-5" dirty="0">
                <a:latin typeface="Verdana"/>
                <a:cs typeface="Verdana"/>
              </a:rPr>
              <a:t>there </a:t>
            </a:r>
            <a:r>
              <a:rPr sz="3200" dirty="0">
                <a:latin typeface="Verdana"/>
                <a:cs typeface="Verdana"/>
              </a:rPr>
              <a:t>are no  </a:t>
            </a:r>
            <a:r>
              <a:rPr sz="3200" spc="-5" dirty="0">
                <a:latin typeface="Verdana"/>
                <a:cs typeface="Verdana"/>
              </a:rPr>
              <a:t>tools </a:t>
            </a:r>
            <a:r>
              <a:rPr sz="3200" dirty="0">
                <a:latin typeface="Verdana"/>
                <a:cs typeface="Verdana"/>
              </a:rPr>
              <a:t>or methodologies yet to help  users convert a centralized DBMS </a:t>
            </a:r>
            <a:r>
              <a:rPr sz="3200" spc="-20" dirty="0">
                <a:latin typeface="Verdana"/>
                <a:cs typeface="Verdana"/>
              </a:rPr>
              <a:t>into  </a:t>
            </a:r>
            <a:r>
              <a:rPr sz="3200" dirty="0">
                <a:latin typeface="Verdana"/>
                <a:cs typeface="Verdana"/>
              </a:rPr>
              <a:t>a </a:t>
            </a:r>
            <a:r>
              <a:rPr sz="3200" spc="-5" dirty="0">
                <a:latin typeface="Verdana"/>
                <a:cs typeface="Verdana"/>
              </a:rPr>
              <a:t>distributed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DBMS.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Verdana"/>
                <a:cs typeface="Verdana"/>
              </a:rPr>
              <a:t>Database design more </a:t>
            </a:r>
            <a:r>
              <a:rPr sz="3200" b="1" spc="-5" dirty="0">
                <a:latin typeface="Verdana"/>
                <a:cs typeface="Verdana"/>
              </a:rPr>
              <a:t>complex </a:t>
            </a:r>
            <a:r>
              <a:rPr sz="3200" dirty="0">
                <a:latin typeface="Verdana"/>
                <a:cs typeface="Verdana"/>
              </a:rPr>
              <a:t>-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  addition </a:t>
            </a:r>
            <a:r>
              <a:rPr sz="3200" spc="-5" dirty="0">
                <a:latin typeface="Verdana"/>
                <a:cs typeface="Verdana"/>
              </a:rPr>
              <a:t>to traditional database design  </a:t>
            </a:r>
            <a:r>
              <a:rPr sz="3200" dirty="0">
                <a:latin typeface="Verdana"/>
                <a:cs typeface="Verdana"/>
              </a:rPr>
              <a:t>challenges, the </a:t>
            </a:r>
            <a:r>
              <a:rPr sz="3200" spc="-5" dirty="0">
                <a:latin typeface="Verdana"/>
                <a:cs typeface="Verdana"/>
              </a:rPr>
              <a:t>design </a:t>
            </a:r>
            <a:r>
              <a:rPr sz="3200" dirty="0">
                <a:latin typeface="Verdana"/>
                <a:cs typeface="Verdana"/>
              </a:rPr>
              <a:t>of a </a:t>
            </a:r>
            <a:r>
              <a:rPr sz="3200" spc="-5" dirty="0">
                <a:latin typeface="Verdana"/>
                <a:cs typeface="Verdana"/>
              </a:rPr>
              <a:t>distributed  database </a:t>
            </a:r>
            <a:r>
              <a:rPr sz="3200" dirty="0">
                <a:latin typeface="Verdana"/>
                <a:cs typeface="Verdana"/>
              </a:rPr>
              <a:t>has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consider  fragmentation of </a:t>
            </a:r>
            <a:r>
              <a:rPr sz="3200" spc="-5" dirty="0">
                <a:latin typeface="Verdana"/>
                <a:cs typeface="Verdana"/>
              </a:rPr>
              <a:t>data, </a:t>
            </a:r>
            <a:r>
              <a:rPr sz="3200" dirty="0">
                <a:latin typeface="Verdana"/>
                <a:cs typeface="Verdana"/>
              </a:rPr>
              <a:t>allocation of  fragments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specific sites </a:t>
            </a:r>
            <a:r>
              <a:rPr sz="3200" spc="-5" dirty="0">
                <a:latin typeface="Verdana"/>
                <a:cs typeface="Verdana"/>
              </a:rPr>
              <a:t>and data  </a:t>
            </a:r>
            <a:r>
              <a:rPr sz="3200" dirty="0">
                <a:latin typeface="Verdana"/>
                <a:cs typeface="Verdana"/>
              </a:rPr>
              <a:t>replication.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583828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8330565" cy="6321425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Verdana"/>
                <a:cs typeface="Verdana"/>
              </a:rPr>
              <a:t>DDMS</a:t>
            </a:r>
            <a:endParaRPr sz="3200">
              <a:latin typeface="Verdana"/>
              <a:cs typeface="Verdana"/>
            </a:endParaRPr>
          </a:p>
          <a:p>
            <a:pPr marL="355600" marR="515620" indent="-342900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It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used </a:t>
            </a:r>
            <a:r>
              <a:rPr sz="3200" spc="-5" dirty="0">
                <a:latin typeface="Verdana"/>
                <a:cs typeface="Verdana"/>
              </a:rPr>
              <a:t>to </a:t>
            </a:r>
            <a:r>
              <a:rPr sz="3200" dirty="0">
                <a:latin typeface="Verdana"/>
                <a:cs typeface="Verdana"/>
              </a:rPr>
              <a:t>create, retrieve, </a:t>
            </a:r>
            <a:r>
              <a:rPr sz="3200" spc="-5" dirty="0">
                <a:latin typeface="Verdana"/>
                <a:cs typeface="Verdana"/>
              </a:rPr>
              <a:t>update 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delete distributed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databases.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3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It synchronizes </a:t>
            </a:r>
            <a:r>
              <a:rPr sz="3200" spc="-5" dirty="0">
                <a:latin typeface="Verdana"/>
                <a:cs typeface="Verdana"/>
              </a:rPr>
              <a:t>the database  periodically </a:t>
            </a:r>
            <a:r>
              <a:rPr sz="3200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provides </a:t>
            </a:r>
            <a:r>
              <a:rPr sz="3200" dirty="0">
                <a:latin typeface="Verdana"/>
                <a:cs typeface="Verdana"/>
              </a:rPr>
              <a:t>access  mechanisms </a:t>
            </a:r>
            <a:r>
              <a:rPr sz="3200" spc="-5" dirty="0">
                <a:latin typeface="Verdana"/>
                <a:cs typeface="Verdana"/>
              </a:rPr>
              <a:t>by the </a:t>
            </a:r>
            <a:r>
              <a:rPr sz="3200" dirty="0">
                <a:latin typeface="Verdana"/>
                <a:cs typeface="Verdana"/>
              </a:rPr>
              <a:t>virtue of which </a:t>
            </a:r>
            <a:r>
              <a:rPr sz="3200" spc="-5" dirty="0">
                <a:latin typeface="Verdana"/>
                <a:cs typeface="Verdana"/>
              </a:rPr>
              <a:t>the  distribution </a:t>
            </a:r>
            <a:r>
              <a:rPr sz="3200" dirty="0">
                <a:latin typeface="Verdana"/>
                <a:cs typeface="Verdana"/>
              </a:rPr>
              <a:t>becomes </a:t>
            </a:r>
            <a:r>
              <a:rPr sz="3200" spc="-5" dirty="0">
                <a:latin typeface="Verdana"/>
                <a:cs typeface="Verdana"/>
              </a:rPr>
              <a:t>transparent to  the </a:t>
            </a:r>
            <a:r>
              <a:rPr sz="3200" dirty="0">
                <a:latin typeface="Verdana"/>
                <a:cs typeface="Verdana"/>
              </a:rPr>
              <a:t>users.</a:t>
            </a:r>
            <a:endParaRPr sz="3200">
              <a:latin typeface="Verdana"/>
              <a:cs typeface="Verdana"/>
            </a:endParaRPr>
          </a:p>
          <a:p>
            <a:pPr marL="355600" marR="629920" indent="-342900">
              <a:lnSpc>
                <a:spcPct val="100000"/>
              </a:lnSpc>
              <a:spcBef>
                <a:spcPts val="3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It ensures </a:t>
            </a:r>
            <a:r>
              <a:rPr sz="3200" spc="-5" dirty="0">
                <a:latin typeface="Verdana"/>
                <a:cs typeface="Verdana"/>
              </a:rPr>
              <a:t>that </a:t>
            </a:r>
            <a:r>
              <a:rPr sz="3200" dirty="0">
                <a:latin typeface="Verdana"/>
                <a:cs typeface="Verdana"/>
              </a:rPr>
              <a:t>the </a:t>
            </a:r>
            <a:r>
              <a:rPr sz="3200" spc="-5" dirty="0">
                <a:latin typeface="Verdana"/>
                <a:cs typeface="Verdana"/>
              </a:rPr>
              <a:t>data </a:t>
            </a:r>
            <a:r>
              <a:rPr sz="3200" dirty="0">
                <a:latin typeface="Verdana"/>
                <a:cs typeface="Verdana"/>
              </a:rPr>
              <a:t>modified at  any site is universally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updated.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0"/>
            <a:ext cx="7814309" cy="443103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320"/>
              </a:spcBef>
            </a:pP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Cont</a:t>
            </a:r>
            <a:r>
              <a:rPr sz="32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3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It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dirty="0">
                <a:latin typeface="Verdana"/>
                <a:cs typeface="Verdana"/>
              </a:rPr>
              <a:t>used </a:t>
            </a:r>
            <a:r>
              <a:rPr sz="3200" spc="-10" dirty="0">
                <a:latin typeface="Verdana"/>
                <a:cs typeface="Verdana"/>
              </a:rPr>
              <a:t>in </a:t>
            </a:r>
            <a:r>
              <a:rPr sz="3200" spc="-5" dirty="0">
                <a:latin typeface="Verdana"/>
                <a:cs typeface="Verdana"/>
              </a:rPr>
              <a:t>application areas where  </a:t>
            </a:r>
            <a:r>
              <a:rPr sz="3200" spc="-15" dirty="0">
                <a:latin typeface="Verdana"/>
                <a:cs typeface="Verdana"/>
              </a:rPr>
              <a:t>large </a:t>
            </a:r>
            <a:r>
              <a:rPr sz="3200" spc="5" dirty="0">
                <a:latin typeface="Verdana"/>
                <a:cs typeface="Verdana"/>
              </a:rPr>
              <a:t>volumes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-5" dirty="0">
                <a:latin typeface="Verdana"/>
                <a:cs typeface="Verdana"/>
              </a:rPr>
              <a:t>data </a:t>
            </a:r>
            <a:r>
              <a:rPr sz="3200" dirty="0">
                <a:latin typeface="Verdana"/>
                <a:cs typeface="Verdana"/>
              </a:rPr>
              <a:t>are </a:t>
            </a:r>
            <a:r>
              <a:rPr sz="3200" spc="-5" dirty="0">
                <a:latin typeface="Verdana"/>
                <a:cs typeface="Verdana"/>
              </a:rPr>
              <a:t>processed  </a:t>
            </a:r>
            <a:r>
              <a:rPr sz="3200" dirty="0">
                <a:latin typeface="Verdana"/>
                <a:cs typeface="Verdana"/>
              </a:rPr>
              <a:t>and accessed </a:t>
            </a:r>
            <a:r>
              <a:rPr sz="3200" spc="-5" dirty="0">
                <a:latin typeface="Verdana"/>
                <a:cs typeface="Verdana"/>
              </a:rPr>
              <a:t>by </a:t>
            </a:r>
            <a:r>
              <a:rPr sz="3200" dirty="0">
                <a:latin typeface="Verdana"/>
                <a:cs typeface="Verdana"/>
              </a:rPr>
              <a:t>numerous users  simultaneously.</a:t>
            </a:r>
            <a:endParaRPr sz="3200">
              <a:latin typeface="Verdana"/>
              <a:cs typeface="Verdana"/>
            </a:endParaRPr>
          </a:p>
          <a:p>
            <a:pPr marL="355600" marR="35560" indent="-342900">
              <a:lnSpc>
                <a:spcPct val="100000"/>
              </a:lnSpc>
              <a:spcBef>
                <a:spcPts val="3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It maintains </a:t>
            </a:r>
            <a:r>
              <a:rPr sz="3200" spc="-5" dirty="0">
                <a:latin typeface="Verdana"/>
                <a:cs typeface="Verdana"/>
              </a:rPr>
              <a:t>confidentiality and data  </a:t>
            </a:r>
            <a:r>
              <a:rPr sz="3200" spc="-15" dirty="0">
                <a:latin typeface="Verdana"/>
                <a:cs typeface="Verdana"/>
              </a:rPr>
              <a:t>integrity </a:t>
            </a:r>
            <a:r>
              <a:rPr sz="3200" dirty="0">
                <a:latin typeface="Verdana"/>
                <a:cs typeface="Verdana"/>
              </a:rPr>
              <a:t>of the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databases.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0"/>
            <a:ext cx="7028687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2003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" y="500012"/>
            <a:ext cx="959485" cy="3708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400" b="1" spc="-5" dirty="0">
                <a:solidFill>
                  <a:srgbClr val="FFFFFF"/>
                </a:solidFill>
                <a:latin typeface="Verdana"/>
                <a:cs typeface="Verdana"/>
              </a:rPr>
              <a:t>LOGO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2133600" cy="3657600"/>
            <a:chOff x="0" y="0"/>
            <a:chExt cx="2133600" cy="36576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133600" cy="3200400"/>
            </a:xfrm>
            <a:custGeom>
              <a:avLst/>
              <a:gdLst/>
              <a:ahLst/>
              <a:cxnLst/>
              <a:rect l="l" t="t" r="r" b="b"/>
              <a:pathLst>
                <a:path w="2133600" h="3200400">
                  <a:moveTo>
                    <a:pt x="21336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133600" y="32004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318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52800"/>
              <a:ext cx="2133600" cy="304800"/>
            </a:xfrm>
            <a:custGeom>
              <a:avLst/>
              <a:gdLst/>
              <a:ahLst/>
              <a:cxnLst/>
              <a:rect l="l" t="t" r="r" b="b"/>
              <a:pathLst>
                <a:path w="2133600" h="304800">
                  <a:moveTo>
                    <a:pt x="2133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133600" y="304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3264534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0585" algn="l"/>
              </a:tabLst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SSI</a:t>
            </a:r>
            <a:r>
              <a:rPr sz="1800" b="1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b="1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ide	05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3694" y="4485894"/>
            <a:ext cx="4947285" cy="668020"/>
            <a:chOff x="2123694" y="4485894"/>
            <a:chExt cx="4947285" cy="668020"/>
          </a:xfrm>
        </p:grpSpPr>
        <p:sp>
          <p:nvSpPr>
            <p:cNvPr id="10" name="object 10"/>
            <p:cNvSpPr/>
            <p:nvPr/>
          </p:nvSpPr>
          <p:spPr>
            <a:xfrm>
              <a:off x="2173224" y="4523232"/>
              <a:ext cx="4897374" cy="630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3600" y="4495800"/>
              <a:ext cx="4876800" cy="609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4289" y="4980559"/>
              <a:ext cx="121920" cy="115570"/>
            </a:xfrm>
            <a:custGeom>
              <a:avLst/>
              <a:gdLst/>
              <a:ahLst/>
              <a:cxnLst/>
              <a:rect l="l" t="t" r="r" b="b"/>
              <a:pathLst>
                <a:path w="121920" h="115570">
                  <a:moveTo>
                    <a:pt x="0" y="0"/>
                  </a:moveTo>
                  <a:lnTo>
                    <a:pt x="30364" y="0"/>
                  </a:lnTo>
                  <a:lnTo>
                    <a:pt x="60705" y="0"/>
                  </a:lnTo>
                  <a:lnTo>
                    <a:pt x="91047" y="0"/>
                  </a:lnTo>
                  <a:lnTo>
                    <a:pt x="121411" y="0"/>
                  </a:lnTo>
                  <a:lnTo>
                    <a:pt x="121411" y="28765"/>
                  </a:lnTo>
                  <a:lnTo>
                    <a:pt x="121411" y="57531"/>
                  </a:lnTo>
                  <a:lnTo>
                    <a:pt x="121411" y="86296"/>
                  </a:lnTo>
                  <a:lnTo>
                    <a:pt x="121411" y="115062"/>
                  </a:lnTo>
                  <a:lnTo>
                    <a:pt x="91047" y="115062"/>
                  </a:lnTo>
                  <a:lnTo>
                    <a:pt x="60705" y="115062"/>
                  </a:lnTo>
                  <a:lnTo>
                    <a:pt x="30364" y="115062"/>
                  </a:lnTo>
                  <a:lnTo>
                    <a:pt x="0" y="115062"/>
                  </a:lnTo>
                  <a:lnTo>
                    <a:pt x="0" y="86296"/>
                  </a:lnTo>
                  <a:lnTo>
                    <a:pt x="0" y="57531"/>
                  </a:lnTo>
                  <a:lnTo>
                    <a:pt x="0" y="28765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36671" y="4877054"/>
              <a:ext cx="183514" cy="1572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3600" y="4495800"/>
              <a:ext cx="4876800" cy="609600"/>
            </a:xfrm>
            <a:custGeom>
              <a:avLst/>
              <a:gdLst/>
              <a:ahLst/>
              <a:cxnLst/>
              <a:rect l="l" t="t" r="r" b="b"/>
              <a:pathLst>
                <a:path w="4876800" h="609600">
                  <a:moveTo>
                    <a:pt x="3611372" y="249174"/>
                  </a:moveTo>
                  <a:lnTo>
                    <a:pt x="3567620" y="257746"/>
                  </a:lnTo>
                  <a:lnTo>
                    <a:pt x="3531489" y="283463"/>
                  </a:lnTo>
                  <a:lnTo>
                    <a:pt x="3507200" y="325469"/>
                  </a:lnTo>
                  <a:lnTo>
                    <a:pt x="3499104" y="382524"/>
                  </a:lnTo>
                  <a:lnTo>
                    <a:pt x="3501128" y="412932"/>
                  </a:lnTo>
                  <a:lnTo>
                    <a:pt x="3517320" y="462462"/>
                  </a:lnTo>
                  <a:lnTo>
                    <a:pt x="3548614" y="496585"/>
                  </a:lnTo>
                  <a:lnTo>
                    <a:pt x="3588531" y="513730"/>
                  </a:lnTo>
                  <a:lnTo>
                    <a:pt x="3611372" y="515874"/>
                  </a:lnTo>
                  <a:lnTo>
                    <a:pt x="3634136" y="513730"/>
                  </a:lnTo>
                  <a:lnTo>
                    <a:pt x="3673951" y="496585"/>
                  </a:lnTo>
                  <a:lnTo>
                    <a:pt x="3705096" y="462414"/>
                  </a:lnTo>
                  <a:lnTo>
                    <a:pt x="3721236" y="412503"/>
                  </a:lnTo>
                  <a:lnTo>
                    <a:pt x="3723259" y="381762"/>
                  </a:lnTo>
                  <a:lnTo>
                    <a:pt x="3721236" y="351686"/>
                  </a:lnTo>
                  <a:lnTo>
                    <a:pt x="3705096" y="302537"/>
                  </a:lnTo>
                  <a:lnTo>
                    <a:pt x="3673951" y="268462"/>
                  </a:lnTo>
                  <a:lnTo>
                    <a:pt x="3634136" y="251317"/>
                  </a:lnTo>
                  <a:lnTo>
                    <a:pt x="3611372" y="249174"/>
                  </a:lnTo>
                  <a:close/>
                </a:path>
                <a:path w="4876800" h="609600">
                  <a:moveTo>
                    <a:pt x="3939666" y="165226"/>
                  </a:moveTo>
                  <a:lnTo>
                    <a:pt x="3970031" y="165226"/>
                  </a:lnTo>
                  <a:lnTo>
                    <a:pt x="4000373" y="165226"/>
                  </a:lnTo>
                  <a:lnTo>
                    <a:pt x="4030714" y="165226"/>
                  </a:lnTo>
                  <a:lnTo>
                    <a:pt x="4061079" y="165226"/>
                  </a:lnTo>
                  <a:lnTo>
                    <a:pt x="4061079" y="215157"/>
                  </a:lnTo>
                  <a:lnTo>
                    <a:pt x="4061079" y="265112"/>
                  </a:lnTo>
                  <a:lnTo>
                    <a:pt x="4061079" y="315067"/>
                  </a:lnTo>
                  <a:lnTo>
                    <a:pt x="4061079" y="364998"/>
                  </a:lnTo>
                  <a:lnTo>
                    <a:pt x="4061487" y="406364"/>
                  </a:lnTo>
                  <a:lnTo>
                    <a:pt x="4064829" y="462474"/>
                  </a:lnTo>
                  <a:lnTo>
                    <a:pt x="4084026" y="503412"/>
                  </a:lnTo>
                  <a:lnTo>
                    <a:pt x="4124072" y="521336"/>
                  </a:lnTo>
                  <a:lnTo>
                    <a:pt x="4137025" y="522097"/>
                  </a:lnTo>
                  <a:lnTo>
                    <a:pt x="4152219" y="521075"/>
                  </a:lnTo>
                  <a:lnTo>
                    <a:pt x="4192778" y="505841"/>
                  </a:lnTo>
                  <a:lnTo>
                    <a:pt x="4220960" y="477283"/>
                  </a:lnTo>
                  <a:lnTo>
                    <a:pt x="4233291" y="424513"/>
                  </a:lnTo>
                  <a:lnTo>
                    <a:pt x="4235577" y="348614"/>
                  </a:lnTo>
                  <a:lnTo>
                    <a:pt x="4235577" y="302797"/>
                  </a:lnTo>
                  <a:lnTo>
                    <a:pt x="4235577" y="256968"/>
                  </a:lnTo>
                  <a:lnTo>
                    <a:pt x="4235577" y="211115"/>
                  </a:lnTo>
                  <a:lnTo>
                    <a:pt x="4235577" y="165226"/>
                  </a:lnTo>
                  <a:lnTo>
                    <a:pt x="4265886" y="165226"/>
                  </a:lnTo>
                  <a:lnTo>
                    <a:pt x="4296219" y="165226"/>
                  </a:lnTo>
                  <a:lnTo>
                    <a:pt x="4326552" y="165226"/>
                  </a:lnTo>
                  <a:lnTo>
                    <a:pt x="4356862" y="165226"/>
                  </a:lnTo>
                  <a:lnTo>
                    <a:pt x="4356862" y="213524"/>
                  </a:lnTo>
                  <a:lnTo>
                    <a:pt x="4356862" y="599820"/>
                  </a:lnTo>
                  <a:lnTo>
                    <a:pt x="4328741" y="599820"/>
                  </a:lnTo>
                  <a:lnTo>
                    <a:pt x="4300585" y="599820"/>
                  </a:lnTo>
                  <a:lnTo>
                    <a:pt x="4272405" y="599820"/>
                  </a:lnTo>
                  <a:lnTo>
                    <a:pt x="4244213" y="599820"/>
                  </a:lnTo>
                  <a:lnTo>
                    <a:pt x="4244213" y="583533"/>
                  </a:lnTo>
                  <a:lnTo>
                    <a:pt x="4244213" y="567245"/>
                  </a:lnTo>
                  <a:lnTo>
                    <a:pt x="4244213" y="550957"/>
                  </a:lnTo>
                  <a:lnTo>
                    <a:pt x="4244213" y="534669"/>
                  </a:lnTo>
                  <a:lnTo>
                    <a:pt x="4230663" y="551172"/>
                  </a:lnTo>
                  <a:lnTo>
                    <a:pt x="4197707" y="578604"/>
                  </a:lnTo>
                  <a:lnTo>
                    <a:pt x="4157630" y="598295"/>
                  </a:lnTo>
                  <a:lnTo>
                    <a:pt x="4114577" y="608339"/>
                  </a:lnTo>
                  <a:lnTo>
                    <a:pt x="4092194" y="609600"/>
                  </a:lnTo>
                  <a:lnTo>
                    <a:pt x="4069663" y="608407"/>
                  </a:lnTo>
                  <a:lnTo>
                    <a:pt x="4028221" y="598830"/>
                  </a:lnTo>
                  <a:lnTo>
                    <a:pt x="3992163" y="579826"/>
                  </a:lnTo>
                  <a:lnTo>
                    <a:pt x="3956177" y="536320"/>
                  </a:lnTo>
                  <a:lnTo>
                    <a:pt x="3943778" y="494918"/>
                  </a:lnTo>
                  <a:lnTo>
                    <a:pt x="3939666" y="440181"/>
                  </a:lnTo>
                  <a:lnTo>
                    <a:pt x="3939666" y="385227"/>
                  </a:lnTo>
                  <a:lnTo>
                    <a:pt x="3939666" y="330248"/>
                  </a:lnTo>
                  <a:lnTo>
                    <a:pt x="3939666" y="275251"/>
                  </a:lnTo>
                  <a:lnTo>
                    <a:pt x="3939666" y="220242"/>
                  </a:lnTo>
                  <a:lnTo>
                    <a:pt x="3939666" y="165226"/>
                  </a:lnTo>
                  <a:close/>
                </a:path>
                <a:path w="4876800" h="609600">
                  <a:moveTo>
                    <a:pt x="3610864" y="155448"/>
                  </a:moveTo>
                  <a:lnTo>
                    <a:pt x="3660608" y="159448"/>
                  </a:lnTo>
                  <a:lnTo>
                    <a:pt x="3705637" y="171450"/>
                  </a:lnTo>
                  <a:lnTo>
                    <a:pt x="3745952" y="191452"/>
                  </a:lnTo>
                  <a:lnTo>
                    <a:pt x="3781552" y="219456"/>
                  </a:lnTo>
                  <a:lnTo>
                    <a:pt x="3810629" y="253577"/>
                  </a:lnTo>
                  <a:lnTo>
                    <a:pt x="3831383" y="291925"/>
                  </a:lnTo>
                  <a:lnTo>
                    <a:pt x="3843827" y="334488"/>
                  </a:lnTo>
                  <a:lnTo>
                    <a:pt x="3847973" y="381254"/>
                  </a:lnTo>
                  <a:lnTo>
                    <a:pt x="3843782" y="428474"/>
                  </a:lnTo>
                  <a:lnTo>
                    <a:pt x="3831209" y="471455"/>
                  </a:lnTo>
                  <a:lnTo>
                    <a:pt x="3810254" y="510198"/>
                  </a:lnTo>
                  <a:lnTo>
                    <a:pt x="3780916" y="544702"/>
                  </a:lnTo>
                  <a:lnTo>
                    <a:pt x="3745126" y="573113"/>
                  </a:lnTo>
                  <a:lnTo>
                    <a:pt x="3705002" y="593391"/>
                  </a:lnTo>
                  <a:lnTo>
                    <a:pt x="3660544" y="605549"/>
                  </a:lnTo>
                  <a:lnTo>
                    <a:pt x="3611753" y="609600"/>
                  </a:lnTo>
                  <a:lnTo>
                    <a:pt x="3580584" y="607909"/>
                  </a:lnTo>
                  <a:lnTo>
                    <a:pt x="3520438" y="594383"/>
                  </a:lnTo>
                  <a:lnTo>
                    <a:pt x="3464603" y="567525"/>
                  </a:lnTo>
                  <a:lnTo>
                    <a:pt x="3421082" y="527952"/>
                  </a:lnTo>
                  <a:lnTo>
                    <a:pt x="3391413" y="475922"/>
                  </a:lnTo>
                  <a:lnTo>
                    <a:pt x="3376503" y="412434"/>
                  </a:lnTo>
                  <a:lnTo>
                    <a:pt x="3374644" y="376427"/>
                  </a:lnTo>
                  <a:lnTo>
                    <a:pt x="3376503" y="347995"/>
                  </a:lnTo>
                  <a:lnTo>
                    <a:pt x="3391413" y="292560"/>
                  </a:lnTo>
                  <a:lnTo>
                    <a:pt x="3420917" y="240309"/>
                  </a:lnTo>
                  <a:lnTo>
                    <a:pt x="3463157" y="199388"/>
                  </a:lnTo>
                  <a:lnTo>
                    <a:pt x="3517012" y="171307"/>
                  </a:lnTo>
                  <a:lnTo>
                    <a:pt x="3578008" y="157210"/>
                  </a:lnTo>
                  <a:lnTo>
                    <a:pt x="3610864" y="155448"/>
                  </a:lnTo>
                  <a:close/>
                </a:path>
                <a:path w="4876800" h="609600">
                  <a:moveTo>
                    <a:pt x="1878964" y="155448"/>
                  </a:moveTo>
                  <a:lnTo>
                    <a:pt x="1917445" y="158876"/>
                  </a:lnTo>
                  <a:lnTo>
                    <a:pt x="1968071" y="176498"/>
                  </a:lnTo>
                  <a:lnTo>
                    <a:pt x="2002789" y="204216"/>
                  </a:lnTo>
                  <a:lnTo>
                    <a:pt x="2022542" y="239309"/>
                  </a:lnTo>
                  <a:lnTo>
                    <a:pt x="2031507" y="285241"/>
                  </a:lnTo>
                  <a:lnTo>
                    <a:pt x="2033142" y="329819"/>
                  </a:lnTo>
                  <a:lnTo>
                    <a:pt x="2033142" y="383782"/>
                  </a:lnTo>
                  <a:lnTo>
                    <a:pt x="2033142" y="437771"/>
                  </a:lnTo>
                  <a:lnTo>
                    <a:pt x="2033142" y="491777"/>
                  </a:lnTo>
                  <a:lnTo>
                    <a:pt x="2033142" y="545796"/>
                  </a:lnTo>
                  <a:lnTo>
                    <a:pt x="2033142" y="599820"/>
                  </a:lnTo>
                  <a:lnTo>
                    <a:pt x="2002833" y="599820"/>
                  </a:lnTo>
                  <a:lnTo>
                    <a:pt x="1972500" y="599820"/>
                  </a:lnTo>
                  <a:lnTo>
                    <a:pt x="1942167" y="599820"/>
                  </a:lnTo>
                  <a:lnTo>
                    <a:pt x="1911858" y="599820"/>
                  </a:lnTo>
                  <a:lnTo>
                    <a:pt x="1911858" y="544385"/>
                  </a:lnTo>
                  <a:lnTo>
                    <a:pt x="1911858" y="488950"/>
                  </a:lnTo>
                  <a:lnTo>
                    <a:pt x="1911858" y="433514"/>
                  </a:lnTo>
                  <a:lnTo>
                    <a:pt x="1911858" y="378079"/>
                  </a:lnTo>
                  <a:lnTo>
                    <a:pt x="1911361" y="345955"/>
                  </a:lnTo>
                  <a:lnTo>
                    <a:pt x="1907464" y="300426"/>
                  </a:lnTo>
                  <a:lnTo>
                    <a:pt x="1886983" y="261177"/>
                  </a:lnTo>
                  <a:lnTo>
                    <a:pt x="1848530" y="244173"/>
                  </a:lnTo>
                  <a:lnTo>
                    <a:pt x="1836674" y="243458"/>
                  </a:lnTo>
                  <a:lnTo>
                    <a:pt x="1821342" y="244482"/>
                  </a:lnTo>
                  <a:lnTo>
                    <a:pt x="1780159" y="259842"/>
                  </a:lnTo>
                  <a:lnTo>
                    <a:pt x="1751387" y="290310"/>
                  </a:lnTo>
                  <a:lnTo>
                    <a:pt x="1738820" y="341630"/>
                  </a:lnTo>
                  <a:lnTo>
                    <a:pt x="1736471" y="402970"/>
                  </a:lnTo>
                  <a:lnTo>
                    <a:pt x="1736471" y="452195"/>
                  </a:lnTo>
                  <a:lnTo>
                    <a:pt x="1736471" y="501396"/>
                  </a:lnTo>
                  <a:lnTo>
                    <a:pt x="1736471" y="550596"/>
                  </a:lnTo>
                  <a:lnTo>
                    <a:pt x="1736471" y="599820"/>
                  </a:lnTo>
                  <a:lnTo>
                    <a:pt x="1706161" y="599820"/>
                  </a:lnTo>
                  <a:lnTo>
                    <a:pt x="1675828" y="599820"/>
                  </a:lnTo>
                  <a:lnTo>
                    <a:pt x="1645495" y="599820"/>
                  </a:lnTo>
                  <a:lnTo>
                    <a:pt x="1615186" y="599820"/>
                  </a:lnTo>
                  <a:lnTo>
                    <a:pt x="1615186" y="551523"/>
                  </a:lnTo>
                  <a:lnTo>
                    <a:pt x="1615186" y="165226"/>
                  </a:lnTo>
                  <a:lnTo>
                    <a:pt x="1643306" y="165226"/>
                  </a:lnTo>
                  <a:lnTo>
                    <a:pt x="1671462" y="165226"/>
                  </a:lnTo>
                  <a:lnTo>
                    <a:pt x="1699642" y="165226"/>
                  </a:lnTo>
                  <a:lnTo>
                    <a:pt x="1727835" y="165226"/>
                  </a:lnTo>
                  <a:lnTo>
                    <a:pt x="1727835" y="181227"/>
                  </a:lnTo>
                  <a:lnTo>
                    <a:pt x="1727835" y="197215"/>
                  </a:lnTo>
                  <a:lnTo>
                    <a:pt x="1727835" y="213179"/>
                  </a:lnTo>
                  <a:lnTo>
                    <a:pt x="1727835" y="229107"/>
                  </a:lnTo>
                  <a:lnTo>
                    <a:pt x="1759789" y="196863"/>
                  </a:lnTo>
                  <a:lnTo>
                    <a:pt x="1795637" y="173847"/>
                  </a:lnTo>
                  <a:lnTo>
                    <a:pt x="1835366" y="160045"/>
                  </a:lnTo>
                  <a:lnTo>
                    <a:pt x="1878964" y="155448"/>
                  </a:lnTo>
                  <a:close/>
                </a:path>
                <a:path w="4876800" h="609600">
                  <a:moveTo>
                    <a:pt x="1302892" y="155448"/>
                  </a:moveTo>
                  <a:lnTo>
                    <a:pt x="1373679" y="160020"/>
                  </a:lnTo>
                  <a:lnTo>
                    <a:pt x="1423797" y="173736"/>
                  </a:lnTo>
                  <a:lnTo>
                    <a:pt x="1457594" y="194325"/>
                  </a:lnTo>
                  <a:lnTo>
                    <a:pt x="1486771" y="236894"/>
                  </a:lnTo>
                  <a:lnTo>
                    <a:pt x="1494911" y="288329"/>
                  </a:lnTo>
                  <a:lnTo>
                    <a:pt x="1495933" y="322833"/>
                  </a:lnTo>
                  <a:lnTo>
                    <a:pt x="1495573" y="356362"/>
                  </a:lnTo>
                  <a:lnTo>
                    <a:pt x="1495250" y="389890"/>
                  </a:lnTo>
                  <a:lnTo>
                    <a:pt x="1494950" y="423418"/>
                  </a:lnTo>
                  <a:lnTo>
                    <a:pt x="1494663" y="456945"/>
                  </a:lnTo>
                  <a:lnTo>
                    <a:pt x="1495020" y="483735"/>
                  </a:lnTo>
                  <a:lnTo>
                    <a:pt x="1497877" y="526026"/>
                  </a:lnTo>
                  <a:lnTo>
                    <a:pt x="1508775" y="569626"/>
                  </a:lnTo>
                  <a:lnTo>
                    <a:pt x="1522222" y="599820"/>
                  </a:lnTo>
                  <a:lnTo>
                    <a:pt x="1492218" y="599820"/>
                  </a:lnTo>
                  <a:lnTo>
                    <a:pt x="1462214" y="599820"/>
                  </a:lnTo>
                  <a:lnTo>
                    <a:pt x="1432210" y="599820"/>
                  </a:lnTo>
                  <a:lnTo>
                    <a:pt x="1402207" y="599820"/>
                  </a:lnTo>
                  <a:lnTo>
                    <a:pt x="1399684" y="593395"/>
                  </a:lnTo>
                  <a:lnTo>
                    <a:pt x="1396888" y="585565"/>
                  </a:lnTo>
                  <a:lnTo>
                    <a:pt x="1393830" y="576353"/>
                  </a:lnTo>
                  <a:lnTo>
                    <a:pt x="1390523" y="565785"/>
                  </a:lnTo>
                  <a:lnTo>
                    <a:pt x="1388490" y="559054"/>
                  </a:lnTo>
                  <a:lnTo>
                    <a:pt x="1387094" y="554482"/>
                  </a:lnTo>
                  <a:lnTo>
                    <a:pt x="1386204" y="552323"/>
                  </a:lnTo>
                  <a:lnTo>
                    <a:pt x="1370395" y="565727"/>
                  </a:lnTo>
                  <a:lnTo>
                    <a:pt x="1354026" y="577357"/>
                  </a:lnTo>
                  <a:lnTo>
                    <a:pt x="1319657" y="595249"/>
                  </a:lnTo>
                  <a:lnTo>
                    <a:pt x="1283065" y="605996"/>
                  </a:lnTo>
                  <a:lnTo>
                    <a:pt x="1244091" y="609600"/>
                  </a:lnTo>
                  <a:lnTo>
                    <a:pt x="1210540" y="607315"/>
                  </a:lnTo>
                  <a:lnTo>
                    <a:pt x="1154723" y="589079"/>
                  </a:lnTo>
                  <a:lnTo>
                    <a:pt x="1114623" y="553763"/>
                  </a:lnTo>
                  <a:lnTo>
                    <a:pt x="1094239" y="507749"/>
                  </a:lnTo>
                  <a:lnTo>
                    <a:pt x="1091692" y="481075"/>
                  </a:lnTo>
                  <a:lnTo>
                    <a:pt x="1092838" y="463190"/>
                  </a:lnTo>
                  <a:lnTo>
                    <a:pt x="1110233" y="415417"/>
                  </a:lnTo>
                  <a:lnTo>
                    <a:pt x="1146470" y="379769"/>
                  </a:lnTo>
                  <a:lnTo>
                    <a:pt x="1203134" y="356917"/>
                  </a:lnTo>
                  <a:lnTo>
                    <a:pt x="1258824" y="344424"/>
                  </a:lnTo>
                  <a:lnTo>
                    <a:pt x="1298063" y="337018"/>
                  </a:lnTo>
                  <a:lnTo>
                    <a:pt x="1330801" y="329850"/>
                  </a:lnTo>
                  <a:lnTo>
                    <a:pt x="1357014" y="322921"/>
                  </a:lnTo>
                  <a:lnTo>
                    <a:pt x="1376679" y="316230"/>
                  </a:lnTo>
                  <a:lnTo>
                    <a:pt x="1376679" y="312419"/>
                  </a:lnTo>
                  <a:lnTo>
                    <a:pt x="1376679" y="308610"/>
                  </a:lnTo>
                  <a:lnTo>
                    <a:pt x="1376679" y="304800"/>
                  </a:lnTo>
                  <a:lnTo>
                    <a:pt x="1375606" y="289417"/>
                  </a:lnTo>
                  <a:lnTo>
                    <a:pt x="1348835" y="251388"/>
                  </a:lnTo>
                  <a:lnTo>
                    <a:pt x="1294257" y="243458"/>
                  </a:lnTo>
                  <a:lnTo>
                    <a:pt x="1278947" y="244201"/>
                  </a:lnTo>
                  <a:lnTo>
                    <a:pt x="1235017" y="262667"/>
                  </a:lnTo>
                  <a:lnTo>
                    <a:pt x="1214247" y="297814"/>
                  </a:lnTo>
                  <a:lnTo>
                    <a:pt x="1186719" y="293127"/>
                  </a:lnTo>
                  <a:lnTo>
                    <a:pt x="1159192" y="288417"/>
                  </a:lnTo>
                  <a:lnTo>
                    <a:pt x="1131665" y="283706"/>
                  </a:lnTo>
                  <a:lnTo>
                    <a:pt x="1104138" y="279019"/>
                  </a:lnTo>
                  <a:lnTo>
                    <a:pt x="1129474" y="224170"/>
                  </a:lnTo>
                  <a:lnTo>
                    <a:pt x="1168146" y="185800"/>
                  </a:lnTo>
                  <a:lnTo>
                    <a:pt x="1224470" y="163052"/>
                  </a:lnTo>
                  <a:lnTo>
                    <a:pt x="1260907" y="157351"/>
                  </a:lnTo>
                  <a:lnTo>
                    <a:pt x="1302892" y="155448"/>
                  </a:lnTo>
                  <a:close/>
                </a:path>
                <a:path w="4876800" h="609600">
                  <a:moveTo>
                    <a:pt x="4745482" y="0"/>
                  </a:moveTo>
                  <a:lnTo>
                    <a:pt x="4778323" y="0"/>
                  </a:lnTo>
                  <a:lnTo>
                    <a:pt x="4811140" y="0"/>
                  </a:lnTo>
                  <a:lnTo>
                    <a:pt x="4843958" y="0"/>
                  </a:lnTo>
                  <a:lnTo>
                    <a:pt x="4876800" y="0"/>
                  </a:lnTo>
                  <a:lnTo>
                    <a:pt x="4876800" y="35167"/>
                  </a:lnTo>
                  <a:lnTo>
                    <a:pt x="4876800" y="70357"/>
                  </a:lnTo>
                  <a:lnTo>
                    <a:pt x="4876800" y="105548"/>
                  </a:lnTo>
                  <a:lnTo>
                    <a:pt x="4876800" y="140716"/>
                  </a:lnTo>
                  <a:lnTo>
                    <a:pt x="4871602" y="191452"/>
                  </a:lnTo>
                  <a:lnTo>
                    <a:pt x="4866418" y="242189"/>
                  </a:lnTo>
                  <a:lnTo>
                    <a:pt x="4861242" y="292925"/>
                  </a:lnTo>
                  <a:lnTo>
                    <a:pt x="4856066" y="343662"/>
                  </a:lnTo>
                  <a:lnTo>
                    <a:pt x="4850882" y="394398"/>
                  </a:lnTo>
                  <a:lnTo>
                    <a:pt x="4845684" y="445135"/>
                  </a:lnTo>
                  <a:lnTo>
                    <a:pt x="4828538" y="445135"/>
                  </a:lnTo>
                  <a:lnTo>
                    <a:pt x="4811379" y="445135"/>
                  </a:lnTo>
                  <a:lnTo>
                    <a:pt x="4794196" y="445135"/>
                  </a:lnTo>
                  <a:lnTo>
                    <a:pt x="4776978" y="445135"/>
                  </a:lnTo>
                  <a:lnTo>
                    <a:pt x="4771761" y="394398"/>
                  </a:lnTo>
                  <a:lnTo>
                    <a:pt x="4766526" y="343662"/>
                  </a:lnTo>
                  <a:lnTo>
                    <a:pt x="4761277" y="292925"/>
                  </a:lnTo>
                  <a:lnTo>
                    <a:pt x="4756018" y="242188"/>
                  </a:lnTo>
                  <a:lnTo>
                    <a:pt x="4750751" y="191452"/>
                  </a:lnTo>
                  <a:lnTo>
                    <a:pt x="4745482" y="140716"/>
                  </a:lnTo>
                  <a:lnTo>
                    <a:pt x="4745482" y="105548"/>
                  </a:lnTo>
                  <a:lnTo>
                    <a:pt x="4745482" y="70357"/>
                  </a:lnTo>
                  <a:lnTo>
                    <a:pt x="4745482" y="35167"/>
                  </a:lnTo>
                  <a:lnTo>
                    <a:pt x="4745482" y="0"/>
                  </a:lnTo>
                  <a:close/>
                </a:path>
                <a:path w="4876800" h="609600">
                  <a:moveTo>
                    <a:pt x="2813177" y="0"/>
                  </a:moveTo>
                  <a:lnTo>
                    <a:pt x="2850612" y="0"/>
                  </a:lnTo>
                  <a:lnTo>
                    <a:pt x="2888059" y="0"/>
                  </a:lnTo>
                  <a:lnTo>
                    <a:pt x="2925530" y="0"/>
                  </a:lnTo>
                  <a:lnTo>
                    <a:pt x="2963037" y="0"/>
                  </a:lnTo>
                  <a:lnTo>
                    <a:pt x="2987865" y="39559"/>
                  </a:lnTo>
                  <a:lnTo>
                    <a:pt x="3012693" y="79116"/>
                  </a:lnTo>
                  <a:lnTo>
                    <a:pt x="3037522" y="118665"/>
                  </a:lnTo>
                  <a:lnTo>
                    <a:pt x="3062350" y="158204"/>
                  </a:lnTo>
                  <a:lnTo>
                    <a:pt x="3087179" y="197729"/>
                  </a:lnTo>
                  <a:lnTo>
                    <a:pt x="3112008" y="237236"/>
                  </a:lnTo>
                  <a:lnTo>
                    <a:pt x="3141192" y="189825"/>
                  </a:lnTo>
                  <a:lnTo>
                    <a:pt x="3170377" y="142390"/>
                  </a:lnTo>
                  <a:lnTo>
                    <a:pt x="3199561" y="94937"/>
                  </a:lnTo>
                  <a:lnTo>
                    <a:pt x="3228746" y="47471"/>
                  </a:lnTo>
                  <a:lnTo>
                    <a:pt x="3257930" y="0"/>
                  </a:lnTo>
                  <a:lnTo>
                    <a:pt x="3294790" y="0"/>
                  </a:lnTo>
                  <a:lnTo>
                    <a:pt x="3331638" y="0"/>
                  </a:lnTo>
                  <a:lnTo>
                    <a:pt x="3368462" y="0"/>
                  </a:lnTo>
                  <a:lnTo>
                    <a:pt x="3405251" y="0"/>
                  </a:lnTo>
                  <a:lnTo>
                    <a:pt x="3376152" y="43529"/>
                  </a:lnTo>
                  <a:lnTo>
                    <a:pt x="3347053" y="87056"/>
                  </a:lnTo>
                  <a:lnTo>
                    <a:pt x="3317954" y="130581"/>
                  </a:lnTo>
                  <a:lnTo>
                    <a:pt x="3288855" y="174101"/>
                  </a:lnTo>
                  <a:lnTo>
                    <a:pt x="3259756" y="217615"/>
                  </a:lnTo>
                  <a:lnTo>
                    <a:pt x="3230657" y="261121"/>
                  </a:lnTo>
                  <a:lnTo>
                    <a:pt x="3201558" y="304619"/>
                  </a:lnTo>
                  <a:lnTo>
                    <a:pt x="3172460" y="348106"/>
                  </a:lnTo>
                  <a:lnTo>
                    <a:pt x="3172460" y="398461"/>
                  </a:lnTo>
                  <a:lnTo>
                    <a:pt x="3172460" y="448798"/>
                  </a:lnTo>
                  <a:lnTo>
                    <a:pt x="3172460" y="499129"/>
                  </a:lnTo>
                  <a:lnTo>
                    <a:pt x="3172460" y="549466"/>
                  </a:lnTo>
                  <a:lnTo>
                    <a:pt x="3172460" y="599820"/>
                  </a:lnTo>
                  <a:lnTo>
                    <a:pt x="3140626" y="599820"/>
                  </a:lnTo>
                  <a:lnTo>
                    <a:pt x="3108769" y="599820"/>
                  </a:lnTo>
                  <a:lnTo>
                    <a:pt x="3076912" y="599820"/>
                  </a:lnTo>
                  <a:lnTo>
                    <a:pt x="3045079" y="599820"/>
                  </a:lnTo>
                  <a:lnTo>
                    <a:pt x="3045079" y="549313"/>
                  </a:lnTo>
                  <a:lnTo>
                    <a:pt x="3045079" y="498824"/>
                  </a:lnTo>
                  <a:lnTo>
                    <a:pt x="3045079" y="448341"/>
                  </a:lnTo>
                  <a:lnTo>
                    <a:pt x="3045079" y="397852"/>
                  </a:lnTo>
                  <a:lnTo>
                    <a:pt x="3045079" y="347344"/>
                  </a:lnTo>
                  <a:lnTo>
                    <a:pt x="3016075" y="303916"/>
                  </a:lnTo>
                  <a:lnTo>
                    <a:pt x="2987073" y="260496"/>
                  </a:lnTo>
                  <a:lnTo>
                    <a:pt x="2958074" y="217083"/>
                  </a:lnTo>
                  <a:lnTo>
                    <a:pt x="2929080" y="173672"/>
                  </a:lnTo>
                  <a:lnTo>
                    <a:pt x="2900091" y="130261"/>
                  </a:lnTo>
                  <a:lnTo>
                    <a:pt x="2871110" y="86848"/>
                  </a:lnTo>
                  <a:lnTo>
                    <a:pt x="2842138" y="43428"/>
                  </a:lnTo>
                  <a:lnTo>
                    <a:pt x="2813177" y="0"/>
                  </a:lnTo>
                  <a:close/>
                </a:path>
                <a:path w="4876800" h="609600">
                  <a:moveTo>
                    <a:pt x="2151253" y="0"/>
                  </a:moveTo>
                  <a:lnTo>
                    <a:pt x="2181562" y="0"/>
                  </a:lnTo>
                  <a:lnTo>
                    <a:pt x="2211895" y="0"/>
                  </a:lnTo>
                  <a:lnTo>
                    <a:pt x="2242228" y="0"/>
                  </a:lnTo>
                  <a:lnTo>
                    <a:pt x="2272538" y="0"/>
                  </a:lnTo>
                  <a:lnTo>
                    <a:pt x="2272538" y="53031"/>
                  </a:lnTo>
                  <a:lnTo>
                    <a:pt x="2272538" y="318262"/>
                  </a:lnTo>
                  <a:lnTo>
                    <a:pt x="2308066" y="280044"/>
                  </a:lnTo>
                  <a:lnTo>
                    <a:pt x="2343594" y="241792"/>
                  </a:lnTo>
                  <a:lnTo>
                    <a:pt x="2379122" y="203515"/>
                  </a:lnTo>
                  <a:lnTo>
                    <a:pt x="2414651" y="165226"/>
                  </a:lnTo>
                  <a:lnTo>
                    <a:pt x="2452062" y="165226"/>
                  </a:lnTo>
                  <a:lnTo>
                    <a:pt x="2489438" y="165226"/>
                  </a:lnTo>
                  <a:lnTo>
                    <a:pt x="2526790" y="165226"/>
                  </a:lnTo>
                  <a:lnTo>
                    <a:pt x="2564129" y="165226"/>
                  </a:lnTo>
                  <a:lnTo>
                    <a:pt x="2524908" y="204944"/>
                  </a:lnTo>
                  <a:lnTo>
                    <a:pt x="2485723" y="244649"/>
                  </a:lnTo>
                  <a:lnTo>
                    <a:pt x="2446561" y="284331"/>
                  </a:lnTo>
                  <a:lnTo>
                    <a:pt x="2407412" y="323976"/>
                  </a:lnTo>
                  <a:lnTo>
                    <a:pt x="2435361" y="369950"/>
                  </a:lnTo>
                  <a:lnTo>
                    <a:pt x="2463329" y="415925"/>
                  </a:lnTo>
                  <a:lnTo>
                    <a:pt x="2491311" y="461899"/>
                  </a:lnTo>
                  <a:lnTo>
                    <a:pt x="2519303" y="507873"/>
                  </a:lnTo>
                  <a:lnTo>
                    <a:pt x="2547303" y="553847"/>
                  </a:lnTo>
                  <a:lnTo>
                    <a:pt x="2575305" y="599820"/>
                  </a:lnTo>
                  <a:lnTo>
                    <a:pt x="2542615" y="599820"/>
                  </a:lnTo>
                  <a:lnTo>
                    <a:pt x="2509901" y="599820"/>
                  </a:lnTo>
                  <a:lnTo>
                    <a:pt x="2477186" y="599820"/>
                  </a:lnTo>
                  <a:lnTo>
                    <a:pt x="2444496" y="599820"/>
                  </a:lnTo>
                  <a:lnTo>
                    <a:pt x="2415655" y="550979"/>
                  </a:lnTo>
                  <a:lnTo>
                    <a:pt x="2386838" y="502173"/>
                  </a:lnTo>
                  <a:lnTo>
                    <a:pt x="2358020" y="453391"/>
                  </a:lnTo>
                  <a:lnTo>
                    <a:pt x="2329179" y="404622"/>
                  </a:lnTo>
                  <a:lnTo>
                    <a:pt x="2315007" y="418623"/>
                  </a:lnTo>
                  <a:lnTo>
                    <a:pt x="2300859" y="432625"/>
                  </a:lnTo>
                  <a:lnTo>
                    <a:pt x="2286710" y="446627"/>
                  </a:lnTo>
                  <a:lnTo>
                    <a:pt x="2272538" y="460629"/>
                  </a:lnTo>
                  <a:lnTo>
                    <a:pt x="2272538" y="495415"/>
                  </a:lnTo>
                  <a:lnTo>
                    <a:pt x="2272538" y="530225"/>
                  </a:lnTo>
                  <a:lnTo>
                    <a:pt x="2272538" y="565034"/>
                  </a:lnTo>
                  <a:lnTo>
                    <a:pt x="2272538" y="599820"/>
                  </a:lnTo>
                  <a:lnTo>
                    <a:pt x="2242228" y="599820"/>
                  </a:lnTo>
                  <a:lnTo>
                    <a:pt x="2211895" y="599820"/>
                  </a:lnTo>
                  <a:lnTo>
                    <a:pt x="2181562" y="599820"/>
                  </a:lnTo>
                  <a:lnTo>
                    <a:pt x="2151253" y="599820"/>
                  </a:lnTo>
                  <a:lnTo>
                    <a:pt x="2151253" y="549817"/>
                  </a:lnTo>
                  <a:lnTo>
                    <a:pt x="2151253" y="49974"/>
                  </a:lnTo>
                  <a:lnTo>
                    <a:pt x="2151253" y="0"/>
                  </a:lnTo>
                  <a:close/>
                </a:path>
                <a:path w="4876800" h="609600">
                  <a:moveTo>
                    <a:pt x="583564" y="0"/>
                  </a:moveTo>
                  <a:lnTo>
                    <a:pt x="613929" y="0"/>
                  </a:lnTo>
                  <a:lnTo>
                    <a:pt x="644270" y="0"/>
                  </a:lnTo>
                  <a:lnTo>
                    <a:pt x="674612" y="0"/>
                  </a:lnTo>
                  <a:lnTo>
                    <a:pt x="704976" y="0"/>
                  </a:lnTo>
                  <a:lnTo>
                    <a:pt x="704976" y="55147"/>
                  </a:lnTo>
                  <a:lnTo>
                    <a:pt x="704976" y="110283"/>
                  </a:lnTo>
                  <a:lnTo>
                    <a:pt x="704976" y="165395"/>
                  </a:lnTo>
                  <a:lnTo>
                    <a:pt x="704976" y="220472"/>
                  </a:lnTo>
                  <a:lnTo>
                    <a:pt x="735762" y="192041"/>
                  </a:lnTo>
                  <a:lnTo>
                    <a:pt x="769429" y="171719"/>
                  </a:lnTo>
                  <a:lnTo>
                    <a:pt x="805953" y="159517"/>
                  </a:lnTo>
                  <a:lnTo>
                    <a:pt x="845312" y="155448"/>
                  </a:lnTo>
                  <a:lnTo>
                    <a:pt x="865762" y="156374"/>
                  </a:lnTo>
                  <a:lnTo>
                    <a:pt x="903569" y="163752"/>
                  </a:lnTo>
                  <a:lnTo>
                    <a:pt x="950420" y="186943"/>
                  </a:lnTo>
                  <a:lnTo>
                    <a:pt x="979560" y="219638"/>
                  </a:lnTo>
                  <a:lnTo>
                    <a:pt x="995044" y="258572"/>
                  </a:lnTo>
                  <a:lnTo>
                    <a:pt x="1000867" y="317597"/>
                  </a:lnTo>
                  <a:lnTo>
                    <a:pt x="1001268" y="344931"/>
                  </a:lnTo>
                  <a:lnTo>
                    <a:pt x="1001268" y="395909"/>
                  </a:lnTo>
                  <a:lnTo>
                    <a:pt x="1001268" y="446887"/>
                  </a:lnTo>
                  <a:lnTo>
                    <a:pt x="1001268" y="497865"/>
                  </a:lnTo>
                  <a:lnTo>
                    <a:pt x="1001268" y="548843"/>
                  </a:lnTo>
                  <a:lnTo>
                    <a:pt x="1001268" y="599820"/>
                  </a:lnTo>
                  <a:lnTo>
                    <a:pt x="970903" y="599820"/>
                  </a:lnTo>
                  <a:lnTo>
                    <a:pt x="940562" y="599820"/>
                  </a:lnTo>
                  <a:lnTo>
                    <a:pt x="910220" y="599820"/>
                  </a:lnTo>
                  <a:lnTo>
                    <a:pt x="879856" y="599820"/>
                  </a:lnTo>
                  <a:lnTo>
                    <a:pt x="879856" y="553885"/>
                  </a:lnTo>
                  <a:lnTo>
                    <a:pt x="879856" y="507968"/>
                  </a:lnTo>
                  <a:lnTo>
                    <a:pt x="879856" y="462057"/>
                  </a:lnTo>
                  <a:lnTo>
                    <a:pt x="879856" y="416140"/>
                  </a:lnTo>
                  <a:lnTo>
                    <a:pt x="879856" y="370205"/>
                  </a:lnTo>
                  <a:lnTo>
                    <a:pt x="879427" y="339203"/>
                  </a:lnTo>
                  <a:lnTo>
                    <a:pt x="875998" y="295820"/>
                  </a:lnTo>
                  <a:lnTo>
                    <a:pt x="856710" y="260157"/>
                  </a:lnTo>
                  <a:lnTo>
                    <a:pt x="817395" y="244127"/>
                  </a:lnTo>
                  <a:lnTo>
                    <a:pt x="804799" y="243458"/>
                  </a:lnTo>
                  <a:lnTo>
                    <a:pt x="790059" y="244318"/>
                  </a:lnTo>
                  <a:lnTo>
                    <a:pt x="750697" y="257301"/>
                  </a:lnTo>
                  <a:lnTo>
                    <a:pt x="722336" y="286144"/>
                  </a:lnTo>
                  <a:lnTo>
                    <a:pt x="707739" y="334025"/>
                  </a:lnTo>
                  <a:lnTo>
                    <a:pt x="704976" y="382143"/>
                  </a:lnTo>
                  <a:lnTo>
                    <a:pt x="704976" y="436532"/>
                  </a:lnTo>
                  <a:lnTo>
                    <a:pt x="704976" y="490934"/>
                  </a:lnTo>
                  <a:lnTo>
                    <a:pt x="704976" y="545359"/>
                  </a:lnTo>
                  <a:lnTo>
                    <a:pt x="704976" y="599820"/>
                  </a:lnTo>
                  <a:lnTo>
                    <a:pt x="674612" y="599820"/>
                  </a:lnTo>
                  <a:lnTo>
                    <a:pt x="644270" y="599820"/>
                  </a:lnTo>
                  <a:lnTo>
                    <a:pt x="613929" y="599820"/>
                  </a:lnTo>
                  <a:lnTo>
                    <a:pt x="583564" y="599820"/>
                  </a:lnTo>
                  <a:lnTo>
                    <a:pt x="583564" y="549817"/>
                  </a:lnTo>
                  <a:lnTo>
                    <a:pt x="583564" y="49974"/>
                  </a:lnTo>
                  <a:lnTo>
                    <a:pt x="583564" y="0"/>
                  </a:lnTo>
                  <a:close/>
                </a:path>
                <a:path w="4876800" h="609600">
                  <a:moveTo>
                    <a:pt x="0" y="0"/>
                  </a:moveTo>
                  <a:lnTo>
                    <a:pt x="0" y="0"/>
                  </a:lnTo>
                  <a:lnTo>
                    <a:pt x="503174" y="0"/>
                  </a:lnTo>
                  <a:lnTo>
                    <a:pt x="503174" y="25356"/>
                  </a:lnTo>
                  <a:lnTo>
                    <a:pt x="503174" y="50736"/>
                  </a:lnTo>
                  <a:lnTo>
                    <a:pt x="503174" y="76116"/>
                  </a:lnTo>
                  <a:lnTo>
                    <a:pt x="503174" y="101473"/>
                  </a:lnTo>
                  <a:lnTo>
                    <a:pt x="456311" y="101473"/>
                  </a:lnTo>
                  <a:lnTo>
                    <a:pt x="409448" y="101473"/>
                  </a:lnTo>
                  <a:lnTo>
                    <a:pt x="362585" y="101473"/>
                  </a:lnTo>
                  <a:lnTo>
                    <a:pt x="315722" y="101473"/>
                  </a:lnTo>
                  <a:lnTo>
                    <a:pt x="315722" y="151307"/>
                  </a:lnTo>
                  <a:lnTo>
                    <a:pt x="315722" y="599820"/>
                  </a:lnTo>
                  <a:lnTo>
                    <a:pt x="283737" y="599820"/>
                  </a:lnTo>
                  <a:lnTo>
                    <a:pt x="251777" y="599820"/>
                  </a:lnTo>
                  <a:lnTo>
                    <a:pt x="219817" y="599820"/>
                  </a:lnTo>
                  <a:lnTo>
                    <a:pt x="187832" y="599820"/>
                  </a:lnTo>
                  <a:lnTo>
                    <a:pt x="187832" y="549986"/>
                  </a:lnTo>
                  <a:lnTo>
                    <a:pt x="187832" y="101473"/>
                  </a:lnTo>
                  <a:lnTo>
                    <a:pt x="140874" y="101473"/>
                  </a:lnTo>
                  <a:lnTo>
                    <a:pt x="93916" y="101473"/>
                  </a:lnTo>
                  <a:lnTo>
                    <a:pt x="46958" y="101473"/>
                  </a:lnTo>
                  <a:lnTo>
                    <a:pt x="0" y="101473"/>
                  </a:lnTo>
                  <a:lnTo>
                    <a:pt x="0" y="76116"/>
                  </a:lnTo>
                  <a:lnTo>
                    <a:pt x="0" y="50736"/>
                  </a:lnTo>
                  <a:lnTo>
                    <a:pt x="0" y="25356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2EA3-4167-3F70-48CC-D9D3194D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98551"/>
            <a:ext cx="8919845" cy="492443"/>
          </a:xfrm>
        </p:spPr>
        <p:txBody>
          <a:bodyPr/>
          <a:lstStyle/>
          <a:p>
            <a:r>
              <a:rPr lang="en-US" dirty="0"/>
              <a:t>Use  of Distributed 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AC711-FBF8-CD17-21F8-ED06CA0E7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38" y="990600"/>
            <a:ext cx="8919845" cy="406265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 a company that has branches all over the world. Each branch stores information about the customers, products, and purchases in that branch.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</a:t>
            </a:r>
            <a:r>
              <a:rPr lang="en-US" sz="2400" dirty="0"/>
              <a:t>o get the number of purchases in the whole company, we would have to log in to each branch, run a query to get the count of purchases, and then combine the results, which is very time-consuming.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But if the system is a distributed database, we can get the count of all purchases by using a single query.</a:t>
            </a:r>
          </a:p>
        </p:txBody>
      </p:sp>
    </p:spTree>
    <p:extLst>
      <p:ext uri="{BB962C8B-B14F-4D97-AF65-F5344CB8AC3E}">
        <p14:creationId xmlns:p14="http://schemas.microsoft.com/office/powerpoint/2010/main" val="116407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BC11-35A3-86E9-D96D-E3ED97AD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98551"/>
            <a:ext cx="8919845" cy="492443"/>
          </a:xfrm>
        </p:spPr>
        <p:txBody>
          <a:bodyPr/>
          <a:lstStyle/>
          <a:p>
            <a:r>
              <a:rPr lang="en-US" dirty="0"/>
              <a:t>Distributed DBMS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92AAB-EB7D-0842-F17E-FB821B1E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39" y="990600"/>
            <a:ext cx="8573135" cy="215443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Apache Cassandra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Apache </a:t>
            </a:r>
            <a:r>
              <a:rPr lang="en-US" dirty="0" err="1"/>
              <a:t>Hbase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Amazon </a:t>
            </a:r>
            <a:r>
              <a:rPr lang="en-US" dirty="0" err="1"/>
              <a:t>SimpleDB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Clusterpoint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FoundationDB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1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10355" y="0"/>
            <a:ext cx="5534025" cy="6562725"/>
            <a:chOff x="3610355" y="0"/>
            <a:chExt cx="5534025" cy="6562725"/>
          </a:xfrm>
        </p:grpSpPr>
        <p:sp>
          <p:nvSpPr>
            <p:cNvPr id="4" name="object 4"/>
            <p:cNvSpPr/>
            <p:nvPr/>
          </p:nvSpPr>
          <p:spPr>
            <a:xfrm>
              <a:off x="8164067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0355" y="762000"/>
              <a:ext cx="5533643" cy="5800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40500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</a:t>
            </a:r>
            <a:r>
              <a:rPr spc="-30" dirty="0"/>
              <a:t> </a:t>
            </a:r>
            <a:r>
              <a:rPr dirty="0"/>
              <a:t>DBMS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40" y="784374"/>
            <a:ext cx="2736850" cy="156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54965">
              <a:lnSpc>
                <a:spcPct val="12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A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Centralised  </a:t>
            </a:r>
            <a:r>
              <a:rPr sz="2800" spc="-5" dirty="0">
                <a:latin typeface="Verdana"/>
                <a:cs typeface="Verdana"/>
              </a:rPr>
              <a:t>view, </a:t>
            </a:r>
            <a:r>
              <a:rPr sz="2800" spc="-10" dirty="0">
                <a:latin typeface="Verdana"/>
                <a:cs typeface="Verdana"/>
              </a:rPr>
              <a:t>but  distributed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1502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49"/>
            <a:ext cx="841883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Distributed DBMS, each site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 database  system site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15" dirty="0">
                <a:latin typeface="Verdana"/>
                <a:cs typeface="Verdana"/>
              </a:rPr>
              <a:t>its </a:t>
            </a:r>
            <a:r>
              <a:rPr sz="2800" spc="-5" dirty="0">
                <a:latin typeface="Verdana"/>
                <a:cs typeface="Verdana"/>
              </a:rPr>
              <a:t>own </a:t>
            </a:r>
            <a:r>
              <a:rPr sz="2800" spc="-10" dirty="0">
                <a:latin typeface="Verdana"/>
                <a:cs typeface="Verdana"/>
              </a:rPr>
              <a:t>right, </a:t>
            </a:r>
            <a:r>
              <a:rPr sz="2800" spc="-5" dirty="0">
                <a:latin typeface="Verdana"/>
                <a:cs typeface="Verdana"/>
              </a:rPr>
              <a:t>but the </a:t>
            </a:r>
            <a:r>
              <a:rPr sz="2800" spc="-10" dirty="0">
                <a:latin typeface="Verdana"/>
                <a:cs typeface="Verdana"/>
              </a:rPr>
              <a:t>sites  </a:t>
            </a:r>
            <a:r>
              <a:rPr sz="2800" spc="-5" dirty="0">
                <a:latin typeface="Verdana"/>
                <a:cs typeface="Verdana"/>
              </a:rPr>
              <a:t>have agreed to </a:t>
            </a:r>
            <a:r>
              <a:rPr sz="2800" spc="-10" dirty="0">
                <a:latin typeface="Verdana"/>
                <a:cs typeface="Verdana"/>
              </a:rPr>
              <a:t>work together </a:t>
            </a:r>
            <a:r>
              <a:rPr sz="2800" spc="-5" dirty="0">
                <a:latin typeface="Verdana"/>
                <a:cs typeface="Verdana"/>
              </a:rPr>
              <a:t>(if</a:t>
            </a:r>
            <a:r>
              <a:rPr sz="2800" spc="1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necessary).</a:t>
            </a:r>
            <a:endParaRPr sz="2800">
              <a:latin typeface="Verdana"/>
              <a:cs typeface="Verdana"/>
            </a:endParaRPr>
          </a:p>
          <a:p>
            <a:pPr marL="355600" marR="46355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User at any site can access </a:t>
            </a:r>
            <a:r>
              <a:rPr sz="2800" spc="-10" dirty="0">
                <a:latin typeface="Verdana"/>
                <a:cs typeface="Verdana"/>
              </a:rPr>
              <a:t>data </a:t>
            </a:r>
            <a:r>
              <a:rPr sz="2800" spc="-5" dirty="0">
                <a:latin typeface="Verdana"/>
                <a:cs typeface="Verdana"/>
              </a:rPr>
              <a:t>anywhere 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the network exactly as </a:t>
            </a:r>
            <a:r>
              <a:rPr sz="2800" spc="-10" dirty="0">
                <a:latin typeface="Verdana"/>
                <a:cs typeface="Verdana"/>
              </a:rPr>
              <a:t>if </a:t>
            </a:r>
            <a:r>
              <a:rPr sz="2800" spc="-5" dirty="0">
                <a:latin typeface="Verdana"/>
                <a:cs typeface="Verdana"/>
              </a:rPr>
              <a:t>the data were all  stored at user’s own</a:t>
            </a:r>
            <a:r>
              <a:rPr sz="2800" spc="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site.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Verdana"/>
                <a:cs typeface="Verdana"/>
              </a:rPr>
              <a:t>E.g.</a:t>
            </a:r>
            <a:endParaRPr sz="2800">
              <a:latin typeface="Verdana"/>
              <a:cs typeface="Verdana"/>
            </a:endParaRPr>
          </a:p>
          <a:p>
            <a:pPr marL="37973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Verdana"/>
                <a:cs typeface="Verdana"/>
              </a:rPr>
              <a:t>5</a:t>
            </a:r>
            <a:r>
              <a:rPr sz="2800" b="1" spc="-10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Sites,</a:t>
            </a:r>
            <a:endParaRPr sz="2800">
              <a:latin typeface="Verdana"/>
              <a:cs typeface="Verdana"/>
            </a:endParaRPr>
          </a:p>
          <a:p>
            <a:pPr marL="37973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latin typeface="Verdana"/>
                <a:cs typeface="Verdana"/>
              </a:rPr>
              <a:t>4</a:t>
            </a:r>
            <a:r>
              <a:rPr sz="2800" b="1" spc="-10" dirty="0">
                <a:latin typeface="Verdana"/>
                <a:cs typeface="Verdana"/>
              </a:rPr>
              <a:t> Databases,</a:t>
            </a:r>
            <a:endParaRPr sz="2800">
              <a:latin typeface="Verdana"/>
              <a:cs typeface="Verdana"/>
            </a:endParaRPr>
          </a:p>
          <a:p>
            <a:pPr marL="37973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latin typeface="Verdana"/>
                <a:cs typeface="Verdana"/>
              </a:rPr>
              <a:t>1 Replicate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3276600"/>
            <a:ext cx="3200400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6364" y="324336"/>
            <a:ext cx="7499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b="1" dirty="0">
                <a:latin typeface="Arial"/>
                <a:cs typeface="Arial"/>
              </a:rPr>
              <a:t>LOGO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2400" y="0"/>
            <a:ext cx="1371600" cy="5562600"/>
            <a:chOff x="7772400" y="0"/>
            <a:chExt cx="1371600" cy="5562600"/>
          </a:xfrm>
        </p:grpSpPr>
        <p:sp>
          <p:nvSpPr>
            <p:cNvPr id="4" name="object 4"/>
            <p:cNvSpPr/>
            <p:nvPr/>
          </p:nvSpPr>
          <p:spPr>
            <a:xfrm>
              <a:off x="8164068" y="97535"/>
              <a:ext cx="861060" cy="273050"/>
            </a:xfrm>
            <a:custGeom>
              <a:avLst/>
              <a:gdLst/>
              <a:ahLst/>
              <a:cxnLst/>
              <a:rect l="l" t="t" r="r" b="b"/>
              <a:pathLst>
                <a:path w="861059" h="273050">
                  <a:moveTo>
                    <a:pt x="430529" y="0"/>
                  </a:moveTo>
                  <a:lnTo>
                    <a:pt x="372116" y="2491"/>
                  </a:lnTo>
                  <a:lnTo>
                    <a:pt x="316088" y="9747"/>
                  </a:lnTo>
                  <a:lnTo>
                    <a:pt x="262961" y="21443"/>
                  </a:lnTo>
                  <a:lnTo>
                    <a:pt x="213247" y="37253"/>
                  </a:lnTo>
                  <a:lnTo>
                    <a:pt x="167459" y="56852"/>
                  </a:lnTo>
                  <a:lnTo>
                    <a:pt x="126110" y="79914"/>
                  </a:lnTo>
                  <a:lnTo>
                    <a:pt x="89715" y="106115"/>
                  </a:lnTo>
                  <a:lnTo>
                    <a:pt x="58786" y="135128"/>
                  </a:lnTo>
                  <a:lnTo>
                    <a:pt x="33837" y="166627"/>
                  </a:lnTo>
                  <a:lnTo>
                    <a:pt x="15381" y="200289"/>
                  </a:lnTo>
                  <a:lnTo>
                    <a:pt x="0" y="272796"/>
                  </a:lnTo>
                  <a:lnTo>
                    <a:pt x="18573" y="235480"/>
                  </a:lnTo>
                  <a:lnTo>
                    <a:pt x="44737" y="200658"/>
                  </a:lnTo>
                  <a:lnTo>
                    <a:pt x="77882" y="168713"/>
                  </a:lnTo>
                  <a:lnTo>
                    <a:pt x="117395" y="140033"/>
                  </a:lnTo>
                  <a:lnTo>
                    <a:pt x="162665" y="115002"/>
                  </a:lnTo>
                  <a:lnTo>
                    <a:pt x="213080" y="94005"/>
                  </a:lnTo>
                  <a:lnTo>
                    <a:pt x="268028" y="77429"/>
                  </a:lnTo>
                  <a:lnTo>
                    <a:pt x="326898" y="65659"/>
                  </a:lnTo>
                  <a:lnTo>
                    <a:pt x="381728" y="59537"/>
                  </a:lnTo>
                  <a:lnTo>
                    <a:pt x="436099" y="57806"/>
                  </a:lnTo>
                  <a:lnTo>
                    <a:pt x="489513" y="60270"/>
                  </a:lnTo>
                  <a:lnTo>
                    <a:pt x="541468" y="66736"/>
                  </a:lnTo>
                  <a:lnTo>
                    <a:pt x="591466" y="77007"/>
                  </a:lnTo>
                  <a:lnTo>
                    <a:pt x="639008" y="90889"/>
                  </a:lnTo>
                  <a:lnTo>
                    <a:pt x="683593" y="108187"/>
                  </a:lnTo>
                  <a:lnTo>
                    <a:pt x="724723" y="128706"/>
                  </a:lnTo>
                  <a:lnTo>
                    <a:pt x="761898" y="152251"/>
                  </a:lnTo>
                  <a:lnTo>
                    <a:pt x="794619" y="178628"/>
                  </a:lnTo>
                  <a:lnTo>
                    <a:pt x="822385" y="207641"/>
                  </a:lnTo>
                  <a:lnTo>
                    <a:pt x="844699" y="239095"/>
                  </a:lnTo>
                  <a:lnTo>
                    <a:pt x="861059" y="272796"/>
                  </a:lnTo>
                  <a:lnTo>
                    <a:pt x="857129" y="235787"/>
                  </a:lnTo>
                  <a:lnTo>
                    <a:pt x="827222" y="166627"/>
                  </a:lnTo>
                  <a:lnTo>
                    <a:pt x="802273" y="135128"/>
                  </a:lnTo>
                  <a:lnTo>
                    <a:pt x="771344" y="106115"/>
                  </a:lnTo>
                  <a:lnTo>
                    <a:pt x="734948" y="79914"/>
                  </a:lnTo>
                  <a:lnTo>
                    <a:pt x="693600" y="56852"/>
                  </a:lnTo>
                  <a:lnTo>
                    <a:pt x="647812" y="37253"/>
                  </a:lnTo>
                  <a:lnTo>
                    <a:pt x="598098" y="21443"/>
                  </a:lnTo>
                  <a:lnTo>
                    <a:pt x="544971" y="9747"/>
                  </a:lnTo>
                  <a:lnTo>
                    <a:pt x="488943" y="249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DC8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2400" y="0"/>
              <a:ext cx="1371599" cy="76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2400" y="762000"/>
              <a:ext cx="1371600" cy="480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98551"/>
            <a:ext cx="1502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869949"/>
            <a:ext cx="8267700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A database server </a:t>
            </a:r>
            <a:r>
              <a:rPr sz="2800" spc="-10" dirty="0">
                <a:latin typeface="Verdana"/>
                <a:cs typeface="Verdana"/>
              </a:rPr>
              <a:t>is the </a:t>
            </a:r>
            <a:r>
              <a:rPr sz="2800" spc="-5" dirty="0">
                <a:latin typeface="Verdana"/>
                <a:cs typeface="Verdana"/>
              </a:rPr>
              <a:t>software managing  a </a:t>
            </a:r>
            <a:r>
              <a:rPr sz="2800" spc="-10" dirty="0">
                <a:latin typeface="Verdana"/>
                <a:cs typeface="Verdana"/>
              </a:rPr>
              <a:t>database, </a:t>
            </a:r>
            <a:r>
              <a:rPr sz="2800" spc="-5" dirty="0">
                <a:latin typeface="Verdana"/>
                <a:cs typeface="Verdana"/>
              </a:rPr>
              <a:t>and a </a:t>
            </a:r>
            <a:r>
              <a:rPr sz="2800" spc="-10" dirty="0">
                <a:latin typeface="Verdana"/>
                <a:cs typeface="Verdana"/>
              </a:rPr>
              <a:t>client is </a:t>
            </a:r>
            <a:r>
              <a:rPr sz="2800" spc="-5" dirty="0">
                <a:latin typeface="Verdana"/>
                <a:cs typeface="Verdana"/>
              </a:rPr>
              <a:t>an application  </a:t>
            </a:r>
            <a:r>
              <a:rPr sz="2800" spc="-10" dirty="0">
                <a:latin typeface="Verdana"/>
                <a:cs typeface="Verdana"/>
              </a:rPr>
              <a:t>that </a:t>
            </a:r>
            <a:r>
              <a:rPr sz="2800" spc="-5" dirty="0">
                <a:latin typeface="Verdana"/>
                <a:cs typeface="Verdana"/>
              </a:rPr>
              <a:t>requests </a:t>
            </a:r>
            <a:r>
              <a:rPr sz="2800" spc="-10" dirty="0">
                <a:latin typeface="Verdana"/>
                <a:cs typeface="Verdana"/>
              </a:rPr>
              <a:t>information </a:t>
            </a:r>
            <a:r>
              <a:rPr sz="2800" spc="-5" dirty="0">
                <a:latin typeface="Verdana"/>
                <a:cs typeface="Verdana"/>
              </a:rPr>
              <a:t>from a</a:t>
            </a:r>
            <a:r>
              <a:rPr sz="2800" spc="1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server.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3850">
              <a:latin typeface="Verdana"/>
              <a:cs typeface="Verdana"/>
            </a:endParaRPr>
          </a:p>
          <a:p>
            <a:pPr marL="355600" marR="791845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latin typeface="Verdana"/>
                <a:cs typeface="Verdana"/>
              </a:rPr>
              <a:t>Each computer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a system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 node. A  node </a:t>
            </a: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a</a:t>
            </a:r>
            <a:r>
              <a:rPr sz="2800" spc="3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distributed</a:t>
            </a:r>
            <a:endParaRPr sz="2800">
              <a:latin typeface="Verdana"/>
              <a:cs typeface="Verdana"/>
            </a:endParaRPr>
          </a:p>
          <a:p>
            <a:pPr marL="388620" marR="3989704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Verdana"/>
                <a:cs typeface="Verdana"/>
              </a:rPr>
              <a:t>database </a:t>
            </a:r>
            <a:r>
              <a:rPr sz="2800" spc="-5" dirty="0">
                <a:latin typeface="Verdana"/>
                <a:cs typeface="Verdana"/>
              </a:rPr>
              <a:t>system acts  as a client, a server,  or </a:t>
            </a:r>
            <a:r>
              <a:rPr sz="2800" spc="-10" dirty="0">
                <a:latin typeface="Verdana"/>
                <a:cs typeface="Verdana"/>
              </a:rPr>
              <a:t>both, </a:t>
            </a:r>
            <a:r>
              <a:rPr sz="2800" spc="-5" dirty="0">
                <a:latin typeface="Verdana"/>
                <a:cs typeface="Verdana"/>
              </a:rPr>
              <a:t>depending  on 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situation.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3276600"/>
            <a:ext cx="3200400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 Guide</a:t>
            </a:r>
            <a:r>
              <a:rPr spc="300" dirty="0"/>
              <a:t> </a:t>
            </a:r>
            <a:r>
              <a:rPr spc="-5" dirty="0"/>
              <a:t>05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Advanced Database Management</a:t>
            </a:r>
            <a:r>
              <a:rPr spc="30" dirty="0"/>
              <a:t> </a:t>
            </a:r>
            <a:r>
              <a:rPr spc="-10" dirty="0"/>
              <a:t>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2040</Words>
  <Application>Microsoft Office PowerPoint</Application>
  <PresentationFormat>On-screen Show (4:3)</PresentationFormat>
  <Paragraphs>297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Nunito</vt:lpstr>
      <vt:lpstr>Verdana</vt:lpstr>
      <vt:lpstr>Wingdings</vt:lpstr>
      <vt:lpstr>Office Theme</vt:lpstr>
      <vt:lpstr>PowerPoint Presentation</vt:lpstr>
      <vt:lpstr>Session Objectives</vt:lpstr>
      <vt:lpstr>Centralised DBMS</vt:lpstr>
      <vt:lpstr>Distributed Database</vt:lpstr>
      <vt:lpstr>Use  of Distributed DBMS</vt:lpstr>
      <vt:lpstr>Distributed DBMS Software</vt:lpstr>
      <vt:lpstr>Distributed DBMS</vt:lpstr>
      <vt:lpstr>Cont…</vt:lpstr>
      <vt:lpstr>Cont…</vt:lpstr>
      <vt:lpstr>Distribution</vt:lpstr>
      <vt:lpstr>Client-Server (Multiple)</vt:lpstr>
      <vt:lpstr>Cont …</vt:lpstr>
      <vt:lpstr>3 Level Architecture (ANSI/X3/SPARC)</vt:lpstr>
      <vt:lpstr>Peer-to-Peer (P2P) or Server-to-Server</vt:lpstr>
      <vt:lpstr>Cont …</vt:lpstr>
      <vt:lpstr>Distributed DBMS Architecture</vt:lpstr>
      <vt:lpstr>Multi - DBMS</vt:lpstr>
      <vt:lpstr>Multi-DBMS Architecture</vt:lpstr>
      <vt:lpstr>PowerPoint Presentation</vt:lpstr>
      <vt:lpstr>PowerPoint Presentation</vt:lpstr>
      <vt:lpstr>PowerPoint Presentation</vt:lpstr>
      <vt:lpstr>Fragmentation</vt:lpstr>
      <vt:lpstr>Type of Data Fragmentation</vt:lpstr>
      <vt:lpstr>Horizontal Fragmentation</vt:lpstr>
      <vt:lpstr>Vertical Fragmentation</vt:lpstr>
      <vt:lpstr>Mixed Fragmentation</vt:lpstr>
      <vt:lpstr>Criteria for Fragmentation/Integration</vt:lpstr>
      <vt:lpstr>Criteria for Fragmentation/Integration</vt:lpstr>
      <vt:lpstr>Types of Distributed Databases</vt:lpstr>
      <vt:lpstr>PowerPoint Presentation</vt:lpstr>
      <vt:lpstr>Cont …</vt:lpstr>
      <vt:lpstr>PowerPoint Presentation</vt:lpstr>
      <vt:lpstr>PowerPoint Presentation</vt:lpstr>
      <vt:lpstr>Cont …</vt:lpstr>
      <vt:lpstr>PowerPoint Presentation</vt:lpstr>
      <vt:lpstr>PowerPoint Presentation</vt:lpstr>
      <vt:lpstr>PowerPoint Presentation</vt:lpstr>
      <vt:lpstr>PowerPoint Presentation</vt:lpstr>
      <vt:lpstr>Disadvantages of Distributed DB</vt:lpstr>
      <vt:lpstr>Cont 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Nadeera Wijekoon</dc:creator>
  <cp:lastModifiedBy>MIS  LAB</cp:lastModifiedBy>
  <cp:revision>22</cp:revision>
  <dcterms:created xsi:type="dcterms:W3CDTF">2023-01-10T04:44:53Z</dcterms:created>
  <dcterms:modified xsi:type="dcterms:W3CDTF">2023-01-11T09:20:23Z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2023-01-10T00:00:00Z</vt:filetime>
  </property>
</Properties>
</file>