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B019-C3C2-4A5C-85E5-CA03CCF4487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E1FE-05D4-4CDB-B0CB-D3B704EF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biotech ,Blue biotech ,Green biotech  ,yellow biotech ,Brown biotech , Purple biotech ,White biotech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E1FE-05D4-4CDB-B0CB-D3B704EFD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31D309-13F8-4A0E-B679-8DB12CB8F7C4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2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811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32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55386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487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500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929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B800-4B6E-47BD-A054-100B6DC4A435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361A-A9A0-43D9-B063-E89FBE0E7881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6387-F47F-4026-8BAE-814BE06C27C7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8303-BF22-4455-9711-019CE95D37F3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EEC-F8A0-448A-A3F8-25599E346A41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EE7-320D-4102-9874-AA63A156C23D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0657-9845-4726-A4A0-B053014DA7FB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09F7-9D90-4F33-8F34-16BE70D0938D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C881-3313-419F-A84C-D86EBD633C41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C774-47DE-46F5-8736-91CB607959EF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611B-68FE-4ABF-898F-67E252BF0D62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DACA-05A5-4377-AC5F-F05AC1A7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cbd.i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s://www.conserve.energy.futu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hyperlink" Target="https://www.nesa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C8124-9249-43EE-B62C-2D68769FB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7E1AFF74-EBCD-433E-BF08-AF41D560F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1B36681-8E4A-4184-B03C-04BFA3C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D74C9D-E96D-4B20-AD77-00AC9FA59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8368763-1E2D-40D0-BC63-68361E8D7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C666243-E149-4239-A706-DDB012437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049CBB3-4414-4C64-9D57-39F184DA1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D8664A77-444C-4747-B9E0-BE49A65F0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FE8BBA5-67A1-48C4-A04B-9BB6EA93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2CC5E85-9DD3-443D-8141-71123EEC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6071AA6-ACBD-4BF5-B3FA-1F4E1C34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4454DAD-3871-4BAD-BB00-DFAFBFBB1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FB14359-0F4C-4E69-AF75-A23AFA1C4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6CD83184-9921-4CD8-BB1C-51E2BA269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7713C05-5B04-47BE-986E-3CC414305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4AD186EA-FC6E-48FF-B8BC-63A330E7E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A8ED1977-9FAD-4A64-8B78-EC47E01C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03D66A24-873E-46B7-8925-96B6712FB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0E734EB-F59F-49F2-A7E8-51A4EF894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23911F8D-4F75-44EF-851E-30EA4DE4B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7D4EA10-9B7D-4803-A4C7-423836A21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B0407387-1270-4717-B735-EAA76DE8D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BFBC79A7-10C5-49A3-A9D5-463527DC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1C9425BE-E8C8-421E-985E-4DAED4CB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82FB4C31-1BF0-4351-94E9-88A7A8C15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20D10582-D532-458A-85BF-B033BA5E2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3EA77431-479D-40F3-B79A-5E6BABF54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FD1FD5D7-CAE6-4A96-8B0A-E63E8348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A7309F86-241B-4F1D-A433-48114AFD3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B03E3C85-1DF1-4F7E-A498-4A5A9A8E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5868E806-A3DB-4C1E-8A9D-60830A662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3A77EB0D-51F2-4981-9870-2BE2E9B6F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4A554EDC-F147-49BD-967E-86CB6265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414D02B6-B972-4B6A-A403-2637B4137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351B3148-6A53-466A-9F1E-443715D06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5250AD2B-1E5A-49EF-AA03-3AB2119E0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4F4B0DB1-72A1-4E74-9634-7F0407D4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59A8DF30-44CA-424A-9FC3-C220F880F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A17A827E-2174-4D21-BE01-7C2341DA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4AC23A6B-0D4F-4530-A542-FF813486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ABF5D4BC-2EC3-4086-AF52-37481427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07374D9C-E6C5-4187-89C2-9BC7F3F4B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D18FD600-54F5-437E-8B5A-02FC8D0D6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0B13D25D-B270-41F9-898A-F7A0F964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45">
              <a:extLst>
                <a:ext uri="{FF2B5EF4-FFF2-40B4-BE49-F238E27FC236}">
                  <a16:creationId xmlns:a16="http://schemas.microsoft.com/office/drawing/2014/main" id="{70F7D7F6-8D72-4A5F-912F-B27A4DB4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BECFFE4C-ED14-4308-B035-B961B731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23E86B88-3B90-479B-920A-D0A90B81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5224FA2E-5D25-4FEB-8029-86E29592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9">
              <a:extLst>
                <a:ext uri="{FF2B5EF4-FFF2-40B4-BE49-F238E27FC236}">
                  <a16:creationId xmlns:a16="http://schemas.microsoft.com/office/drawing/2014/main" id="{B49E1C1B-0EEC-4E55-A6B5-D9DA8F429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0">
              <a:extLst>
                <a:ext uri="{FF2B5EF4-FFF2-40B4-BE49-F238E27FC236}">
                  <a16:creationId xmlns:a16="http://schemas.microsoft.com/office/drawing/2014/main" id="{47E0BCC5-33E3-48F8-A6AC-0F4B7D2E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48C881B5-E7AC-4E3A-921B-7F2F7137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2">
              <a:extLst>
                <a:ext uri="{FF2B5EF4-FFF2-40B4-BE49-F238E27FC236}">
                  <a16:creationId xmlns:a16="http://schemas.microsoft.com/office/drawing/2014/main" id="{553169B3-9C27-413C-B6DA-C06BFBF21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E5867F7C-88EB-40E1-A5FC-C39DF8E88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07C6A35D-88FC-4E92-A5B5-3B511D5E2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D72AB42F-8D40-4323-B8BC-1941A30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F9DDA8F7-22EC-47DE-9C62-8C77F8681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A54FEA38-6120-4737-A351-2BB241147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1441CE52-93F4-43F4-B3C1-C5723E0A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50D0FB-C510-4B8E-85C1-73A804D7D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8155" y="1827746"/>
            <a:ext cx="4966753" cy="23422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What is BIOTECHNOLOGY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128E9-EE59-42B9-B476-E32FCE21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0962" y="4261638"/>
            <a:ext cx="5515992" cy="9961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De Silva G.S.N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SC1172  –  INTRODUCTION TO               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                  information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A78D2-58FC-4149-89CD-B7F226C1B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r="28281" b="2"/>
          <a:stretch/>
        </p:blipFill>
        <p:spPr>
          <a:xfrm>
            <a:off x="-5597" y="1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AE347399-C29D-46D1-B523-CE658222CB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-5597" y="3427414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8526FF-D1BB-485F-B65A-131B3D863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40E623-D6C1-4957-AE29-C2334E1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63462-39E0-4D82-934E-F3E6D66D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5062" y="6394280"/>
            <a:ext cx="576636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What is the </a:t>
            </a:r>
            <a:r>
              <a:rPr lang="en-US" sz="1800" dirty="0"/>
              <a:t>Biotechnology</a:t>
            </a:r>
            <a:r>
              <a:rPr lang="en-US" sz="1600" dirty="0"/>
              <a:t>    |     De Silva G.S..N          01.                                                               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3B7C47D-2C25-4D66-B1B9-2F11106D0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CE236CB2-B504-40AB-9950-44494FCDE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1FC2B1A6-9F23-4E60-8FF7-55B81D196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976A5379-4E5F-43DB-B2BB-CD4B0355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AAF6EE20-F0C9-4F88-BD28-D46F7EA7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EB1026C1-F242-4310-920A-226B79A40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90C40672-F44A-403D-97D9-D3F7E8249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9AB7B4EB-077E-4962-A4E3-B935394F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BA960A0F-F168-4672-8729-9E87742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2029EABC-544F-448A-82C8-C10F0432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F082320A-B944-44A0-8951-2EC2CED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3472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F5CD-8DC6-4EC3-B295-2F1E332B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9905998" cy="1478570"/>
          </a:xfrm>
        </p:spPr>
        <p:txBody>
          <a:bodyPr/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BIOTECHNOLOGY ?</a:t>
            </a:r>
            <a:r>
              <a:rPr lang="en-US" b="1" dirty="0"/>
              <a:t> </a:t>
            </a:r>
            <a:br>
              <a:rPr lang="en-US" dirty="0"/>
            </a:br>
            <a:r>
              <a:rPr lang="en-US" sz="4000" dirty="0"/>
              <a:t>Bio + Technology = Biotechnology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C5E7-12CB-4CD6-BFEB-66DCEF59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79" y="1471564"/>
            <a:ext cx="6119197" cy="41376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Any technological application that uses biological systems, living organisms, their components or constituents to make or modify product or processes for specific use like generate useful products/service to enhance human welfare.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Definition from convention on biological diversity: </a:t>
            </a:r>
            <a:r>
              <a:rPr lang="en-US" sz="2400" dirty="0">
                <a:hlinkClick r:id="rId2"/>
              </a:rPr>
              <a:t>https://www.cbd.int/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C7E1-F6B5-4AC7-A25E-6239C3D8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sz="1600" dirty="0"/>
              <a:t>What is the  Biotechnology     |    De </a:t>
            </a:r>
            <a:r>
              <a:rPr lang="en-US" sz="1800" dirty="0"/>
              <a:t>Silva</a:t>
            </a:r>
            <a:r>
              <a:rPr lang="en-US" sz="1600" dirty="0"/>
              <a:t> G.S.N                                                                                                02.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0BB04-FCAC-48F4-964E-E66024B75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1471565"/>
            <a:ext cx="4376224" cy="2439254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91A3E7-83E9-4FD9-A496-8BE650D1B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4070914"/>
            <a:ext cx="4376223" cy="22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1903-EDCF-4DDB-8F91-18E16844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89" y="-12250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/>
              <a:t>Areas of biotechnology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FA1BE8-AA54-4878-85BE-A93D3B30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461" y="6356350"/>
            <a:ext cx="11267780" cy="365125"/>
          </a:xfrm>
        </p:spPr>
        <p:txBody>
          <a:bodyPr/>
          <a:lstStyle/>
          <a:p>
            <a:r>
              <a:rPr lang="en-US" sz="1600" dirty="0"/>
              <a:t>What is the Biotechnology    |    De </a:t>
            </a:r>
            <a:r>
              <a:rPr lang="en-US" sz="1800" dirty="0"/>
              <a:t>Silva</a:t>
            </a:r>
            <a:r>
              <a:rPr lang="en-US" sz="1600" dirty="0"/>
              <a:t> G.S.N                                                                                                                 03.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E455-CCF0-4319-A416-8713E2755F60}"/>
              </a:ext>
            </a:extLst>
          </p:cNvPr>
          <p:cNvSpPr txBox="1"/>
          <p:nvPr/>
        </p:nvSpPr>
        <p:spPr>
          <a:xfrm>
            <a:off x="3479178" y="2660549"/>
            <a:ext cx="314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Biotechnology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25666-1C70-4875-A0C8-756DA8D33AEF}"/>
              </a:ext>
            </a:extLst>
          </p:cNvPr>
          <p:cNvSpPr/>
          <p:nvPr/>
        </p:nvSpPr>
        <p:spPr>
          <a:xfrm>
            <a:off x="3486906" y="2517841"/>
            <a:ext cx="2464889" cy="8701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CDE23-CA69-4D43-8C18-37FED18CB3F6}"/>
              </a:ext>
            </a:extLst>
          </p:cNvPr>
          <p:cNvSpPr txBox="1"/>
          <p:nvPr/>
        </p:nvSpPr>
        <p:spPr>
          <a:xfrm>
            <a:off x="3231875" y="1265055"/>
            <a:ext cx="38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Industrial biotechnology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A432-A324-4573-9B04-311309256BA1}"/>
              </a:ext>
            </a:extLst>
          </p:cNvPr>
          <p:cNvSpPr txBox="1"/>
          <p:nvPr/>
        </p:nvSpPr>
        <p:spPr>
          <a:xfrm>
            <a:off x="6285749" y="1265055"/>
            <a:ext cx="269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Medical biotechnology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08A2-A9F6-4FD4-A48B-AF4FDD08AC0D}"/>
              </a:ext>
            </a:extLst>
          </p:cNvPr>
          <p:cNvSpPr txBox="1"/>
          <p:nvPr/>
        </p:nvSpPr>
        <p:spPr>
          <a:xfrm>
            <a:off x="6889321" y="2480956"/>
            <a:ext cx="250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Food biotechnology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B9398-6EA0-425E-8DA3-9CC742C1688A}"/>
              </a:ext>
            </a:extLst>
          </p:cNvPr>
          <p:cNvSpPr txBox="1"/>
          <p:nvPr/>
        </p:nvSpPr>
        <p:spPr>
          <a:xfrm>
            <a:off x="6726420" y="3868416"/>
            <a:ext cx="327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biotechnology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7049D-C2F8-4895-8D83-6AF083BA6995}"/>
              </a:ext>
            </a:extLst>
          </p:cNvPr>
          <p:cNvSpPr txBox="1"/>
          <p:nvPr/>
        </p:nvSpPr>
        <p:spPr>
          <a:xfrm>
            <a:off x="3412717" y="4321859"/>
            <a:ext cx="314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Aquatic biotechnology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0C65F-4CC2-48BB-9B88-AB25DA0FEE9E}"/>
              </a:ext>
            </a:extLst>
          </p:cNvPr>
          <p:cNvSpPr txBox="1"/>
          <p:nvPr/>
        </p:nvSpPr>
        <p:spPr>
          <a:xfrm>
            <a:off x="333509" y="3834123"/>
            <a:ext cx="314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Agricultural biotechnology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E4243-4D7B-4BEF-B0A6-18A1D1077448}"/>
              </a:ext>
            </a:extLst>
          </p:cNvPr>
          <p:cNvSpPr txBox="1"/>
          <p:nvPr/>
        </p:nvSpPr>
        <p:spPr>
          <a:xfrm>
            <a:off x="240042" y="2583708"/>
            <a:ext cx="2907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Forensic biotechnology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1A6CB-D2A8-40D0-A6C1-A41B3B648157}"/>
              </a:ext>
            </a:extLst>
          </p:cNvPr>
          <p:cNvSpPr txBox="1"/>
          <p:nvPr/>
        </p:nvSpPr>
        <p:spPr>
          <a:xfrm>
            <a:off x="683454" y="1175361"/>
            <a:ext cx="277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Marine biotechnology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1B55E0-A0A7-4001-B421-C435216D220F}"/>
              </a:ext>
            </a:extLst>
          </p:cNvPr>
          <p:cNvSpPr/>
          <p:nvPr/>
        </p:nvSpPr>
        <p:spPr>
          <a:xfrm>
            <a:off x="4443327" y="1740827"/>
            <a:ext cx="367073" cy="4964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3B7D65-759A-4C95-ABDF-F944C809989B}"/>
              </a:ext>
            </a:extLst>
          </p:cNvPr>
          <p:cNvSpPr/>
          <p:nvPr/>
        </p:nvSpPr>
        <p:spPr>
          <a:xfrm rot="2417856">
            <a:off x="2753937" y="1981813"/>
            <a:ext cx="525888" cy="3733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3B71C32-3E7F-44B1-B097-B5D37C255E8E}"/>
              </a:ext>
            </a:extLst>
          </p:cNvPr>
          <p:cNvSpPr/>
          <p:nvPr/>
        </p:nvSpPr>
        <p:spPr>
          <a:xfrm rot="3043423">
            <a:off x="6272766" y="2020065"/>
            <a:ext cx="404241" cy="4615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8D60121-4845-4166-A38F-3F011F7355F8}"/>
              </a:ext>
            </a:extLst>
          </p:cNvPr>
          <p:cNvSpPr/>
          <p:nvPr/>
        </p:nvSpPr>
        <p:spPr>
          <a:xfrm>
            <a:off x="4587763" y="3628457"/>
            <a:ext cx="358271" cy="4908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38984BD-C242-41B0-9A33-96BD869815CF}"/>
              </a:ext>
            </a:extLst>
          </p:cNvPr>
          <p:cNvSpPr/>
          <p:nvPr/>
        </p:nvSpPr>
        <p:spPr>
          <a:xfrm>
            <a:off x="6225679" y="2820597"/>
            <a:ext cx="552380" cy="39988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0E67E5B-9349-45B1-816D-4E625FF8C052}"/>
              </a:ext>
            </a:extLst>
          </p:cNvPr>
          <p:cNvSpPr/>
          <p:nvPr/>
        </p:nvSpPr>
        <p:spPr>
          <a:xfrm>
            <a:off x="2699475" y="2813371"/>
            <a:ext cx="466693" cy="4041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E3E9972-EF2F-49F9-A6DE-F4262EAD5BDC}"/>
              </a:ext>
            </a:extLst>
          </p:cNvPr>
          <p:cNvSpPr/>
          <p:nvPr/>
        </p:nvSpPr>
        <p:spPr>
          <a:xfrm rot="2945470">
            <a:off x="2898066" y="3512690"/>
            <a:ext cx="347829" cy="4775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3740171-A439-4201-BD8D-C1A14AAA6258}"/>
              </a:ext>
            </a:extLst>
          </p:cNvPr>
          <p:cNvSpPr/>
          <p:nvPr/>
        </p:nvSpPr>
        <p:spPr>
          <a:xfrm rot="18718674">
            <a:off x="6099197" y="3511929"/>
            <a:ext cx="373104" cy="48855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indoor&#10;&#10;Description automatically generated">
            <a:extLst>
              <a:ext uri="{FF2B5EF4-FFF2-40B4-BE49-F238E27FC236}">
                <a16:creationId xmlns:a16="http://schemas.microsoft.com/office/drawing/2014/main" id="{8666CED3-352D-498F-823F-139526E3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45" y="620552"/>
            <a:ext cx="2777075" cy="4664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0002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F3E7-4FB1-4072-A7CD-783DDA0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38" y="327514"/>
            <a:ext cx="6478586" cy="1478570"/>
          </a:xfrm>
        </p:spPr>
        <p:txBody>
          <a:bodyPr anchor="b">
            <a:normAutofit/>
          </a:bodyPr>
          <a:lstStyle/>
          <a:p>
            <a:r>
              <a:rPr lang="en-US" b="1" dirty="0"/>
              <a:t>Nutrient supplementations</a:t>
            </a:r>
            <a:br>
              <a:rPr lang="en-US" b="1" dirty="0"/>
            </a:br>
            <a:r>
              <a:rPr lang="en-US" b="1" dirty="0">
                <a:latin typeface="Bahnschrift Light" panose="020B0502040204020203" pitchFamily="34" charset="0"/>
              </a:rPr>
              <a:t>                  </a:t>
            </a:r>
            <a:r>
              <a:rPr lang="en-US" sz="2800" b="1" dirty="0">
                <a:latin typeface="Bahnschrift Light" panose="020B0502040204020203" pitchFamily="34" charset="0"/>
              </a:rPr>
              <a:t>(Food biotechnology)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01D8-188A-4621-A3A8-4AFD0CDC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38" y="1949170"/>
            <a:ext cx="5894388" cy="3541714"/>
          </a:xfrm>
        </p:spPr>
        <p:txBody>
          <a:bodyPr>
            <a:normAutofit/>
          </a:bodyPr>
          <a:lstStyle/>
          <a:p>
            <a:r>
              <a:rPr lang="en-US" sz="2200" dirty="0"/>
              <a:t>One of the most important use of biotech.</a:t>
            </a:r>
          </a:p>
          <a:p>
            <a:r>
              <a:rPr lang="en-US" sz="2200" dirty="0"/>
              <a:t>Infusion of nutrients into food.</a:t>
            </a:r>
          </a:p>
          <a:p>
            <a:r>
              <a:rPr lang="en-US" sz="2200" dirty="0"/>
              <a:t>This product provides food with heavy nutrients that are necessary for such circumstances.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dirty="0"/>
              <a:t>Golden rice= Rice is infused with beta carotene and rich with vitamin A</a:t>
            </a:r>
            <a:r>
              <a:rPr lang="en-US" sz="1800" dirty="0"/>
              <a:t>                                            </a:t>
            </a:r>
          </a:p>
        </p:txBody>
      </p:sp>
      <p:pic>
        <p:nvPicPr>
          <p:cNvPr id="6" name="Picture 5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F3DE1905-E45E-48FD-9EE2-8DFD14EF9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grass, person, outdoor, hand&#10;&#10;Description automatically generated">
            <a:extLst>
              <a:ext uri="{FF2B5EF4-FFF2-40B4-BE49-F238E27FC236}">
                <a16:creationId xmlns:a16="http://schemas.microsoft.com/office/drawing/2014/main" id="{A5C47B7C-DE30-4F4D-BF53-AE4ED891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 b="-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663A2-5E94-4404-BF6B-ECAA322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332" y="5883275"/>
            <a:ext cx="10466363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What is the </a:t>
            </a:r>
            <a:r>
              <a:rPr lang="en-US" sz="1800" dirty="0"/>
              <a:t>Biotechnology</a:t>
            </a:r>
            <a:r>
              <a:rPr lang="en-US" sz="1600" dirty="0"/>
              <a:t>    |     De </a:t>
            </a:r>
            <a:r>
              <a:rPr lang="en-US" sz="1800" dirty="0"/>
              <a:t>Silva</a:t>
            </a:r>
            <a:r>
              <a:rPr lang="en-US" sz="1600" dirty="0"/>
              <a:t> G.S.N                                                                                              05.</a:t>
            </a:r>
          </a:p>
        </p:txBody>
      </p:sp>
    </p:spTree>
    <p:extLst>
      <p:ext uri="{BB962C8B-B14F-4D97-AF65-F5344CB8AC3E}">
        <p14:creationId xmlns:p14="http://schemas.microsoft.com/office/powerpoint/2010/main" val="21612194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76B7BA-4031-4BAA-AB26-0D06832F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92" y="719932"/>
            <a:ext cx="5894387" cy="14956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dirty="0"/>
              <a:t>Fuel from waste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sz="3100" b="1" dirty="0">
                <a:latin typeface="Bahnschrift Light" panose="020B0502040204020203" pitchFamily="34" charset="0"/>
              </a:rPr>
              <a:t>(INDUSTRIAL BIOTECHNOLOGY)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55F62-FA13-4266-9E7A-A8440925AB70}"/>
              </a:ext>
            </a:extLst>
          </p:cNvPr>
          <p:cNvSpPr txBox="1"/>
          <p:nvPr/>
        </p:nvSpPr>
        <p:spPr>
          <a:xfrm>
            <a:off x="605405" y="1785141"/>
            <a:ext cx="665480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One of the biggest applications of biotech is in the energy productions sector. 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Environmentally friendly fuel sources.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This fuel is good for the environment as they do not produce greenhouse gasses 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Applying bioremediation waste can be converted to biofuel to run generators.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860F9B9-AB31-47B1-AD8B-7DFC499B85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4" r="-2" b="-2"/>
          <a:stretch/>
        </p:blipFill>
        <p:spPr>
          <a:xfrm>
            <a:off x="7619998" y="780235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A8770E9-DFA2-4DFE-A33D-695DBE98D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5296"/>
          <a:stretch/>
        </p:blipFill>
        <p:spPr>
          <a:xfrm>
            <a:off x="7619998" y="3200401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FE3F7-62BA-467A-8773-2BC6F81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29970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kern="1200" cap="all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What is the Biotechnology    |    De Silva G.S.N  </a:t>
            </a:r>
            <a:r>
              <a:rPr lang="en-US" sz="1800" dirty="0"/>
              <a:t> </a:t>
            </a:r>
            <a:r>
              <a:rPr lang="en-US" sz="1800" kern="1200" cap="all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               06.</a:t>
            </a:r>
          </a:p>
        </p:txBody>
      </p:sp>
    </p:spTree>
    <p:extLst>
      <p:ext uri="{BB962C8B-B14F-4D97-AF65-F5344CB8AC3E}">
        <p14:creationId xmlns:p14="http://schemas.microsoft.com/office/powerpoint/2010/main" val="24472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588C-FBC2-4914-A212-EF951F94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599" cy="1478570"/>
          </a:xfrm>
        </p:spPr>
        <p:txBody>
          <a:bodyPr/>
          <a:lstStyle/>
          <a:p>
            <a:r>
              <a:rPr lang="en-US" b="1" dirty="0"/>
              <a:t>Vaccine &amp; antibiotics  </a:t>
            </a:r>
            <a:r>
              <a:rPr lang="en-US" sz="2800" b="1" dirty="0">
                <a:latin typeface="Bahnschrift Light" panose="020B0502040204020203" pitchFamily="34" charset="0"/>
              </a:rPr>
              <a:t>(MEDICAL BIOTECHNOLOGY)</a:t>
            </a:r>
            <a:r>
              <a:rPr lang="en-US" sz="3200" b="1" dirty="0">
                <a:latin typeface="Bahnschrift Light" panose="020B0502040204020203" pitchFamily="34" charset="0"/>
              </a:rPr>
              <a:t> 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62A4-3188-4AA6-907E-31E58DB35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894" y="1081868"/>
            <a:ext cx="5154304" cy="31947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  Vaccine</a:t>
            </a:r>
          </a:p>
          <a:p>
            <a:r>
              <a:rPr lang="en-US" sz="2400" dirty="0"/>
              <a:t>Vaccines are chemicals that stimulate the body’s immune system.</a:t>
            </a:r>
          </a:p>
          <a:p>
            <a:r>
              <a:rPr lang="en-US" sz="2400" dirty="0"/>
              <a:t>It causes the body to react as if it was under attack from the non attenuated versions of the disease.</a:t>
            </a:r>
          </a:p>
          <a:p>
            <a:r>
              <a:rPr lang="en-US" sz="2400" dirty="0"/>
              <a:t>This translates to quicker healing and less time being symptomatic.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A2BBC-EA73-45C4-BA5F-8C085E04B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9049" y="1063170"/>
            <a:ext cx="4875211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  Antibiotics</a:t>
            </a:r>
          </a:p>
          <a:p>
            <a:r>
              <a:rPr lang="en-US" sz="2400" dirty="0"/>
              <a:t>Antibiotics are commonly used in these days as a result of medical biotechnology.</a:t>
            </a:r>
          </a:p>
          <a:p>
            <a:r>
              <a:rPr lang="en-US" sz="2400" dirty="0"/>
              <a:t>Many plants are grown and genetically engineered to produce the antibodies.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8B37-BEB4-4170-9C19-AA49DBB2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sz="1600" dirty="0"/>
              <a:t>What is the Biotechnology    |     De </a:t>
            </a:r>
            <a:r>
              <a:rPr lang="en-US" sz="1800" dirty="0"/>
              <a:t>Silva</a:t>
            </a:r>
            <a:r>
              <a:rPr lang="en-US" sz="1600" dirty="0"/>
              <a:t> G.S.N                                                                                                   07.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3096A05-3A75-4CD2-9C18-7B69BA0D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8" y="4276579"/>
            <a:ext cx="4625924" cy="179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23802-6072-44CB-BAED-E7C012C7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66" y="4205628"/>
            <a:ext cx="4520832" cy="19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B972-7E48-45F8-80E7-F6F6B8B5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7862"/>
            <a:ext cx="9905998" cy="1478570"/>
          </a:xfrm>
        </p:spPr>
        <p:txBody>
          <a:bodyPr/>
          <a:lstStyle/>
          <a:p>
            <a:r>
              <a:rPr lang="en-US" b="1" dirty="0"/>
              <a:t>Pest resistant crops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sz="2800" b="1" dirty="0">
                <a:latin typeface="Bahnschrift Light" panose="020B0502040204020203" pitchFamily="34" charset="0"/>
              </a:rPr>
              <a:t>(AGRICULTURAL BIOTECHNOLOGY)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1823-792B-445B-8A7D-90C1A255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611678" cy="365125"/>
          </a:xfrm>
        </p:spPr>
        <p:txBody>
          <a:bodyPr/>
          <a:lstStyle/>
          <a:p>
            <a:r>
              <a:rPr lang="en-US" sz="1800" dirty="0"/>
              <a:t>What is the Biotechnology    |     De Silva G.S.N                                                                              08.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F3800-C392-4DF6-A2A6-8BB00E9975D0}"/>
              </a:ext>
            </a:extLst>
          </p:cNvPr>
          <p:cNvSpPr txBox="1"/>
          <p:nvPr/>
        </p:nvSpPr>
        <p:spPr>
          <a:xfrm>
            <a:off x="1033670" y="1690688"/>
            <a:ext cx="10416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Biotechnology has provided techniques for the creation of crops that express anti pest characteristics naturally.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Making them very resistant to pests.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ex: </a:t>
            </a:r>
            <a:r>
              <a:rPr lang="en-US" sz="2000" dirty="0"/>
              <a:t>Bacillus thuringiensis genes being transferred to crops.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Agricultural biotechnology focuses on developing pest resistant crops and as well as  increase crop yields too.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259340C-8117-4C63-9789-22B52486A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2" y="4130543"/>
            <a:ext cx="4703298" cy="1618407"/>
          </a:xfrm>
          <a:prstGeom prst="rect">
            <a:avLst/>
          </a:prstGeom>
        </p:spPr>
      </p:pic>
      <p:pic>
        <p:nvPicPr>
          <p:cNvPr id="9" name="Picture 8" descr="A caterpillar on a leaf&#10;&#10;Description automatically generated">
            <a:extLst>
              <a:ext uri="{FF2B5EF4-FFF2-40B4-BE49-F238E27FC236}">
                <a16:creationId xmlns:a16="http://schemas.microsoft.com/office/drawing/2014/main" id="{49038A22-AD4E-41A1-87C1-1F09D08A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17" y="4130542"/>
            <a:ext cx="4013981" cy="17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72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07C5-4DDD-47A6-A57A-852765E0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4" y="30508"/>
            <a:ext cx="10515600" cy="1262476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REFERENCES</a:t>
            </a:r>
            <a:r>
              <a:rPr lang="en-US" sz="3600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DF6B-437C-49A3-ADB5-6530E85B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034" y="1468369"/>
            <a:ext cx="10515600" cy="150018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https://www.conserve.energy.future.com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https://en.Wikipedia.org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https://www.nesa.edu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0E653-F640-4B29-B15E-1B56DF6E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825" y="6356350"/>
            <a:ext cx="11025809" cy="365125"/>
          </a:xfrm>
        </p:spPr>
        <p:txBody>
          <a:bodyPr/>
          <a:lstStyle/>
          <a:p>
            <a:r>
              <a:rPr lang="en-US" sz="1800" dirty="0"/>
              <a:t>What is the Biotechnology    |    De Silva G.S.N                                                                                      09.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3C258A-929D-489A-B08D-FDDD365A8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5" y="361432"/>
            <a:ext cx="5304621" cy="29022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A090C85-F6AF-4E46-A2CF-A6B118A7B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54" y="3554267"/>
            <a:ext cx="5304621" cy="28020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845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</TotalTime>
  <Words>503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Aharoni</vt:lpstr>
      <vt:lpstr>Arial</vt:lpstr>
      <vt:lpstr>Bahnschrift Light</vt:lpstr>
      <vt:lpstr>Calibri</vt:lpstr>
      <vt:lpstr>Tw Cen MT</vt:lpstr>
      <vt:lpstr>Wingdings</vt:lpstr>
      <vt:lpstr>Circuit</vt:lpstr>
      <vt:lpstr>What is BIOTECHNOLOGY</vt:lpstr>
      <vt:lpstr>WHAT IS BIOTECHNOLOGY ?  Bio + Technology = Biotechnology</vt:lpstr>
      <vt:lpstr>Areas of biotechnology</vt:lpstr>
      <vt:lpstr>Nutrient supplementations                   (Food biotechnology)</vt:lpstr>
      <vt:lpstr>Fuel from waste      (INDUSTRIAL BIOTECHNOLOGY) </vt:lpstr>
      <vt:lpstr>Vaccine &amp; antibiotics  (MEDICAL BIOTECHNOLOGY) </vt:lpstr>
      <vt:lpstr>Pest resistant crops             (AGRICULTURAL BIOTECHNOLOGY)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BIOTECHNOLOGY</dc:title>
  <dc:creator>De Silva G.S.N. hs21907166</dc:creator>
  <cp:lastModifiedBy>De Silva G.S.N. hs21907166</cp:lastModifiedBy>
  <cp:revision>4</cp:revision>
  <dcterms:created xsi:type="dcterms:W3CDTF">2021-09-20T17:12:54Z</dcterms:created>
  <dcterms:modified xsi:type="dcterms:W3CDTF">2021-09-24T14:38:46Z</dcterms:modified>
</cp:coreProperties>
</file>