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5" r:id="rId3"/>
    <p:sldId id="257" r:id="rId4"/>
    <p:sldId id="258" r:id="rId5"/>
    <p:sldId id="259" r:id="rId6"/>
    <p:sldId id="272" r:id="rId7"/>
    <p:sldId id="271" r:id="rId8"/>
    <p:sldId id="276" r:id="rId9"/>
    <p:sldId id="278" r:id="rId10"/>
    <p:sldId id="280" r:id="rId11"/>
    <p:sldId id="264" r:id="rId12"/>
    <p:sldId id="289" r:id="rId13"/>
    <p:sldId id="294" r:id="rId14"/>
    <p:sldId id="290" r:id="rId15"/>
    <p:sldId id="291" r:id="rId16"/>
    <p:sldId id="267" r:id="rId17"/>
    <p:sldId id="292" r:id="rId18"/>
    <p:sldId id="268" r:id="rId19"/>
    <p:sldId id="293" r:id="rId20"/>
    <p:sldId id="269"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02EE1C-9F2E-4614-B24E-824E8F34BE5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1D57F65-123D-4EE2-830C-E28760FED014}">
      <dgm:prSet/>
      <dgm:spPr/>
      <dgm:t>
        <a:bodyPr/>
        <a:lstStyle/>
        <a:p>
          <a:pPr>
            <a:lnSpc>
              <a:spcPct val="100000"/>
            </a:lnSpc>
          </a:pPr>
          <a:r>
            <a:rPr lang="en-US" b="0" i="0" dirty="0"/>
            <a:t>This dataset contains information on diabetes patients from 130 US hospitals between 1999 and 2008. It was collected to help researchers better understand how to manage diabetes and prevent complications.</a:t>
          </a:r>
          <a:endParaRPr lang="en-US" dirty="0"/>
        </a:p>
      </dgm:t>
    </dgm:pt>
    <dgm:pt modelId="{31C35AF2-32B0-488C-BD61-37CC2CB6F593}" type="parTrans" cxnId="{F6ED6726-067F-4B9E-8396-A2445265BFB6}">
      <dgm:prSet/>
      <dgm:spPr/>
      <dgm:t>
        <a:bodyPr/>
        <a:lstStyle/>
        <a:p>
          <a:endParaRPr lang="en-US"/>
        </a:p>
      </dgm:t>
    </dgm:pt>
    <dgm:pt modelId="{C314A145-BABB-4694-839C-A65E83E2CF39}" type="sibTrans" cxnId="{F6ED6726-067F-4B9E-8396-A2445265BFB6}">
      <dgm:prSet/>
      <dgm:spPr/>
      <dgm:t>
        <a:bodyPr/>
        <a:lstStyle/>
        <a:p>
          <a:endParaRPr lang="en-US"/>
        </a:p>
      </dgm:t>
    </dgm:pt>
    <dgm:pt modelId="{E471ECA4-DCFB-467B-92FA-8D34C6DC5B71}">
      <dgm:prSet/>
      <dgm:spPr/>
      <dgm:t>
        <a:bodyPr/>
        <a:lstStyle/>
        <a:p>
          <a:pPr>
            <a:lnSpc>
              <a:spcPct val="100000"/>
            </a:lnSpc>
          </a:pPr>
          <a:r>
            <a:rPr lang="en-US" b="0" i="0"/>
            <a:t>There are 50 features and 70000 observations in the dataset.</a:t>
          </a:r>
          <a:endParaRPr lang="en-US"/>
        </a:p>
      </dgm:t>
    </dgm:pt>
    <dgm:pt modelId="{18495193-FA9F-4814-BB03-2087F6B550F0}" type="parTrans" cxnId="{C1E2A9AF-4BCF-42DB-AB69-763B4F2554EF}">
      <dgm:prSet/>
      <dgm:spPr/>
      <dgm:t>
        <a:bodyPr/>
        <a:lstStyle/>
        <a:p>
          <a:endParaRPr lang="en-US"/>
        </a:p>
      </dgm:t>
    </dgm:pt>
    <dgm:pt modelId="{12984988-E68D-4F68-9E92-5D80D11C9C55}" type="sibTrans" cxnId="{C1E2A9AF-4BCF-42DB-AB69-763B4F2554EF}">
      <dgm:prSet/>
      <dgm:spPr/>
      <dgm:t>
        <a:bodyPr/>
        <a:lstStyle/>
        <a:p>
          <a:endParaRPr lang="en-US"/>
        </a:p>
      </dgm:t>
    </dgm:pt>
    <dgm:pt modelId="{C4915D42-6B56-415B-B322-671A6C65268D}">
      <dgm:prSet/>
      <dgm:spPr/>
      <dgm:t>
        <a:bodyPr/>
        <a:lstStyle/>
        <a:p>
          <a:pPr>
            <a:lnSpc>
              <a:spcPct val="100000"/>
            </a:lnSpc>
          </a:pPr>
          <a:r>
            <a:rPr lang="en-US" b="0" i="0" dirty="0"/>
            <a:t>The Goal of the dataset is to determine the early readmission of the patient within 30 days of discharge.</a:t>
          </a:r>
          <a:endParaRPr lang="en-US" dirty="0"/>
        </a:p>
      </dgm:t>
    </dgm:pt>
    <dgm:pt modelId="{DBD2A9F1-5AB8-4F2F-BF5B-4808D3E089D8}" type="parTrans" cxnId="{57C0CD87-C20B-4BD6-AF6A-89A834912556}">
      <dgm:prSet/>
      <dgm:spPr/>
      <dgm:t>
        <a:bodyPr/>
        <a:lstStyle/>
        <a:p>
          <a:endParaRPr lang="en-US"/>
        </a:p>
      </dgm:t>
    </dgm:pt>
    <dgm:pt modelId="{F9000C6E-43F6-4F25-90AA-D38CE748451F}" type="sibTrans" cxnId="{57C0CD87-C20B-4BD6-AF6A-89A834912556}">
      <dgm:prSet/>
      <dgm:spPr/>
      <dgm:t>
        <a:bodyPr/>
        <a:lstStyle/>
        <a:p>
          <a:endParaRPr lang="en-US"/>
        </a:p>
      </dgm:t>
    </dgm:pt>
    <dgm:pt modelId="{000BF508-EE31-45BD-B611-8576335EFA08}" type="pres">
      <dgm:prSet presAssocID="{C902EE1C-9F2E-4614-B24E-824E8F34BE52}" presName="root" presStyleCnt="0">
        <dgm:presLayoutVars>
          <dgm:dir/>
          <dgm:resizeHandles val="exact"/>
        </dgm:presLayoutVars>
      </dgm:prSet>
      <dgm:spPr/>
    </dgm:pt>
    <dgm:pt modelId="{5688728F-49E5-408A-9E84-FA36BBF48166}" type="pres">
      <dgm:prSet presAssocID="{F1D57F65-123D-4EE2-830C-E28760FED014}" presName="compNode" presStyleCnt="0"/>
      <dgm:spPr/>
    </dgm:pt>
    <dgm:pt modelId="{2830CA63-A803-4BDF-80C8-5AEA35BBDCCC}" type="pres">
      <dgm:prSet presAssocID="{F1D57F65-123D-4EE2-830C-E28760FED014}" presName="bgRect" presStyleLbl="bgShp" presStyleIdx="0" presStyleCnt="3"/>
      <dgm:spPr/>
    </dgm:pt>
    <dgm:pt modelId="{428A51C0-4A66-4175-9702-46A74D054085}" type="pres">
      <dgm:prSet presAssocID="{F1D57F65-123D-4EE2-830C-E28760FED0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idney"/>
        </a:ext>
      </dgm:extLst>
    </dgm:pt>
    <dgm:pt modelId="{45771143-D137-4078-8482-254D74D9DA3C}" type="pres">
      <dgm:prSet presAssocID="{F1D57F65-123D-4EE2-830C-E28760FED014}" presName="spaceRect" presStyleCnt="0"/>
      <dgm:spPr/>
    </dgm:pt>
    <dgm:pt modelId="{96C41CD8-BA03-4B8B-831F-1B96CAF8D986}" type="pres">
      <dgm:prSet presAssocID="{F1D57F65-123D-4EE2-830C-E28760FED014}" presName="parTx" presStyleLbl="revTx" presStyleIdx="0" presStyleCnt="3">
        <dgm:presLayoutVars>
          <dgm:chMax val="0"/>
          <dgm:chPref val="0"/>
        </dgm:presLayoutVars>
      </dgm:prSet>
      <dgm:spPr/>
    </dgm:pt>
    <dgm:pt modelId="{0941B96B-3DB3-40D8-877B-9BD6E863B1C0}" type="pres">
      <dgm:prSet presAssocID="{C314A145-BABB-4694-839C-A65E83E2CF39}" presName="sibTrans" presStyleCnt="0"/>
      <dgm:spPr/>
    </dgm:pt>
    <dgm:pt modelId="{2E5B08CD-3DF9-4FB0-9B34-606013083992}" type="pres">
      <dgm:prSet presAssocID="{E471ECA4-DCFB-467B-92FA-8D34C6DC5B71}" presName="compNode" presStyleCnt="0"/>
      <dgm:spPr/>
    </dgm:pt>
    <dgm:pt modelId="{0B2D63FA-2D34-40D6-91E1-2C70F2A0D9F6}" type="pres">
      <dgm:prSet presAssocID="{E471ECA4-DCFB-467B-92FA-8D34C6DC5B71}" presName="bgRect" presStyleLbl="bgShp" presStyleIdx="1" presStyleCnt="3"/>
      <dgm:spPr/>
    </dgm:pt>
    <dgm:pt modelId="{ECEE0651-931D-4D79-BBD1-9447E8765080}" type="pres">
      <dgm:prSet presAssocID="{E471ECA4-DCFB-467B-92FA-8D34C6DC5B7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725B86E4-EB5E-463A-A12C-C0A57146D73C}" type="pres">
      <dgm:prSet presAssocID="{E471ECA4-DCFB-467B-92FA-8D34C6DC5B71}" presName="spaceRect" presStyleCnt="0"/>
      <dgm:spPr/>
    </dgm:pt>
    <dgm:pt modelId="{CE984E6F-A0E4-4D1A-ADB7-AAA6FE844F44}" type="pres">
      <dgm:prSet presAssocID="{E471ECA4-DCFB-467B-92FA-8D34C6DC5B71}" presName="parTx" presStyleLbl="revTx" presStyleIdx="1" presStyleCnt="3">
        <dgm:presLayoutVars>
          <dgm:chMax val="0"/>
          <dgm:chPref val="0"/>
        </dgm:presLayoutVars>
      </dgm:prSet>
      <dgm:spPr/>
    </dgm:pt>
    <dgm:pt modelId="{9DA7A85D-0285-4810-8F2A-796CC20FFAEE}" type="pres">
      <dgm:prSet presAssocID="{12984988-E68D-4F68-9E92-5D80D11C9C55}" presName="sibTrans" presStyleCnt="0"/>
      <dgm:spPr/>
    </dgm:pt>
    <dgm:pt modelId="{3B6B9694-27E4-43B2-AA52-BEB12974B0DD}" type="pres">
      <dgm:prSet presAssocID="{C4915D42-6B56-415B-B322-671A6C65268D}" presName="compNode" presStyleCnt="0"/>
      <dgm:spPr/>
    </dgm:pt>
    <dgm:pt modelId="{7768DC8E-5167-4ABB-829B-0F3B1218EB85}" type="pres">
      <dgm:prSet presAssocID="{C4915D42-6B56-415B-B322-671A6C65268D}" presName="bgRect" presStyleLbl="bgShp" presStyleIdx="2" presStyleCnt="3"/>
      <dgm:spPr/>
    </dgm:pt>
    <dgm:pt modelId="{4FC13316-FB0B-47A5-9F09-38DA4459EFCB}" type="pres">
      <dgm:prSet presAssocID="{C4915D42-6B56-415B-B322-671A6C6526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tor"/>
        </a:ext>
      </dgm:extLst>
    </dgm:pt>
    <dgm:pt modelId="{8B01D812-B937-470D-8CCD-5DB49AFD21C1}" type="pres">
      <dgm:prSet presAssocID="{C4915D42-6B56-415B-B322-671A6C65268D}" presName="spaceRect" presStyleCnt="0"/>
      <dgm:spPr/>
    </dgm:pt>
    <dgm:pt modelId="{9B4D76ED-90F9-42E6-B554-2B7F84510E57}" type="pres">
      <dgm:prSet presAssocID="{C4915D42-6B56-415B-B322-671A6C65268D}" presName="parTx" presStyleLbl="revTx" presStyleIdx="2" presStyleCnt="3">
        <dgm:presLayoutVars>
          <dgm:chMax val="0"/>
          <dgm:chPref val="0"/>
        </dgm:presLayoutVars>
      </dgm:prSet>
      <dgm:spPr/>
    </dgm:pt>
  </dgm:ptLst>
  <dgm:cxnLst>
    <dgm:cxn modelId="{E8F07925-A69C-4D4B-BB4A-BC8185F5CA1E}" type="presOf" srcId="{C902EE1C-9F2E-4614-B24E-824E8F34BE52}" destId="{000BF508-EE31-45BD-B611-8576335EFA08}" srcOrd="0" destOrd="0" presId="urn:microsoft.com/office/officeart/2018/2/layout/IconVerticalSolidList"/>
    <dgm:cxn modelId="{F6ED6726-067F-4B9E-8396-A2445265BFB6}" srcId="{C902EE1C-9F2E-4614-B24E-824E8F34BE52}" destId="{F1D57F65-123D-4EE2-830C-E28760FED014}" srcOrd="0" destOrd="0" parTransId="{31C35AF2-32B0-488C-BD61-37CC2CB6F593}" sibTransId="{C314A145-BABB-4694-839C-A65E83E2CF39}"/>
    <dgm:cxn modelId="{677B8948-32B1-4F85-BF17-32421837A9C3}" type="presOf" srcId="{F1D57F65-123D-4EE2-830C-E28760FED014}" destId="{96C41CD8-BA03-4B8B-831F-1B96CAF8D986}" srcOrd="0" destOrd="0" presId="urn:microsoft.com/office/officeart/2018/2/layout/IconVerticalSolidList"/>
    <dgm:cxn modelId="{57C0CD87-C20B-4BD6-AF6A-89A834912556}" srcId="{C902EE1C-9F2E-4614-B24E-824E8F34BE52}" destId="{C4915D42-6B56-415B-B322-671A6C65268D}" srcOrd="2" destOrd="0" parTransId="{DBD2A9F1-5AB8-4F2F-BF5B-4808D3E089D8}" sibTransId="{F9000C6E-43F6-4F25-90AA-D38CE748451F}"/>
    <dgm:cxn modelId="{C1E2A9AF-4BCF-42DB-AB69-763B4F2554EF}" srcId="{C902EE1C-9F2E-4614-B24E-824E8F34BE52}" destId="{E471ECA4-DCFB-467B-92FA-8D34C6DC5B71}" srcOrd="1" destOrd="0" parTransId="{18495193-FA9F-4814-BB03-2087F6B550F0}" sibTransId="{12984988-E68D-4F68-9E92-5D80D11C9C55}"/>
    <dgm:cxn modelId="{CB9B91EE-7D46-4609-A54D-0870F2711119}" type="presOf" srcId="{C4915D42-6B56-415B-B322-671A6C65268D}" destId="{9B4D76ED-90F9-42E6-B554-2B7F84510E57}" srcOrd="0" destOrd="0" presId="urn:microsoft.com/office/officeart/2018/2/layout/IconVerticalSolidList"/>
    <dgm:cxn modelId="{2105FEFA-9510-40A8-9EE2-D6AB22783C38}" type="presOf" srcId="{E471ECA4-DCFB-467B-92FA-8D34C6DC5B71}" destId="{CE984E6F-A0E4-4D1A-ADB7-AAA6FE844F44}" srcOrd="0" destOrd="0" presId="urn:microsoft.com/office/officeart/2018/2/layout/IconVerticalSolidList"/>
    <dgm:cxn modelId="{788B0771-8F4D-4859-AD30-C3D81A7D1079}" type="presParOf" srcId="{000BF508-EE31-45BD-B611-8576335EFA08}" destId="{5688728F-49E5-408A-9E84-FA36BBF48166}" srcOrd="0" destOrd="0" presId="urn:microsoft.com/office/officeart/2018/2/layout/IconVerticalSolidList"/>
    <dgm:cxn modelId="{218ED04D-E958-495D-ABB4-7B3ACF4D3946}" type="presParOf" srcId="{5688728F-49E5-408A-9E84-FA36BBF48166}" destId="{2830CA63-A803-4BDF-80C8-5AEA35BBDCCC}" srcOrd="0" destOrd="0" presId="urn:microsoft.com/office/officeart/2018/2/layout/IconVerticalSolidList"/>
    <dgm:cxn modelId="{B7FC255D-8EB2-494A-B3E8-DCD2A546FC4C}" type="presParOf" srcId="{5688728F-49E5-408A-9E84-FA36BBF48166}" destId="{428A51C0-4A66-4175-9702-46A74D054085}" srcOrd="1" destOrd="0" presId="urn:microsoft.com/office/officeart/2018/2/layout/IconVerticalSolidList"/>
    <dgm:cxn modelId="{7CFB6D6B-3742-4D9E-9729-7DA503690876}" type="presParOf" srcId="{5688728F-49E5-408A-9E84-FA36BBF48166}" destId="{45771143-D137-4078-8482-254D74D9DA3C}" srcOrd="2" destOrd="0" presId="urn:microsoft.com/office/officeart/2018/2/layout/IconVerticalSolidList"/>
    <dgm:cxn modelId="{80B7F416-D095-4EE8-8073-3A783066B2AE}" type="presParOf" srcId="{5688728F-49E5-408A-9E84-FA36BBF48166}" destId="{96C41CD8-BA03-4B8B-831F-1B96CAF8D986}" srcOrd="3" destOrd="0" presId="urn:microsoft.com/office/officeart/2018/2/layout/IconVerticalSolidList"/>
    <dgm:cxn modelId="{D1516D2A-1501-440D-BEDE-4FD689A139F5}" type="presParOf" srcId="{000BF508-EE31-45BD-B611-8576335EFA08}" destId="{0941B96B-3DB3-40D8-877B-9BD6E863B1C0}" srcOrd="1" destOrd="0" presId="urn:microsoft.com/office/officeart/2018/2/layout/IconVerticalSolidList"/>
    <dgm:cxn modelId="{72425860-478F-4907-930E-E48BE27D0C43}" type="presParOf" srcId="{000BF508-EE31-45BD-B611-8576335EFA08}" destId="{2E5B08CD-3DF9-4FB0-9B34-606013083992}" srcOrd="2" destOrd="0" presId="urn:microsoft.com/office/officeart/2018/2/layout/IconVerticalSolidList"/>
    <dgm:cxn modelId="{BDB5D9F9-D658-4663-B6F6-CD51F9506BC8}" type="presParOf" srcId="{2E5B08CD-3DF9-4FB0-9B34-606013083992}" destId="{0B2D63FA-2D34-40D6-91E1-2C70F2A0D9F6}" srcOrd="0" destOrd="0" presId="urn:microsoft.com/office/officeart/2018/2/layout/IconVerticalSolidList"/>
    <dgm:cxn modelId="{E0F55CB5-BD42-488D-B544-9744553CED59}" type="presParOf" srcId="{2E5B08CD-3DF9-4FB0-9B34-606013083992}" destId="{ECEE0651-931D-4D79-BBD1-9447E8765080}" srcOrd="1" destOrd="0" presId="urn:microsoft.com/office/officeart/2018/2/layout/IconVerticalSolidList"/>
    <dgm:cxn modelId="{7C3E3BA8-A8E8-4167-8CC9-DBA585213D5F}" type="presParOf" srcId="{2E5B08CD-3DF9-4FB0-9B34-606013083992}" destId="{725B86E4-EB5E-463A-A12C-C0A57146D73C}" srcOrd="2" destOrd="0" presId="urn:microsoft.com/office/officeart/2018/2/layout/IconVerticalSolidList"/>
    <dgm:cxn modelId="{95FB3CBF-4E25-404C-9359-A7F7FAD309B7}" type="presParOf" srcId="{2E5B08CD-3DF9-4FB0-9B34-606013083992}" destId="{CE984E6F-A0E4-4D1A-ADB7-AAA6FE844F44}" srcOrd="3" destOrd="0" presId="urn:microsoft.com/office/officeart/2018/2/layout/IconVerticalSolidList"/>
    <dgm:cxn modelId="{428DDDA4-62D3-4963-A1A3-6E8AEEB68EEF}" type="presParOf" srcId="{000BF508-EE31-45BD-B611-8576335EFA08}" destId="{9DA7A85D-0285-4810-8F2A-796CC20FFAEE}" srcOrd="3" destOrd="0" presId="urn:microsoft.com/office/officeart/2018/2/layout/IconVerticalSolidList"/>
    <dgm:cxn modelId="{4C9615D3-BCD9-4B3D-8FA8-3F76A1675D00}" type="presParOf" srcId="{000BF508-EE31-45BD-B611-8576335EFA08}" destId="{3B6B9694-27E4-43B2-AA52-BEB12974B0DD}" srcOrd="4" destOrd="0" presId="urn:microsoft.com/office/officeart/2018/2/layout/IconVerticalSolidList"/>
    <dgm:cxn modelId="{53B55597-7BCB-42D7-BD14-21555768B6C8}" type="presParOf" srcId="{3B6B9694-27E4-43B2-AA52-BEB12974B0DD}" destId="{7768DC8E-5167-4ABB-829B-0F3B1218EB85}" srcOrd="0" destOrd="0" presId="urn:microsoft.com/office/officeart/2018/2/layout/IconVerticalSolidList"/>
    <dgm:cxn modelId="{BD9E01A3-C723-41EE-BF81-886C602F9005}" type="presParOf" srcId="{3B6B9694-27E4-43B2-AA52-BEB12974B0DD}" destId="{4FC13316-FB0B-47A5-9F09-38DA4459EFCB}" srcOrd="1" destOrd="0" presId="urn:microsoft.com/office/officeart/2018/2/layout/IconVerticalSolidList"/>
    <dgm:cxn modelId="{1A53055F-6BB9-42DE-A277-3DA3FB4E0FCD}" type="presParOf" srcId="{3B6B9694-27E4-43B2-AA52-BEB12974B0DD}" destId="{8B01D812-B937-470D-8CCD-5DB49AFD21C1}" srcOrd="2" destOrd="0" presId="urn:microsoft.com/office/officeart/2018/2/layout/IconVerticalSolidList"/>
    <dgm:cxn modelId="{2A6BB2DE-4D2B-4199-A023-ACC16D82C27B}" type="presParOf" srcId="{3B6B9694-27E4-43B2-AA52-BEB12974B0DD}" destId="{9B4D76ED-90F9-42E6-B554-2B7F84510E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408D89-CFBB-4F6F-A78E-F8C9C98CDA7B}"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47C645F2-1ACC-4E97-82E7-38E911961CB0}">
      <dgm:prSet custT="1"/>
      <dgm:spPr/>
      <dgm:t>
        <a:bodyPr/>
        <a:lstStyle/>
        <a:p>
          <a:pPr algn="just"/>
          <a:r>
            <a:rPr lang="en-US" sz="1600" b="0" i="0" dirty="0"/>
            <a:t>Patient Demographics: Age, gender, race, ethnicity</a:t>
          </a:r>
          <a:endParaRPr lang="en-US" sz="1600" dirty="0"/>
        </a:p>
      </dgm:t>
    </dgm:pt>
    <dgm:pt modelId="{84E5852D-91B1-4859-82B5-34E3E4160CB1}" type="parTrans" cxnId="{183E3398-5494-4131-9221-9C4F84527306}">
      <dgm:prSet/>
      <dgm:spPr/>
      <dgm:t>
        <a:bodyPr/>
        <a:lstStyle/>
        <a:p>
          <a:endParaRPr lang="en-US"/>
        </a:p>
      </dgm:t>
    </dgm:pt>
    <dgm:pt modelId="{55127D51-C1C4-4223-9555-58CAEF6F26CA}" type="sibTrans" cxnId="{183E3398-5494-4131-9221-9C4F84527306}">
      <dgm:prSet phldrT="01"/>
      <dgm:spPr/>
      <dgm:t>
        <a:bodyPr/>
        <a:lstStyle/>
        <a:p>
          <a:r>
            <a:rPr lang="en-US"/>
            <a:t>01</a:t>
          </a:r>
        </a:p>
      </dgm:t>
    </dgm:pt>
    <dgm:pt modelId="{1A17356E-6200-42E0-A35C-A4D6AE63D88D}">
      <dgm:prSet custT="1"/>
      <dgm:spPr/>
      <dgm:t>
        <a:bodyPr/>
        <a:lstStyle/>
        <a:p>
          <a:pPr algn="l"/>
          <a:r>
            <a:rPr lang="en-US" sz="1600" b="0" i="0" dirty="0"/>
            <a:t>Diagnoses: Primary and secondary diagnoses related to diabetes and other conditions</a:t>
          </a:r>
          <a:endParaRPr lang="en-US" sz="1600" dirty="0"/>
        </a:p>
      </dgm:t>
    </dgm:pt>
    <dgm:pt modelId="{C5B31FC1-C135-4B74-A75F-D6FA1D8199B7}" type="parTrans" cxnId="{4E86BD77-F64C-4C47-8853-A5F9612C31CF}">
      <dgm:prSet/>
      <dgm:spPr/>
      <dgm:t>
        <a:bodyPr/>
        <a:lstStyle/>
        <a:p>
          <a:endParaRPr lang="en-US"/>
        </a:p>
      </dgm:t>
    </dgm:pt>
    <dgm:pt modelId="{65C79DD6-66A7-4177-BA49-05A2615C25EE}" type="sibTrans" cxnId="{4E86BD77-F64C-4C47-8853-A5F9612C31CF}">
      <dgm:prSet phldrT="02"/>
      <dgm:spPr/>
      <dgm:t>
        <a:bodyPr/>
        <a:lstStyle/>
        <a:p>
          <a:r>
            <a:rPr lang="en-US"/>
            <a:t>02</a:t>
          </a:r>
        </a:p>
      </dgm:t>
    </dgm:pt>
    <dgm:pt modelId="{739313E0-60BF-4689-AB3D-A6CC62CDE766}">
      <dgm:prSet custT="1"/>
      <dgm:spPr/>
      <dgm:t>
        <a:bodyPr/>
        <a:lstStyle/>
        <a:p>
          <a:pPr algn="l"/>
          <a:r>
            <a:rPr lang="en-US" sz="1600" b="0" i="0" dirty="0"/>
            <a:t>Medications: Prescribed medications during the hospital stay</a:t>
          </a:r>
          <a:endParaRPr lang="en-US" sz="1600" dirty="0"/>
        </a:p>
      </dgm:t>
    </dgm:pt>
    <dgm:pt modelId="{E0136B7D-AAE9-4F7E-9DE8-7D80DFEDEDED}" type="parTrans" cxnId="{99D94FEA-73CE-45F1-8179-3839A4490911}">
      <dgm:prSet/>
      <dgm:spPr/>
      <dgm:t>
        <a:bodyPr/>
        <a:lstStyle/>
        <a:p>
          <a:endParaRPr lang="en-US"/>
        </a:p>
      </dgm:t>
    </dgm:pt>
    <dgm:pt modelId="{C9E286F1-F0F6-48FD-A382-1465B8CBD26A}" type="sibTrans" cxnId="{99D94FEA-73CE-45F1-8179-3839A4490911}">
      <dgm:prSet phldrT="03"/>
      <dgm:spPr/>
      <dgm:t>
        <a:bodyPr/>
        <a:lstStyle/>
        <a:p>
          <a:r>
            <a:rPr lang="en-US"/>
            <a:t>03</a:t>
          </a:r>
        </a:p>
      </dgm:t>
    </dgm:pt>
    <dgm:pt modelId="{DB419DA8-2616-42DB-909A-444D99837388}">
      <dgm:prSet custT="1"/>
      <dgm:spPr/>
      <dgm:t>
        <a:bodyPr/>
        <a:lstStyle/>
        <a:p>
          <a:pPr algn="l"/>
          <a:r>
            <a:rPr lang="en-US" sz="1600" b="0" i="0" dirty="0"/>
            <a:t>Laboratory Tests: Results of various blood tests related to diabetes management</a:t>
          </a:r>
          <a:endParaRPr lang="en-US" sz="1600" dirty="0"/>
        </a:p>
      </dgm:t>
    </dgm:pt>
    <dgm:pt modelId="{BA7BDFC1-E2FC-472C-9F11-7141B9ACD362}" type="parTrans" cxnId="{8E778EF7-8401-45B9-AF84-5E6CACB463EE}">
      <dgm:prSet/>
      <dgm:spPr/>
      <dgm:t>
        <a:bodyPr/>
        <a:lstStyle/>
        <a:p>
          <a:endParaRPr lang="en-US"/>
        </a:p>
      </dgm:t>
    </dgm:pt>
    <dgm:pt modelId="{70ECC4FF-3762-4D74-A939-76FDB91C3137}" type="sibTrans" cxnId="{8E778EF7-8401-45B9-AF84-5E6CACB463EE}">
      <dgm:prSet phldrT="04"/>
      <dgm:spPr/>
      <dgm:t>
        <a:bodyPr/>
        <a:lstStyle/>
        <a:p>
          <a:r>
            <a:rPr lang="en-US"/>
            <a:t>04</a:t>
          </a:r>
        </a:p>
      </dgm:t>
    </dgm:pt>
    <dgm:pt modelId="{65EECA4B-87FD-4D3C-998A-489385E7C3DC}">
      <dgm:prSet custT="1"/>
      <dgm:spPr/>
      <dgm:t>
        <a:bodyPr/>
        <a:lstStyle/>
        <a:p>
          <a:pPr algn="l"/>
          <a:r>
            <a:rPr lang="en-US" sz="1600" b="0" i="0" dirty="0"/>
            <a:t>Readmission Status: Whether the patient was readmitted within 30 days of discharge</a:t>
          </a:r>
          <a:endParaRPr lang="en-US" sz="1600" dirty="0"/>
        </a:p>
      </dgm:t>
    </dgm:pt>
    <dgm:pt modelId="{251111AE-04CC-4BBF-B918-982649011EB5}" type="parTrans" cxnId="{06A91B0C-4B82-4432-B00C-94F358FA41FC}">
      <dgm:prSet/>
      <dgm:spPr/>
      <dgm:t>
        <a:bodyPr/>
        <a:lstStyle/>
        <a:p>
          <a:endParaRPr lang="en-US"/>
        </a:p>
      </dgm:t>
    </dgm:pt>
    <dgm:pt modelId="{EF77E6E4-5D5F-42F8-B48D-FE30F266A006}" type="sibTrans" cxnId="{06A91B0C-4B82-4432-B00C-94F358FA41FC}">
      <dgm:prSet phldrT="05"/>
      <dgm:spPr/>
      <dgm:t>
        <a:bodyPr/>
        <a:lstStyle/>
        <a:p>
          <a:r>
            <a:rPr lang="en-US"/>
            <a:t>05</a:t>
          </a:r>
        </a:p>
      </dgm:t>
    </dgm:pt>
    <dgm:pt modelId="{14F9A93F-5A39-46A5-8111-CD5BEAF9DBCE}" type="pres">
      <dgm:prSet presAssocID="{0B408D89-CFBB-4F6F-A78E-F8C9C98CDA7B}" presName="Name0" presStyleCnt="0">
        <dgm:presLayoutVars>
          <dgm:animLvl val="lvl"/>
          <dgm:resizeHandles val="exact"/>
        </dgm:presLayoutVars>
      </dgm:prSet>
      <dgm:spPr/>
    </dgm:pt>
    <dgm:pt modelId="{876A7000-EFCE-4D8F-9BB8-115AB6F40177}" type="pres">
      <dgm:prSet presAssocID="{47C645F2-1ACC-4E97-82E7-38E911961CB0}" presName="compositeNode" presStyleCnt="0">
        <dgm:presLayoutVars>
          <dgm:bulletEnabled val="1"/>
        </dgm:presLayoutVars>
      </dgm:prSet>
      <dgm:spPr/>
    </dgm:pt>
    <dgm:pt modelId="{36D926A9-2360-4EFF-832D-40A20D585519}" type="pres">
      <dgm:prSet presAssocID="{47C645F2-1ACC-4E97-82E7-38E911961CB0}" presName="bgRect" presStyleLbl="alignNode1" presStyleIdx="0" presStyleCnt="5"/>
      <dgm:spPr/>
    </dgm:pt>
    <dgm:pt modelId="{B66D982B-5E97-4543-B5CB-15D10EE3BD97}" type="pres">
      <dgm:prSet presAssocID="{55127D51-C1C4-4223-9555-58CAEF6F26CA}" presName="sibTransNodeRect" presStyleLbl="alignNode1" presStyleIdx="0" presStyleCnt="5">
        <dgm:presLayoutVars>
          <dgm:chMax val="0"/>
          <dgm:bulletEnabled val="1"/>
        </dgm:presLayoutVars>
      </dgm:prSet>
      <dgm:spPr/>
    </dgm:pt>
    <dgm:pt modelId="{3EB6BAB9-E5EB-44E5-8E36-33E545AB9645}" type="pres">
      <dgm:prSet presAssocID="{47C645F2-1ACC-4E97-82E7-38E911961CB0}" presName="nodeRect" presStyleLbl="alignNode1" presStyleIdx="0" presStyleCnt="5">
        <dgm:presLayoutVars>
          <dgm:bulletEnabled val="1"/>
        </dgm:presLayoutVars>
      </dgm:prSet>
      <dgm:spPr/>
    </dgm:pt>
    <dgm:pt modelId="{6BB0D1F0-F84E-4D08-B858-17DEFD66CB60}" type="pres">
      <dgm:prSet presAssocID="{55127D51-C1C4-4223-9555-58CAEF6F26CA}" presName="sibTrans" presStyleCnt="0"/>
      <dgm:spPr/>
    </dgm:pt>
    <dgm:pt modelId="{52C91711-664C-46BC-81D7-9CA62D09B89B}" type="pres">
      <dgm:prSet presAssocID="{1A17356E-6200-42E0-A35C-A4D6AE63D88D}" presName="compositeNode" presStyleCnt="0">
        <dgm:presLayoutVars>
          <dgm:bulletEnabled val="1"/>
        </dgm:presLayoutVars>
      </dgm:prSet>
      <dgm:spPr/>
    </dgm:pt>
    <dgm:pt modelId="{AB37E6C5-DA20-49F1-BF8B-16B318C9708E}" type="pres">
      <dgm:prSet presAssocID="{1A17356E-6200-42E0-A35C-A4D6AE63D88D}" presName="bgRect" presStyleLbl="alignNode1" presStyleIdx="1" presStyleCnt="5"/>
      <dgm:spPr/>
    </dgm:pt>
    <dgm:pt modelId="{A970FDD4-943B-4051-9828-509EA2FCBF29}" type="pres">
      <dgm:prSet presAssocID="{65C79DD6-66A7-4177-BA49-05A2615C25EE}" presName="sibTransNodeRect" presStyleLbl="alignNode1" presStyleIdx="1" presStyleCnt="5">
        <dgm:presLayoutVars>
          <dgm:chMax val="0"/>
          <dgm:bulletEnabled val="1"/>
        </dgm:presLayoutVars>
      </dgm:prSet>
      <dgm:spPr/>
    </dgm:pt>
    <dgm:pt modelId="{9127776C-1F21-4E42-8A69-CA00E03B0306}" type="pres">
      <dgm:prSet presAssocID="{1A17356E-6200-42E0-A35C-A4D6AE63D88D}" presName="nodeRect" presStyleLbl="alignNode1" presStyleIdx="1" presStyleCnt="5">
        <dgm:presLayoutVars>
          <dgm:bulletEnabled val="1"/>
        </dgm:presLayoutVars>
      </dgm:prSet>
      <dgm:spPr/>
    </dgm:pt>
    <dgm:pt modelId="{0B17EB65-D63B-4317-BB68-EA267479061F}" type="pres">
      <dgm:prSet presAssocID="{65C79DD6-66A7-4177-BA49-05A2615C25EE}" presName="sibTrans" presStyleCnt="0"/>
      <dgm:spPr/>
    </dgm:pt>
    <dgm:pt modelId="{B4541584-F1CC-4C52-873F-80D8CAA10CF8}" type="pres">
      <dgm:prSet presAssocID="{739313E0-60BF-4689-AB3D-A6CC62CDE766}" presName="compositeNode" presStyleCnt="0">
        <dgm:presLayoutVars>
          <dgm:bulletEnabled val="1"/>
        </dgm:presLayoutVars>
      </dgm:prSet>
      <dgm:spPr/>
    </dgm:pt>
    <dgm:pt modelId="{CBFCC146-02E8-426B-8CE0-7FF59B4EB5A1}" type="pres">
      <dgm:prSet presAssocID="{739313E0-60BF-4689-AB3D-A6CC62CDE766}" presName="bgRect" presStyleLbl="alignNode1" presStyleIdx="2" presStyleCnt="5"/>
      <dgm:spPr/>
    </dgm:pt>
    <dgm:pt modelId="{23F902C5-577A-44AB-864F-98A53A009026}" type="pres">
      <dgm:prSet presAssocID="{C9E286F1-F0F6-48FD-A382-1465B8CBD26A}" presName="sibTransNodeRect" presStyleLbl="alignNode1" presStyleIdx="2" presStyleCnt="5">
        <dgm:presLayoutVars>
          <dgm:chMax val="0"/>
          <dgm:bulletEnabled val="1"/>
        </dgm:presLayoutVars>
      </dgm:prSet>
      <dgm:spPr/>
    </dgm:pt>
    <dgm:pt modelId="{83210EDE-588D-44DA-B752-8F39CB236921}" type="pres">
      <dgm:prSet presAssocID="{739313E0-60BF-4689-AB3D-A6CC62CDE766}" presName="nodeRect" presStyleLbl="alignNode1" presStyleIdx="2" presStyleCnt="5">
        <dgm:presLayoutVars>
          <dgm:bulletEnabled val="1"/>
        </dgm:presLayoutVars>
      </dgm:prSet>
      <dgm:spPr/>
    </dgm:pt>
    <dgm:pt modelId="{A27171B7-08A9-4D1C-8DC1-A73C559B9619}" type="pres">
      <dgm:prSet presAssocID="{C9E286F1-F0F6-48FD-A382-1465B8CBD26A}" presName="sibTrans" presStyleCnt="0"/>
      <dgm:spPr/>
    </dgm:pt>
    <dgm:pt modelId="{D09F1DB9-65A1-4284-9BF5-DE7BE579A897}" type="pres">
      <dgm:prSet presAssocID="{DB419DA8-2616-42DB-909A-444D99837388}" presName="compositeNode" presStyleCnt="0">
        <dgm:presLayoutVars>
          <dgm:bulletEnabled val="1"/>
        </dgm:presLayoutVars>
      </dgm:prSet>
      <dgm:spPr/>
    </dgm:pt>
    <dgm:pt modelId="{CEE1A497-2593-4272-8C5E-B09AC9E45BF7}" type="pres">
      <dgm:prSet presAssocID="{DB419DA8-2616-42DB-909A-444D99837388}" presName="bgRect" presStyleLbl="alignNode1" presStyleIdx="3" presStyleCnt="5"/>
      <dgm:spPr/>
    </dgm:pt>
    <dgm:pt modelId="{361614D7-C6B6-43BB-A682-7654E1B7D60D}" type="pres">
      <dgm:prSet presAssocID="{70ECC4FF-3762-4D74-A939-76FDB91C3137}" presName="sibTransNodeRect" presStyleLbl="alignNode1" presStyleIdx="3" presStyleCnt="5">
        <dgm:presLayoutVars>
          <dgm:chMax val="0"/>
          <dgm:bulletEnabled val="1"/>
        </dgm:presLayoutVars>
      </dgm:prSet>
      <dgm:spPr/>
    </dgm:pt>
    <dgm:pt modelId="{CB1C0333-7988-4D58-875C-8A9C6A81C4F3}" type="pres">
      <dgm:prSet presAssocID="{DB419DA8-2616-42DB-909A-444D99837388}" presName="nodeRect" presStyleLbl="alignNode1" presStyleIdx="3" presStyleCnt="5">
        <dgm:presLayoutVars>
          <dgm:bulletEnabled val="1"/>
        </dgm:presLayoutVars>
      </dgm:prSet>
      <dgm:spPr/>
    </dgm:pt>
    <dgm:pt modelId="{BE1C1C59-75A6-4243-B101-28CE31B00CF1}" type="pres">
      <dgm:prSet presAssocID="{70ECC4FF-3762-4D74-A939-76FDB91C3137}" presName="sibTrans" presStyleCnt="0"/>
      <dgm:spPr/>
    </dgm:pt>
    <dgm:pt modelId="{202D061D-6CBF-4B2D-B14B-095ACDB15733}" type="pres">
      <dgm:prSet presAssocID="{65EECA4B-87FD-4D3C-998A-489385E7C3DC}" presName="compositeNode" presStyleCnt="0">
        <dgm:presLayoutVars>
          <dgm:bulletEnabled val="1"/>
        </dgm:presLayoutVars>
      </dgm:prSet>
      <dgm:spPr/>
    </dgm:pt>
    <dgm:pt modelId="{8FBC3669-4F34-492D-8545-4283AAF7FAB8}" type="pres">
      <dgm:prSet presAssocID="{65EECA4B-87FD-4D3C-998A-489385E7C3DC}" presName="bgRect" presStyleLbl="alignNode1" presStyleIdx="4" presStyleCnt="5"/>
      <dgm:spPr/>
    </dgm:pt>
    <dgm:pt modelId="{A9C6568B-698A-41BB-BE79-78E641E08583}" type="pres">
      <dgm:prSet presAssocID="{EF77E6E4-5D5F-42F8-B48D-FE30F266A006}" presName="sibTransNodeRect" presStyleLbl="alignNode1" presStyleIdx="4" presStyleCnt="5">
        <dgm:presLayoutVars>
          <dgm:chMax val="0"/>
          <dgm:bulletEnabled val="1"/>
        </dgm:presLayoutVars>
      </dgm:prSet>
      <dgm:spPr/>
    </dgm:pt>
    <dgm:pt modelId="{03747766-E139-4A17-B964-CD95D1DAA3D6}" type="pres">
      <dgm:prSet presAssocID="{65EECA4B-87FD-4D3C-998A-489385E7C3DC}" presName="nodeRect" presStyleLbl="alignNode1" presStyleIdx="4" presStyleCnt="5">
        <dgm:presLayoutVars>
          <dgm:bulletEnabled val="1"/>
        </dgm:presLayoutVars>
      </dgm:prSet>
      <dgm:spPr/>
    </dgm:pt>
  </dgm:ptLst>
  <dgm:cxnLst>
    <dgm:cxn modelId="{06A91B0C-4B82-4432-B00C-94F358FA41FC}" srcId="{0B408D89-CFBB-4F6F-A78E-F8C9C98CDA7B}" destId="{65EECA4B-87FD-4D3C-998A-489385E7C3DC}" srcOrd="4" destOrd="0" parTransId="{251111AE-04CC-4BBF-B918-982649011EB5}" sibTransId="{EF77E6E4-5D5F-42F8-B48D-FE30F266A006}"/>
    <dgm:cxn modelId="{9767A210-1D0F-467D-87A0-D2E71CF94983}" type="presOf" srcId="{55127D51-C1C4-4223-9555-58CAEF6F26CA}" destId="{B66D982B-5E97-4543-B5CB-15D10EE3BD97}" srcOrd="0" destOrd="0" presId="urn:microsoft.com/office/officeart/2016/7/layout/LinearBlockProcessNumbered"/>
    <dgm:cxn modelId="{5FFEC41B-6F23-4862-AEA3-D9E870AF1ADC}" type="presOf" srcId="{739313E0-60BF-4689-AB3D-A6CC62CDE766}" destId="{CBFCC146-02E8-426B-8CE0-7FF59B4EB5A1}" srcOrd="0" destOrd="0" presId="urn:microsoft.com/office/officeart/2016/7/layout/LinearBlockProcessNumbered"/>
    <dgm:cxn modelId="{D0AB5521-D65B-45FD-9DBD-2919ECC92B1B}" type="presOf" srcId="{65EECA4B-87FD-4D3C-998A-489385E7C3DC}" destId="{8FBC3669-4F34-492D-8545-4283AAF7FAB8}" srcOrd="0" destOrd="0" presId="urn:microsoft.com/office/officeart/2016/7/layout/LinearBlockProcessNumbered"/>
    <dgm:cxn modelId="{B404B827-0CA9-4EFB-9847-029055D145A3}" type="presOf" srcId="{65C79DD6-66A7-4177-BA49-05A2615C25EE}" destId="{A970FDD4-943B-4051-9828-509EA2FCBF29}" srcOrd="0" destOrd="0" presId="urn:microsoft.com/office/officeart/2016/7/layout/LinearBlockProcessNumbered"/>
    <dgm:cxn modelId="{48A94A34-EA0B-4098-8121-E54ACA1ACB94}" type="presOf" srcId="{DB419DA8-2616-42DB-909A-444D99837388}" destId="{CB1C0333-7988-4D58-875C-8A9C6A81C4F3}" srcOrd="1" destOrd="0" presId="urn:microsoft.com/office/officeart/2016/7/layout/LinearBlockProcessNumbered"/>
    <dgm:cxn modelId="{D9BDC836-00D0-45C0-8EED-3F07D5B4729F}" type="presOf" srcId="{C9E286F1-F0F6-48FD-A382-1465B8CBD26A}" destId="{23F902C5-577A-44AB-864F-98A53A009026}" srcOrd="0" destOrd="0" presId="urn:microsoft.com/office/officeart/2016/7/layout/LinearBlockProcessNumbered"/>
    <dgm:cxn modelId="{5D6A7A68-EA81-40BB-9633-86FA92871E47}" type="presOf" srcId="{EF77E6E4-5D5F-42F8-B48D-FE30F266A006}" destId="{A9C6568B-698A-41BB-BE79-78E641E08583}" srcOrd="0" destOrd="0" presId="urn:microsoft.com/office/officeart/2016/7/layout/LinearBlockProcessNumbered"/>
    <dgm:cxn modelId="{63E9574B-942C-42E2-92E2-FE185ECF8AB6}" type="presOf" srcId="{0B408D89-CFBB-4F6F-A78E-F8C9C98CDA7B}" destId="{14F9A93F-5A39-46A5-8111-CD5BEAF9DBCE}" srcOrd="0" destOrd="0" presId="urn:microsoft.com/office/officeart/2016/7/layout/LinearBlockProcessNumbered"/>
    <dgm:cxn modelId="{C739C44B-6F01-4CEA-9059-AC97266F7E02}" type="presOf" srcId="{47C645F2-1ACC-4E97-82E7-38E911961CB0}" destId="{36D926A9-2360-4EFF-832D-40A20D585519}" srcOrd="0" destOrd="0" presId="urn:microsoft.com/office/officeart/2016/7/layout/LinearBlockProcessNumbered"/>
    <dgm:cxn modelId="{4E86BD77-F64C-4C47-8853-A5F9612C31CF}" srcId="{0B408D89-CFBB-4F6F-A78E-F8C9C98CDA7B}" destId="{1A17356E-6200-42E0-A35C-A4D6AE63D88D}" srcOrd="1" destOrd="0" parTransId="{C5B31FC1-C135-4B74-A75F-D6FA1D8199B7}" sibTransId="{65C79DD6-66A7-4177-BA49-05A2615C25EE}"/>
    <dgm:cxn modelId="{395F5483-B135-4081-B995-3CC6EFBF8FD4}" type="presOf" srcId="{1A17356E-6200-42E0-A35C-A4D6AE63D88D}" destId="{9127776C-1F21-4E42-8A69-CA00E03B0306}" srcOrd="1" destOrd="0" presId="urn:microsoft.com/office/officeart/2016/7/layout/LinearBlockProcessNumbered"/>
    <dgm:cxn modelId="{183E3398-5494-4131-9221-9C4F84527306}" srcId="{0B408D89-CFBB-4F6F-A78E-F8C9C98CDA7B}" destId="{47C645F2-1ACC-4E97-82E7-38E911961CB0}" srcOrd="0" destOrd="0" parTransId="{84E5852D-91B1-4859-82B5-34E3E4160CB1}" sibTransId="{55127D51-C1C4-4223-9555-58CAEF6F26CA}"/>
    <dgm:cxn modelId="{F06E0F9D-2976-4192-8BEA-578654B12058}" type="presOf" srcId="{47C645F2-1ACC-4E97-82E7-38E911961CB0}" destId="{3EB6BAB9-E5EB-44E5-8E36-33E545AB9645}" srcOrd="1" destOrd="0" presId="urn:microsoft.com/office/officeart/2016/7/layout/LinearBlockProcessNumbered"/>
    <dgm:cxn modelId="{D36F70BC-6E4F-47EE-A1B3-287F3464C1B4}" type="presOf" srcId="{65EECA4B-87FD-4D3C-998A-489385E7C3DC}" destId="{03747766-E139-4A17-B964-CD95D1DAA3D6}" srcOrd="1" destOrd="0" presId="urn:microsoft.com/office/officeart/2016/7/layout/LinearBlockProcessNumbered"/>
    <dgm:cxn modelId="{63C062C7-C5B9-491E-9276-20267AADD07C}" type="presOf" srcId="{1A17356E-6200-42E0-A35C-A4D6AE63D88D}" destId="{AB37E6C5-DA20-49F1-BF8B-16B318C9708E}" srcOrd="0" destOrd="0" presId="urn:microsoft.com/office/officeart/2016/7/layout/LinearBlockProcessNumbered"/>
    <dgm:cxn modelId="{5871DCD5-3821-44CF-9224-B662EDA77C60}" type="presOf" srcId="{DB419DA8-2616-42DB-909A-444D99837388}" destId="{CEE1A497-2593-4272-8C5E-B09AC9E45BF7}" srcOrd="0" destOrd="0" presId="urn:microsoft.com/office/officeart/2016/7/layout/LinearBlockProcessNumbered"/>
    <dgm:cxn modelId="{99D94FEA-73CE-45F1-8179-3839A4490911}" srcId="{0B408D89-CFBB-4F6F-A78E-F8C9C98CDA7B}" destId="{739313E0-60BF-4689-AB3D-A6CC62CDE766}" srcOrd="2" destOrd="0" parTransId="{E0136B7D-AAE9-4F7E-9DE8-7D80DFEDEDED}" sibTransId="{C9E286F1-F0F6-48FD-A382-1465B8CBD26A}"/>
    <dgm:cxn modelId="{C51078ED-E0BC-43AE-81E4-3E5E2AFC483A}" type="presOf" srcId="{70ECC4FF-3762-4D74-A939-76FDB91C3137}" destId="{361614D7-C6B6-43BB-A682-7654E1B7D60D}" srcOrd="0" destOrd="0" presId="urn:microsoft.com/office/officeart/2016/7/layout/LinearBlockProcessNumbered"/>
    <dgm:cxn modelId="{B25BB0EE-44F2-4AD4-8A5C-2B56E5C641D3}" type="presOf" srcId="{739313E0-60BF-4689-AB3D-A6CC62CDE766}" destId="{83210EDE-588D-44DA-B752-8F39CB236921}" srcOrd="1" destOrd="0" presId="urn:microsoft.com/office/officeart/2016/7/layout/LinearBlockProcessNumbered"/>
    <dgm:cxn modelId="{8E778EF7-8401-45B9-AF84-5E6CACB463EE}" srcId="{0B408D89-CFBB-4F6F-A78E-F8C9C98CDA7B}" destId="{DB419DA8-2616-42DB-909A-444D99837388}" srcOrd="3" destOrd="0" parTransId="{BA7BDFC1-E2FC-472C-9F11-7141B9ACD362}" sibTransId="{70ECC4FF-3762-4D74-A939-76FDB91C3137}"/>
    <dgm:cxn modelId="{FC244200-482A-4E4B-9841-0BED01A27F48}" type="presParOf" srcId="{14F9A93F-5A39-46A5-8111-CD5BEAF9DBCE}" destId="{876A7000-EFCE-4D8F-9BB8-115AB6F40177}" srcOrd="0" destOrd="0" presId="urn:microsoft.com/office/officeart/2016/7/layout/LinearBlockProcessNumbered"/>
    <dgm:cxn modelId="{6765DF09-30B0-4CFB-9A8D-1CC5E8F7531A}" type="presParOf" srcId="{876A7000-EFCE-4D8F-9BB8-115AB6F40177}" destId="{36D926A9-2360-4EFF-832D-40A20D585519}" srcOrd="0" destOrd="0" presId="urn:microsoft.com/office/officeart/2016/7/layout/LinearBlockProcessNumbered"/>
    <dgm:cxn modelId="{6A0B5D22-1C72-4CA8-802D-043C2BBEA576}" type="presParOf" srcId="{876A7000-EFCE-4D8F-9BB8-115AB6F40177}" destId="{B66D982B-5E97-4543-B5CB-15D10EE3BD97}" srcOrd="1" destOrd="0" presId="urn:microsoft.com/office/officeart/2016/7/layout/LinearBlockProcessNumbered"/>
    <dgm:cxn modelId="{A4E32A16-1DA6-4C12-93AC-8E69CD89A58C}" type="presParOf" srcId="{876A7000-EFCE-4D8F-9BB8-115AB6F40177}" destId="{3EB6BAB9-E5EB-44E5-8E36-33E545AB9645}" srcOrd="2" destOrd="0" presId="urn:microsoft.com/office/officeart/2016/7/layout/LinearBlockProcessNumbered"/>
    <dgm:cxn modelId="{605D2015-74FC-45BE-9719-6CF7DFD55111}" type="presParOf" srcId="{14F9A93F-5A39-46A5-8111-CD5BEAF9DBCE}" destId="{6BB0D1F0-F84E-4D08-B858-17DEFD66CB60}" srcOrd="1" destOrd="0" presId="urn:microsoft.com/office/officeart/2016/7/layout/LinearBlockProcessNumbered"/>
    <dgm:cxn modelId="{BB07BC61-C1BC-4356-8001-089A6DA37EDA}" type="presParOf" srcId="{14F9A93F-5A39-46A5-8111-CD5BEAF9DBCE}" destId="{52C91711-664C-46BC-81D7-9CA62D09B89B}" srcOrd="2" destOrd="0" presId="urn:microsoft.com/office/officeart/2016/7/layout/LinearBlockProcessNumbered"/>
    <dgm:cxn modelId="{50BD0F97-7247-4036-B91B-5178ABB25CEB}" type="presParOf" srcId="{52C91711-664C-46BC-81D7-9CA62D09B89B}" destId="{AB37E6C5-DA20-49F1-BF8B-16B318C9708E}" srcOrd="0" destOrd="0" presId="urn:microsoft.com/office/officeart/2016/7/layout/LinearBlockProcessNumbered"/>
    <dgm:cxn modelId="{5B6AE485-29ED-4B72-9473-17CEC5FB279F}" type="presParOf" srcId="{52C91711-664C-46BC-81D7-9CA62D09B89B}" destId="{A970FDD4-943B-4051-9828-509EA2FCBF29}" srcOrd="1" destOrd="0" presId="urn:microsoft.com/office/officeart/2016/7/layout/LinearBlockProcessNumbered"/>
    <dgm:cxn modelId="{5B1B6E9F-8802-488C-9964-F7E6373A8567}" type="presParOf" srcId="{52C91711-664C-46BC-81D7-9CA62D09B89B}" destId="{9127776C-1F21-4E42-8A69-CA00E03B0306}" srcOrd="2" destOrd="0" presId="urn:microsoft.com/office/officeart/2016/7/layout/LinearBlockProcessNumbered"/>
    <dgm:cxn modelId="{F8FA9230-158F-460D-BD98-5FB3EAB9E708}" type="presParOf" srcId="{14F9A93F-5A39-46A5-8111-CD5BEAF9DBCE}" destId="{0B17EB65-D63B-4317-BB68-EA267479061F}" srcOrd="3" destOrd="0" presId="urn:microsoft.com/office/officeart/2016/7/layout/LinearBlockProcessNumbered"/>
    <dgm:cxn modelId="{CBB9DFF5-330C-4DE5-A0A2-0A913F156087}" type="presParOf" srcId="{14F9A93F-5A39-46A5-8111-CD5BEAF9DBCE}" destId="{B4541584-F1CC-4C52-873F-80D8CAA10CF8}" srcOrd="4" destOrd="0" presId="urn:microsoft.com/office/officeart/2016/7/layout/LinearBlockProcessNumbered"/>
    <dgm:cxn modelId="{27FF1E84-8008-4A37-8EA0-6BD022C7AF76}" type="presParOf" srcId="{B4541584-F1CC-4C52-873F-80D8CAA10CF8}" destId="{CBFCC146-02E8-426B-8CE0-7FF59B4EB5A1}" srcOrd="0" destOrd="0" presId="urn:microsoft.com/office/officeart/2016/7/layout/LinearBlockProcessNumbered"/>
    <dgm:cxn modelId="{393D8D21-51BE-411B-86C8-ED03E0AA7887}" type="presParOf" srcId="{B4541584-F1CC-4C52-873F-80D8CAA10CF8}" destId="{23F902C5-577A-44AB-864F-98A53A009026}" srcOrd="1" destOrd="0" presId="urn:microsoft.com/office/officeart/2016/7/layout/LinearBlockProcessNumbered"/>
    <dgm:cxn modelId="{88A85C4C-EEC7-4647-84CA-B55660BA7A4C}" type="presParOf" srcId="{B4541584-F1CC-4C52-873F-80D8CAA10CF8}" destId="{83210EDE-588D-44DA-B752-8F39CB236921}" srcOrd="2" destOrd="0" presId="urn:microsoft.com/office/officeart/2016/7/layout/LinearBlockProcessNumbered"/>
    <dgm:cxn modelId="{75D41281-4E5D-45CA-8C38-7A354B44239E}" type="presParOf" srcId="{14F9A93F-5A39-46A5-8111-CD5BEAF9DBCE}" destId="{A27171B7-08A9-4D1C-8DC1-A73C559B9619}" srcOrd="5" destOrd="0" presId="urn:microsoft.com/office/officeart/2016/7/layout/LinearBlockProcessNumbered"/>
    <dgm:cxn modelId="{35F9D596-A32E-4D21-8733-979CB25BD13C}" type="presParOf" srcId="{14F9A93F-5A39-46A5-8111-CD5BEAF9DBCE}" destId="{D09F1DB9-65A1-4284-9BF5-DE7BE579A897}" srcOrd="6" destOrd="0" presId="urn:microsoft.com/office/officeart/2016/7/layout/LinearBlockProcessNumbered"/>
    <dgm:cxn modelId="{02ECFD13-EDF1-4411-958F-585EA7A39491}" type="presParOf" srcId="{D09F1DB9-65A1-4284-9BF5-DE7BE579A897}" destId="{CEE1A497-2593-4272-8C5E-B09AC9E45BF7}" srcOrd="0" destOrd="0" presId="urn:microsoft.com/office/officeart/2016/7/layout/LinearBlockProcessNumbered"/>
    <dgm:cxn modelId="{5A7E151D-7FFE-4CAE-852C-122D55D3BD37}" type="presParOf" srcId="{D09F1DB9-65A1-4284-9BF5-DE7BE579A897}" destId="{361614D7-C6B6-43BB-A682-7654E1B7D60D}" srcOrd="1" destOrd="0" presId="urn:microsoft.com/office/officeart/2016/7/layout/LinearBlockProcessNumbered"/>
    <dgm:cxn modelId="{524D8AA6-F5E6-4EA0-AFE8-91F71C8AA72E}" type="presParOf" srcId="{D09F1DB9-65A1-4284-9BF5-DE7BE579A897}" destId="{CB1C0333-7988-4D58-875C-8A9C6A81C4F3}" srcOrd="2" destOrd="0" presId="urn:microsoft.com/office/officeart/2016/7/layout/LinearBlockProcessNumbered"/>
    <dgm:cxn modelId="{115A6989-1F13-487E-BA87-D2E4393814D6}" type="presParOf" srcId="{14F9A93F-5A39-46A5-8111-CD5BEAF9DBCE}" destId="{BE1C1C59-75A6-4243-B101-28CE31B00CF1}" srcOrd="7" destOrd="0" presId="urn:microsoft.com/office/officeart/2016/7/layout/LinearBlockProcessNumbered"/>
    <dgm:cxn modelId="{029E48C8-20D8-4254-944C-FC10FF18D473}" type="presParOf" srcId="{14F9A93F-5A39-46A5-8111-CD5BEAF9DBCE}" destId="{202D061D-6CBF-4B2D-B14B-095ACDB15733}" srcOrd="8" destOrd="0" presId="urn:microsoft.com/office/officeart/2016/7/layout/LinearBlockProcessNumbered"/>
    <dgm:cxn modelId="{15D9B127-DB5D-4C79-8AC6-46CC97570ABA}" type="presParOf" srcId="{202D061D-6CBF-4B2D-B14B-095ACDB15733}" destId="{8FBC3669-4F34-492D-8545-4283AAF7FAB8}" srcOrd="0" destOrd="0" presId="urn:microsoft.com/office/officeart/2016/7/layout/LinearBlockProcessNumbered"/>
    <dgm:cxn modelId="{FF216651-2071-457C-A369-43E5DFE23477}" type="presParOf" srcId="{202D061D-6CBF-4B2D-B14B-095ACDB15733}" destId="{A9C6568B-698A-41BB-BE79-78E641E08583}" srcOrd="1" destOrd="0" presId="urn:microsoft.com/office/officeart/2016/7/layout/LinearBlockProcessNumbered"/>
    <dgm:cxn modelId="{78C66E2E-8FCB-4E55-A7DD-D3F87B53832F}" type="presParOf" srcId="{202D061D-6CBF-4B2D-B14B-095ACDB15733}" destId="{03747766-E139-4A17-B964-CD95D1DAA3D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0CA63-A803-4BDF-80C8-5AEA35BBDCCC}">
      <dsp:nvSpPr>
        <dsp:cNvPr id="0" name=""/>
        <dsp:cNvSpPr/>
      </dsp:nvSpPr>
      <dsp:spPr>
        <a:xfrm>
          <a:off x="0" y="437"/>
          <a:ext cx="9601200" cy="10230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8A51C0-4A66-4175-9702-46A74D054085}">
      <dsp:nvSpPr>
        <dsp:cNvPr id="0" name=""/>
        <dsp:cNvSpPr/>
      </dsp:nvSpPr>
      <dsp:spPr>
        <a:xfrm>
          <a:off x="309459" y="230613"/>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C41CD8-BA03-4B8B-831F-1B96CAF8D986}">
      <dsp:nvSpPr>
        <dsp:cNvPr id="0" name=""/>
        <dsp:cNvSpPr/>
      </dsp:nvSpPr>
      <dsp:spPr>
        <a:xfrm>
          <a:off x="1181573" y="437"/>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800100">
            <a:lnSpc>
              <a:spcPct val="100000"/>
            </a:lnSpc>
            <a:spcBef>
              <a:spcPct val="0"/>
            </a:spcBef>
            <a:spcAft>
              <a:spcPct val="35000"/>
            </a:spcAft>
            <a:buNone/>
          </a:pPr>
          <a:r>
            <a:rPr lang="en-US" sz="1800" b="0" i="0" kern="1200" dirty="0"/>
            <a:t>This dataset contains information on diabetes patients from 130 US hospitals between 1999 and 2008. It was collected to help researchers better understand how to manage diabetes and prevent complications.</a:t>
          </a:r>
          <a:endParaRPr lang="en-US" sz="1800" kern="1200" dirty="0"/>
        </a:p>
      </dsp:txBody>
      <dsp:txXfrm>
        <a:off x="1181573" y="437"/>
        <a:ext cx="8419626" cy="1023007"/>
      </dsp:txXfrm>
    </dsp:sp>
    <dsp:sp modelId="{0B2D63FA-2D34-40D6-91E1-2C70F2A0D9F6}">
      <dsp:nvSpPr>
        <dsp:cNvPr id="0" name=""/>
        <dsp:cNvSpPr/>
      </dsp:nvSpPr>
      <dsp:spPr>
        <a:xfrm>
          <a:off x="0" y="1279196"/>
          <a:ext cx="9601200" cy="10230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EE0651-931D-4D79-BBD1-9447E8765080}">
      <dsp:nvSpPr>
        <dsp:cNvPr id="0" name=""/>
        <dsp:cNvSpPr/>
      </dsp:nvSpPr>
      <dsp:spPr>
        <a:xfrm>
          <a:off x="309459" y="1509372"/>
          <a:ext cx="562654" cy="562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984E6F-A0E4-4D1A-ADB7-AAA6FE844F44}">
      <dsp:nvSpPr>
        <dsp:cNvPr id="0" name=""/>
        <dsp:cNvSpPr/>
      </dsp:nvSpPr>
      <dsp:spPr>
        <a:xfrm>
          <a:off x="1181573" y="1279196"/>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800100">
            <a:lnSpc>
              <a:spcPct val="100000"/>
            </a:lnSpc>
            <a:spcBef>
              <a:spcPct val="0"/>
            </a:spcBef>
            <a:spcAft>
              <a:spcPct val="35000"/>
            </a:spcAft>
            <a:buNone/>
          </a:pPr>
          <a:r>
            <a:rPr lang="en-US" sz="1800" b="0" i="0" kern="1200"/>
            <a:t>There are 50 features and 70000 observations in the dataset.</a:t>
          </a:r>
          <a:endParaRPr lang="en-US" sz="1800" kern="1200"/>
        </a:p>
      </dsp:txBody>
      <dsp:txXfrm>
        <a:off x="1181573" y="1279196"/>
        <a:ext cx="8419626" cy="1023007"/>
      </dsp:txXfrm>
    </dsp:sp>
    <dsp:sp modelId="{7768DC8E-5167-4ABB-829B-0F3B1218EB85}">
      <dsp:nvSpPr>
        <dsp:cNvPr id="0" name=""/>
        <dsp:cNvSpPr/>
      </dsp:nvSpPr>
      <dsp:spPr>
        <a:xfrm>
          <a:off x="0" y="2557955"/>
          <a:ext cx="9601200" cy="10230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C13316-FB0B-47A5-9F09-38DA4459EFCB}">
      <dsp:nvSpPr>
        <dsp:cNvPr id="0" name=""/>
        <dsp:cNvSpPr/>
      </dsp:nvSpPr>
      <dsp:spPr>
        <a:xfrm>
          <a:off x="309459" y="2788132"/>
          <a:ext cx="562654" cy="562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4D76ED-90F9-42E6-B554-2B7F84510E57}">
      <dsp:nvSpPr>
        <dsp:cNvPr id="0" name=""/>
        <dsp:cNvSpPr/>
      </dsp:nvSpPr>
      <dsp:spPr>
        <a:xfrm>
          <a:off x="1181573" y="2557955"/>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800100">
            <a:lnSpc>
              <a:spcPct val="100000"/>
            </a:lnSpc>
            <a:spcBef>
              <a:spcPct val="0"/>
            </a:spcBef>
            <a:spcAft>
              <a:spcPct val="35000"/>
            </a:spcAft>
            <a:buNone/>
          </a:pPr>
          <a:r>
            <a:rPr lang="en-US" sz="1800" b="0" i="0" kern="1200" dirty="0"/>
            <a:t>The Goal of the dataset is to determine the early readmission of the patient within 30 days of discharge.</a:t>
          </a:r>
          <a:endParaRPr lang="en-US" sz="1800" kern="1200" dirty="0"/>
        </a:p>
      </dsp:txBody>
      <dsp:txXfrm>
        <a:off x="1181573" y="2557955"/>
        <a:ext cx="8419626" cy="1023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926A9-2360-4EFF-832D-40A20D585519}">
      <dsp:nvSpPr>
        <dsp:cNvPr id="0" name=""/>
        <dsp:cNvSpPr/>
      </dsp:nvSpPr>
      <dsp:spPr>
        <a:xfrm>
          <a:off x="5973" y="670311"/>
          <a:ext cx="1867313" cy="2240776"/>
        </a:xfrm>
        <a:prstGeom prst="rect">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449" tIns="0" rIns="184449" bIns="330200" numCol="1" spcCol="1270" anchor="t" anchorCtr="0">
          <a:noAutofit/>
        </a:bodyPr>
        <a:lstStyle/>
        <a:p>
          <a:pPr marL="0" lvl="0" indent="0" algn="just" defTabSz="711200">
            <a:lnSpc>
              <a:spcPct val="90000"/>
            </a:lnSpc>
            <a:spcBef>
              <a:spcPct val="0"/>
            </a:spcBef>
            <a:spcAft>
              <a:spcPct val="35000"/>
            </a:spcAft>
            <a:buNone/>
          </a:pPr>
          <a:r>
            <a:rPr lang="en-US" sz="1600" b="0" i="0" kern="1200" dirty="0"/>
            <a:t>Patient Demographics: Age, gender, race, ethnicity</a:t>
          </a:r>
          <a:endParaRPr lang="en-US" sz="1600" kern="1200" dirty="0"/>
        </a:p>
      </dsp:txBody>
      <dsp:txXfrm>
        <a:off x="5973" y="1566622"/>
        <a:ext cx="1867313" cy="1344465"/>
      </dsp:txXfrm>
    </dsp:sp>
    <dsp:sp modelId="{B66D982B-5E97-4543-B5CB-15D10EE3BD97}">
      <dsp:nvSpPr>
        <dsp:cNvPr id="0" name=""/>
        <dsp:cNvSpPr/>
      </dsp:nvSpPr>
      <dsp:spPr>
        <a:xfrm>
          <a:off x="5973" y="670311"/>
          <a:ext cx="1867313" cy="896310"/>
        </a:xfrm>
        <a:prstGeom prst="rect">
          <a:avLst/>
        </a:prstGeom>
        <a:noFill/>
        <a:ln w="34925"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4449" tIns="165100" rIns="184449" bIns="165100" numCol="1" spcCol="1270" anchor="ctr" anchorCtr="0">
          <a:noAutofit/>
        </a:bodyPr>
        <a:lstStyle/>
        <a:p>
          <a:pPr marL="0" lvl="0" indent="0" algn="l" defTabSz="1911350">
            <a:lnSpc>
              <a:spcPct val="90000"/>
            </a:lnSpc>
            <a:spcBef>
              <a:spcPct val="0"/>
            </a:spcBef>
            <a:spcAft>
              <a:spcPct val="35000"/>
            </a:spcAft>
            <a:buNone/>
          </a:pPr>
          <a:r>
            <a:rPr lang="en-US" sz="4300" kern="1200"/>
            <a:t>01</a:t>
          </a:r>
        </a:p>
      </dsp:txBody>
      <dsp:txXfrm>
        <a:off x="5973" y="670311"/>
        <a:ext cx="1867313" cy="896310"/>
      </dsp:txXfrm>
    </dsp:sp>
    <dsp:sp modelId="{AB37E6C5-DA20-49F1-BF8B-16B318C9708E}">
      <dsp:nvSpPr>
        <dsp:cNvPr id="0" name=""/>
        <dsp:cNvSpPr/>
      </dsp:nvSpPr>
      <dsp:spPr>
        <a:xfrm>
          <a:off x="2022672" y="670311"/>
          <a:ext cx="1867313" cy="2240776"/>
        </a:xfrm>
        <a:prstGeom prst="rect">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449" tIns="0" rIns="184449" bIns="330200" numCol="1" spcCol="1270" anchor="t" anchorCtr="0">
          <a:noAutofit/>
        </a:bodyPr>
        <a:lstStyle/>
        <a:p>
          <a:pPr marL="0" lvl="0" indent="0" algn="l" defTabSz="711200">
            <a:lnSpc>
              <a:spcPct val="90000"/>
            </a:lnSpc>
            <a:spcBef>
              <a:spcPct val="0"/>
            </a:spcBef>
            <a:spcAft>
              <a:spcPct val="35000"/>
            </a:spcAft>
            <a:buNone/>
          </a:pPr>
          <a:r>
            <a:rPr lang="en-US" sz="1600" b="0" i="0" kern="1200" dirty="0"/>
            <a:t>Diagnoses: Primary and secondary diagnoses related to diabetes and other conditions</a:t>
          </a:r>
          <a:endParaRPr lang="en-US" sz="1600" kern="1200" dirty="0"/>
        </a:p>
      </dsp:txBody>
      <dsp:txXfrm>
        <a:off x="2022672" y="1566622"/>
        <a:ext cx="1867313" cy="1344465"/>
      </dsp:txXfrm>
    </dsp:sp>
    <dsp:sp modelId="{A970FDD4-943B-4051-9828-509EA2FCBF29}">
      <dsp:nvSpPr>
        <dsp:cNvPr id="0" name=""/>
        <dsp:cNvSpPr/>
      </dsp:nvSpPr>
      <dsp:spPr>
        <a:xfrm>
          <a:off x="2022672" y="670311"/>
          <a:ext cx="1867313" cy="896310"/>
        </a:xfrm>
        <a:prstGeom prst="rect">
          <a:avLst/>
        </a:prstGeom>
        <a:noFill/>
        <a:ln w="34925"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4449" tIns="165100" rIns="184449" bIns="165100" numCol="1" spcCol="1270" anchor="ctr" anchorCtr="0">
          <a:noAutofit/>
        </a:bodyPr>
        <a:lstStyle/>
        <a:p>
          <a:pPr marL="0" lvl="0" indent="0" algn="l" defTabSz="1911350">
            <a:lnSpc>
              <a:spcPct val="90000"/>
            </a:lnSpc>
            <a:spcBef>
              <a:spcPct val="0"/>
            </a:spcBef>
            <a:spcAft>
              <a:spcPct val="35000"/>
            </a:spcAft>
            <a:buNone/>
          </a:pPr>
          <a:r>
            <a:rPr lang="en-US" sz="4300" kern="1200"/>
            <a:t>02</a:t>
          </a:r>
        </a:p>
      </dsp:txBody>
      <dsp:txXfrm>
        <a:off x="2022672" y="670311"/>
        <a:ext cx="1867313" cy="896310"/>
      </dsp:txXfrm>
    </dsp:sp>
    <dsp:sp modelId="{CBFCC146-02E8-426B-8CE0-7FF59B4EB5A1}">
      <dsp:nvSpPr>
        <dsp:cNvPr id="0" name=""/>
        <dsp:cNvSpPr/>
      </dsp:nvSpPr>
      <dsp:spPr>
        <a:xfrm>
          <a:off x="4039371" y="670311"/>
          <a:ext cx="1867313" cy="2240776"/>
        </a:xfrm>
        <a:prstGeom prst="rect">
          <a:avLst/>
        </a:prstGeom>
        <a:solidFill>
          <a:schemeClr val="accent4">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449" tIns="0" rIns="184449" bIns="330200" numCol="1" spcCol="1270" anchor="t" anchorCtr="0">
          <a:noAutofit/>
        </a:bodyPr>
        <a:lstStyle/>
        <a:p>
          <a:pPr marL="0" lvl="0" indent="0" algn="l" defTabSz="711200">
            <a:lnSpc>
              <a:spcPct val="90000"/>
            </a:lnSpc>
            <a:spcBef>
              <a:spcPct val="0"/>
            </a:spcBef>
            <a:spcAft>
              <a:spcPct val="35000"/>
            </a:spcAft>
            <a:buNone/>
          </a:pPr>
          <a:r>
            <a:rPr lang="en-US" sz="1600" b="0" i="0" kern="1200" dirty="0"/>
            <a:t>Medications: Prescribed medications during the hospital stay</a:t>
          </a:r>
          <a:endParaRPr lang="en-US" sz="1600" kern="1200" dirty="0"/>
        </a:p>
      </dsp:txBody>
      <dsp:txXfrm>
        <a:off x="4039371" y="1566622"/>
        <a:ext cx="1867313" cy="1344465"/>
      </dsp:txXfrm>
    </dsp:sp>
    <dsp:sp modelId="{23F902C5-577A-44AB-864F-98A53A009026}">
      <dsp:nvSpPr>
        <dsp:cNvPr id="0" name=""/>
        <dsp:cNvSpPr/>
      </dsp:nvSpPr>
      <dsp:spPr>
        <a:xfrm>
          <a:off x="4039371" y="670311"/>
          <a:ext cx="1867313" cy="896310"/>
        </a:xfrm>
        <a:prstGeom prst="rect">
          <a:avLst/>
        </a:prstGeom>
        <a:noFill/>
        <a:ln w="34925"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4449" tIns="165100" rIns="184449" bIns="165100" numCol="1" spcCol="1270" anchor="ctr" anchorCtr="0">
          <a:noAutofit/>
        </a:bodyPr>
        <a:lstStyle/>
        <a:p>
          <a:pPr marL="0" lvl="0" indent="0" algn="l" defTabSz="1911350">
            <a:lnSpc>
              <a:spcPct val="90000"/>
            </a:lnSpc>
            <a:spcBef>
              <a:spcPct val="0"/>
            </a:spcBef>
            <a:spcAft>
              <a:spcPct val="35000"/>
            </a:spcAft>
            <a:buNone/>
          </a:pPr>
          <a:r>
            <a:rPr lang="en-US" sz="4300" kern="1200"/>
            <a:t>03</a:t>
          </a:r>
        </a:p>
      </dsp:txBody>
      <dsp:txXfrm>
        <a:off x="4039371" y="670311"/>
        <a:ext cx="1867313" cy="896310"/>
      </dsp:txXfrm>
    </dsp:sp>
    <dsp:sp modelId="{CEE1A497-2593-4272-8C5E-B09AC9E45BF7}">
      <dsp:nvSpPr>
        <dsp:cNvPr id="0" name=""/>
        <dsp:cNvSpPr/>
      </dsp:nvSpPr>
      <dsp:spPr>
        <a:xfrm>
          <a:off x="6056069" y="670311"/>
          <a:ext cx="1867313" cy="2240776"/>
        </a:xfrm>
        <a:prstGeom prst="rect">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449" tIns="0" rIns="184449" bIns="330200" numCol="1" spcCol="1270" anchor="t" anchorCtr="0">
          <a:noAutofit/>
        </a:bodyPr>
        <a:lstStyle/>
        <a:p>
          <a:pPr marL="0" lvl="0" indent="0" algn="l" defTabSz="711200">
            <a:lnSpc>
              <a:spcPct val="90000"/>
            </a:lnSpc>
            <a:spcBef>
              <a:spcPct val="0"/>
            </a:spcBef>
            <a:spcAft>
              <a:spcPct val="35000"/>
            </a:spcAft>
            <a:buNone/>
          </a:pPr>
          <a:r>
            <a:rPr lang="en-US" sz="1600" b="0" i="0" kern="1200" dirty="0"/>
            <a:t>Laboratory Tests: Results of various blood tests related to diabetes management</a:t>
          </a:r>
          <a:endParaRPr lang="en-US" sz="1600" kern="1200" dirty="0"/>
        </a:p>
      </dsp:txBody>
      <dsp:txXfrm>
        <a:off x="6056069" y="1566622"/>
        <a:ext cx="1867313" cy="1344465"/>
      </dsp:txXfrm>
    </dsp:sp>
    <dsp:sp modelId="{361614D7-C6B6-43BB-A682-7654E1B7D60D}">
      <dsp:nvSpPr>
        <dsp:cNvPr id="0" name=""/>
        <dsp:cNvSpPr/>
      </dsp:nvSpPr>
      <dsp:spPr>
        <a:xfrm>
          <a:off x="6056069" y="670311"/>
          <a:ext cx="1867313" cy="896310"/>
        </a:xfrm>
        <a:prstGeom prst="rect">
          <a:avLst/>
        </a:prstGeom>
        <a:noFill/>
        <a:ln w="34925"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4449" tIns="165100" rIns="184449" bIns="165100" numCol="1" spcCol="1270" anchor="ctr" anchorCtr="0">
          <a:noAutofit/>
        </a:bodyPr>
        <a:lstStyle/>
        <a:p>
          <a:pPr marL="0" lvl="0" indent="0" algn="l" defTabSz="1911350">
            <a:lnSpc>
              <a:spcPct val="90000"/>
            </a:lnSpc>
            <a:spcBef>
              <a:spcPct val="0"/>
            </a:spcBef>
            <a:spcAft>
              <a:spcPct val="35000"/>
            </a:spcAft>
            <a:buNone/>
          </a:pPr>
          <a:r>
            <a:rPr lang="en-US" sz="4300" kern="1200"/>
            <a:t>04</a:t>
          </a:r>
        </a:p>
      </dsp:txBody>
      <dsp:txXfrm>
        <a:off x="6056069" y="670311"/>
        <a:ext cx="1867313" cy="896310"/>
      </dsp:txXfrm>
    </dsp:sp>
    <dsp:sp modelId="{8FBC3669-4F34-492D-8545-4283AAF7FAB8}">
      <dsp:nvSpPr>
        <dsp:cNvPr id="0" name=""/>
        <dsp:cNvSpPr/>
      </dsp:nvSpPr>
      <dsp:spPr>
        <a:xfrm>
          <a:off x="8072768" y="670311"/>
          <a:ext cx="1867313" cy="2240776"/>
        </a:xfrm>
        <a:prstGeom prst="rect">
          <a:avLst/>
        </a:prstGeom>
        <a:solidFill>
          <a:schemeClr val="accent6">
            <a:hueOff val="0"/>
            <a:satOff val="0"/>
            <a:lumOff val="0"/>
            <a:alphaOff val="0"/>
          </a:schemeClr>
        </a:solidFill>
        <a:ln w="34925" cap="flat" cmpd="sng" algn="in">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449" tIns="0" rIns="184449" bIns="330200" numCol="1" spcCol="1270" anchor="t" anchorCtr="0">
          <a:noAutofit/>
        </a:bodyPr>
        <a:lstStyle/>
        <a:p>
          <a:pPr marL="0" lvl="0" indent="0" algn="l" defTabSz="711200">
            <a:lnSpc>
              <a:spcPct val="90000"/>
            </a:lnSpc>
            <a:spcBef>
              <a:spcPct val="0"/>
            </a:spcBef>
            <a:spcAft>
              <a:spcPct val="35000"/>
            </a:spcAft>
            <a:buNone/>
          </a:pPr>
          <a:r>
            <a:rPr lang="en-US" sz="1600" b="0" i="0" kern="1200" dirty="0"/>
            <a:t>Readmission Status: Whether the patient was readmitted within 30 days of discharge</a:t>
          </a:r>
          <a:endParaRPr lang="en-US" sz="1600" kern="1200" dirty="0"/>
        </a:p>
      </dsp:txBody>
      <dsp:txXfrm>
        <a:off x="8072768" y="1566622"/>
        <a:ext cx="1867313" cy="1344465"/>
      </dsp:txXfrm>
    </dsp:sp>
    <dsp:sp modelId="{A9C6568B-698A-41BB-BE79-78E641E08583}">
      <dsp:nvSpPr>
        <dsp:cNvPr id="0" name=""/>
        <dsp:cNvSpPr/>
      </dsp:nvSpPr>
      <dsp:spPr>
        <a:xfrm>
          <a:off x="8072768" y="670311"/>
          <a:ext cx="1867313" cy="896310"/>
        </a:xfrm>
        <a:prstGeom prst="rect">
          <a:avLst/>
        </a:prstGeom>
        <a:noFill/>
        <a:ln w="34925"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4449" tIns="165100" rIns="184449" bIns="165100" numCol="1" spcCol="1270" anchor="ctr" anchorCtr="0">
          <a:noAutofit/>
        </a:bodyPr>
        <a:lstStyle/>
        <a:p>
          <a:pPr marL="0" lvl="0" indent="0" algn="l" defTabSz="1911350">
            <a:lnSpc>
              <a:spcPct val="90000"/>
            </a:lnSpc>
            <a:spcBef>
              <a:spcPct val="0"/>
            </a:spcBef>
            <a:spcAft>
              <a:spcPct val="35000"/>
            </a:spcAft>
            <a:buNone/>
          </a:pPr>
          <a:r>
            <a:rPr lang="en-US" sz="4300" kern="1200"/>
            <a:t>05</a:t>
          </a:r>
        </a:p>
      </dsp:txBody>
      <dsp:txXfrm>
        <a:off x="8072768" y="670311"/>
        <a:ext cx="1867313" cy="896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12/8/2023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12/8/2023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12/8/2023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12/8/2023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12/8/2023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F8CD-B5BD-0293-1F45-B534956CF2B8}"/>
              </a:ext>
            </a:extLst>
          </p:cNvPr>
          <p:cNvSpPr>
            <a:spLocks noGrp="1"/>
          </p:cNvSpPr>
          <p:nvPr>
            <p:ph type="ctrTitle"/>
          </p:nvPr>
        </p:nvSpPr>
        <p:spPr>
          <a:xfrm>
            <a:off x="1170611" y="1834660"/>
            <a:ext cx="6900368" cy="1376570"/>
          </a:xfrm>
        </p:spPr>
        <p:txBody>
          <a:bodyPr>
            <a:normAutofit fontScale="90000"/>
          </a:bodyPr>
          <a:lstStyle/>
          <a:p>
            <a:pPr algn="l" rtl="0">
              <a:spcBef>
                <a:spcPts val="0"/>
              </a:spcBef>
              <a:spcAft>
                <a:spcPts val="0"/>
              </a:spcAft>
            </a:pPr>
            <a:br>
              <a:rPr lang="en-US" sz="1700" b="0" dirty="0">
                <a:effectLst/>
              </a:rPr>
            </a:br>
            <a:br>
              <a:rPr lang="en-US" sz="1700" b="0" dirty="0">
                <a:effectLst/>
              </a:rPr>
            </a:br>
            <a:br>
              <a:rPr lang="en-US" sz="1700" b="0" dirty="0">
                <a:effectLst/>
              </a:rPr>
            </a:br>
            <a:br>
              <a:rPr lang="en-US" sz="1700" b="0" dirty="0">
                <a:effectLst/>
              </a:rPr>
            </a:br>
            <a:br>
              <a:rPr lang="en-US" sz="1700" b="0" dirty="0">
                <a:effectLst/>
              </a:rPr>
            </a:br>
            <a:br>
              <a:rPr lang="en-US" sz="1700" b="0" dirty="0">
                <a:effectLst/>
              </a:rPr>
            </a:br>
            <a:br>
              <a:rPr lang="en-US" sz="3600" b="0" dirty="0">
                <a:effectLst/>
                <a:latin typeface="Times New Roman" panose="02020603050405020304" pitchFamily="18" charset="0"/>
                <a:cs typeface="Times New Roman" panose="02020603050405020304" pitchFamily="18" charset="0"/>
              </a:rPr>
            </a:br>
            <a:r>
              <a:rPr lang="en-US" sz="3600" b="1" i="0" u="none" strike="noStrike" dirty="0">
                <a:effectLst/>
                <a:latin typeface="Times New Roman" panose="02020603050405020304" pitchFamily="18" charset="0"/>
                <a:cs typeface="Times New Roman" panose="02020603050405020304" pitchFamily="18" charset="0"/>
              </a:rPr>
              <a:t>Classification for Early Readmission of Diabetic Patients</a:t>
            </a:r>
            <a:br>
              <a:rPr lang="en-US" sz="1700" b="0" dirty="0">
                <a:effectLst/>
              </a:rPr>
            </a:br>
            <a:br>
              <a:rPr lang="en-US" sz="1700" dirty="0"/>
            </a:br>
            <a:endParaRPr lang="en-IN" sz="1700" dirty="0"/>
          </a:p>
        </p:txBody>
      </p:sp>
      <p:sp>
        <p:nvSpPr>
          <p:cNvPr id="3" name="Subtitle 2">
            <a:extLst>
              <a:ext uri="{FF2B5EF4-FFF2-40B4-BE49-F238E27FC236}">
                <a16:creationId xmlns:a16="http://schemas.microsoft.com/office/drawing/2014/main" id="{2C6F81B8-9B0B-7441-74F1-ABA541AAA98A}"/>
              </a:ext>
            </a:extLst>
          </p:cNvPr>
          <p:cNvSpPr>
            <a:spLocks noGrp="1"/>
          </p:cNvSpPr>
          <p:nvPr>
            <p:ph type="subTitle" idx="1"/>
          </p:nvPr>
        </p:nvSpPr>
        <p:spPr>
          <a:xfrm>
            <a:off x="1470711" y="3014295"/>
            <a:ext cx="5284876" cy="2192187"/>
          </a:xfrm>
        </p:spPr>
        <p:txBody>
          <a:bodyPr vert="horz" lIns="91440" tIns="45720" rIns="91440" bIns="45720" rtlCol="0" anchor="t">
            <a:normAutofit fontScale="92500" lnSpcReduction="10000"/>
          </a:bodyPr>
          <a:lstStyle/>
          <a:p>
            <a:pPr algn="l">
              <a:lnSpc>
                <a:spcPct val="102000"/>
              </a:lnSpc>
              <a:spcAft>
                <a:spcPts val="600"/>
              </a:spcAft>
            </a:pPr>
            <a:r>
              <a:rPr lang="en-IN" sz="2000">
                <a:latin typeface="Times New Roman"/>
                <a:cs typeface="Times New Roman"/>
              </a:rPr>
              <a:t>Group 9</a:t>
            </a:r>
          </a:p>
          <a:p>
            <a:pPr algn="l">
              <a:lnSpc>
                <a:spcPct val="102000"/>
              </a:lnSpc>
              <a:spcAft>
                <a:spcPts val="600"/>
              </a:spcAft>
            </a:pPr>
            <a:r>
              <a:rPr lang="en-IN" sz="2000">
                <a:latin typeface="Times New Roman"/>
                <a:cs typeface="Times New Roman"/>
              </a:rPr>
              <a:t>Nethra Narayanan</a:t>
            </a:r>
          </a:p>
          <a:p>
            <a:pPr algn="l">
              <a:lnSpc>
                <a:spcPct val="102000"/>
              </a:lnSpc>
              <a:spcAft>
                <a:spcPts val="600"/>
              </a:spcAft>
            </a:pPr>
            <a:r>
              <a:rPr lang="en-IN" sz="2000">
                <a:latin typeface="Times New Roman"/>
                <a:cs typeface="Times New Roman"/>
              </a:rPr>
              <a:t>Mansi Sain</a:t>
            </a:r>
          </a:p>
          <a:p>
            <a:pPr algn="l">
              <a:lnSpc>
                <a:spcPct val="102000"/>
              </a:lnSpc>
              <a:spcAft>
                <a:spcPts val="600"/>
              </a:spcAft>
            </a:pPr>
            <a:r>
              <a:rPr lang="en-IN" sz="2000" err="1">
                <a:latin typeface="Times New Roman"/>
                <a:cs typeface="Times New Roman"/>
              </a:rPr>
              <a:t>Zhenan</a:t>
            </a:r>
            <a:r>
              <a:rPr lang="en-IN" sz="2000">
                <a:latin typeface="Times New Roman"/>
                <a:cs typeface="Times New Roman"/>
              </a:rPr>
              <a:t> Zhuang</a:t>
            </a:r>
          </a:p>
          <a:p>
            <a:pPr algn="l">
              <a:lnSpc>
                <a:spcPct val="102000"/>
              </a:lnSpc>
              <a:spcAft>
                <a:spcPts val="600"/>
              </a:spcAft>
            </a:pPr>
            <a:r>
              <a:rPr lang="en-IN" sz="2000" err="1">
                <a:latin typeface="Times New Roman"/>
                <a:cs typeface="Times New Roman"/>
              </a:rPr>
              <a:t>Zhaohan</a:t>
            </a:r>
            <a:r>
              <a:rPr lang="en-IN" sz="2000">
                <a:latin typeface="Times New Roman"/>
                <a:cs typeface="Times New Roman"/>
              </a:rPr>
              <a:t> Zhu</a:t>
            </a:r>
          </a:p>
          <a:p>
            <a:pPr algn="l">
              <a:lnSpc>
                <a:spcPct val="102000"/>
              </a:lnSpc>
              <a:spcAft>
                <a:spcPts val="600"/>
              </a:spcAft>
            </a:pPr>
            <a:r>
              <a:rPr lang="en-IN" sz="2000">
                <a:latin typeface="Times New Roman"/>
                <a:cs typeface="Times New Roman"/>
              </a:rPr>
              <a:t>Greeshma </a:t>
            </a:r>
            <a:r>
              <a:rPr lang="en-IN" sz="2000" err="1">
                <a:latin typeface="Times New Roman"/>
                <a:cs typeface="Times New Roman"/>
              </a:rPr>
              <a:t>Janapala</a:t>
            </a:r>
            <a:endParaRPr lang="en-IN" sz="2000">
              <a:latin typeface="Times New Roman"/>
              <a:cs typeface="Times New Roman"/>
            </a:endParaRPr>
          </a:p>
          <a:p>
            <a:pPr algn="l">
              <a:lnSpc>
                <a:spcPct val="102000"/>
              </a:lnSpc>
              <a:spcAft>
                <a:spcPts val="600"/>
              </a:spcAft>
            </a:pPr>
            <a:endParaRPr lang="en-IN" sz="2000" dirty="0">
              <a:latin typeface="Times New Roman" panose="02020603050405020304" pitchFamily="18" charset="0"/>
              <a:cs typeface="Times New Roman" panose="02020603050405020304" pitchFamily="18" charset="0"/>
            </a:endParaRPr>
          </a:p>
          <a:p>
            <a:pPr algn="l">
              <a:lnSpc>
                <a:spcPct val="102000"/>
              </a:lnSpc>
              <a:spcAft>
                <a:spcPts val="600"/>
              </a:spcAft>
            </a:pPr>
            <a:endParaRPr lang="en-IN" sz="600" dirty="0"/>
          </a:p>
        </p:txBody>
      </p:sp>
      <p:pic>
        <p:nvPicPr>
          <p:cNvPr id="7" name="Graphic 6" descr="Stethoscope">
            <a:extLst>
              <a:ext uri="{FF2B5EF4-FFF2-40B4-BE49-F238E27FC236}">
                <a16:creationId xmlns:a16="http://schemas.microsoft.com/office/drawing/2014/main" id="{05DF507E-27CD-049A-4522-0301B274CB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5675" y="1338739"/>
            <a:ext cx="3415614" cy="3415614"/>
          </a:xfrm>
          <a:prstGeom prst="rect">
            <a:avLst/>
          </a:prstGeom>
        </p:spPr>
      </p:pic>
    </p:spTree>
    <p:extLst>
      <p:ext uri="{BB962C8B-B14F-4D97-AF65-F5344CB8AC3E}">
        <p14:creationId xmlns:p14="http://schemas.microsoft.com/office/powerpoint/2010/main" val="190247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242" name="Picture 2" descr="A screenshot of a diagram&#10;&#10;Description automatically generated">
            <a:extLst>
              <a:ext uri="{FF2B5EF4-FFF2-40B4-BE49-F238E27FC236}">
                <a16:creationId xmlns:a16="http://schemas.microsoft.com/office/drawing/2014/main" id="{13EB4D2F-0BC3-80C8-AED1-66C40FF5DF8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71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6A1D2-A9E2-02AC-55EF-94CFFF63DE91}"/>
              </a:ext>
            </a:extLst>
          </p:cNvPr>
          <p:cNvSpPr>
            <a:spLocks noGrp="1"/>
          </p:cNvSpPr>
          <p:nvPr>
            <p:ph type="title"/>
          </p:nvPr>
        </p:nvSpPr>
        <p:spPr>
          <a:xfrm>
            <a:off x="862069" y="580346"/>
            <a:ext cx="2973605" cy="4978020"/>
          </a:xfrm>
        </p:spPr>
        <p:txBody>
          <a:bodyPr vert="horz" lIns="91440" tIns="45720" rIns="91440" bIns="45720" rtlCol="0" anchor="t">
            <a:normAutofit/>
          </a:bodyPr>
          <a:lstStyle/>
          <a:p>
            <a:r>
              <a:rPr lang="en-US"/>
              <a:t>Feature Selection</a:t>
            </a:r>
          </a:p>
        </p:txBody>
      </p:sp>
      <p:sp>
        <p:nvSpPr>
          <p:cNvPr id="25" name="Rectangle 24">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E494392C-73CD-A9F8-9714-73DE26A7DB0E}"/>
              </a:ext>
            </a:extLst>
          </p:cNvPr>
          <p:cNvSpPr txBox="1"/>
          <p:nvPr/>
        </p:nvSpPr>
        <p:spPr>
          <a:xfrm>
            <a:off x="4093458" y="887262"/>
            <a:ext cx="7141430" cy="499918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lgn="just" defTabSz="914400">
              <a:lnSpc>
                <a:spcPct val="94000"/>
              </a:lnSpc>
              <a:spcAft>
                <a:spcPts val="200"/>
              </a:spcAft>
              <a:buFont typeface="Wingdings"/>
              <a:buChar char="§"/>
            </a:pPr>
            <a:r>
              <a:rPr lang="en-US" sz="1700" b="1">
                <a:solidFill>
                  <a:schemeClr val="tx2"/>
                </a:solidFill>
              </a:rPr>
              <a:t>Dropping Redundant or Invariant Features</a:t>
            </a:r>
            <a:endParaRPr lang="en-US" sz="1700">
              <a:solidFill>
                <a:schemeClr val="tx2"/>
              </a:solidFill>
            </a:endParaRPr>
          </a:p>
          <a:p>
            <a:pPr indent="-383540" algn="just" defTabSz="914400">
              <a:lnSpc>
                <a:spcPct val="94000"/>
              </a:lnSpc>
              <a:spcAft>
                <a:spcPts val="200"/>
              </a:spcAft>
              <a:buFont typeface="Franklin Gothic Book" panose="020B0503020102020204" pitchFamily="34" charset="0"/>
            </a:pPr>
            <a:r>
              <a:rPr lang="en-US" sz="1700">
                <a:solidFill>
                  <a:schemeClr val="tx2"/>
                </a:solidFill>
              </a:rPr>
              <a:t>Removed columns </a:t>
            </a:r>
            <a:r>
              <a:rPr lang="en-US" sz="1700" err="1">
                <a:solidFill>
                  <a:schemeClr val="tx2"/>
                </a:solidFill>
              </a:rPr>
              <a:t>examide</a:t>
            </a:r>
            <a:r>
              <a:rPr lang="en-US" sz="1700">
                <a:solidFill>
                  <a:schemeClr val="tx2"/>
                </a:solidFill>
              </a:rPr>
              <a:t> and </a:t>
            </a:r>
            <a:r>
              <a:rPr lang="en-US" sz="1700" err="1">
                <a:solidFill>
                  <a:schemeClr val="tx2"/>
                </a:solidFill>
              </a:rPr>
              <a:t>citoglipton</a:t>
            </a:r>
            <a:r>
              <a:rPr lang="en-US" sz="1700">
                <a:solidFill>
                  <a:schemeClr val="tx2"/>
                </a:solidFill>
              </a:rPr>
              <a:t> since they contained only one category within the dataset, rendering them uninformative for predictive modeling.</a:t>
            </a:r>
          </a:p>
          <a:p>
            <a:pPr indent="-383540" algn="just" defTabSz="914400">
              <a:lnSpc>
                <a:spcPct val="94000"/>
              </a:lnSpc>
              <a:spcAft>
                <a:spcPts val="200"/>
              </a:spcAft>
              <a:buFont typeface="Franklin Gothic Book" panose="020B0503020102020204" pitchFamily="34" charset="0"/>
            </a:pPr>
            <a:endParaRPr lang="en-US" sz="1700">
              <a:solidFill>
                <a:schemeClr val="tx2"/>
              </a:solidFill>
            </a:endParaRPr>
          </a:p>
          <a:p>
            <a:pPr marL="285750" indent="-383540" algn="just" defTabSz="914400">
              <a:lnSpc>
                <a:spcPct val="94000"/>
              </a:lnSpc>
              <a:spcAft>
                <a:spcPts val="200"/>
              </a:spcAft>
              <a:buFont typeface="Wingdings" panose="020B0503020102020204" pitchFamily="34" charset="0"/>
              <a:buChar char="§"/>
            </a:pPr>
            <a:r>
              <a:rPr lang="en-US" sz="1700" b="1">
                <a:solidFill>
                  <a:schemeClr val="tx2"/>
                </a:solidFill>
              </a:rPr>
              <a:t>Dropping columns with percentage of missing value greater than 30%</a:t>
            </a:r>
          </a:p>
          <a:p>
            <a:pPr indent="-383540" algn="just" defTabSz="914400">
              <a:lnSpc>
                <a:spcPct val="94000"/>
              </a:lnSpc>
              <a:spcAft>
                <a:spcPts val="200"/>
              </a:spcAft>
              <a:buFont typeface="Franklin Gothic Book" panose="020B0503020102020204" pitchFamily="34" charset="0"/>
            </a:pPr>
            <a:r>
              <a:rPr lang="en-US" sz="1700">
                <a:solidFill>
                  <a:schemeClr val="tx2"/>
                </a:solidFill>
              </a:rPr>
              <a:t>Dropped columns with significant missing data (weight, </a:t>
            </a:r>
            <a:r>
              <a:rPr lang="en-US" sz="1700" err="1">
                <a:solidFill>
                  <a:schemeClr val="tx2"/>
                </a:solidFill>
              </a:rPr>
              <a:t>payer_code</a:t>
            </a:r>
            <a:r>
              <a:rPr lang="en-US" sz="1700">
                <a:solidFill>
                  <a:schemeClr val="tx2"/>
                </a:solidFill>
              </a:rPr>
              <a:t>, and </a:t>
            </a:r>
            <a:r>
              <a:rPr lang="en-US" sz="1700" err="1">
                <a:solidFill>
                  <a:schemeClr val="tx2"/>
                </a:solidFill>
              </a:rPr>
              <a:t>medical_specialty</a:t>
            </a:r>
            <a:r>
              <a:rPr lang="en-US" sz="1700">
                <a:solidFill>
                  <a:schemeClr val="tx2"/>
                </a:solidFill>
              </a:rPr>
              <a:t>) to maintain data integrity.</a:t>
            </a:r>
          </a:p>
          <a:p>
            <a:pPr indent="-383540" algn="just" defTabSz="914400">
              <a:lnSpc>
                <a:spcPct val="94000"/>
              </a:lnSpc>
              <a:spcAft>
                <a:spcPts val="200"/>
              </a:spcAft>
              <a:buFont typeface="Franklin Gothic Book" panose="020B0503020102020204" pitchFamily="34" charset="0"/>
            </a:pPr>
            <a:endParaRPr lang="en-US" sz="1700">
              <a:solidFill>
                <a:schemeClr val="tx2"/>
              </a:solidFill>
            </a:endParaRPr>
          </a:p>
          <a:p>
            <a:pPr marL="285750" indent="-383540" algn="just" defTabSz="914400">
              <a:lnSpc>
                <a:spcPct val="94000"/>
              </a:lnSpc>
              <a:spcAft>
                <a:spcPts val="200"/>
              </a:spcAft>
              <a:buFont typeface="Wingdings" panose="020B0503020102020204" pitchFamily="34" charset="0"/>
              <a:buChar char="§"/>
            </a:pPr>
            <a:r>
              <a:rPr lang="en-US" sz="1700" b="1">
                <a:solidFill>
                  <a:schemeClr val="tx2"/>
                </a:solidFill>
              </a:rPr>
              <a:t>Remapping and Merging Categories</a:t>
            </a:r>
          </a:p>
          <a:p>
            <a:pPr indent="-383540" algn="just" defTabSz="914400">
              <a:lnSpc>
                <a:spcPct val="94000"/>
              </a:lnSpc>
              <a:spcAft>
                <a:spcPts val="200"/>
              </a:spcAft>
              <a:buFont typeface="Franklin Gothic Book" panose="020B0503020102020204" pitchFamily="34" charset="0"/>
            </a:pPr>
            <a:r>
              <a:rPr lang="en-US" sz="1700">
                <a:solidFill>
                  <a:schemeClr val="tx2"/>
                </a:solidFill>
              </a:rPr>
              <a:t>Simplified and reduced the number of categories in </a:t>
            </a:r>
            <a:r>
              <a:rPr lang="en-US" sz="1700" err="1">
                <a:solidFill>
                  <a:schemeClr val="tx2"/>
                </a:solidFill>
              </a:rPr>
              <a:t>admission_type_id</a:t>
            </a:r>
            <a:r>
              <a:rPr lang="en-US" sz="1700">
                <a:solidFill>
                  <a:schemeClr val="tx2"/>
                </a:solidFill>
              </a:rPr>
              <a:t>, </a:t>
            </a:r>
            <a:r>
              <a:rPr lang="en-US" sz="1700" err="1">
                <a:solidFill>
                  <a:schemeClr val="tx2"/>
                </a:solidFill>
              </a:rPr>
              <a:t>discharge_disposition_id</a:t>
            </a:r>
            <a:r>
              <a:rPr lang="en-US" sz="1700">
                <a:solidFill>
                  <a:schemeClr val="tx2"/>
                </a:solidFill>
              </a:rPr>
              <a:t>, and </a:t>
            </a:r>
            <a:r>
              <a:rPr lang="en-US" sz="1700" err="1">
                <a:solidFill>
                  <a:schemeClr val="tx2"/>
                </a:solidFill>
              </a:rPr>
              <a:t>admission_source_id</a:t>
            </a:r>
            <a:r>
              <a:rPr lang="en-US" sz="1700">
                <a:solidFill>
                  <a:schemeClr val="tx2"/>
                </a:solidFill>
              </a:rPr>
              <a:t> by merging similar categories.</a:t>
            </a:r>
          </a:p>
          <a:p>
            <a:pPr marL="383540" indent="-383540" algn="just" defTabSz="914400">
              <a:lnSpc>
                <a:spcPct val="94000"/>
              </a:lnSpc>
              <a:spcBef>
                <a:spcPts val="1000"/>
              </a:spcBef>
              <a:spcAft>
                <a:spcPts val="200"/>
              </a:spcAft>
              <a:buFont typeface="Wingdings" panose="020B0503020102020204" pitchFamily="34" charset="0"/>
              <a:buChar char="§"/>
            </a:pPr>
            <a:r>
              <a:rPr lang="en-US" sz="1700" b="1">
                <a:solidFill>
                  <a:schemeClr val="tx2"/>
                </a:solidFill>
              </a:rPr>
              <a:t>Combining Diagnosis Codes</a:t>
            </a:r>
            <a:endParaRPr lang="en-US" sz="1700">
              <a:solidFill>
                <a:schemeClr val="tx2"/>
              </a:solidFill>
            </a:endParaRPr>
          </a:p>
          <a:p>
            <a:pPr indent="-383540" algn="just" defTabSz="914400">
              <a:lnSpc>
                <a:spcPct val="94000"/>
              </a:lnSpc>
              <a:spcBef>
                <a:spcPts val="1000"/>
              </a:spcBef>
              <a:spcAft>
                <a:spcPts val="200"/>
              </a:spcAft>
              <a:buFont typeface="Franklin Gothic Book" panose="020B0503020102020204" pitchFamily="34" charset="0"/>
            </a:pPr>
            <a:r>
              <a:rPr lang="en-US" sz="1700">
                <a:solidFill>
                  <a:schemeClr val="tx2"/>
                </a:solidFill>
              </a:rPr>
              <a:t>Created a new column </a:t>
            </a:r>
            <a:r>
              <a:rPr lang="en-US" sz="1700" err="1">
                <a:solidFill>
                  <a:schemeClr val="tx2"/>
                </a:solidFill>
              </a:rPr>
              <a:t>diag_cat</a:t>
            </a:r>
            <a:r>
              <a:rPr lang="en-US" sz="1700">
                <a:solidFill>
                  <a:schemeClr val="tx2"/>
                </a:solidFill>
              </a:rPr>
              <a:t> to classify patients as 'Diabetes' or 'Other', based on whether any of the three diagnosis columns contained a diabetes-related code.</a:t>
            </a:r>
          </a:p>
          <a:p>
            <a:pPr indent="-383540" defTabSz="914400">
              <a:lnSpc>
                <a:spcPct val="94000"/>
              </a:lnSpc>
              <a:spcAft>
                <a:spcPts val="200"/>
              </a:spcAft>
              <a:buFont typeface="Franklin Gothic Book" panose="020B0503020102020204" pitchFamily="34" charset="0"/>
            </a:pPr>
            <a:endParaRPr lang="en-US" sz="1700">
              <a:solidFill>
                <a:schemeClr val="tx2"/>
              </a:solidFill>
            </a:endParaRPr>
          </a:p>
          <a:p>
            <a:pPr indent="-383540" defTabSz="914400">
              <a:lnSpc>
                <a:spcPct val="94000"/>
              </a:lnSpc>
              <a:spcAft>
                <a:spcPts val="200"/>
              </a:spcAft>
              <a:buFont typeface="Franklin Gothic Book" panose="020B0503020102020204" pitchFamily="34" charset="0"/>
            </a:pPr>
            <a:endParaRPr lang="en-US" sz="1700">
              <a:solidFill>
                <a:schemeClr val="tx2"/>
              </a:solidFill>
            </a:endParaRPr>
          </a:p>
        </p:txBody>
      </p:sp>
    </p:spTree>
    <p:extLst>
      <p:ext uri="{BB962C8B-B14F-4D97-AF65-F5344CB8AC3E}">
        <p14:creationId xmlns:p14="http://schemas.microsoft.com/office/powerpoint/2010/main" val="72173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E12B6-ADB0-5030-A056-C63DF733B4CB}"/>
              </a:ext>
            </a:extLst>
          </p:cNvPr>
          <p:cNvSpPr>
            <a:spLocks noGrp="1"/>
          </p:cNvSpPr>
          <p:nvPr>
            <p:ph type="title"/>
          </p:nvPr>
        </p:nvSpPr>
        <p:spPr>
          <a:xfrm>
            <a:off x="5100824" y="685800"/>
            <a:ext cx="6176776" cy="1485900"/>
          </a:xfrm>
        </p:spPr>
        <p:txBody>
          <a:bodyPr>
            <a:normAutofit/>
          </a:bodyPr>
          <a:lstStyle/>
          <a:p>
            <a:r>
              <a:rPr lang="en-IN"/>
              <a:t>Encoding</a:t>
            </a:r>
            <a:br>
              <a:rPr lang="en-IN"/>
            </a:br>
            <a:endParaRPr lang="en-IN"/>
          </a:p>
        </p:txBody>
      </p:sp>
      <p:pic>
        <p:nvPicPr>
          <p:cNvPr id="5" name="Picture 4" descr="Programming data on computer monitor">
            <a:extLst>
              <a:ext uri="{FF2B5EF4-FFF2-40B4-BE49-F238E27FC236}">
                <a16:creationId xmlns:a16="http://schemas.microsoft.com/office/drawing/2014/main" id="{872FEB8C-AA01-335C-7B19-E898194DF594}"/>
              </a:ext>
            </a:extLst>
          </p:cNvPr>
          <p:cNvPicPr>
            <a:picLocks noChangeAspect="1"/>
          </p:cNvPicPr>
          <p:nvPr/>
        </p:nvPicPr>
        <p:blipFill rotWithShape="1">
          <a:blip r:embed="rId2"/>
          <a:srcRect l="46964" r="10530" b="-3"/>
          <a:stretch/>
        </p:blipFill>
        <p:spPr>
          <a:xfrm>
            <a:off x="-1" y="10"/>
            <a:ext cx="4373546" cy="6857990"/>
          </a:xfrm>
          <a:prstGeom prst="rect">
            <a:avLst/>
          </a:prstGeom>
        </p:spPr>
      </p:pic>
      <p:sp>
        <p:nvSpPr>
          <p:cNvPr id="11" name="Rectangle 10">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B9B77F9-2FC6-83AC-4F94-DF31A5BB622F}"/>
              </a:ext>
            </a:extLst>
          </p:cNvPr>
          <p:cNvSpPr>
            <a:spLocks noGrp="1"/>
          </p:cNvSpPr>
          <p:nvPr>
            <p:ph idx="1"/>
          </p:nvPr>
        </p:nvSpPr>
        <p:spPr>
          <a:xfrm>
            <a:off x="5100824" y="1835240"/>
            <a:ext cx="6788522" cy="3296618"/>
          </a:xfrm>
        </p:spPr>
        <p:txBody>
          <a:bodyPr vert="horz" lIns="91440" tIns="45720" rIns="91440" bIns="45720" rtlCol="0" anchor="t">
            <a:noAutofit/>
          </a:bodyPr>
          <a:lstStyle/>
          <a:p>
            <a:pPr marL="383540" indent="-383540">
              <a:lnSpc>
                <a:spcPct val="100000"/>
              </a:lnSpc>
            </a:pPr>
            <a:r>
              <a:rPr lang="en-IN" b="1">
                <a:latin typeface="Arial"/>
                <a:cs typeface="Arial"/>
              </a:rPr>
              <a:t>Encoding Categorical Variables</a:t>
            </a:r>
            <a:endParaRPr lang="en-IN" b="1"/>
          </a:p>
          <a:p>
            <a:pPr marL="383540" indent="-383540">
              <a:lnSpc>
                <a:spcPct val="100000"/>
              </a:lnSpc>
            </a:pPr>
            <a:r>
              <a:rPr lang="en-IN" b="1">
                <a:latin typeface="Arial"/>
                <a:cs typeface="Arial"/>
              </a:rPr>
              <a:t>Encoding Age as a Numerical Variable</a:t>
            </a:r>
            <a:endParaRPr lang="en-IN" b="1"/>
          </a:p>
          <a:p>
            <a:pPr marL="383540" indent="-383540">
              <a:lnSpc>
                <a:spcPct val="100000"/>
              </a:lnSpc>
            </a:pPr>
            <a:r>
              <a:rPr lang="en-IN" b="1">
                <a:latin typeface="Arial"/>
                <a:cs typeface="Arial"/>
              </a:rPr>
              <a:t>Target Variable(readmitted) Encoding for Binary Classification</a:t>
            </a:r>
            <a:endParaRPr lang="en-IN" b="1"/>
          </a:p>
          <a:p>
            <a:pPr marL="383540" indent="-383540">
              <a:lnSpc>
                <a:spcPct val="100000"/>
              </a:lnSpc>
            </a:pPr>
            <a:r>
              <a:rPr lang="en-IN" b="1">
                <a:latin typeface="Arial"/>
                <a:cs typeface="Arial"/>
              </a:rPr>
              <a:t>Applying One Hot Encoding</a:t>
            </a:r>
            <a:endParaRPr lang="en-IN" b="1"/>
          </a:p>
          <a:p>
            <a:pPr marL="0" indent="0">
              <a:buNone/>
            </a:pPr>
            <a:r>
              <a:rPr lang="en-IN" sz="1800">
                <a:latin typeface="Arial"/>
                <a:cs typeface="Arial"/>
              </a:rPr>
              <a:t>Performed One Hot Encoding on several categorical variables to transform them into a format suitable for machine learning algorithms.</a:t>
            </a:r>
            <a:endParaRPr lang="en-IN" sz="1800"/>
          </a:p>
          <a:p>
            <a:pPr marL="383540" indent="-383540"/>
            <a:endParaRPr lang="en-IN" sz="1100"/>
          </a:p>
        </p:txBody>
      </p:sp>
    </p:spTree>
    <p:extLst>
      <p:ext uri="{BB962C8B-B14F-4D97-AF65-F5344CB8AC3E}">
        <p14:creationId xmlns:p14="http://schemas.microsoft.com/office/powerpoint/2010/main" val="209753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A980-D20F-412A-20D0-69985BE1DE42}"/>
              </a:ext>
            </a:extLst>
          </p:cNvPr>
          <p:cNvSpPr>
            <a:spLocks noGrp="1"/>
          </p:cNvSpPr>
          <p:nvPr>
            <p:ph type="title"/>
          </p:nvPr>
        </p:nvSpPr>
        <p:spPr>
          <a:xfrm>
            <a:off x="1071996" y="62346"/>
            <a:ext cx="6437163" cy="1485900"/>
          </a:xfrm>
        </p:spPr>
        <p:txBody>
          <a:bodyPr vert="horz" lIns="91440" tIns="45720" rIns="91440" bIns="45720" rtlCol="0" anchor="t">
            <a:normAutofit/>
          </a:bodyPr>
          <a:lstStyle/>
          <a:p>
            <a:r>
              <a:rPr lang="en-US" sz="4100"/>
              <a:t>Principal Component Analysis</a:t>
            </a:r>
          </a:p>
        </p:txBody>
      </p:sp>
      <p:sp>
        <p:nvSpPr>
          <p:cNvPr id="3" name="TextBox 2">
            <a:extLst>
              <a:ext uri="{FF2B5EF4-FFF2-40B4-BE49-F238E27FC236}">
                <a16:creationId xmlns:a16="http://schemas.microsoft.com/office/drawing/2014/main" id="{F3A1A4D4-91B6-5E7D-C812-E44E758EC36A}"/>
              </a:ext>
            </a:extLst>
          </p:cNvPr>
          <p:cNvSpPr txBox="1"/>
          <p:nvPr/>
        </p:nvSpPr>
        <p:spPr>
          <a:xfrm>
            <a:off x="1071995" y="1357746"/>
            <a:ext cx="4743353" cy="50311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383540" indent="-383540" defTabSz="914400">
              <a:lnSpc>
                <a:spcPct val="94000"/>
              </a:lnSpc>
              <a:spcAft>
                <a:spcPts val="200"/>
              </a:spcAft>
              <a:buFont typeface="Wingdings" panose="020B0503020102020204" pitchFamily="34" charset="0"/>
              <a:buChar char="§"/>
            </a:pPr>
            <a:r>
              <a:rPr lang="en-US" sz="1400" b="1">
                <a:solidFill>
                  <a:schemeClr val="tx2"/>
                </a:solidFill>
              </a:rPr>
              <a:t>Objective: to reduce data dimensions while preserving as much variance as possible</a:t>
            </a:r>
            <a:endParaRPr lang="en-US" sz="1400">
              <a:solidFill>
                <a:schemeClr val="tx2"/>
              </a:solidFill>
            </a:endParaRPr>
          </a:p>
          <a:p>
            <a:pPr marL="383540" indent="-383540" defTabSz="914400">
              <a:lnSpc>
                <a:spcPct val="94000"/>
              </a:lnSpc>
              <a:spcAft>
                <a:spcPts val="200"/>
              </a:spcAft>
              <a:buFont typeface="Wingdings" panose="020B0503020102020204" pitchFamily="34" charset="0"/>
              <a:buChar char="§"/>
            </a:pPr>
            <a:endParaRPr lang="en-US" sz="1400" b="1">
              <a:solidFill>
                <a:schemeClr val="tx2"/>
              </a:solidFill>
            </a:endParaRPr>
          </a:p>
          <a:p>
            <a:pPr marL="383540" indent="-383540" defTabSz="914400">
              <a:lnSpc>
                <a:spcPct val="94000"/>
              </a:lnSpc>
              <a:spcAft>
                <a:spcPts val="200"/>
              </a:spcAft>
              <a:buFont typeface="Wingdings" panose="020B0503020102020204" pitchFamily="34" charset="0"/>
              <a:buChar char="§"/>
            </a:pPr>
            <a:r>
              <a:rPr lang="en-US" sz="1400" b="1">
                <a:solidFill>
                  <a:schemeClr val="tx2"/>
                </a:solidFill>
              </a:rPr>
              <a:t>Preprocessing: </a:t>
            </a:r>
          </a:p>
          <a:p>
            <a:pPr marL="383540" lvl="1" indent="-383540" defTabSz="914400">
              <a:lnSpc>
                <a:spcPct val="94000"/>
              </a:lnSpc>
              <a:spcAft>
                <a:spcPts val="200"/>
              </a:spcAft>
              <a:buFont typeface="Franklin Gothic Book" panose="020B0503020102020204" pitchFamily="34" charset="0"/>
              <a:buChar char="o"/>
            </a:pPr>
            <a:r>
              <a:rPr lang="en-US" sz="1400" b="1">
                <a:solidFill>
                  <a:schemeClr val="tx2"/>
                </a:solidFill>
              </a:rPr>
              <a:t>Fill missing values with column medians</a:t>
            </a:r>
          </a:p>
          <a:p>
            <a:pPr marL="383540" lvl="1" indent="-383540" defTabSz="914400">
              <a:lnSpc>
                <a:spcPct val="94000"/>
              </a:lnSpc>
              <a:spcAft>
                <a:spcPts val="200"/>
              </a:spcAft>
              <a:buFont typeface="Franklin Gothic Book" panose="020B0503020102020204" pitchFamily="34" charset="0"/>
              <a:buChar char="o"/>
            </a:pPr>
            <a:r>
              <a:rPr lang="en-US" sz="1400" b="1">
                <a:solidFill>
                  <a:schemeClr val="tx2"/>
                </a:solidFill>
              </a:rPr>
              <a:t>Standardize features by centering to mean and scaling to unit variance</a:t>
            </a:r>
          </a:p>
          <a:p>
            <a:pPr marL="383540" lvl="1" indent="-383540" defTabSz="914400">
              <a:lnSpc>
                <a:spcPct val="94000"/>
              </a:lnSpc>
              <a:spcAft>
                <a:spcPts val="200"/>
              </a:spcAft>
              <a:buFont typeface="Franklin Gothic Book" panose="020B0503020102020204" pitchFamily="34" charset="0"/>
              <a:buChar char="o"/>
            </a:pPr>
            <a:r>
              <a:rPr lang="en-US" sz="1400" b="1">
                <a:solidFill>
                  <a:schemeClr val="tx2"/>
                </a:solidFill>
              </a:rPr>
              <a:t>Drop features with correlation &gt; 0.85 to avoid redundancy</a:t>
            </a:r>
          </a:p>
          <a:p>
            <a:pPr marL="383540" indent="-383540" defTabSz="914400">
              <a:lnSpc>
                <a:spcPct val="94000"/>
              </a:lnSpc>
              <a:spcAft>
                <a:spcPts val="200"/>
              </a:spcAft>
              <a:buFont typeface="Wingdings" panose="020B0503020102020204" pitchFamily="34" charset="0"/>
              <a:buChar char="§"/>
            </a:pPr>
            <a:endParaRPr lang="en-US" sz="1400" b="1">
              <a:solidFill>
                <a:schemeClr val="tx2"/>
              </a:solidFill>
            </a:endParaRPr>
          </a:p>
          <a:p>
            <a:pPr marL="383540" indent="-383540" defTabSz="914400">
              <a:lnSpc>
                <a:spcPct val="94000"/>
              </a:lnSpc>
              <a:spcAft>
                <a:spcPts val="200"/>
              </a:spcAft>
              <a:buFont typeface="Wingdings" panose="020B0503020102020204" pitchFamily="34" charset="0"/>
              <a:buChar char="§"/>
            </a:pPr>
            <a:r>
              <a:rPr lang="en-US" sz="1400" b="1">
                <a:solidFill>
                  <a:schemeClr val="tx2"/>
                </a:solidFill>
              </a:rPr>
              <a:t>PCA Process:</a:t>
            </a:r>
          </a:p>
          <a:p>
            <a:pPr marL="383540" lvl="1" indent="-383540" defTabSz="914400">
              <a:lnSpc>
                <a:spcPct val="94000"/>
              </a:lnSpc>
              <a:spcAft>
                <a:spcPts val="200"/>
              </a:spcAft>
              <a:buFont typeface="Franklin Gothic Book" panose="020B0503020102020204" pitchFamily="34" charset="0"/>
              <a:buChar char="o"/>
            </a:pPr>
            <a:r>
              <a:rPr lang="en-US" sz="1400" b="1">
                <a:solidFill>
                  <a:schemeClr val="tx2"/>
                </a:solidFill>
              </a:rPr>
              <a:t>Standardization</a:t>
            </a:r>
          </a:p>
          <a:p>
            <a:pPr marL="383540" lvl="1" indent="-383540" defTabSz="914400">
              <a:lnSpc>
                <a:spcPct val="94000"/>
              </a:lnSpc>
              <a:spcAft>
                <a:spcPts val="200"/>
              </a:spcAft>
              <a:buFont typeface="Franklin Gothic Book" panose="020B0503020102020204" pitchFamily="34" charset="0"/>
              <a:buChar char="o"/>
            </a:pPr>
            <a:r>
              <a:rPr lang="en-US" sz="1400" b="1">
                <a:solidFill>
                  <a:schemeClr val="tx2"/>
                </a:solidFill>
              </a:rPr>
              <a:t>Covariance Matrix Computation</a:t>
            </a:r>
          </a:p>
          <a:p>
            <a:pPr marL="383540" lvl="1" indent="-383540" defTabSz="914400">
              <a:lnSpc>
                <a:spcPct val="94000"/>
              </a:lnSpc>
              <a:spcAft>
                <a:spcPts val="200"/>
              </a:spcAft>
              <a:buFont typeface="Franklin Gothic Book" panose="020B0503020102020204" pitchFamily="34" charset="0"/>
              <a:buChar char="o"/>
            </a:pPr>
            <a:r>
              <a:rPr lang="en-US" sz="1400" b="1" err="1">
                <a:solidFill>
                  <a:schemeClr val="tx2"/>
                </a:solidFill>
              </a:rPr>
              <a:t>Eigendecomposition</a:t>
            </a:r>
            <a:endParaRPr lang="en-US" sz="1400" b="1">
              <a:solidFill>
                <a:schemeClr val="tx2"/>
              </a:solidFill>
            </a:endParaRPr>
          </a:p>
          <a:p>
            <a:pPr marL="383540" lvl="1" indent="-383540" defTabSz="914400">
              <a:lnSpc>
                <a:spcPct val="94000"/>
              </a:lnSpc>
              <a:spcAft>
                <a:spcPts val="200"/>
              </a:spcAft>
              <a:buFont typeface="Franklin Gothic Book" panose="020B0503020102020204" pitchFamily="34" charset="0"/>
              <a:buChar char="o"/>
            </a:pPr>
            <a:r>
              <a:rPr lang="en-US" sz="1400" b="1">
                <a:solidFill>
                  <a:schemeClr val="tx2"/>
                </a:solidFill>
              </a:rPr>
              <a:t>Feature Vector Formation</a:t>
            </a:r>
          </a:p>
          <a:p>
            <a:pPr marL="383540" lvl="1" indent="-383540" defTabSz="914400">
              <a:lnSpc>
                <a:spcPct val="94000"/>
              </a:lnSpc>
              <a:spcAft>
                <a:spcPts val="200"/>
              </a:spcAft>
              <a:buFont typeface="Franklin Gothic Book" panose="020B0503020102020204" pitchFamily="34" charset="0"/>
              <a:buChar char="o"/>
            </a:pPr>
            <a:r>
              <a:rPr lang="en-US" sz="1400" b="1">
                <a:solidFill>
                  <a:schemeClr val="tx2"/>
                </a:solidFill>
              </a:rPr>
              <a:t>Data Transportation</a:t>
            </a:r>
          </a:p>
          <a:p>
            <a:pPr marL="383540" indent="-383540" defTabSz="914400">
              <a:lnSpc>
                <a:spcPct val="94000"/>
              </a:lnSpc>
              <a:spcAft>
                <a:spcPts val="200"/>
              </a:spcAft>
              <a:buFont typeface="Wingdings" panose="020B0503020102020204" pitchFamily="34" charset="0"/>
              <a:buChar char="§"/>
            </a:pPr>
            <a:endParaRPr lang="en-US" sz="1400" b="1">
              <a:solidFill>
                <a:schemeClr val="tx2"/>
              </a:solidFill>
            </a:endParaRPr>
          </a:p>
          <a:p>
            <a:pPr marL="383540" indent="-383540" defTabSz="914400">
              <a:lnSpc>
                <a:spcPct val="94000"/>
              </a:lnSpc>
              <a:spcAft>
                <a:spcPts val="200"/>
              </a:spcAft>
              <a:buFont typeface="Wingdings" panose="020B0503020102020204" pitchFamily="34" charset="0"/>
              <a:buChar char="§"/>
            </a:pPr>
            <a:r>
              <a:rPr lang="en-US" sz="1400" b="1">
                <a:solidFill>
                  <a:schemeClr val="tx2"/>
                </a:solidFill>
              </a:rPr>
              <a:t>Result:</a:t>
            </a:r>
          </a:p>
          <a:p>
            <a:pPr marL="383540" lvl="1" indent="-383540" defTabSz="914400">
              <a:lnSpc>
                <a:spcPct val="94000"/>
              </a:lnSpc>
              <a:spcAft>
                <a:spcPts val="200"/>
              </a:spcAft>
              <a:buFont typeface="Franklin Gothic Book" panose="020B0503020102020204" pitchFamily="34" charset="0"/>
              <a:buChar char="o"/>
            </a:pPr>
            <a:r>
              <a:rPr lang="en-US" sz="1400" b="1">
                <a:solidFill>
                  <a:schemeClr val="tx2"/>
                </a:solidFill>
              </a:rPr>
              <a:t>Original data transformed into 40 principal components </a:t>
            </a:r>
            <a:r>
              <a:rPr lang="en-US" sz="1400" b="1" err="1">
                <a:solidFill>
                  <a:schemeClr val="tx2"/>
                </a:solidFill>
              </a:rPr>
              <a:t>whild</a:t>
            </a:r>
            <a:r>
              <a:rPr lang="en-US" sz="1400" b="1">
                <a:solidFill>
                  <a:schemeClr val="tx2"/>
                </a:solidFill>
              </a:rPr>
              <a:t> keeping 80% of information</a:t>
            </a:r>
          </a:p>
          <a:p>
            <a:pPr marL="383540" lvl="1" indent="-383540" defTabSz="914400">
              <a:lnSpc>
                <a:spcPct val="94000"/>
              </a:lnSpc>
              <a:spcAft>
                <a:spcPts val="200"/>
              </a:spcAft>
              <a:buFont typeface="Franklin Gothic Book" panose="020B0503020102020204" pitchFamily="34" charset="0"/>
              <a:buChar char="o"/>
            </a:pPr>
            <a:r>
              <a:rPr lang="en-US" sz="1400" b="1">
                <a:solidFill>
                  <a:schemeClr val="tx2"/>
                </a:solidFill>
              </a:rPr>
              <a:t>Visual representation of variance contribution by each Principal Component</a:t>
            </a:r>
          </a:p>
          <a:p>
            <a:pPr marL="383540" lvl="1" indent="-383540" defTabSz="914400">
              <a:lnSpc>
                <a:spcPct val="94000"/>
              </a:lnSpc>
              <a:spcAft>
                <a:spcPts val="200"/>
              </a:spcAft>
              <a:buFont typeface="Franklin Gothic Book" panose="020B0503020102020204" pitchFamily="34" charset="0"/>
              <a:buChar char="o"/>
            </a:pPr>
            <a:endParaRPr lang="en-US" sz="1000" b="1">
              <a:solidFill>
                <a:schemeClr val="tx2"/>
              </a:solidFill>
            </a:endParaRPr>
          </a:p>
          <a:p>
            <a:pPr marL="383540" lvl="1" indent="-383540" defTabSz="914400">
              <a:lnSpc>
                <a:spcPct val="94000"/>
              </a:lnSpc>
              <a:spcAft>
                <a:spcPts val="200"/>
              </a:spcAft>
              <a:buFont typeface="Franklin Gothic Book" panose="020B0503020102020204" pitchFamily="34" charset="0"/>
              <a:buChar char="o"/>
            </a:pPr>
            <a:endParaRPr lang="en-US" sz="1000" b="1">
              <a:solidFill>
                <a:schemeClr val="tx2"/>
              </a:solidFill>
            </a:endParaRPr>
          </a:p>
          <a:p>
            <a:pPr marL="383540" indent="-383540" defTabSz="914400">
              <a:lnSpc>
                <a:spcPct val="94000"/>
              </a:lnSpc>
              <a:spcAft>
                <a:spcPts val="200"/>
              </a:spcAft>
              <a:buFont typeface="Franklin Gothic Book" panose="020B0503020102020204" pitchFamily="34" charset="0"/>
            </a:pPr>
            <a:endParaRPr lang="en-US" sz="1000">
              <a:solidFill>
                <a:schemeClr val="tx2"/>
              </a:solidFill>
            </a:endParaRPr>
          </a:p>
          <a:p>
            <a:pPr marL="383540" indent="-383540" defTabSz="914400">
              <a:lnSpc>
                <a:spcPct val="94000"/>
              </a:lnSpc>
              <a:spcAft>
                <a:spcPts val="200"/>
              </a:spcAft>
              <a:buFont typeface="Franklin Gothic Book" panose="020B0503020102020204" pitchFamily="34" charset="0"/>
            </a:pPr>
            <a:endParaRPr lang="en-US" sz="1000">
              <a:solidFill>
                <a:schemeClr val="tx2"/>
              </a:solidFill>
            </a:endParaRPr>
          </a:p>
          <a:p>
            <a:pPr marL="383540" indent="-383540" defTabSz="914400">
              <a:lnSpc>
                <a:spcPct val="94000"/>
              </a:lnSpc>
              <a:spcAft>
                <a:spcPts val="200"/>
              </a:spcAft>
              <a:buFont typeface="Franklin Gothic Book" panose="020B0503020102020204" pitchFamily="34" charset="0"/>
            </a:pPr>
            <a:endParaRPr lang="en-US" sz="1000">
              <a:solidFill>
                <a:schemeClr val="tx2"/>
              </a:solidFill>
            </a:endParaRPr>
          </a:p>
        </p:txBody>
      </p:sp>
      <p:pic>
        <p:nvPicPr>
          <p:cNvPr id="6" name="Picture 5">
            <a:extLst>
              <a:ext uri="{FF2B5EF4-FFF2-40B4-BE49-F238E27FC236}">
                <a16:creationId xmlns:a16="http://schemas.microsoft.com/office/drawing/2014/main" id="{5FEC6852-683F-919F-AB17-59F9B874552E}"/>
              </a:ext>
            </a:extLst>
          </p:cNvPr>
          <p:cNvPicPr>
            <a:picLocks noChangeAspect="1"/>
          </p:cNvPicPr>
          <p:nvPr/>
        </p:nvPicPr>
        <p:blipFill>
          <a:blip r:embed="rId2"/>
          <a:stretch>
            <a:fillRect/>
          </a:stretch>
        </p:blipFill>
        <p:spPr>
          <a:xfrm>
            <a:off x="6262255" y="-36040"/>
            <a:ext cx="5534891" cy="3023101"/>
          </a:xfrm>
          <a:prstGeom prst="rect">
            <a:avLst/>
          </a:prstGeom>
        </p:spPr>
      </p:pic>
      <p:pic>
        <p:nvPicPr>
          <p:cNvPr id="7" name="Picture 6" descr="A table of numbers and digits&#10;&#10;Description automatically generated">
            <a:extLst>
              <a:ext uri="{FF2B5EF4-FFF2-40B4-BE49-F238E27FC236}">
                <a16:creationId xmlns:a16="http://schemas.microsoft.com/office/drawing/2014/main" id="{42C3547C-B838-0DB5-900B-70D0A6647341}"/>
              </a:ext>
            </a:extLst>
          </p:cNvPr>
          <p:cNvPicPr>
            <a:picLocks noChangeAspect="1"/>
          </p:cNvPicPr>
          <p:nvPr/>
        </p:nvPicPr>
        <p:blipFill>
          <a:blip r:embed="rId3"/>
          <a:stretch>
            <a:fillRect/>
          </a:stretch>
        </p:blipFill>
        <p:spPr>
          <a:xfrm>
            <a:off x="7128163" y="3051475"/>
            <a:ext cx="3803072" cy="3768417"/>
          </a:xfrm>
          <a:prstGeom prst="rect">
            <a:avLst/>
          </a:prstGeom>
        </p:spPr>
      </p:pic>
    </p:spTree>
    <p:extLst>
      <p:ext uri="{BB962C8B-B14F-4D97-AF65-F5344CB8AC3E}">
        <p14:creationId xmlns:p14="http://schemas.microsoft.com/office/powerpoint/2010/main" val="413414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434" name="Group 17433">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7435"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7436"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7438" name="Rectangle 17437">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9E70B-3A1F-102F-B6F2-AF7AE2E797A3}"/>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Logistic Regression before PCA</a:t>
            </a:r>
          </a:p>
        </p:txBody>
      </p:sp>
      <p:pic>
        <p:nvPicPr>
          <p:cNvPr id="17410" name="Picture 2">
            <a:extLst>
              <a:ext uri="{FF2B5EF4-FFF2-40B4-BE49-F238E27FC236}">
                <a16:creationId xmlns:a16="http://schemas.microsoft.com/office/drawing/2014/main" id="{F70B4A07-963C-C547-64A1-CB92173CA4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2103" y="743722"/>
            <a:ext cx="3555130" cy="3101850"/>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a:extLst>
              <a:ext uri="{FF2B5EF4-FFF2-40B4-BE49-F238E27FC236}">
                <a16:creationId xmlns:a16="http://schemas.microsoft.com/office/drawing/2014/main" id="{44F18BA2-62C2-8D4E-F68B-9BC2273763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67300" y="771589"/>
            <a:ext cx="3963932" cy="3077867"/>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7AD79A63-6F0D-7555-198F-94D097DB8E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951884" y="1021752"/>
            <a:ext cx="4027432" cy="2566958"/>
          </a:xfrm>
          <a:prstGeom prst="rect">
            <a:avLst/>
          </a:prstGeom>
          <a:noFill/>
          <a:extLst>
            <a:ext uri="{909E8E84-426E-40DD-AFC4-6F175D3DCCD1}">
              <a14:hiddenFill xmlns:a14="http://schemas.microsoft.com/office/drawing/2010/main">
                <a:solidFill>
                  <a:srgbClr val="FFFFFF"/>
                </a:solidFill>
              </a14:hiddenFill>
            </a:ext>
          </a:extLst>
        </p:spPr>
      </p:pic>
      <p:sp>
        <p:nvSpPr>
          <p:cNvPr id="17440" name="Freeform: Shape 17439">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txBody>
          <a:bodyPr/>
          <a:lstStyle/>
          <a:p>
            <a:endParaRPr lang="en-US"/>
          </a:p>
        </p:txBody>
      </p:sp>
      <p:sp>
        <p:nvSpPr>
          <p:cNvPr id="17442" name="Freeform: Shape 17441">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txBody>
          <a:bodyPr/>
          <a:lstStyle/>
          <a:p>
            <a:endParaRPr lang="en-US"/>
          </a:p>
        </p:txBody>
      </p:sp>
    </p:spTree>
    <p:extLst>
      <p:ext uri="{BB962C8B-B14F-4D97-AF65-F5344CB8AC3E}">
        <p14:creationId xmlns:p14="http://schemas.microsoft.com/office/powerpoint/2010/main" val="852161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443" name="Group 18442">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8444"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8445"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8447" name="Rectangle 18446">
            <a:extLst>
              <a:ext uri="{FF2B5EF4-FFF2-40B4-BE49-F238E27FC236}">
                <a16:creationId xmlns:a16="http://schemas.microsoft.com/office/drawing/2014/main" id="{AAC11200-8B97-4CB4-99EF-7C0FA210F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5"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3FA5D-EB89-8C3A-C1EC-97512F804392}"/>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5600" cap="all"/>
              <a:t>Logistic Regression AFTER PCA</a:t>
            </a:r>
          </a:p>
        </p:txBody>
      </p:sp>
      <p:sp>
        <p:nvSpPr>
          <p:cNvPr id="18449" name="Freeform 6">
            <a:extLst>
              <a:ext uri="{FF2B5EF4-FFF2-40B4-BE49-F238E27FC236}">
                <a16:creationId xmlns:a16="http://schemas.microsoft.com/office/drawing/2014/main" id="{BB502E7E-3C82-47F3-B817-7507C01A1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pic>
        <p:nvPicPr>
          <p:cNvPr id="18434" name="Picture 2">
            <a:extLst>
              <a:ext uri="{FF2B5EF4-FFF2-40B4-BE49-F238E27FC236}">
                <a16:creationId xmlns:a16="http://schemas.microsoft.com/office/drawing/2014/main" id="{DF040D6B-1CA5-D234-BA15-90F67BF35A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93828" y="1870556"/>
            <a:ext cx="3092137" cy="908400"/>
          </a:xfrm>
          <a:prstGeom prst="rect">
            <a:avLst/>
          </a:prstGeom>
          <a:noFill/>
          <a:extLst>
            <a:ext uri="{909E8E84-426E-40DD-AFC4-6F175D3DCCD1}">
              <a14:hiddenFill xmlns:a14="http://schemas.microsoft.com/office/drawing/2010/main">
                <a:solidFill>
                  <a:srgbClr val="FFFFFF"/>
                </a:solidFill>
              </a14:hiddenFill>
            </a:ext>
          </a:extLst>
        </p:spPr>
      </p:pic>
      <p:sp>
        <p:nvSpPr>
          <p:cNvPr id="18451" name="Freeform 6">
            <a:extLst>
              <a:ext uri="{FF2B5EF4-FFF2-40B4-BE49-F238E27FC236}">
                <a16:creationId xmlns:a16="http://schemas.microsoft.com/office/drawing/2014/main" id="{3E5C639E-7A0B-46B2-9273-986E8BE7F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pic>
        <p:nvPicPr>
          <p:cNvPr id="18436" name="Picture 4">
            <a:extLst>
              <a:ext uri="{FF2B5EF4-FFF2-40B4-BE49-F238E27FC236}">
                <a16:creationId xmlns:a16="http://schemas.microsoft.com/office/drawing/2014/main" id="{61FC7E43-FF46-1040-E740-97BFC0A25D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7673" y="1398303"/>
            <a:ext cx="3542568" cy="2312992"/>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1AB6C141-CDA0-0421-6C4B-32BC340878C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16623" y="1155500"/>
            <a:ext cx="3599895" cy="280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29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463" name="Group 19462">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9464"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9465"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9467" name="Rectangle 19466">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F4A02-C501-46FB-167E-8F303811237F}"/>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6000" cap="all"/>
              <a:t>K-NN before PCA:</a:t>
            </a:r>
          </a:p>
        </p:txBody>
      </p:sp>
      <p:sp>
        <p:nvSpPr>
          <p:cNvPr id="19469"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19471"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pic>
        <p:nvPicPr>
          <p:cNvPr id="19458" name="Picture 2">
            <a:extLst>
              <a:ext uri="{FF2B5EF4-FFF2-40B4-BE49-F238E27FC236}">
                <a16:creationId xmlns:a16="http://schemas.microsoft.com/office/drawing/2014/main" id="{41CE66BF-8B6D-AFE8-9A3A-702811A4A8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82690" y="1751953"/>
            <a:ext cx="6167221" cy="3283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975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487" name="Group 20486">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0488"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20489"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20491" name="Rectangle 20490">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57E85-1099-D998-280A-0AA546FDB91F}"/>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6000" cap="all"/>
              <a:t>K-NN after PCA:</a:t>
            </a:r>
          </a:p>
        </p:txBody>
      </p:sp>
      <p:sp>
        <p:nvSpPr>
          <p:cNvPr id="20493"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20495"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pic>
        <p:nvPicPr>
          <p:cNvPr id="20482" name="Picture 2">
            <a:extLst>
              <a:ext uri="{FF2B5EF4-FFF2-40B4-BE49-F238E27FC236}">
                <a16:creationId xmlns:a16="http://schemas.microsoft.com/office/drawing/2014/main" id="{2A0FD8F5-44BC-714B-43F2-58B39FDC45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76851" y="1885901"/>
            <a:ext cx="6237290" cy="3278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512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541" name="Group 21540">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1542"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21543"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21545" name="Rectangle 21544">
            <a:extLst>
              <a:ext uri="{FF2B5EF4-FFF2-40B4-BE49-F238E27FC236}">
                <a16:creationId xmlns:a16="http://schemas.microsoft.com/office/drawing/2014/main" id="{AAC11200-8B97-4CB4-99EF-7C0FA210F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5"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43C03-9013-AC9C-6748-734070E15A77}"/>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5600" cap="all"/>
              <a:t>Neural Networks Before PCA:</a:t>
            </a:r>
          </a:p>
        </p:txBody>
      </p:sp>
      <p:sp>
        <p:nvSpPr>
          <p:cNvPr id="21547" name="Freeform 6">
            <a:extLst>
              <a:ext uri="{FF2B5EF4-FFF2-40B4-BE49-F238E27FC236}">
                <a16:creationId xmlns:a16="http://schemas.microsoft.com/office/drawing/2014/main" id="{BB502E7E-3C82-47F3-B817-7507C01A1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pic>
        <p:nvPicPr>
          <p:cNvPr id="21510" name="Picture 6">
            <a:extLst>
              <a:ext uri="{FF2B5EF4-FFF2-40B4-BE49-F238E27FC236}">
                <a16:creationId xmlns:a16="http://schemas.microsoft.com/office/drawing/2014/main" id="{A449F32B-BABB-EB78-0158-7D1FE633A1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4113" y="1478405"/>
            <a:ext cx="3078999" cy="1939769"/>
          </a:xfrm>
          <a:prstGeom prst="rect">
            <a:avLst/>
          </a:prstGeom>
          <a:noFill/>
          <a:extLst>
            <a:ext uri="{909E8E84-426E-40DD-AFC4-6F175D3DCCD1}">
              <a14:hiddenFill xmlns:a14="http://schemas.microsoft.com/office/drawing/2010/main">
                <a:solidFill>
                  <a:srgbClr val="FFFFFF"/>
                </a:solidFill>
              </a14:hiddenFill>
            </a:ext>
          </a:extLst>
        </p:spPr>
      </p:pic>
      <p:sp>
        <p:nvSpPr>
          <p:cNvPr id="21549" name="Freeform 6">
            <a:extLst>
              <a:ext uri="{FF2B5EF4-FFF2-40B4-BE49-F238E27FC236}">
                <a16:creationId xmlns:a16="http://schemas.microsoft.com/office/drawing/2014/main" id="{3E5C639E-7A0B-46B2-9273-986E8BE7F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pic>
        <p:nvPicPr>
          <p:cNvPr id="21508" name="Picture 4">
            <a:extLst>
              <a:ext uri="{FF2B5EF4-FFF2-40B4-BE49-F238E27FC236}">
                <a16:creationId xmlns:a16="http://schemas.microsoft.com/office/drawing/2014/main" id="{384E1A8A-34BF-664E-7EF2-C5131FF3608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68317" y="1280641"/>
            <a:ext cx="3430896" cy="2340845"/>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a:extLst>
              <a:ext uri="{FF2B5EF4-FFF2-40B4-BE49-F238E27FC236}">
                <a16:creationId xmlns:a16="http://schemas.microsoft.com/office/drawing/2014/main" id="{74A8A358-50DD-F69A-5406-6700F6C2610A}"/>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7853903" y="875175"/>
            <a:ext cx="3242483" cy="300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219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598" name="Group 24597">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4599"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24600"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24602" name="Rectangle 24601">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7B997F-4280-DA33-CE5E-BD28B1325A8A}"/>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Neural Networks AFTER PCA:</a:t>
            </a:r>
          </a:p>
        </p:txBody>
      </p:sp>
      <p:pic>
        <p:nvPicPr>
          <p:cNvPr id="24578" name="Picture 2">
            <a:extLst>
              <a:ext uri="{FF2B5EF4-FFF2-40B4-BE49-F238E27FC236}">
                <a16:creationId xmlns:a16="http://schemas.microsoft.com/office/drawing/2014/main" id="{88BADFF9-07B3-8E32-86E1-9C5194A4BF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8" y="786356"/>
            <a:ext cx="2708946" cy="3122416"/>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DEF1455E-300B-16CD-E5E5-57BE94DDA45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67938" y="1284590"/>
            <a:ext cx="3149498" cy="232703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a:extLst>
              <a:ext uri="{FF2B5EF4-FFF2-40B4-BE49-F238E27FC236}">
                <a16:creationId xmlns:a16="http://schemas.microsoft.com/office/drawing/2014/main" id="{801E0074-4A15-5E23-541C-0A7B10CC7B8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088556" y="1763343"/>
            <a:ext cx="2715582" cy="1295443"/>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a:extLst>
              <a:ext uri="{FF2B5EF4-FFF2-40B4-BE49-F238E27FC236}">
                <a16:creationId xmlns:a16="http://schemas.microsoft.com/office/drawing/2014/main" id="{2FFBAF1B-1908-32E3-8CA5-AF1D18B7879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882735" y="1381635"/>
            <a:ext cx="3260622" cy="2334023"/>
          </a:xfrm>
          <a:prstGeom prst="rect">
            <a:avLst/>
          </a:prstGeom>
          <a:noFill/>
          <a:extLst>
            <a:ext uri="{909E8E84-426E-40DD-AFC4-6F175D3DCCD1}">
              <a14:hiddenFill xmlns:a14="http://schemas.microsoft.com/office/drawing/2010/main">
                <a:solidFill>
                  <a:srgbClr val="FFFFFF"/>
                </a:solidFill>
              </a14:hiddenFill>
            </a:ext>
          </a:extLst>
        </p:spPr>
      </p:pic>
      <p:sp>
        <p:nvSpPr>
          <p:cNvPr id="24604" name="Freeform: Shape 24603">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txBody>
          <a:bodyPr/>
          <a:lstStyle/>
          <a:p>
            <a:endParaRPr lang="en-US"/>
          </a:p>
        </p:txBody>
      </p:sp>
      <p:sp>
        <p:nvSpPr>
          <p:cNvPr id="24606" name="Freeform: Shape 24605">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txBody>
          <a:bodyPr/>
          <a:lstStyle/>
          <a:p>
            <a:endParaRPr lang="en-US"/>
          </a:p>
        </p:txBody>
      </p:sp>
    </p:spTree>
    <p:extLst>
      <p:ext uri="{BB962C8B-B14F-4D97-AF65-F5344CB8AC3E}">
        <p14:creationId xmlns:p14="http://schemas.microsoft.com/office/powerpoint/2010/main" val="1193774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311FB-7A45-ABFF-5F43-8C355939D970}"/>
              </a:ext>
            </a:extLst>
          </p:cNvPr>
          <p:cNvSpPr>
            <a:spLocks noGrp="1"/>
          </p:cNvSpPr>
          <p:nvPr>
            <p:ph type="title"/>
          </p:nvPr>
        </p:nvSpPr>
        <p:spPr>
          <a:xfrm>
            <a:off x="784743" y="685800"/>
            <a:ext cx="5793475" cy="1485900"/>
          </a:xfrm>
        </p:spPr>
        <p:txBody>
          <a:bodyPr>
            <a:normAutofit/>
          </a:bodyPr>
          <a:lstStyle/>
          <a:p>
            <a:r>
              <a:rPr lang="en-US"/>
              <a:t>OBJECTIVE</a:t>
            </a:r>
          </a:p>
        </p:txBody>
      </p:sp>
      <p:sp>
        <p:nvSpPr>
          <p:cNvPr id="3" name="Content Placeholder 2">
            <a:extLst>
              <a:ext uri="{FF2B5EF4-FFF2-40B4-BE49-F238E27FC236}">
                <a16:creationId xmlns:a16="http://schemas.microsoft.com/office/drawing/2014/main" id="{4DDAB287-802D-3ADB-FB03-B55BB62C6396}"/>
              </a:ext>
            </a:extLst>
          </p:cNvPr>
          <p:cNvSpPr>
            <a:spLocks noGrp="1"/>
          </p:cNvSpPr>
          <p:nvPr>
            <p:ph idx="1"/>
          </p:nvPr>
        </p:nvSpPr>
        <p:spPr>
          <a:xfrm>
            <a:off x="784743" y="2286000"/>
            <a:ext cx="5793475" cy="3581400"/>
          </a:xfrm>
        </p:spPr>
        <p:txBody>
          <a:bodyPr>
            <a:normAutofit/>
          </a:bodyPr>
          <a:lstStyle/>
          <a:p>
            <a:r>
              <a:rPr lang="en-US" sz="1300" dirty="0"/>
              <a:t>Compare and select the most effective machine learning models, including Logistic Regression, Neural Networks, and K-Nearest Neighbors, for optimal accuracy and reliability.</a:t>
            </a:r>
          </a:p>
          <a:p>
            <a:r>
              <a:rPr lang="en-US" sz="1300" dirty="0"/>
              <a:t>Assess the impact of Principal Component Analysis (PCA) on model performance, understanding the benefits and limitations of dimensionality reduction.</a:t>
            </a:r>
          </a:p>
          <a:p>
            <a:r>
              <a:rPr lang="en-US" sz="1300" dirty="0"/>
              <a:t>Utilize cross-validation techniques to ensure the stability and generalizability of our models across different data subsets.</a:t>
            </a:r>
          </a:p>
          <a:p>
            <a:r>
              <a:rPr lang="en-US" sz="1300" dirty="0"/>
              <a:t>Aim for an optimal balance between precision and computational efficiency, crucial for the models' practical applications.</a:t>
            </a:r>
          </a:p>
          <a:p>
            <a:r>
              <a:rPr lang="en-US" sz="1300" dirty="0"/>
              <a:t>Make data-driven decisions by analyzing a range of performance metrics to guide our model selection process</a:t>
            </a:r>
          </a:p>
          <a:p>
            <a:r>
              <a:rPr lang="en-US" sz="1300" dirty="0"/>
              <a:t>Prepare for real-world deployment, ensuring the chosen model is theoretically sound, practical, and adaptable to real-world scenarios.</a:t>
            </a:r>
          </a:p>
        </p:txBody>
      </p:sp>
      <p:sp>
        <p:nvSpPr>
          <p:cNvPr id="11" name="Rectangle 10">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Light bulb on yellow background with sketched light beams and cord">
            <a:extLst>
              <a:ext uri="{FF2B5EF4-FFF2-40B4-BE49-F238E27FC236}">
                <a16:creationId xmlns:a16="http://schemas.microsoft.com/office/drawing/2014/main" id="{32B7AD08-BBFE-E467-A281-B1DA138B885D}"/>
              </a:ext>
            </a:extLst>
          </p:cNvPr>
          <p:cNvPicPr>
            <a:picLocks noChangeAspect="1"/>
          </p:cNvPicPr>
          <p:nvPr/>
        </p:nvPicPr>
        <p:blipFill rotWithShape="1">
          <a:blip r:embed="rId2"/>
          <a:srcRect l="51594" r="7336"/>
          <a:stretch/>
        </p:blipFill>
        <p:spPr>
          <a:xfrm>
            <a:off x="7612260" y="10"/>
            <a:ext cx="4579739" cy="6857990"/>
          </a:xfrm>
          <a:prstGeom prst="rect">
            <a:avLst/>
          </a:prstGeom>
        </p:spPr>
      </p:pic>
    </p:spTree>
    <p:extLst>
      <p:ext uri="{BB962C8B-B14F-4D97-AF65-F5344CB8AC3E}">
        <p14:creationId xmlns:p14="http://schemas.microsoft.com/office/powerpoint/2010/main" val="4109730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559" name="Group 2355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356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2356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23563" name="Rectangle 23562">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B45C32-3DD9-EB30-472A-37CE3B1183A3}"/>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4500" cap="all"/>
              <a:t>Model Performance and Evaluation</a:t>
            </a:r>
          </a:p>
        </p:txBody>
      </p:sp>
      <p:sp>
        <p:nvSpPr>
          <p:cNvPr id="23565" name="Freeform 6">
            <a:extLst>
              <a:ext uri="{FF2B5EF4-FFF2-40B4-BE49-F238E27FC236}">
                <a16:creationId xmlns:a16="http://schemas.microsoft.com/office/drawing/2014/main" id="{D8BB75D5-93A7-4EC9-A2FB-DCBDE6DE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23567"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pic>
        <p:nvPicPr>
          <p:cNvPr id="7" name="Content Placeholder 6" descr="A number of numbers on a white background&#10;&#10;Description automatically generated">
            <a:extLst>
              <a:ext uri="{FF2B5EF4-FFF2-40B4-BE49-F238E27FC236}">
                <a16:creationId xmlns:a16="http://schemas.microsoft.com/office/drawing/2014/main" id="{FF173FE7-AADD-AB08-14D5-558689C60DF2}"/>
              </a:ext>
            </a:extLst>
          </p:cNvPr>
          <p:cNvPicPr>
            <a:picLocks noGrp="1" noChangeAspect="1"/>
          </p:cNvPicPr>
          <p:nvPr>
            <p:ph idx="1"/>
          </p:nvPr>
        </p:nvPicPr>
        <p:blipFill>
          <a:blip r:embed="rId2"/>
          <a:stretch>
            <a:fillRect/>
          </a:stretch>
        </p:blipFill>
        <p:spPr>
          <a:xfrm>
            <a:off x="1149350" y="1402960"/>
            <a:ext cx="9601200" cy="2077229"/>
          </a:xfrm>
        </p:spPr>
      </p:pic>
    </p:spTree>
    <p:extLst>
      <p:ext uri="{BB962C8B-B14F-4D97-AF65-F5344CB8AC3E}">
        <p14:creationId xmlns:p14="http://schemas.microsoft.com/office/powerpoint/2010/main" val="395486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226FA-654A-4FEF-A195-35036CAC1172}"/>
              </a:ext>
            </a:extLst>
          </p:cNvPr>
          <p:cNvSpPr>
            <a:spLocks noGrp="1"/>
          </p:cNvSpPr>
          <p:nvPr>
            <p:ph type="title"/>
          </p:nvPr>
        </p:nvSpPr>
        <p:spPr>
          <a:xfrm>
            <a:off x="784743" y="685800"/>
            <a:ext cx="5958837" cy="1485900"/>
          </a:xfrm>
        </p:spPr>
        <p:txBody>
          <a:bodyPr>
            <a:normAutofit/>
          </a:bodyPr>
          <a:lstStyle/>
          <a:p>
            <a:r>
              <a:rPr lang="en-IN"/>
              <a:t>Conclusion</a:t>
            </a:r>
          </a:p>
        </p:txBody>
      </p:sp>
      <p:sp>
        <p:nvSpPr>
          <p:cNvPr id="3" name="Content Placeholder 2">
            <a:extLst>
              <a:ext uri="{FF2B5EF4-FFF2-40B4-BE49-F238E27FC236}">
                <a16:creationId xmlns:a16="http://schemas.microsoft.com/office/drawing/2014/main" id="{CCEA2A4E-6D73-50A2-9338-A6E6973055F0}"/>
              </a:ext>
            </a:extLst>
          </p:cNvPr>
          <p:cNvSpPr>
            <a:spLocks noGrp="1"/>
          </p:cNvSpPr>
          <p:nvPr>
            <p:ph idx="1"/>
          </p:nvPr>
        </p:nvSpPr>
        <p:spPr>
          <a:xfrm>
            <a:off x="784743" y="1926167"/>
            <a:ext cx="5958837" cy="3983566"/>
          </a:xfrm>
        </p:spPr>
        <p:txBody>
          <a:bodyPr vert="horz" lIns="91440" tIns="45720" rIns="91440" bIns="45720" rtlCol="0" anchor="t">
            <a:normAutofit/>
          </a:bodyPr>
          <a:lstStyle/>
          <a:p>
            <a:pPr marL="383540" indent="-383540" algn="just"/>
            <a:r>
              <a:rPr lang="en-US" sz="1400" b="0" i="0">
                <a:effectLst/>
                <a:latin typeface="-apple-system"/>
              </a:rPr>
              <a:t>After reviewing these results,</a:t>
            </a:r>
            <a:r>
              <a:rPr lang="en-US" sz="1400">
                <a:latin typeface="-apple-system"/>
              </a:rPr>
              <a:t> we</a:t>
            </a:r>
            <a:r>
              <a:rPr lang="en-US" sz="1400" b="0" i="0">
                <a:effectLst/>
                <a:latin typeface="-apple-system"/>
              </a:rPr>
              <a:t> believe that the Neural Network model with PCA (NN with PCA) is the best model for our dataset. It not only has the highest accuracy but also maintains an impressive balance between precision and recall, as evidenced by its high F1 score. The low cost value further reinforces its effectiveness in classification tasks. While the KNN with PCA also shows high accuracy, its precision and recall are not as well-balanced as the NN with PCA, making the latter a more robust choice for our needs.</a:t>
            </a:r>
            <a:endParaRPr lang="en-US"/>
          </a:p>
          <a:p>
            <a:pPr marL="383540" indent="-383540" algn="just"/>
            <a:r>
              <a:rPr lang="en-US" sz="1400" b="0" i="0">
                <a:effectLst/>
                <a:latin typeface="-apple-system"/>
              </a:rPr>
              <a:t>Taking the cost value into account, the Neural Network with PCA (NN with PCA) still appears to be the best model. It achieves a remarkable balance between high accuracy, precision, recall, and a low cost value, indicating it’s not only making accurate predictions but also doing so in a way that minimizes the cost associated with misclassifications. The KNN with PCA also performs well in terms of cost, but its slightly lower precision and recall compared to the NN with PCA make the latter a more balanced choice overall.</a:t>
            </a:r>
          </a:p>
          <a:p>
            <a:pPr marL="383540" indent="-383540"/>
            <a:endParaRPr lang="en-IN" sz="1400"/>
          </a:p>
        </p:txBody>
      </p:sp>
      <p:sp>
        <p:nvSpPr>
          <p:cNvPr id="12" name="Rectangle 11">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 name="Graphic 12" descr="Network">
            <a:extLst>
              <a:ext uri="{FF2B5EF4-FFF2-40B4-BE49-F238E27FC236}">
                <a16:creationId xmlns:a16="http://schemas.microsoft.com/office/drawing/2014/main" id="{7A1AF186-F3FB-89B3-CE1C-AED6083604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2340" y="1778834"/>
            <a:ext cx="3299579" cy="3299579"/>
          </a:xfrm>
          <a:prstGeom prst="rect">
            <a:avLst/>
          </a:prstGeom>
        </p:spPr>
      </p:pic>
    </p:spTree>
    <p:extLst>
      <p:ext uri="{BB962C8B-B14F-4D97-AF65-F5344CB8AC3E}">
        <p14:creationId xmlns:p14="http://schemas.microsoft.com/office/powerpoint/2010/main" val="4040847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F299-27E6-5944-D033-8F62E92E624F}"/>
              </a:ext>
            </a:extLst>
          </p:cNvPr>
          <p:cNvSpPr>
            <a:spLocks noGrp="1"/>
          </p:cNvSpPr>
          <p:nvPr>
            <p:ph type="title"/>
          </p:nvPr>
        </p:nvSpPr>
        <p:spPr/>
        <p:txBody>
          <a:bodyPr/>
          <a:lstStyle/>
          <a:p>
            <a:r>
              <a:rPr lang="en-IN"/>
              <a:t>Table of </a:t>
            </a:r>
            <a:r>
              <a:rPr lang="en-IN" dirty="0"/>
              <a:t>Contents:</a:t>
            </a:r>
          </a:p>
        </p:txBody>
      </p:sp>
      <p:sp>
        <p:nvSpPr>
          <p:cNvPr id="3" name="Content Placeholder 2">
            <a:extLst>
              <a:ext uri="{FF2B5EF4-FFF2-40B4-BE49-F238E27FC236}">
                <a16:creationId xmlns:a16="http://schemas.microsoft.com/office/drawing/2014/main" id="{7F0E3F54-9FA8-35FD-8D4C-84CD97919D88}"/>
              </a:ext>
            </a:extLst>
          </p:cNvPr>
          <p:cNvSpPr>
            <a:spLocks noGrp="1"/>
          </p:cNvSpPr>
          <p:nvPr>
            <p:ph idx="1"/>
          </p:nvPr>
        </p:nvSpPr>
        <p:spPr/>
        <p:txBody>
          <a:bodyPr vert="horz" lIns="91440" tIns="45720" rIns="91440" bIns="45720" rtlCol="0" anchor="t">
            <a:normAutofit/>
          </a:bodyPr>
          <a:lstStyle/>
          <a:p>
            <a:pPr marL="383540" indent="-383540"/>
            <a:r>
              <a:rPr lang="en-US" i="0">
                <a:solidFill>
                  <a:schemeClr val="tx1">
                    <a:lumMod val="85000"/>
                    <a:lumOff val="15000"/>
                  </a:schemeClr>
                </a:solidFill>
              </a:rPr>
              <a:t>Introduction to </a:t>
            </a:r>
            <a:r>
              <a:rPr lang="en-US">
                <a:solidFill>
                  <a:schemeClr val="tx1">
                    <a:lumMod val="85000"/>
                    <a:lumOff val="15000"/>
                  </a:schemeClr>
                </a:solidFill>
              </a:rPr>
              <a:t>Dataset                                                                                                     3</a:t>
            </a:r>
          </a:p>
          <a:p>
            <a:pPr marL="383540" indent="-383540"/>
            <a:r>
              <a:rPr lang="en-US" sz="2000" dirty="0">
                <a:solidFill>
                  <a:schemeClr val="tx1">
                    <a:lumMod val="85000"/>
                    <a:lumOff val="15000"/>
                  </a:schemeClr>
                </a:solidFill>
              </a:rPr>
              <a:t>Overview of </a:t>
            </a:r>
            <a:r>
              <a:rPr lang="en-US">
                <a:solidFill>
                  <a:schemeClr val="tx1">
                    <a:lumMod val="85000"/>
                    <a:lumOff val="15000"/>
                  </a:schemeClr>
                </a:solidFill>
              </a:rPr>
              <a:t>Dataset                                                                                                          4</a:t>
            </a:r>
          </a:p>
          <a:p>
            <a:pPr marL="383540" indent="-383540"/>
            <a:r>
              <a:rPr lang="en-IN" sz="2000" dirty="0">
                <a:solidFill>
                  <a:schemeClr val="tx1">
                    <a:lumMod val="85000"/>
                    <a:lumOff val="15000"/>
                  </a:schemeClr>
                </a:solidFill>
              </a:rPr>
              <a:t>Exploratory Data Analytics </a:t>
            </a:r>
            <a:r>
              <a:rPr lang="en-IN">
                <a:solidFill>
                  <a:schemeClr val="tx1">
                    <a:lumMod val="85000"/>
                    <a:lumOff val="15000"/>
                  </a:schemeClr>
                </a:solidFill>
              </a:rPr>
              <a:t>（</a:t>
            </a:r>
            <a:r>
              <a:rPr lang="en-IN" sz="2000" dirty="0">
                <a:solidFill>
                  <a:schemeClr val="tx1">
                    <a:lumMod val="85000"/>
                    <a:lumOff val="15000"/>
                  </a:schemeClr>
                </a:solidFill>
              </a:rPr>
              <a:t>EDA</a:t>
            </a:r>
            <a:r>
              <a:rPr lang="en-IN">
                <a:solidFill>
                  <a:schemeClr val="tx1">
                    <a:lumMod val="85000"/>
                    <a:lumOff val="15000"/>
                  </a:schemeClr>
                </a:solidFill>
              </a:rPr>
              <a:t>）</a:t>
            </a:r>
            <a:r>
              <a:rPr lang="en-US">
                <a:solidFill>
                  <a:schemeClr val="tx1">
                    <a:lumMod val="85000"/>
                    <a:lumOff val="15000"/>
                  </a:schemeClr>
                </a:solidFill>
              </a:rPr>
              <a:t>                                                                                5</a:t>
            </a:r>
            <a:endParaRPr lang="en-US" sz="2000">
              <a:solidFill>
                <a:schemeClr val="tx1">
                  <a:lumMod val="85000"/>
                  <a:lumOff val="15000"/>
                </a:schemeClr>
              </a:solidFill>
            </a:endParaRPr>
          </a:p>
          <a:p>
            <a:pPr marL="383540" indent="-383540"/>
            <a:r>
              <a:rPr lang="en-IN" sz="2000" dirty="0">
                <a:solidFill>
                  <a:schemeClr val="tx1">
                    <a:lumMod val="85000"/>
                    <a:lumOff val="15000"/>
                  </a:schemeClr>
                </a:solidFill>
              </a:rPr>
              <a:t>Feature </a:t>
            </a:r>
            <a:r>
              <a:rPr lang="en-IN">
                <a:solidFill>
                  <a:schemeClr val="tx1">
                    <a:lumMod val="85000"/>
                    <a:lumOff val="15000"/>
                  </a:schemeClr>
                </a:solidFill>
              </a:rPr>
              <a:t>Engineering （Feature Selection, Encoding and PCA）</a:t>
            </a:r>
            <a:r>
              <a:rPr lang="en-US">
                <a:solidFill>
                  <a:schemeClr val="tx1">
                    <a:lumMod val="85000"/>
                    <a:lumOff val="15000"/>
                  </a:schemeClr>
                </a:solidFill>
              </a:rPr>
              <a:t>                                </a:t>
            </a:r>
            <a:r>
              <a:rPr lang="en-IN">
                <a:solidFill>
                  <a:schemeClr val="tx1">
                    <a:lumMod val="85000"/>
                    <a:lumOff val="15000"/>
                  </a:schemeClr>
                </a:solidFill>
              </a:rPr>
              <a:t>10</a:t>
            </a:r>
            <a:endParaRPr lang="en-IN" sz="2000">
              <a:solidFill>
                <a:schemeClr val="tx1">
                  <a:lumMod val="85000"/>
                  <a:lumOff val="15000"/>
                </a:schemeClr>
              </a:solidFill>
            </a:endParaRPr>
          </a:p>
          <a:p>
            <a:pPr marL="383540" indent="-383540"/>
            <a:r>
              <a:rPr lang="en-IN" sz="2000" dirty="0">
                <a:solidFill>
                  <a:schemeClr val="tx1">
                    <a:lumMod val="85000"/>
                    <a:lumOff val="15000"/>
                  </a:schemeClr>
                </a:solidFill>
              </a:rPr>
              <a:t>Model Evaluation</a:t>
            </a:r>
            <a:r>
              <a:rPr lang="en-IN">
                <a:solidFill>
                  <a:schemeClr val="tx1">
                    <a:lumMod val="85000"/>
                    <a:lumOff val="15000"/>
                  </a:schemeClr>
                </a:solidFill>
              </a:rPr>
              <a:t>                                                                                                            13</a:t>
            </a:r>
            <a:endParaRPr lang="en-IN" sz="2000">
              <a:solidFill>
                <a:schemeClr val="tx1">
                  <a:lumMod val="85000"/>
                  <a:lumOff val="15000"/>
                </a:schemeClr>
              </a:solidFill>
            </a:endParaRPr>
          </a:p>
          <a:p>
            <a:pPr marL="383540" indent="-383540"/>
            <a:r>
              <a:rPr lang="en-IN">
                <a:solidFill>
                  <a:schemeClr val="tx1">
                    <a:lumMod val="85000"/>
                    <a:lumOff val="15000"/>
                  </a:schemeClr>
                </a:solidFill>
              </a:rPr>
              <a:t>Conclusion                                                                                                                      20</a:t>
            </a:r>
            <a:endParaRPr lang="en-IN" sz="2000">
              <a:solidFill>
                <a:schemeClr val="tx1">
                  <a:lumMod val="85000"/>
                  <a:lumOff val="15000"/>
                </a:schemeClr>
              </a:solidFill>
            </a:endParaRPr>
          </a:p>
          <a:p>
            <a:pPr marL="383540" indent="-383540"/>
            <a:endParaRPr lang="en-IN"/>
          </a:p>
        </p:txBody>
      </p:sp>
    </p:spTree>
    <p:extLst>
      <p:ext uri="{BB962C8B-B14F-4D97-AF65-F5344CB8AC3E}">
        <p14:creationId xmlns:p14="http://schemas.microsoft.com/office/powerpoint/2010/main" val="154401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99BC-DAAB-D991-B486-10B964096466}"/>
              </a:ext>
            </a:extLst>
          </p:cNvPr>
          <p:cNvSpPr>
            <a:spLocks noGrp="1"/>
          </p:cNvSpPr>
          <p:nvPr>
            <p:ph type="title"/>
          </p:nvPr>
        </p:nvSpPr>
        <p:spPr/>
        <p:txBody>
          <a:bodyPr/>
          <a:lstStyle/>
          <a:p>
            <a:r>
              <a:rPr lang="en-IN" dirty="0"/>
              <a:t>Introduction to Dataset</a:t>
            </a:r>
          </a:p>
        </p:txBody>
      </p:sp>
      <p:graphicFrame>
        <p:nvGraphicFramePr>
          <p:cNvPr id="5" name="Content Placeholder 2">
            <a:extLst>
              <a:ext uri="{FF2B5EF4-FFF2-40B4-BE49-F238E27FC236}">
                <a16:creationId xmlns:a16="http://schemas.microsoft.com/office/drawing/2014/main" id="{35A5C649-7817-0F3C-39D0-44139BF23ED1}"/>
              </a:ext>
            </a:extLst>
          </p:cNvPr>
          <p:cNvGraphicFramePr>
            <a:graphicFrameLocks noGrp="1"/>
          </p:cNvGraphicFramePr>
          <p:nvPr>
            <p:ph idx="1"/>
            <p:extLst>
              <p:ext uri="{D42A27DB-BD31-4B8C-83A1-F6EECF244321}">
                <p14:modId xmlns:p14="http://schemas.microsoft.com/office/powerpoint/2010/main" val="3121406611"/>
              </p:ext>
            </p:extLst>
          </p:nvPr>
        </p:nvGraphicFramePr>
        <p:xfrm>
          <a:off x="1371600" y="2267338"/>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7355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8FA74-E9F2-4174-642C-474CC30502E8}"/>
              </a:ext>
            </a:extLst>
          </p:cNvPr>
          <p:cNvSpPr>
            <a:spLocks noGrp="1"/>
          </p:cNvSpPr>
          <p:nvPr>
            <p:ph type="title"/>
          </p:nvPr>
        </p:nvSpPr>
        <p:spPr>
          <a:xfrm>
            <a:off x="447524" y="1469572"/>
            <a:ext cx="10905066" cy="1485900"/>
          </a:xfrm>
          <a:noFill/>
        </p:spPr>
        <p:txBody>
          <a:bodyPr>
            <a:normAutofit/>
          </a:bodyPr>
          <a:lstStyle/>
          <a:p>
            <a:pPr algn="ctr"/>
            <a:r>
              <a:rPr lang="en-IN" dirty="0"/>
              <a:t>Overview of Dataset</a:t>
            </a:r>
          </a:p>
        </p:txBody>
      </p:sp>
      <p:graphicFrame>
        <p:nvGraphicFramePr>
          <p:cNvPr id="5" name="Content Placeholder 2">
            <a:extLst>
              <a:ext uri="{FF2B5EF4-FFF2-40B4-BE49-F238E27FC236}">
                <a16:creationId xmlns:a16="http://schemas.microsoft.com/office/drawing/2014/main" id="{2F5C8577-88D4-FC4D-9D80-C4EB49F2C029}"/>
              </a:ext>
            </a:extLst>
          </p:cNvPr>
          <p:cNvGraphicFramePr>
            <a:graphicFrameLocks noGrp="1"/>
          </p:cNvGraphicFramePr>
          <p:nvPr>
            <p:ph idx="1"/>
            <p:extLst>
              <p:ext uri="{D42A27DB-BD31-4B8C-83A1-F6EECF244321}">
                <p14:modId xmlns:p14="http://schemas.microsoft.com/office/powerpoint/2010/main" val="2832220219"/>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831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2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21" name="Rectangle 20">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3"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24"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p:nvSpPr>
          <p:cNvPr id="2" name="Title 1">
            <a:extLst>
              <a:ext uri="{FF2B5EF4-FFF2-40B4-BE49-F238E27FC236}">
                <a16:creationId xmlns:a16="http://schemas.microsoft.com/office/drawing/2014/main" id="{89D6F4A5-4489-E8C3-B1EF-E7B44301B3AF}"/>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en-US" sz="6600" cap="all"/>
              <a:t>Exploratory Data Analytics</a:t>
            </a:r>
          </a:p>
        </p:txBody>
      </p:sp>
      <p:cxnSp>
        <p:nvCxnSpPr>
          <p:cNvPr id="17" name="Straight Connector 16">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350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68" name="Rectangle 2067">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50" name="Picture 2" descr="A graph of different sizes and numbers&#10;&#10;Description automatically generated with medium confidence">
            <a:extLst>
              <a:ext uri="{FF2B5EF4-FFF2-40B4-BE49-F238E27FC236}">
                <a16:creationId xmlns:a16="http://schemas.microsoft.com/office/drawing/2014/main" id="{7A59F4D8-A27E-C392-02CD-26AE8F439EA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46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146" name="Picture 2">
            <a:extLst>
              <a:ext uri="{FF2B5EF4-FFF2-40B4-BE49-F238E27FC236}">
                <a16:creationId xmlns:a16="http://schemas.microsoft.com/office/drawing/2014/main" id="{667E431C-71FD-0DFB-88D1-8636D36CC6E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1585" y="3139"/>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610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194" name="Picture 2">
            <a:extLst>
              <a:ext uri="{FF2B5EF4-FFF2-40B4-BE49-F238E27FC236}">
                <a16:creationId xmlns:a16="http://schemas.microsoft.com/office/drawing/2014/main" id="{78FAE7E3-A471-FC3F-BB05-B9F56E0974A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40829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{FE878AB7-CE68-4C9D-82FE-4B2A0AA38A8B}tf10001105</Template>
  <TotalTime>468</TotalTime>
  <Words>806</Words>
  <Application>Microsoft Office PowerPoint</Application>
  <PresentationFormat>Widescreen</PresentationFormat>
  <Paragraphs>85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Franklin Gothic Book</vt:lpstr>
      <vt:lpstr>Times New Roman</vt:lpstr>
      <vt:lpstr>Wingdings</vt:lpstr>
      <vt:lpstr>Crop</vt:lpstr>
      <vt:lpstr>       Classification for Early Readmission of Diabetic Patients  </vt:lpstr>
      <vt:lpstr>OBJECTIVE</vt:lpstr>
      <vt:lpstr>Table of Contents:</vt:lpstr>
      <vt:lpstr>Introduction to Dataset</vt:lpstr>
      <vt:lpstr>Overview of Dataset</vt:lpstr>
      <vt:lpstr>Exploratory Data Analytics</vt:lpstr>
      <vt:lpstr>PowerPoint Presentation</vt:lpstr>
      <vt:lpstr>PowerPoint Presentation</vt:lpstr>
      <vt:lpstr>PowerPoint Presentation</vt:lpstr>
      <vt:lpstr>PowerPoint Presentation</vt:lpstr>
      <vt:lpstr>Feature Selection</vt:lpstr>
      <vt:lpstr>Encoding </vt:lpstr>
      <vt:lpstr>Principal Component Analysis</vt:lpstr>
      <vt:lpstr>Logistic Regression before PCA</vt:lpstr>
      <vt:lpstr>Logistic Regression AFTER PCA</vt:lpstr>
      <vt:lpstr>K-NN before PCA:</vt:lpstr>
      <vt:lpstr>K-NN after PCA:</vt:lpstr>
      <vt:lpstr>Neural Networks Before PCA:</vt:lpstr>
      <vt:lpstr>Neural Networks AFTER PCA:</vt:lpstr>
      <vt:lpstr>Model Performance and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for Early Readmission of Diabetic Patients</dc:title>
  <dc:creator>Greeshma Reddy</dc:creator>
  <cp:lastModifiedBy>Mansi Sain</cp:lastModifiedBy>
  <cp:revision>22</cp:revision>
  <dcterms:created xsi:type="dcterms:W3CDTF">2023-12-08T20:12:23Z</dcterms:created>
  <dcterms:modified xsi:type="dcterms:W3CDTF">2023-12-09T04:38:55Z</dcterms:modified>
</cp:coreProperties>
</file>