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68A07D93-0D92-4DBD-8773-662A725C994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Style>
        <a:fill>
          <a:solidFill>
            <a:srgbClr val="CBE2F5"/>
          </a:solidFill>
        </a:fill>
      </a:tcStyle>
    </a:band1H>
    <a:band2H>
      <a:tcStyle>
        <a:fill>
          <a:solidFill>
            <a:srgbClr val="CBE2F5"/>
          </a:solidFill>
        </a:fill>
      </a:tcStyle>
    </a:band2H>
    <a:band1V>
      <a:tcStyle>
        <a:fill>
          <a:solidFill>
            <a:srgbClr val="CBE2F5"/>
          </a:solidFill>
        </a:fill>
      </a:tcStyle>
    </a:band1V>
    <a:band2V>
      <a:tcStyle>
        <a:fill>
          <a:solidFill>
            <a:srgbClr val="CBE2F5"/>
          </a:solidFill>
        </a:fill>
      </a:tc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op>
            <a:ln w="38100" cap="flat" cmpd="sng">
              <a:solidFill>
                <a:schemeClr val="lt1"/>
              </a:solidFill>
              <a:prstDash val="solid"/>
              <a:round/>
              <a:headEnd type="none" w="sm" len="sm"/>
              <a:tailEnd type="none" w="sm" len="sm"/>
            </a:ln>
          </a:top>
        </a:tcBdr>
        <a:fill>
          <a:solidFill>
            <a:schemeClr val="accent1"/>
          </a:solidFill>
        </a:fill>
      </a:tcStyle>
    </a:seCell>
    <a:swCell>
      <a:tcStyle>
        <a:tcBdr>
          <a:top>
            <a:ln w="38100" cap="flat" cmpd="sng">
              <a:solidFill>
                <a:schemeClr val="lt1"/>
              </a:solidFill>
              <a:prstDash val="solid"/>
              <a:round/>
              <a:headEnd type="none" w="sm" len="sm"/>
              <a:tailEnd type="none" w="sm" len="sm"/>
            </a:ln>
          </a:top>
        </a:tcBdr>
        <a:fill>
          <a:solidFill>
            <a:schemeClr val="accent1"/>
          </a:solidFill>
        </a:fill>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bottom>
            <a:ln w="38100" cap="flat" cmpd="sng">
              <a:solidFill>
                <a:schemeClr val="lt1"/>
              </a:solidFill>
              <a:prstDash val="solid"/>
              <a:round/>
              <a:headEnd type="none" w="sm" len="sm"/>
              <a:tailEnd type="none" w="sm" len="sm"/>
            </a:ln>
          </a:bottom>
        </a:tcBdr>
        <a:fill>
          <a:solidFill>
            <a:schemeClr val="accent1"/>
          </a:solidFill>
        </a:fill>
      </a:tcStyle>
    </a:neCell>
    <a:nwCell>
      <a:tcStyle>
        <a:tcBdr>
          <a:bottom>
            <a:ln w="38100" cap="flat" cmpd="sng">
              <a:solidFill>
                <a:schemeClr val="lt1"/>
              </a:solidFill>
              <a:prstDash val="solid"/>
              <a:round/>
              <a:headEnd type="none" w="sm" len="sm"/>
              <a:tailEnd type="none" w="sm" len="sm"/>
            </a:ln>
          </a:bottom>
        </a:tcBdr>
        <a:fill>
          <a:solidFill>
            <a:schemeClr val="accent1"/>
          </a:solidFill>
        </a:fill>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TUSHAR\NAAN%20MUDHALVAN%20PROJECT\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19"/>
  </c:pivotSource>
  <c:chart>
    <c:title>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052"/>
        <p:cNvGrpSpPr/>
        <p:nvPr/>
      </p:nvGrpSpPr>
      <p:grpSpPr>
        <a:xfrm>
          <a:off x="0" y="0"/>
          <a:ext cx="0" cy="0"/>
          <a:chOff x="0" y="0"/>
          <a:chExt cx="0" cy="0"/>
        </a:xfrm>
      </p:grpSpPr>
      <p:grpSp>
        <p:nvGrpSpPr>
          <p:cNvPr id="20" name="Google Shape;2053;p1"/>
          <p:cNvGrpSpPr/>
          <p:nvPr/>
        </p:nvGrpSpPr>
        <p:grpSpPr>
          <a:xfrm>
            <a:off x="876299" y="990600"/>
            <a:ext cx="1743075" cy="1333500"/>
            <a:chOff x="742950" y="1104900"/>
            <a:chExt cx="1743075" cy="1333500"/>
          </a:xfrm>
        </p:grpSpPr>
        <p:sp>
          <p:nvSpPr>
            <p:cNvPr id="1048596" name="Google Shape;2054;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2055;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2056;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2057;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2058;p1"/>
          <p:cNvSpPr txBox="1"/>
          <p:nvPr>
            <p:ph type="ctrTitle"/>
          </p:nvPr>
        </p:nvSpPr>
        <p:spPr>
          <a:xfrm>
            <a:off x="-828675" y="19665"/>
            <a:ext cx="99822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IN">
                <a:solidFill>
                  <a:srgbClr val="0F0F0F"/>
                </a:solidFill>
                <a:latin typeface="Times New Roman"/>
                <a:ea typeface="Times New Roman"/>
                <a:cs typeface="Times New Roman"/>
                <a:sym typeface="Times New Roman"/>
              </a:rPr>
              <a:t>Employee Data Analysis using Excel</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p>
        </p:txBody>
      </p:sp>
      <p:pic>
        <p:nvPicPr>
          <p:cNvPr id="2097152" name="Google Shape;2059;p1"/>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2060;p1"/>
          <p:cNvSpPr txBox="1"/>
          <p:nvPr>
            <p:ph type="sldNum" idx="7"/>
          </p:nvPr>
        </p:nvSpPr>
        <p:spPr>
          <a:xfrm>
            <a:off x="11353418" y="6473337"/>
            <a:ext cx="151200" cy="1593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IN"/>
              <a:t>1</a:t>
            </a:fld>
          </a:p>
        </p:txBody>
      </p:sp>
      <p:sp>
        <p:nvSpPr>
          <p:cNvPr id="1048602" name="Google Shape;2061;p1"/>
          <p:cNvSpPr txBox="1"/>
          <p:nvPr/>
        </p:nvSpPr>
        <p:spPr>
          <a:xfrm>
            <a:off x="2554542" y="3314150"/>
            <a:ext cx="8610600" cy="2072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IN">
                <a:solidFill>
                  <a:schemeClr val="dk1"/>
                </a:solidFill>
                <a:latin typeface="Calibri"/>
                <a:ea typeface="Calibri"/>
                <a:cs typeface="Calibri"/>
                <a:sym typeface="Calibri"/>
              </a:rPr>
              <a:t>STUDENT NAME: </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T</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A</a:t>
            </a:r>
            <a:endParaRPr altLang="en-US" lang="zh-CN"/>
          </a:p>
          <a:p>
            <a:pPr algn="l" indent="0" lvl="0" marL="0" marR="0" rtl="0">
              <a:spcBef>
                <a:spcPts val="0"/>
              </a:spcBef>
              <a:spcAft>
                <a:spcPts val="0"/>
              </a:spcAft>
              <a:buNone/>
            </a:pPr>
            <a:r>
              <a:rPr sz="2400" lang="en-IN">
                <a:solidFill>
                  <a:schemeClr val="dk1"/>
                </a:solidFill>
                <a:latin typeface="Calibri"/>
                <a:ea typeface="Calibri"/>
                <a:cs typeface="Calibri"/>
                <a:sym typeface="Calibri"/>
              </a:rPr>
              <a:t>REGIST</a:t>
            </a:r>
            <a:r>
              <a:rPr sz="2400" lang="en-IN">
                <a:solidFill>
                  <a:schemeClr val="dk1"/>
                </a:solidFill>
                <a:latin typeface="Calibri"/>
                <a:ea typeface="Calibri"/>
                <a:cs typeface="Calibri"/>
                <a:sym typeface="Calibri"/>
              </a:rPr>
              <a:t>ER NO: </a:t>
            </a:r>
            <a:r>
              <a:rPr sz="2400" lang="en-IN">
                <a:solidFill>
                  <a:schemeClr val="dk1"/>
                </a:solidFill>
              </a:rPr>
              <a:t>1222012</a:t>
            </a:r>
            <a:r>
              <a:rPr sz="2400" lang="en-US">
                <a:solidFill>
                  <a:schemeClr val="dk1"/>
                </a:solidFill>
              </a:rPr>
              <a:t>1</a:t>
            </a:r>
            <a:r>
              <a:rPr sz="2400" lang="en-US">
                <a:solidFill>
                  <a:schemeClr val="dk1"/>
                </a:solidFill>
              </a:rPr>
              <a:t>5</a:t>
            </a:r>
            <a:endParaRPr altLang="en-US" lang="zh-CN"/>
          </a:p>
          <a:p>
            <a:pPr algn="l" indent="0" lvl="0" marL="0" marR="0" rtl="0">
              <a:spcBef>
                <a:spcPts val="0"/>
              </a:spcBef>
              <a:spcAft>
                <a:spcPts val="0"/>
              </a:spcAft>
              <a:buNone/>
            </a:pPr>
            <a:r>
              <a:rPr altLang="en-US" sz="2400" lang="en-US"/>
              <a:t>N</a:t>
            </a:r>
            <a:r>
              <a:rPr altLang="en-US" sz="2400" lang="en-US"/>
              <a:t>M</a:t>
            </a:r>
            <a:r>
              <a:rPr altLang="en-US" sz="2400" lang="en-US"/>
              <a:t> </a:t>
            </a:r>
            <a:r>
              <a:rPr altLang="en-US" sz="2400" lang="en-US"/>
              <a:t>i</a:t>
            </a:r>
            <a:r>
              <a:rPr altLang="en-US" sz="2400" lang="en-US"/>
              <a:t>d</a:t>
            </a:r>
            <a:r>
              <a:rPr altLang="en-US" sz="2400" lang="en-US"/>
              <a:t>:</a:t>
            </a:r>
            <a:r>
              <a:rPr altLang="en-US" sz="2400" lang="en-US"/>
              <a:t> </a:t>
            </a:r>
            <a:r>
              <a:rPr altLang="en-US" sz="2400" lang="en-US"/>
              <a:t>7</a:t>
            </a:r>
            <a:r>
              <a:rPr altLang="en-US" sz="2400" lang="en-US"/>
              <a:t>C</a:t>
            </a:r>
            <a:r>
              <a:rPr altLang="en-US" sz="2400" lang="en-US"/>
              <a:t>6</a:t>
            </a:r>
            <a:r>
              <a:rPr altLang="en-US" sz="2400" lang="en-US"/>
              <a:t>6</a:t>
            </a:r>
            <a:r>
              <a:rPr altLang="en-US" sz="2400" lang="en-US"/>
              <a:t>9</a:t>
            </a:r>
            <a:r>
              <a:rPr altLang="en-US" sz="2400" lang="en-US"/>
              <a:t>C</a:t>
            </a:r>
            <a:r>
              <a:rPr altLang="en-US" sz="2400" lang="en-US"/>
              <a:t>1</a:t>
            </a:r>
            <a:r>
              <a:rPr altLang="en-US" sz="2400" lang="en-US"/>
              <a:t>F</a:t>
            </a:r>
            <a:r>
              <a:rPr altLang="en-US" sz="2400" lang="en-US"/>
              <a:t>7</a:t>
            </a:r>
            <a:r>
              <a:rPr altLang="en-US" sz="2400" lang="en-US"/>
              <a:t>9</a:t>
            </a:r>
            <a:r>
              <a:rPr altLang="en-US" sz="2400" lang="en-US"/>
              <a:t>A</a:t>
            </a:r>
            <a:r>
              <a:rPr altLang="en-US" sz="2400" lang="en-US"/>
              <a:t>1</a:t>
            </a:r>
            <a:r>
              <a:rPr altLang="en-US" sz="2400" lang="en-US"/>
              <a:t>3</a:t>
            </a:r>
            <a:r>
              <a:rPr altLang="en-US" sz="2400" lang="en-US"/>
              <a:t>8</a:t>
            </a:r>
            <a:r>
              <a:rPr altLang="en-US" sz="2400" lang="en-US"/>
              <a:t>F</a:t>
            </a:r>
            <a:r>
              <a:rPr altLang="en-US" sz="2400" lang="en-US"/>
              <a:t>B</a:t>
            </a:r>
            <a:r>
              <a:rPr altLang="en-US" sz="2400" lang="en-US"/>
              <a:t>2</a:t>
            </a:r>
            <a:r>
              <a:rPr altLang="en-US" sz="2400" lang="en-US"/>
              <a:t>F</a:t>
            </a:r>
            <a:r>
              <a:rPr altLang="en-US" sz="2400" lang="en-US"/>
              <a:t>C</a:t>
            </a:r>
            <a:r>
              <a:rPr altLang="en-US" sz="2400" lang="en-US"/>
              <a:t>4</a:t>
            </a:r>
            <a:r>
              <a:rPr altLang="en-US" sz="2400" lang="en-US"/>
              <a:t>9</a:t>
            </a:r>
            <a:r>
              <a:rPr altLang="en-US" sz="2400" lang="en-US"/>
              <a:t>5</a:t>
            </a:r>
            <a:r>
              <a:rPr altLang="en-US" sz="2400" lang="en-US"/>
              <a:t>4</a:t>
            </a:r>
            <a:r>
              <a:rPr altLang="en-US" sz="2400" lang="en-US"/>
              <a:t>3</a:t>
            </a:r>
            <a:r>
              <a:rPr altLang="en-US" sz="2400" lang="en-US"/>
              <a:t>7</a:t>
            </a:r>
            <a:r>
              <a:rPr altLang="en-US" sz="2400" lang="en-US"/>
              <a:t>2</a:t>
            </a:r>
            <a:r>
              <a:rPr altLang="en-US" sz="2400" lang="en-US"/>
              <a:t>E</a:t>
            </a:r>
            <a:r>
              <a:rPr altLang="en-US" sz="2400" lang="en-US"/>
              <a:t>B</a:t>
            </a:r>
            <a:r>
              <a:rPr altLang="en-US" sz="2400" lang="en-US"/>
              <a:t>2</a:t>
            </a:r>
            <a:r>
              <a:rPr altLang="en-US" sz="2400" lang="en-US"/>
              <a:t>E</a:t>
            </a:r>
            <a:r>
              <a:rPr altLang="en-US" sz="2400" lang="en-US"/>
              <a:t>C</a:t>
            </a:r>
            <a:r>
              <a:rPr altLang="en-US" sz="2400" lang="en-US"/>
              <a:t>7</a:t>
            </a:r>
            <a:endParaRPr altLang="en-US" lang="zh-CN"/>
          </a:p>
          <a:p>
            <a:pPr algn="l" indent="0" lvl="0" marL="0" marR="0" rtl="0">
              <a:spcBef>
                <a:spcPts val="0"/>
              </a:spcBef>
              <a:spcAft>
                <a:spcPts val="0"/>
              </a:spcAft>
              <a:buNone/>
            </a:pPr>
            <a:r>
              <a:rPr sz="2400" lang="en-IN">
                <a:solidFill>
                  <a:schemeClr val="dk1"/>
                </a:solidFill>
                <a:latin typeface="Calibri"/>
                <a:ea typeface="Calibri"/>
                <a:cs typeface="Calibri"/>
                <a:sym typeface="Calibri"/>
              </a:rPr>
              <a:t>DEPARTMENT: </a:t>
            </a:r>
            <a:r>
              <a:rPr sz="2400" lang="en-IN">
                <a:solidFill>
                  <a:schemeClr val="dk1"/>
                </a:solidFill>
              </a:rPr>
              <a:t>B.COM CORPORATE SECRETARYSHIP</a:t>
            </a:r>
          </a:p>
          <a:p>
            <a:pPr algn="l" indent="0" lvl="0" marL="0" marR="0" rtl="0">
              <a:spcBef>
                <a:spcPts val="0"/>
              </a:spcBef>
              <a:spcAft>
                <a:spcPts val="0"/>
              </a:spcAft>
              <a:buNone/>
            </a:pPr>
            <a:r>
              <a:rPr sz="2400" lang="en-IN">
                <a:solidFill>
                  <a:schemeClr val="dk1"/>
                </a:solidFill>
                <a:latin typeface="Calibri"/>
                <a:ea typeface="Calibri"/>
                <a:cs typeface="Calibri"/>
                <a:sym typeface="Calibri"/>
              </a:rPr>
              <a:t>COLLEGE: </a:t>
            </a:r>
            <a:r>
              <a:rPr sz="2400" lang="en-IN">
                <a:solidFill>
                  <a:schemeClr val="dk1"/>
                </a:solidFill>
              </a:rPr>
              <a:t>AGURCHUND MANMULL JAIN COLLEGE</a:t>
            </a:r>
          </a:p>
          <a:p>
            <a:pPr algn="l" indent="0" lvl="0" marL="0" marR="0" rtl="0">
              <a:spcBef>
                <a:spcPts val="0"/>
              </a:spcBef>
              <a:spcAft>
                <a:spcPts val="0"/>
              </a:spcAft>
              <a:buNone/>
            </a:pPr>
            <a:r>
              <a:rPr sz="2400" lang="en-IN">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Shape 2093"/>
        <p:cNvGrpSpPr/>
        <p:nvPr/>
      </p:nvGrpSpPr>
      <p:grpSpPr>
        <a:xfrm>
          <a:off x="0" y="0"/>
          <a:ext cx="0" cy="0"/>
          <a:chOff x="0" y="0"/>
          <a:chExt cx="0" cy="0"/>
        </a:xfrm>
      </p:grpSpPr>
      <p:sp>
        <p:nvSpPr>
          <p:cNvPr id="1048676" name="Google Shape;2094;p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8" name="Google Shape;2095;p6"/>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77" name="Google Shape;2096;p6"/>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IN">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78" name="Google Shape;2097;p6"/>
          <p:cNvSpPr txBox="1"/>
          <p:nvPr/>
        </p:nvSpPr>
        <p:spPr>
          <a:xfrm>
            <a:off x="739775" y="291147"/>
            <a:ext cx="3303900" cy="75810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IN">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679" name="Google Shape;2098;p6"/>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2099;p6"/>
          <p:cNvSpPr txBox="1"/>
          <p:nvPr/>
        </p:nvSpPr>
        <p:spPr>
          <a:xfrm>
            <a:off x="491975" y="722525"/>
            <a:ext cx="9814200" cy="46137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p>
          <a:p>
            <a:pPr algn="l" indent="0" lvl="0" marL="0" marR="0" rtl="0">
              <a:spcBef>
                <a:spcPts val="0"/>
              </a:spcBef>
              <a:spcAft>
                <a:spcPts val="0"/>
              </a:spcAft>
              <a:buNone/>
            </a:pPr>
            <a:r>
              <a:rPr sz="2000" lang="en-IN">
                <a:solidFill>
                  <a:schemeClr val="dk1"/>
                </a:solidFill>
                <a:latin typeface="Arial"/>
                <a:ea typeface="Arial"/>
                <a:cs typeface="Arial"/>
                <a:sym typeface="Arial"/>
              </a:rPr>
              <a:t>1)</a:t>
            </a:r>
            <a:r>
              <a:rPr sz="2000" lang="en-IN" u="sng">
                <a:solidFill>
                  <a:schemeClr val="dk1"/>
                </a:solidFill>
                <a:latin typeface="Arial"/>
                <a:ea typeface="Arial"/>
                <a:cs typeface="Arial"/>
                <a:sym typeface="Arial"/>
              </a:rPr>
              <a:t>Data Collection</a:t>
            </a:r>
          </a:p>
          <a:p>
            <a:pPr algn="l" indent="-342900" lvl="0" marL="342900" marR="0" rtl="0">
              <a:spcBef>
                <a:spcPts val="0"/>
              </a:spcBef>
              <a:spcAft>
                <a:spcPts val="0"/>
              </a:spcAft>
              <a:buClr>
                <a:schemeClr val="dk1"/>
              </a:buClr>
              <a:buSzPts val="2000"/>
              <a:buFont typeface="Arial"/>
              <a:buChar char="•"/>
            </a:pPr>
            <a:r>
              <a:rPr sz="2000" lang="en-IN">
                <a:solidFill>
                  <a:schemeClr val="dk1"/>
                </a:solidFill>
                <a:latin typeface="Arial"/>
                <a:ea typeface="Arial"/>
                <a:cs typeface="Arial"/>
                <a:sym typeface="Arial"/>
              </a:rPr>
              <a:t>Download employee data from  Edunet Dashboard</a:t>
            </a:r>
          </a:p>
          <a:p>
            <a:pPr algn="l" indent="0" lvl="0" marL="0" marR="0" rtl="0">
              <a:spcBef>
                <a:spcPts val="0"/>
              </a:spcBef>
              <a:spcAft>
                <a:spcPts val="0"/>
              </a:spcAft>
              <a:buNone/>
            </a:pPr>
            <a:r>
              <a:t/>
            </a:r>
            <a:endParaRPr sz="2000">
              <a:solidFill>
                <a:schemeClr val="dk1"/>
              </a:solidFill>
              <a:latin typeface="Arial"/>
              <a:ea typeface="Arial"/>
              <a:cs typeface="Arial"/>
              <a:sym typeface="Arial"/>
            </a:endParaRPr>
          </a:p>
          <a:p>
            <a:pPr algn="l" indent="0" lvl="0" marL="0" marR="0" rtl="0">
              <a:spcBef>
                <a:spcPts val="0"/>
              </a:spcBef>
              <a:spcAft>
                <a:spcPts val="0"/>
              </a:spcAft>
              <a:buNone/>
            </a:pPr>
            <a:r>
              <a:rPr sz="2000" lang="en-IN">
                <a:solidFill>
                  <a:schemeClr val="dk1"/>
                </a:solidFill>
                <a:latin typeface="Arial"/>
                <a:ea typeface="Arial"/>
                <a:cs typeface="Arial"/>
                <a:sym typeface="Arial"/>
              </a:rPr>
              <a:t>2) </a:t>
            </a:r>
            <a:r>
              <a:rPr sz="2000" lang="en-IN" u="sng">
                <a:solidFill>
                  <a:schemeClr val="dk1"/>
                </a:solidFill>
                <a:latin typeface="Arial"/>
                <a:ea typeface="Arial"/>
                <a:cs typeface="Arial"/>
                <a:sym typeface="Arial"/>
              </a:rPr>
              <a:t>Features Collection</a:t>
            </a:r>
            <a:endParaRPr sz="2000" u="sng">
              <a:solidFill>
                <a:schemeClr val="dk1"/>
              </a:solidFill>
              <a:latin typeface="Arial"/>
              <a:ea typeface="Arial"/>
              <a:cs typeface="Arial"/>
              <a:sym typeface="Arial"/>
            </a:endParaRPr>
          </a:p>
          <a:p>
            <a:pPr algn="l" indent="0" lvl="0" marL="0" marR="0" rtl="0">
              <a:spcBef>
                <a:spcPts val="0"/>
              </a:spcBef>
              <a:spcAft>
                <a:spcPts val="0"/>
              </a:spcAft>
              <a:buNone/>
            </a:pPr>
            <a:r>
              <a:rPr sz="2000" lang="en-IN" u="sng">
                <a:solidFill>
                  <a:schemeClr val="dk1"/>
                </a:solidFill>
              </a:rPr>
              <a:t>There were 26 features in the data and </a:t>
            </a:r>
            <a:r>
              <a:rPr sz="2000" lang="en-IN">
                <a:solidFill>
                  <a:schemeClr val="dk1"/>
                </a:solidFill>
                <a:latin typeface="Arial"/>
                <a:ea typeface="Arial"/>
                <a:cs typeface="Arial"/>
                <a:sym typeface="Arial"/>
              </a:rPr>
              <a:t>9 Features </a:t>
            </a:r>
            <a:r>
              <a:rPr sz="2000" lang="en-IN">
                <a:solidFill>
                  <a:schemeClr val="dk1"/>
                </a:solidFill>
              </a:rPr>
              <a:t>were taken into consideration.</a:t>
            </a:r>
            <a:endParaRPr sz="2000">
              <a:solidFill>
                <a:schemeClr val="dk1"/>
              </a:solidFill>
              <a:latin typeface="Arial"/>
              <a:ea typeface="Arial"/>
              <a:cs typeface="Arial"/>
              <a:sym typeface="Arial"/>
            </a:endParaRP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Employee ID</a:t>
            </a: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Employee First Name</a:t>
            </a: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Employee Last Name </a:t>
            </a: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Employee Status</a:t>
            </a: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Employee Performance Level</a:t>
            </a: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Current Employee Ratings</a:t>
            </a: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Department Type</a:t>
            </a: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Division</a:t>
            </a: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Job Function</a:t>
            </a:r>
          </a:p>
        </p:txBody>
      </p:sp>
      <p:sp>
        <p:nvSpPr>
          <p:cNvPr id="1048681" name="Google Shape;2100;p6"/>
          <p:cNvSpPr txBox="1"/>
          <p:nvPr/>
        </p:nvSpPr>
        <p:spPr>
          <a:xfrm>
            <a:off x="739775" y="5336200"/>
            <a:ext cx="7507200" cy="157950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sz="1800" lang="en-IN">
                <a:latin typeface="Calibri"/>
                <a:ea typeface="Calibri"/>
                <a:cs typeface="Calibri"/>
                <a:sym typeface="Calibri"/>
              </a:rPr>
              <a:t>3) PERFORMANCE LEVEL:</a:t>
            </a:r>
            <a:endParaRPr sz="1800">
              <a:latin typeface="Calibri"/>
              <a:ea typeface="Calibri"/>
              <a:cs typeface="Calibri"/>
              <a:sym typeface="Calibri"/>
            </a:endParaRPr>
          </a:p>
          <a:p>
            <a:pPr algn="l" indent="0" lvl="0" marL="0" rtl="0">
              <a:spcBef>
                <a:spcPts val="0"/>
              </a:spcBef>
              <a:spcAft>
                <a:spcPts val="0"/>
              </a:spcAft>
              <a:buNone/>
            </a:pPr>
            <a:r>
              <a:rPr sz="1800" lang="en-IN">
                <a:latin typeface="Calibri"/>
                <a:ea typeface="Calibri"/>
                <a:cs typeface="Calibri"/>
                <a:sym typeface="Calibri"/>
              </a:rPr>
              <a:t>Performance level was converted from numerical value to alphabetical values by using this formula,</a:t>
            </a:r>
            <a:endParaRPr sz="1800">
              <a:latin typeface="Calibri"/>
              <a:ea typeface="Calibri"/>
              <a:cs typeface="Calibri"/>
              <a:sym typeface="Calibri"/>
            </a:endParaRPr>
          </a:p>
          <a:p>
            <a:pPr algn="l" indent="0" lvl="0" marL="0" rtl="0">
              <a:spcBef>
                <a:spcPts val="0"/>
              </a:spcBef>
              <a:spcAft>
                <a:spcPts val="0"/>
              </a:spcAft>
              <a:buNone/>
            </a:pPr>
            <a:r>
              <a:rPr sz="1800" lang="en-IN">
                <a:latin typeface="Calibri"/>
                <a:ea typeface="Calibri"/>
                <a:cs typeface="Calibri"/>
                <a:sym typeface="Calibri"/>
              </a:rPr>
              <a:t>•Performance level =IFS(Z8&gt;=5,"VERY HIGH", Z8&gt;=4,"HIGH",Z8&gt;=3,"MED", TRUE, "LOW")</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Shape 2101"/>
        <p:cNvGrpSpPr/>
        <p:nvPr/>
      </p:nvGrpSpPr>
      <p:grpSpPr>
        <a:xfrm>
          <a:off x="0" y="0"/>
          <a:ext cx="0" cy="0"/>
          <a:chOff x="0" y="0"/>
          <a:chExt cx="0" cy="0"/>
        </a:xfrm>
      </p:grpSpPr>
      <p:sp>
        <p:nvSpPr>
          <p:cNvPr id="1048687" name="Google Shape;2102;p7"/>
          <p:cNvSpPr txBox="1"/>
          <p:nvPr/>
        </p:nvSpPr>
        <p:spPr>
          <a:xfrm>
            <a:off x="739775" y="291147"/>
            <a:ext cx="3303900" cy="75810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IN">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688" name="Google Shape;2103;p7"/>
          <p:cNvSpPr txBox="1"/>
          <p:nvPr/>
        </p:nvSpPr>
        <p:spPr>
          <a:xfrm>
            <a:off x="739775" y="1049325"/>
            <a:ext cx="5850600" cy="14199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1800" lang="en-IN">
                <a:solidFill>
                  <a:schemeClr val="dk1"/>
                </a:solidFill>
                <a:latin typeface="Arial"/>
                <a:ea typeface="Arial"/>
                <a:cs typeface="Arial"/>
                <a:sym typeface="Arial"/>
              </a:rPr>
              <a:t>5) </a:t>
            </a:r>
            <a:r>
              <a:rPr sz="1800" lang="en-IN" u="sng">
                <a:solidFill>
                  <a:schemeClr val="dk1"/>
                </a:solidFill>
                <a:latin typeface="Arial"/>
                <a:ea typeface="Arial"/>
                <a:cs typeface="Arial"/>
                <a:sym typeface="Arial"/>
              </a:rPr>
              <a:t>Summary/Pivot Table</a:t>
            </a:r>
          </a:p>
          <a:p>
            <a:pPr algn="l" indent="0" lvl="0" marL="0" marR="0" rtl="0">
              <a:spcBef>
                <a:spcPts val="0"/>
              </a:spcBef>
              <a:spcAft>
                <a:spcPts val="0"/>
              </a:spcAft>
              <a:buNone/>
            </a:pPr>
            <a:r>
              <a:t/>
            </a:r>
            <a:endParaRPr sz="1800">
              <a:solidFill>
                <a:schemeClr val="dk1"/>
              </a:solidFill>
              <a:latin typeface="Arial"/>
              <a:ea typeface="Arial"/>
              <a:cs typeface="Arial"/>
              <a:sym typeface="Arial"/>
            </a:endParaRPr>
          </a:p>
          <a:p>
            <a:pPr algn="l" indent="-285750" lvl="0" marL="285750" marR="0" rtl="0">
              <a:spcBef>
                <a:spcPts val="0"/>
              </a:spcBef>
              <a:spcAft>
                <a:spcPts val="0"/>
              </a:spcAft>
              <a:buClr>
                <a:schemeClr val="dk1"/>
              </a:buClr>
              <a:buSzPts val="1800"/>
              <a:buFont typeface="Arial"/>
              <a:buChar char="•"/>
            </a:pPr>
            <a:r>
              <a:rPr sz="1800" lang="en-IN" u="sng">
                <a:solidFill>
                  <a:schemeClr val="dk1"/>
                </a:solidFill>
                <a:latin typeface="Arial"/>
                <a:ea typeface="Arial"/>
                <a:cs typeface="Arial"/>
                <a:sym typeface="Arial"/>
              </a:rPr>
              <a:t>Features/Techniques Used</a:t>
            </a:r>
          </a:p>
          <a:p>
            <a:pPr algn="l" indent="0" lvl="0" marL="0" marR="0" rtl="0">
              <a:spcBef>
                <a:spcPts val="0"/>
              </a:spcBef>
              <a:spcAft>
                <a:spcPts val="0"/>
              </a:spcAft>
              <a:buNone/>
            </a:pPr>
            <a:r>
              <a:t/>
            </a:r>
            <a:endParaRPr sz="1800">
              <a:solidFill>
                <a:schemeClr val="dk1"/>
              </a:solidFill>
              <a:latin typeface="Arial"/>
              <a:ea typeface="Arial"/>
              <a:cs typeface="Arial"/>
              <a:sym typeface="Arial"/>
            </a:endParaRPr>
          </a:p>
          <a:p>
            <a:pPr algn="l" indent="0" lvl="0" marL="0" marR="0" rtl="0">
              <a:spcBef>
                <a:spcPts val="0"/>
              </a:spcBef>
              <a:spcAft>
                <a:spcPts val="0"/>
              </a:spcAft>
              <a:buNone/>
            </a:pPr>
            <a:r>
              <a:t/>
            </a:r>
          </a:p>
        </p:txBody>
      </p:sp>
      <p:graphicFrame>
        <p:nvGraphicFramePr>
          <p:cNvPr id="4194305" name="Google Shape;2104;p7"/>
          <p:cNvGraphicFramePr>
            <a:graphicFrameLocks/>
          </p:cNvGraphicFramePr>
          <p:nvPr/>
        </p:nvGraphicFramePr>
        <p:xfrm>
          <a:off x="1994243" y="2283848"/>
          <a:ext cx="3000000" cy="3000000"/>
        </p:xfrm>
        <a:graphic>
          <a:graphicData uri="http://schemas.openxmlformats.org/drawingml/2006/table">
            <a:tbl>
              <a:tblPr firstRow="1" bandRow="1">
                <a:noFill/>
                <a:tableStyleId>{68A07D93-0D92-4DBD-8773-662A725C9949}</a:tableStyleId>
              </a:tblPr>
              <a:tblGrid>
                <a:gridCol w="3268450"/>
                <a:gridCol w="2582150"/>
              </a:tblGrid>
              <a:tr h="487700">
                <a:tc>
                  <a:txBody>
                    <a:bodyPr/>
                    <a:p>
                      <a:pPr algn="l" indent="0" lvl="0" marL="0" marR="0" rtl="0">
                        <a:lnSpc>
                          <a:spcPct val="100000"/>
                        </a:lnSpc>
                        <a:spcBef>
                          <a:spcPts val="0"/>
                        </a:spcBef>
                        <a:spcAft>
                          <a:spcPts val="0"/>
                        </a:spcAft>
                        <a:buNone/>
                        <a:defRPr cap="none" sz="1400" strike="noStrike" u="none"/>
                      </a:pPr>
                      <a:r>
                        <a:rPr sz="1400" lang="en-IN">
                          <a:latin typeface="Arial"/>
                          <a:ea typeface="Arial"/>
                          <a:cs typeface="Arial"/>
                          <a:sym typeface="Arial"/>
                        </a:rPr>
                        <a:t>TECHNIQUES USED</a:t>
                      </a:r>
                    </a:p>
                  </a:txBody>
                  <a:tcPr marL="91450" marR="91450" marT="45725" marB="45725"/>
                </a:tc>
                <a:tc>
                  <a:txBody>
                    <a:bodyPr/>
                    <a:p>
                      <a:pPr algn="l" indent="0" lvl="0" marL="0" marR="0" rtl="0">
                        <a:lnSpc>
                          <a:spcPct val="100000"/>
                        </a:lnSpc>
                        <a:spcBef>
                          <a:spcPts val="0"/>
                        </a:spcBef>
                        <a:spcAft>
                          <a:spcPts val="0"/>
                        </a:spcAft>
                        <a:buNone/>
                        <a:defRPr cap="none" sz="1400" strike="noStrike" u="none"/>
                      </a:pPr>
                      <a:r>
                        <a:rPr sz="1400" lang="en-IN">
                          <a:latin typeface="Arial"/>
                          <a:ea typeface="Arial"/>
                          <a:cs typeface="Arial"/>
                          <a:sym typeface="Arial"/>
                        </a:rPr>
                        <a:t>EXPLANATION (WHY)</a:t>
                      </a:r>
                    </a:p>
                  </a:txBody>
                  <a:tcPr marL="91450" marR="91450" marT="45725" marB="45725"/>
                </a:tc>
              </a:tr>
              <a:tr h="827200">
                <a:tc>
                  <a:txBody>
                    <a:bodyPr/>
                    <a:p>
                      <a:pPr algn="l" indent="0" lvl="0" marL="0" marR="0" rtl="0">
                        <a:lnSpc>
                          <a:spcPct val="100000"/>
                        </a:lnSpc>
                        <a:spcBef>
                          <a:spcPts val="0"/>
                        </a:spcBef>
                        <a:spcAft>
                          <a:spcPts val="0"/>
                        </a:spcAft>
                        <a:buNone/>
                        <a:defRPr cap="none" sz="1400" strike="noStrike" u="none"/>
                      </a:pPr>
                      <a:r>
                        <a:rPr sz="1400" lang="en-IN">
                          <a:latin typeface="Arial"/>
                          <a:ea typeface="Arial"/>
                          <a:cs typeface="Arial"/>
                          <a:sym typeface="Arial"/>
                        </a:rPr>
                        <a:t>Formula</a:t>
                      </a:r>
                    </a:p>
                  </a:txBody>
                  <a:tcPr marL="91450" marR="91450" marT="45725" marB="45725"/>
                </a:tc>
                <a:tc>
                  <a:txBody>
                    <a:bodyPr/>
                    <a:p>
                      <a:pPr algn="l" indent="0" lvl="0" marL="0" marR="0" rtl="0">
                        <a:lnSpc>
                          <a:spcPct val="100000"/>
                        </a:lnSpc>
                        <a:spcBef>
                          <a:spcPts val="0"/>
                        </a:spcBef>
                        <a:spcAft>
                          <a:spcPts val="0"/>
                        </a:spcAft>
                        <a:buNone/>
                        <a:defRPr cap="none" sz="1400" strike="noStrike" u="none"/>
                      </a:pPr>
                      <a:r>
                        <a:rPr sz="1400" lang="en-IN">
                          <a:latin typeface="Arial"/>
                          <a:ea typeface="Arial"/>
                          <a:cs typeface="Arial"/>
                          <a:sym typeface="Arial"/>
                        </a:rPr>
                        <a:t>Calculate Employee Performance Level</a:t>
                      </a:r>
                    </a:p>
                  </a:txBody>
                  <a:tcPr marL="91450" marR="91450" marT="45725" marB="45725"/>
                </a:tc>
              </a:tr>
              <a:tr h="487700">
                <a:tc>
                  <a:txBody>
                    <a:bodyPr/>
                    <a:p>
                      <a:pPr algn="l" indent="0" lvl="0" marL="0" marR="0" rtl="0">
                        <a:lnSpc>
                          <a:spcPct val="100000"/>
                        </a:lnSpc>
                        <a:spcBef>
                          <a:spcPts val="0"/>
                        </a:spcBef>
                        <a:spcAft>
                          <a:spcPts val="0"/>
                        </a:spcAft>
                        <a:buNone/>
                        <a:defRPr cap="none" sz="1400" strike="noStrike" u="none"/>
                      </a:pPr>
                      <a:r>
                        <a:rPr sz="1400" lang="en-IN">
                          <a:latin typeface="Arial"/>
                          <a:ea typeface="Arial"/>
                          <a:cs typeface="Arial"/>
                          <a:sym typeface="Arial"/>
                        </a:rPr>
                        <a:t>Pivot Table</a:t>
                      </a:r>
                    </a:p>
                  </a:txBody>
                  <a:tcPr marL="91450" marR="91450" marT="45725" marB="45725"/>
                </a:tc>
                <a:tc>
                  <a:txBody>
                    <a:bodyPr/>
                    <a:p>
                      <a:pPr algn="l" indent="0" lvl="0" marL="0" marR="0" rtl="0">
                        <a:lnSpc>
                          <a:spcPct val="100000"/>
                        </a:lnSpc>
                        <a:spcBef>
                          <a:spcPts val="0"/>
                        </a:spcBef>
                        <a:spcAft>
                          <a:spcPts val="0"/>
                        </a:spcAft>
                        <a:buNone/>
                        <a:defRPr cap="none" sz="1400" strike="noStrike" u="none"/>
                      </a:pPr>
                      <a:r>
                        <a:rPr sz="1400" lang="en-IN">
                          <a:latin typeface="Arial"/>
                          <a:ea typeface="Arial"/>
                          <a:cs typeface="Arial"/>
                          <a:sym typeface="Arial"/>
                        </a:rPr>
                        <a:t>Summarise</a:t>
                      </a:r>
                    </a:p>
                  </a:txBody>
                  <a:tcPr marL="91450" marR="91450" marT="45725" marB="45725"/>
                </a:tc>
              </a:tr>
              <a:tr h="487700">
                <a:tc>
                  <a:txBody>
                    <a:bodyPr/>
                    <a:p>
                      <a:pPr algn="l" indent="0" lvl="0" marL="0" marR="0" rtl="0">
                        <a:lnSpc>
                          <a:spcPct val="100000"/>
                        </a:lnSpc>
                        <a:spcBef>
                          <a:spcPts val="0"/>
                        </a:spcBef>
                        <a:spcAft>
                          <a:spcPts val="0"/>
                        </a:spcAft>
                        <a:buNone/>
                        <a:defRPr cap="none" sz="1400" strike="noStrike" u="none"/>
                      </a:pPr>
                      <a:r>
                        <a:rPr sz="1400" lang="en-IN">
                          <a:latin typeface="Arial"/>
                          <a:ea typeface="Arial"/>
                          <a:cs typeface="Arial"/>
                          <a:sym typeface="Arial"/>
                        </a:rPr>
                        <a:t>Graph</a:t>
                      </a:r>
                    </a:p>
                  </a:txBody>
                  <a:tcPr marL="91450" marR="91450" marT="45725" marB="45725"/>
                </a:tc>
                <a:tc>
                  <a:txBody>
                    <a:bodyPr/>
                    <a:p>
                      <a:pPr algn="l" indent="0" lvl="0" marL="0" marR="0" rtl="0">
                        <a:lnSpc>
                          <a:spcPct val="100000"/>
                        </a:lnSpc>
                        <a:spcBef>
                          <a:spcPts val="0"/>
                        </a:spcBef>
                        <a:spcAft>
                          <a:spcPts val="0"/>
                        </a:spcAft>
                        <a:buNone/>
                        <a:defRPr cap="none" sz="1400" strike="noStrike" u="none"/>
                      </a:pPr>
                      <a:r>
                        <a:rPr sz="1400" lang="en-IN">
                          <a:latin typeface="Arial"/>
                          <a:ea typeface="Arial"/>
                          <a:cs typeface="Arial"/>
                          <a:sym typeface="Arial"/>
                        </a:rPr>
                        <a:t>Data Visualisation</a:t>
                      </a:r>
                    </a:p>
                  </a:txBody>
                  <a:tcPr marL="91450" marR="91450" marT="45725" marB="45725"/>
                </a:tc>
              </a:tr>
            </a:tbl>
          </a:graphicData>
        </a:graphic>
      </p:graphicFrame>
      <p:sp>
        <p:nvSpPr>
          <p:cNvPr id="1048689" name="Google Shape;2105;p7"/>
          <p:cNvSpPr txBox="1"/>
          <p:nvPr/>
        </p:nvSpPr>
        <p:spPr>
          <a:xfrm>
            <a:off x="739776" y="4925550"/>
            <a:ext cx="5850600" cy="119490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sz="1800" lang="en-IN">
                <a:latin typeface="Calibri"/>
                <a:ea typeface="Calibri"/>
                <a:cs typeface="Calibri"/>
                <a:sym typeface="Calibri"/>
              </a:rPr>
              <a:t>6</a:t>
            </a:r>
            <a:r>
              <a:rPr sz="2400" lang="en-IN">
                <a:latin typeface="Calibri"/>
                <a:ea typeface="Calibri"/>
                <a:cs typeface="Calibri"/>
                <a:sym typeface="Calibri"/>
              </a:rPr>
              <a:t>) Graph representation</a:t>
            </a:r>
            <a:endParaRPr sz="2400">
              <a:latin typeface="Calibri"/>
              <a:ea typeface="Calibri"/>
              <a:cs typeface="Calibri"/>
              <a:sym typeface="Calibri"/>
            </a:endParaRPr>
          </a:p>
          <a:p>
            <a:pPr algn="l" indent="0" lvl="0" marL="0" rtl="0">
              <a:spcBef>
                <a:spcPts val="0"/>
              </a:spcBef>
              <a:spcAft>
                <a:spcPts val="0"/>
              </a:spcAft>
              <a:buNone/>
            </a:pPr>
            <a:r>
              <a:rPr sz="2400" lang="en-IN">
                <a:latin typeface="Calibri"/>
                <a:ea typeface="Calibri"/>
                <a:cs typeface="Calibri"/>
                <a:sym typeface="Calibri"/>
              </a:rPr>
              <a:t> Grap is used for visualisation of the data.</a:t>
            </a:r>
            <a:endParaRPr sz="2400">
              <a:latin typeface="Calibri"/>
              <a:ea typeface="Calibri"/>
              <a:cs typeface="Calibri"/>
              <a:sym typeface="Calibri"/>
            </a:endParaRPr>
          </a:p>
          <a:p>
            <a:pPr algn="l" indent="0" lvl="0" marL="0" rtl="0">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aphicFrame>
        <p:nvGraphicFramePr>
          <p:cNvPr id="4194306" name="Chart 3"/>
          <p:cNvGraphicFramePr>
            <a:graphicFrameLocks/>
          </p:cNvGraphicFramePr>
          <p:nvPr/>
        </p:nvGraphicFramePr>
        <p:xfrm>
          <a:off x="1905000" y="1600200"/>
          <a:ext cx="6172200" cy="4267200"/>
        </p:xfrm>
        <a:graphic>
          <a:graphicData uri="http://schemas.openxmlformats.org/drawingml/2006/chart">
            <c:chart xmlns:c="http://schemas.openxmlformats.org/drawingml/2006/chart" xmlns:r="http://schemas.openxmlformats.org/officeDocument/2006/relationships" r:id="rId1"/>
          </a:graphicData>
        </a:graphic>
      </p:graphicFrame>
      <p:sp>
        <p:nvSpPr>
          <p:cNvPr id="1048690" name="object 7"/>
          <p:cNvSpPr txBox="1"/>
          <p:nvPr/>
        </p:nvSpPr>
        <p:spPr>
          <a:xfrm>
            <a:off x="755332" y="385444"/>
            <a:ext cx="2437130" cy="758190"/>
          </a:xfrm>
          <a:prstGeom prst="rect"/>
        </p:spPr>
        <p:txBody>
          <a:bodyPr bIns="0" lIns="0" rIns="0" rtlCol="0" tIns="13335" vert="horz" wrap="square">
            <a:spAutoFit/>
          </a:bodyPr>
          <a:lstStyle>
            <a:lvl1pPr>
              <a:defRPr b="0" sz="3200" i="0">
                <a:solidFill>
                  <a:schemeClr val="tx1"/>
                </a:solidFill>
                <a:latin typeface="Trebuchet MS"/>
                <a:ea typeface="+mj-ea"/>
                <a:cs typeface="Trebuchet MS"/>
              </a:defRPr>
            </a:lvl1pPr>
          </a:lstStyle>
          <a:p>
            <a:pPr marL="12700">
              <a:spcBef>
                <a:spcPts val="105"/>
              </a:spcBef>
            </a:pPr>
            <a:r>
              <a:rPr b="1" dirty="0" sz="4800" kern="0" lang="en-IN"/>
              <a:t>R</a:t>
            </a:r>
            <a:r>
              <a:rPr b="1" dirty="0" sz="4800" kern="0" lang="en-IN" spc="-40"/>
              <a:t>E</a:t>
            </a:r>
            <a:r>
              <a:rPr b="1" dirty="0" sz="4800" kern="0" lang="en-IN" spc="15"/>
              <a:t>S</a:t>
            </a:r>
            <a:r>
              <a:rPr b="1" dirty="0" sz="4800" kern="0" lang="en-IN" spc="-30"/>
              <a:t>U</a:t>
            </a:r>
            <a:r>
              <a:rPr b="1" dirty="0" sz="4800" kern="0" lang="en-IN" spc="-405"/>
              <a:t>L</a:t>
            </a:r>
            <a:r>
              <a:rPr b="1" dirty="0" sz="4800" kern="0" lang="en-IN"/>
              <a:t>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TextBox 2"/>
          <p:cNvSpPr txBox="1"/>
          <p:nvPr/>
        </p:nvSpPr>
        <p:spPr>
          <a:xfrm>
            <a:off x="838200" y="1371600"/>
            <a:ext cx="7543800" cy="4401205"/>
          </a:xfrm>
          <a:prstGeom prst="rect"/>
          <a:noFill/>
        </p:spPr>
        <p:txBody>
          <a:bodyPr rtlCol="0" wrap="square">
            <a:spAutoFit/>
          </a:bodyPr>
          <a:p>
            <a:r>
              <a:rPr dirty="0" sz="2000" lang="en-IN">
                <a:latin typeface="Arial" panose="020B0604020202020204" pitchFamily="34" charset="0"/>
                <a:cs typeface="Arial" panose="020B0604020202020204" pitchFamily="34"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a:t>
            </a:r>
          </a:p>
          <a:p>
            <a:r>
              <a:rPr dirty="0" sz="2000" lang="en-IN">
                <a:latin typeface="Arial" panose="020B0604020202020204" pitchFamily="34" charset="0"/>
                <a:cs typeface="Arial" panose="020B0604020202020204" pitchFamily="34" charset="0"/>
              </a:rPr>
              <a:t>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184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3360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359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0284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184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990600" y="2418100"/>
            <a:ext cx="5781675" cy="2885441"/>
          </a:xfrm>
          <a:prstGeom prst="rect"/>
          <a:noFill/>
        </p:spPr>
        <p:txBody>
          <a:bodyPr rtlCol="0" wrap="square">
            <a:spAutoFit/>
          </a:bodyPr>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For the growth of an organisation, employee’s performance is crucial.</a:t>
            </a: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For better performance; promotion, increments and appreciation are received.</a:t>
            </a: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For lesser performance, employees are motivated to do in a better and effective manner.</a:t>
            </a: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To find out the better and lesser performers, it is required to do Employee Data Analysis on the performance of the employees.</a:t>
            </a:r>
          </a:p>
          <a:p>
            <a:endParaRPr dirty="0" sz="2000" lang="en-IN">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184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8"/>
          <p:cNvSpPr txBox="1"/>
          <p:nvPr/>
        </p:nvSpPr>
        <p:spPr>
          <a:xfrm>
            <a:off x="739775" y="2286000"/>
            <a:ext cx="5737225" cy="2885440"/>
          </a:xfrm>
          <a:prstGeom prst="rect"/>
          <a:noFill/>
        </p:spPr>
        <p:txBody>
          <a:bodyPr rtlCol="0" wrap="square">
            <a:spAutoFit/>
          </a:bodyPr>
          <a:p>
            <a:pPr algn="just"/>
            <a:r>
              <a:rPr dirty="0" lang="en-IN"/>
              <a:t>                                             </a:t>
            </a:r>
            <a:r>
              <a:rPr dirty="0" sz="2000" lang="en-IN">
                <a:latin typeface="Arial" panose="020B0604020202020204" pitchFamily="34" charset="0"/>
                <a:cs typeface="Arial" panose="020B0604020202020204" pitchFamily="34" charset="0"/>
              </a:rPr>
              <a:t>Analysing the performance of the employee by considering various factors like gender, rating, performance core, achievements is called </a:t>
            </a:r>
            <a:r>
              <a:rPr b="1" dirty="0" sz="2000" lang="en-IN">
                <a:latin typeface="Arial" panose="020B0604020202020204" pitchFamily="34" charset="0"/>
                <a:cs typeface="Arial" panose="020B0604020202020204" pitchFamily="34" charset="0"/>
              </a:rPr>
              <a:t>Employee Data (Performance) Analysis.</a:t>
            </a:r>
            <a:r>
              <a:rPr dirty="0" sz="2000" lang="en-IN">
                <a:latin typeface="Arial" panose="020B0604020202020204" pitchFamily="34" charset="0"/>
                <a:cs typeface="Arial" panose="020B0604020202020204" pitchFamily="34" charset="0"/>
              </a:rPr>
              <a:t> It is helpful in identifying the trends and patterns of different categories of employees like high, medium and low. Employee Performance Analysis helps in identifying weak performers and motivating them to become great performers by focusing on them.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Shape 2062"/>
        <p:cNvGrpSpPr/>
        <p:nvPr/>
      </p:nvGrpSpPr>
      <p:grpSpPr>
        <a:xfrm>
          <a:off x="0" y="0"/>
          <a:ext cx="0" cy="0"/>
          <a:chOff x="0" y="0"/>
          <a:chExt cx="0" cy="0"/>
        </a:xfrm>
      </p:grpSpPr>
      <p:sp>
        <p:nvSpPr>
          <p:cNvPr id="1048656" name="Google Shape;2063;p2"/>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7" name="Google Shape;2064;p2"/>
          <p:cNvSpPr/>
          <p:nvPr/>
        </p:nvSpPr>
        <p:spPr>
          <a:xfrm>
            <a:off x="9286874" y="199643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2065;p2"/>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9" name="Google Shape;2066;p2"/>
          <p:cNvSpPr txBox="1"/>
          <p:nvPr>
            <p:ph type="title"/>
          </p:nvPr>
        </p:nvSpPr>
        <p:spPr>
          <a:xfrm>
            <a:off x="699452" y="832368"/>
            <a:ext cx="5014500" cy="9309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IN"/>
              <a:t>WHO ARE THE END USERS?</a:t>
            </a:r>
            <a:endParaRPr sz="3200"/>
          </a:p>
        </p:txBody>
      </p:sp>
      <p:pic>
        <p:nvPicPr>
          <p:cNvPr id="2097162" name="Google Shape;2067;p2"/>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60" name="Google Shape;2068;p2"/>
          <p:cNvSpPr txBox="1"/>
          <p:nvPr>
            <p:ph type="sldNum" idx="7"/>
          </p:nvPr>
        </p:nvSpPr>
        <p:spPr>
          <a:xfrm>
            <a:off x="11353418" y="6473337"/>
            <a:ext cx="151200" cy="1593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IN"/>
              <a:t>6</a:t>
            </a:fld>
          </a:p>
        </p:txBody>
      </p:sp>
      <p:pic>
        <p:nvPicPr>
          <p:cNvPr id="2097163" name="Google Shape;2069;p2"/>
          <p:cNvPicPr preferRelativeResize="0">
            <a:picLocks/>
          </p:cNvPicPr>
          <p:nvPr/>
        </p:nvPicPr>
        <p:blipFill rotWithShape="1">
          <a:blip xmlns:r="http://schemas.openxmlformats.org/officeDocument/2006/relationships" r:embed="rId2">
            <a:alphaModFix/>
          </a:blip>
          <a:srcRect l="5555" t="6664" r="5555" b="7777"/>
          <a:stretch>
            <a:fillRect/>
          </a:stretch>
        </p:blipFill>
        <p:spPr>
          <a:xfrm>
            <a:off x="699450" y="1745200"/>
            <a:ext cx="7367525" cy="4427001"/>
          </a:xfrm>
          <a:prstGeom prst="rect"/>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Shape 2070"/>
        <p:cNvGrpSpPr/>
        <p:nvPr/>
      </p:nvGrpSpPr>
      <p:grpSpPr>
        <a:xfrm>
          <a:off x="0" y="0"/>
          <a:ext cx="0" cy="0"/>
          <a:chOff x="0" y="0"/>
          <a:chExt cx="0" cy="0"/>
        </a:xfrm>
      </p:grpSpPr>
      <p:pic>
        <p:nvPicPr>
          <p:cNvPr id="2097164" name="Google Shape;2071;p3"/>
          <p:cNvPicPr preferRelativeResize="0">
            <a:picLocks/>
          </p:cNvPicPr>
          <p:nvPr/>
        </p:nvPicPr>
        <p:blipFill>
          <a:blip/>
        </p:blipFill>
        <p:spPr>
          <a:xfrm>
            <a:off x="0" y="2362200"/>
            <a:ext cx="1312379" cy="2763520"/>
          </a:xfrm>
          <a:prstGeom prst="rect"/>
          <a:noFill/>
          <a:ln>
            <a:noFill/>
          </a:ln>
        </p:spPr>
      </p:pic>
      <p:sp>
        <p:nvSpPr>
          <p:cNvPr id="1048661" name="Google Shape;2072;p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2" name="Google Shape;2073;p3"/>
          <p:cNvSpPr/>
          <p:nvPr/>
        </p:nvSpPr>
        <p:spPr>
          <a:xfrm>
            <a:off x="9377362" y="171615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3" name="Google Shape;2074;p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4" name="Google Shape;2075;p3"/>
          <p:cNvSpPr txBox="1"/>
          <p:nvPr>
            <p:ph type="title"/>
          </p:nvPr>
        </p:nvSpPr>
        <p:spPr>
          <a:xfrm>
            <a:off x="558165" y="857885"/>
            <a:ext cx="9763200" cy="505800"/>
          </a:xfrm>
          <a:prstGeom prst="rect"/>
          <a:noFill/>
          <a:ln>
            <a:noFill/>
          </a:ln>
        </p:spPr>
        <p:txBody>
          <a:bodyPr anchor="t" anchorCtr="0" bIns="0" lIns="0" rIns="0" spcFirstLastPara="1" tIns="13325" wrap="square">
            <a:spAutoFit/>
          </a:bodyPr>
          <a:p>
            <a:pPr algn="ctr" indent="0" lvl="0" marL="12700" rtl="0">
              <a:lnSpc>
                <a:spcPct val="100000"/>
              </a:lnSpc>
              <a:spcBef>
                <a:spcPts val="0"/>
              </a:spcBef>
              <a:spcAft>
                <a:spcPts val="0"/>
              </a:spcAft>
              <a:buNone/>
            </a:pPr>
            <a:r>
              <a:rPr sz="3200" lang="en-IN"/>
              <a:t>OUR SOLUTION AND ITS VALUE PROPOSITION</a:t>
            </a:r>
          </a:p>
        </p:txBody>
      </p:sp>
      <p:pic>
        <p:nvPicPr>
          <p:cNvPr id="2097165" name="Google Shape;2076;p3"/>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65" name="Google Shape;2077;p3"/>
          <p:cNvSpPr txBox="1"/>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IN"/>
              <a:t>7</a:t>
            </a:fld>
          </a:p>
        </p:txBody>
      </p:sp>
      <p:graphicFrame>
        <p:nvGraphicFramePr>
          <p:cNvPr id="4194304" name="Google Shape;2078;p3"/>
          <p:cNvGraphicFramePr>
            <a:graphicFrameLocks/>
          </p:cNvGraphicFramePr>
          <p:nvPr/>
        </p:nvGraphicFramePr>
        <p:xfrm>
          <a:off x="1872968" y="2179310"/>
          <a:ext cx="3000000" cy="3000000"/>
        </p:xfrm>
        <a:graphic>
          <a:graphicData uri="http://schemas.openxmlformats.org/drawingml/2006/table">
            <a:tbl>
              <a:tblPr firstRow="1" bandRow="1">
                <a:noFill/>
                <a:tableStyleId>{68A07D93-0D92-4DBD-8773-662A725C9949}</a:tableStyleId>
              </a:tblPr>
              <a:tblGrid>
                <a:gridCol w="2314075"/>
                <a:gridCol w="3689100"/>
              </a:tblGrid>
              <a:tr h="370850">
                <a:tc>
                  <a:txBody>
                    <a:bodyPr/>
                    <a:p>
                      <a:pPr algn="l" indent="0" lvl="0" marL="0" marR="0" rtl="0">
                        <a:lnSpc>
                          <a:spcPct val="100000"/>
                        </a:lnSpc>
                        <a:spcBef>
                          <a:spcPts val="0"/>
                        </a:spcBef>
                        <a:spcAft>
                          <a:spcPts val="0"/>
                        </a:spcAft>
                        <a:buNone/>
                        <a:defRPr cap="none" sz="1400" strike="noStrike" u="none"/>
                      </a:pPr>
                      <a:r>
                        <a:rPr sz="2000" lang="en-IN">
                          <a:latin typeface="Arial"/>
                          <a:ea typeface="Arial"/>
                          <a:cs typeface="Arial"/>
                          <a:sym typeface="Arial"/>
                        </a:rPr>
                        <a:t>TECHNIQUES USED</a:t>
                      </a:r>
                    </a:p>
                  </a:txBody>
                  <a:tcPr marL="91450" marR="91450" marT="45725" marB="45725"/>
                </a:tc>
                <a:tc>
                  <a:txBody>
                    <a:bodyPr/>
                    <a:p>
                      <a:pPr algn="l" indent="0" lvl="0" marL="0" marR="0" rtl="0">
                        <a:lnSpc>
                          <a:spcPct val="100000"/>
                        </a:lnSpc>
                        <a:spcBef>
                          <a:spcPts val="0"/>
                        </a:spcBef>
                        <a:spcAft>
                          <a:spcPts val="0"/>
                        </a:spcAft>
                        <a:buNone/>
                        <a:defRPr cap="none" sz="1400" strike="noStrike" u="none"/>
                      </a:pPr>
                      <a:r>
                        <a:rPr sz="2000" lang="en-IN">
                          <a:latin typeface="Arial"/>
                          <a:ea typeface="Arial"/>
                          <a:cs typeface="Arial"/>
                          <a:sym typeface="Arial"/>
                        </a:rPr>
                        <a:t>EXPLANATION ( WHY )</a:t>
                      </a:r>
                    </a:p>
                  </a:txBody>
                  <a:tcPr marL="91450" marR="91450" marT="45725" marB="45725"/>
                </a:tc>
              </a:tr>
              <a:tr h="370850">
                <a:tc>
                  <a:txBody>
                    <a:bodyPr/>
                    <a:p>
                      <a:pPr algn="l" indent="0" lvl="0" marL="0" marR="0" rtl="0">
                        <a:lnSpc>
                          <a:spcPct val="100000"/>
                        </a:lnSpc>
                        <a:spcBef>
                          <a:spcPts val="0"/>
                        </a:spcBef>
                        <a:spcAft>
                          <a:spcPts val="0"/>
                        </a:spcAft>
                        <a:buNone/>
                        <a:defRPr cap="none" sz="1400" strike="noStrike" u="none"/>
                      </a:pPr>
                      <a:r>
                        <a:rPr sz="2000" lang="en-IN">
                          <a:latin typeface="Arial"/>
                          <a:ea typeface="Arial"/>
                          <a:cs typeface="Arial"/>
                          <a:sym typeface="Arial"/>
                        </a:rPr>
                        <a:t>Formula</a:t>
                      </a:r>
                    </a:p>
                  </a:txBody>
                  <a:tcPr marL="91450" marR="91450" marT="45725" marB="45725"/>
                </a:tc>
                <a:tc>
                  <a:txBody>
                    <a:bodyPr/>
                    <a:p>
                      <a:pPr algn="l" indent="0" lvl="0" marL="0" marR="0" rtl="0">
                        <a:lnSpc>
                          <a:spcPct val="100000"/>
                        </a:lnSpc>
                        <a:spcBef>
                          <a:spcPts val="0"/>
                        </a:spcBef>
                        <a:spcAft>
                          <a:spcPts val="0"/>
                        </a:spcAft>
                        <a:buNone/>
                        <a:defRPr cap="none" sz="1400" strike="noStrike" u="none"/>
                      </a:pPr>
                      <a:r>
                        <a:rPr sz="2000" lang="en-IN">
                          <a:latin typeface="Arial"/>
                          <a:ea typeface="Arial"/>
                          <a:cs typeface="Arial"/>
                          <a:sym typeface="Arial"/>
                        </a:rPr>
                        <a:t>To calculate Employee Performance Level</a:t>
                      </a:r>
                    </a:p>
                  </a:txBody>
                  <a:tcPr marL="91450" marR="91450" marT="45725" marB="45725"/>
                </a:tc>
              </a:tr>
              <a:tr h="370850">
                <a:tc>
                  <a:txBody>
                    <a:bodyPr/>
                    <a:p>
                      <a:pPr algn="l" indent="0" lvl="0" marL="0" marR="0" rtl="0">
                        <a:lnSpc>
                          <a:spcPct val="100000"/>
                        </a:lnSpc>
                        <a:spcBef>
                          <a:spcPts val="0"/>
                        </a:spcBef>
                        <a:spcAft>
                          <a:spcPts val="0"/>
                        </a:spcAft>
                        <a:buNone/>
                        <a:defRPr cap="none" sz="1400" strike="noStrike" u="none"/>
                      </a:pPr>
                      <a:r>
                        <a:rPr sz="2000" lang="en-IN">
                          <a:latin typeface="Arial"/>
                          <a:ea typeface="Arial"/>
                          <a:cs typeface="Arial"/>
                          <a:sym typeface="Arial"/>
                        </a:rPr>
                        <a:t>Pivot Table</a:t>
                      </a:r>
                    </a:p>
                  </a:txBody>
                  <a:tcPr marL="91450" marR="91450" marT="45725" marB="45725"/>
                </a:tc>
                <a:tc>
                  <a:txBody>
                    <a:bodyPr/>
                    <a:p>
                      <a:pPr algn="l" indent="0" lvl="0" marL="0" marR="0" rtl="0">
                        <a:lnSpc>
                          <a:spcPct val="100000"/>
                        </a:lnSpc>
                        <a:spcBef>
                          <a:spcPts val="0"/>
                        </a:spcBef>
                        <a:spcAft>
                          <a:spcPts val="0"/>
                        </a:spcAft>
                        <a:buNone/>
                        <a:defRPr cap="none" sz="1400" strike="noStrike" u="none"/>
                      </a:pPr>
                      <a:r>
                        <a:rPr sz="2000" lang="en-IN">
                          <a:latin typeface="Arial"/>
                          <a:ea typeface="Arial"/>
                          <a:cs typeface="Arial"/>
                          <a:sym typeface="Arial"/>
                        </a:rPr>
                        <a:t>To summarise</a:t>
                      </a:r>
                    </a:p>
                  </a:txBody>
                  <a:tcPr marL="91450" marR="91450" marT="45725" marB="45725"/>
                </a:tc>
              </a:tr>
              <a:tr h="370850">
                <a:tc>
                  <a:txBody>
                    <a:bodyPr/>
                    <a:p>
                      <a:pPr algn="l" indent="0" lvl="0" marL="0" marR="0" rtl="0">
                        <a:lnSpc>
                          <a:spcPct val="100000"/>
                        </a:lnSpc>
                        <a:spcBef>
                          <a:spcPts val="0"/>
                        </a:spcBef>
                        <a:spcAft>
                          <a:spcPts val="0"/>
                        </a:spcAft>
                        <a:buNone/>
                        <a:defRPr cap="none" sz="1400" strike="noStrike" u="none"/>
                      </a:pPr>
                      <a:r>
                        <a:rPr sz="2000" lang="en-IN">
                          <a:latin typeface="Arial"/>
                          <a:ea typeface="Arial"/>
                          <a:cs typeface="Arial"/>
                          <a:sym typeface="Arial"/>
                        </a:rPr>
                        <a:t>Graph</a:t>
                      </a:r>
                    </a:p>
                  </a:txBody>
                  <a:tcPr marL="91450" marR="91450" marT="45725" marB="45725"/>
                </a:tc>
                <a:tc>
                  <a:txBody>
                    <a:bodyPr/>
                    <a:p>
                      <a:pPr algn="l" indent="0" lvl="0" marL="0" marR="0" rtl="0">
                        <a:lnSpc>
                          <a:spcPct val="100000"/>
                        </a:lnSpc>
                        <a:spcBef>
                          <a:spcPts val="0"/>
                        </a:spcBef>
                        <a:spcAft>
                          <a:spcPts val="0"/>
                        </a:spcAft>
                        <a:buNone/>
                        <a:defRPr cap="none" sz="1400" strike="noStrike" u="none"/>
                      </a:pPr>
                      <a:r>
                        <a:rPr sz="2000" lang="en-IN">
                          <a:latin typeface="Arial"/>
                          <a:ea typeface="Arial"/>
                          <a:cs typeface="Arial"/>
                          <a:sym typeface="Arial"/>
                        </a:rPr>
                        <a:t>To present the data visually (Data Visualisation)</a:t>
                      </a:r>
                    </a:p>
                  </a:txBody>
                  <a:tcPr marL="91450" marR="91450" marT="45725" marB="457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Shape 2079"/>
        <p:cNvGrpSpPr/>
        <p:nvPr/>
      </p:nvGrpSpPr>
      <p:grpSpPr>
        <a:xfrm>
          <a:off x="0" y="0"/>
          <a:ext cx="0" cy="0"/>
          <a:chOff x="0" y="0"/>
          <a:chExt cx="0" cy="0"/>
        </a:xfrm>
      </p:grpSpPr>
      <p:sp>
        <p:nvSpPr>
          <p:cNvPr id="1048666" name="Google Shape;2080;p4"/>
          <p:cNvSpPr txBox="1"/>
          <p:nvPr>
            <p:ph type="title"/>
          </p:nvPr>
        </p:nvSpPr>
        <p:spPr>
          <a:xfrm>
            <a:off x="755332" y="385444"/>
            <a:ext cx="10681200" cy="7581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IN"/>
              <a:t>Dataset Description</a:t>
            </a:r>
          </a:p>
        </p:txBody>
      </p:sp>
      <p:sp>
        <p:nvSpPr>
          <p:cNvPr id="1048667" name="Google Shape;2081;p4"/>
          <p:cNvSpPr txBox="1"/>
          <p:nvPr/>
        </p:nvSpPr>
        <p:spPr>
          <a:xfrm>
            <a:off x="838200" y="1600200"/>
            <a:ext cx="5943600" cy="553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000" lang="en-IN">
                <a:solidFill>
                  <a:schemeClr val="dk1"/>
                </a:solidFill>
              </a:rPr>
              <a:t>Employee </a:t>
            </a:r>
          </a:p>
          <a:p>
            <a:pPr algn="l" indent="0" lvl="0" marL="0" marR="0" rtl="0">
              <a:spcBef>
                <a:spcPts val="0"/>
              </a:spcBef>
              <a:spcAft>
                <a:spcPts val="0"/>
              </a:spcAft>
              <a:buNone/>
            </a:pPr>
            <a:r>
              <a:t/>
            </a:r>
            <a:endParaRPr b="1" sz="2000">
              <a:solidFill>
                <a:schemeClr val="dk1"/>
              </a:solidFill>
              <a:latin typeface="Arial"/>
              <a:ea typeface="Arial"/>
              <a:cs typeface="Arial"/>
              <a:sym typeface="Arial"/>
            </a:endParaRPr>
          </a:p>
          <a:p>
            <a:pPr algn="l" indent="0" lvl="0" marL="0" marR="0" rtl="0">
              <a:spcBef>
                <a:spcPts val="0"/>
              </a:spcBef>
              <a:spcAft>
                <a:spcPts val="0"/>
              </a:spcAft>
              <a:buNone/>
            </a:pPr>
            <a:r>
              <a:rPr sz="2000" lang="en-IN">
                <a:solidFill>
                  <a:schemeClr val="dk1"/>
                </a:solidFill>
              </a:rPr>
              <a:t>There were a total of 2</a:t>
            </a:r>
            <a:r>
              <a:rPr sz="2000" lang="en-IN">
                <a:solidFill>
                  <a:schemeClr val="dk1"/>
                </a:solidFill>
                <a:latin typeface="Arial"/>
                <a:ea typeface="Arial"/>
                <a:cs typeface="Arial"/>
                <a:sym typeface="Arial"/>
              </a:rPr>
              <a:t>6 features in the employee dataset. And 9 features </a:t>
            </a:r>
            <a:r>
              <a:rPr sz="2000" lang="en-IN">
                <a:solidFill>
                  <a:schemeClr val="dk1"/>
                </a:solidFill>
              </a:rPr>
              <a:t>we're taken into consideration</a:t>
            </a:r>
            <a:r>
              <a:rPr sz="2000" lang="en-IN">
                <a:solidFill>
                  <a:schemeClr val="dk1"/>
                </a:solidFill>
                <a:latin typeface="Arial"/>
                <a:ea typeface="Arial"/>
                <a:cs typeface="Arial"/>
                <a:sym typeface="Arial"/>
              </a:rPr>
              <a:t>:-</a:t>
            </a:r>
          </a:p>
          <a:p>
            <a:pPr algn="l" indent="0" lvl="0" marL="0" marR="0" rtl="0">
              <a:spcBef>
                <a:spcPts val="0"/>
              </a:spcBef>
              <a:spcAft>
                <a:spcPts val="0"/>
              </a:spcAft>
              <a:buNone/>
            </a:pPr>
            <a:r>
              <a:t/>
            </a: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Employee ID</a:t>
            </a: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Employee First Name</a:t>
            </a: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Employee Last Name </a:t>
            </a: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Employee Status</a:t>
            </a: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Employee Performance Level</a:t>
            </a: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Current Employee Ratings</a:t>
            </a: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Department Type</a:t>
            </a: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Division</a:t>
            </a: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Job Function</a:t>
            </a:r>
          </a:p>
          <a:p>
            <a:pPr algn="l" indent="-215900" lvl="0" marL="342900" marR="0" rtl="0">
              <a:spcBef>
                <a:spcPts val="0"/>
              </a:spcBef>
              <a:spcAft>
                <a:spcPts val="0"/>
              </a:spcAft>
              <a:buClr>
                <a:schemeClr val="dk1"/>
              </a:buClr>
              <a:buSzPts val="2000"/>
              <a:buFont typeface="Calibri"/>
              <a:buNone/>
            </a:pPr>
            <a:r>
              <a:t/>
            </a:r>
            <a:endParaRPr sz="2000">
              <a:solidFill>
                <a:schemeClr val="dk1"/>
              </a:solidFill>
              <a:latin typeface="Arial"/>
              <a:ea typeface="Arial"/>
              <a:cs typeface="Arial"/>
              <a:sym typeface="Arial"/>
            </a:endParaRPr>
          </a:p>
          <a:p>
            <a:pPr algn="l" indent="-215900" lvl="0" marL="342900" marR="0" rtl="0">
              <a:spcBef>
                <a:spcPts val="0"/>
              </a:spcBef>
              <a:spcAft>
                <a:spcPts val="0"/>
              </a:spcAft>
              <a:buClr>
                <a:schemeClr val="dk1"/>
              </a:buClr>
              <a:buSzPts val="2000"/>
              <a:buFont typeface="Calibri"/>
              <a:buNone/>
            </a:pPr>
            <a:r>
              <a:t/>
            </a:r>
            <a:endParaRPr sz="2000">
              <a:solidFill>
                <a:schemeClr val="dk1"/>
              </a:solidFill>
              <a:latin typeface="Arial"/>
              <a:ea typeface="Arial"/>
              <a:cs typeface="Arial"/>
              <a:sym typeface="Arial"/>
            </a:endParaRPr>
          </a:p>
          <a:p>
            <a:pPr algn="l" indent="-215900" lvl="0" marL="342900" marR="0" rtl="0">
              <a:spcBef>
                <a:spcPts val="0"/>
              </a:spcBef>
              <a:spcAft>
                <a:spcPts val="0"/>
              </a:spcAft>
              <a:buClr>
                <a:schemeClr val="dk1"/>
              </a:buClr>
              <a:buSzPts val="2000"/>
              <a:buFont typeface="Calibri"/>
              <a:buNone/>
            </a:pPr>
            <a:r>
              <a:t/>
            </a:r>
            <a:endParaRPr sz="2000">
              <a:solidFill>
                <a:schemeClr val="dk1"/>
              </a:solidFill>
              <a:latin typeface="Arial"/>
              <a:ea typeface="Arial"/>
              <a:cs typeface="Arial"/>
              <a:sym typeface="Arial"/>
            </a:endParaRPr>
          </a:p>
        </p:txBody>
      </p:sp>
      <p:pic>
        <p:nvPicPr>
          <p:cNvPr id="2097166" name="Google Shape;2082;p4" descr="DataSet Type | Different Dataset Types and Examples"/>
          <p:cNvPicPr preferRelativeResize="0">
            <a:picLocks/>
          </p:cNvPicPr>
          <p:nvPr/>
        </p:nvPicPr>
        <p:blipFill rotWithShape="1">
          <a:blip xmlns:r="http://schemas.openxmlformats.org/officeDocument/2006/relationships" r:embed="rId1">
            <a:alphaModFix/>
          </a:blip>
          <a:srcRect l="48221" t="9995" r="0" b="8404"/>
          <a:stretch>
            <a:fillRect/>
          </a:stretch>
        </p:blipFill>
        <p:spPr>
          <a:xfrm>
            <a:off x="6324600" y="1752600"/>
            <a:ext cx="3276601" cy="2868782"/>
          </a:xfrm>
          <a:prstGeom prst="rect"/>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Shape 2083"/>
        <p:cNvGrpSpPr/>
        <p:nvPr/>
      </p:nvGrpSpPr>
      <p:grpSpPr>
        <a:xfrm>
          <a:off x="0" y="0"/>
          <a:ext cx="0" cy="0"/>
          <a:chOff x="0" y="0"/>
          <a:chExt cx="0" cy="0"/>
        </a:xfrm>
      </p:grpSpPr>
      <p:sp>
        <p:nvSpPr>
          <p:cNvPr id="1048668" name="Google Shape;2084;p5"/>
          <p:cNvSpPr txBox="1"/>
          <p:nvPr/>
        </p:nvSpPr>
        <p:spPr>
          <a:xfrm>
            <a:off x="752475" y="6486037"/>
            <a:ext cx="1773600" cy="16650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IN">
                <a:solidFill>
                  <a:srgbClr val="2D83C3"/>
                </a:solidFill>
                <a:latin typeface="Trebuchet MS"/>
                <a:ea typeface="Trebuchet MS"/>
                <a:cs typeface="Trebuchet MS"/>
                <a:sym typeface="Trebuchet MS"/>
              </a:rPr>
              <a:t>3/21/2024  </a:t>
            </a:r>
            <a:r>
              <a:rPr b="1" sz="1100" lang="en-IN">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69" name="Google Shape;2085;p5"/>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2086;p5"/>
          <p:cNvSpPr/>
          <p:nvPr/>
        </p:nvSpPr>
        <p:spPr>
          <a:xfrm>
            <a:off x="9353550" y="1820889"/>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2087;p5"/>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88;p5"/>
          <p:cNvPicPr preferRelativeResize="0">
            <a:picLocks/>
          </p:cNvPicPr>
          <p:nvPr/>
        </p:nvPicPr>
        <p:blipFill>
          <a:blip/>
        </p:blipFill>
        <p:spPr>
          <a:xfrm rot="-1711312">
            <a:off x="570303" y="3872754"/>
            <a:ext cx="1478829" cy="2621321"/>
          </a:xfrm>
          <a:prstGeom prst="rect"/>
          <a:noFill/>
          <a:ln>
            <a:noFill/>
          </a:ln>
        </p:spPr>
      </p:pic>
      <p:sp>
        <p:nvSpPr>
          <p:cNvPr id="1048672" name="Google Shape;2089;p5"/>
          <p:cNvSpPr txBox="1"/>
          <p:nvPr>
            <p:ph type="title"/>
          </p:nvPr>
        </p:nvSpPr>
        <p:spPr>
          <a:xfrm>
            <a:off x="739775" y="654938"/>
            <a:ext cx="8480400" cy="670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IN"/>
              <a:t>THE "WOW" IN OUR SOLUTION</a:t>
            </a:r>
            <a:endParaRPr sz="4250"/>
          </a:p>
        </p:txBody>
      </p:sp>
      <p:sp>
        <p:nvSpPr>
          <p:cNvPr id="1048673" name="Google Shape;2090;p5"/>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IN">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048674" name="Google Shape;2091;p5"/>
          <p:cNvSpPr txBox="1"/>
          <p:nvPr/>
        </p:nvSpPr>
        <p:spPr>
          <a:xfrm>
            <a:off x="2743200" y="2354703"/>
            <a:ext cx="8534100" cy="954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048675" name="Google Shape;2092;p5"/>
          <p:cNvSpPr txBox="1"/>
          <p:nvPr/>
        </p:nvSpPr>
        <p:spPr>
          <a:xfrm>
            <a:off x="2133600" y="1871606"/>
            <a:ext cx="6705600" cy="19203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p>
          <a:p>
            <a:pPr algn="l" indent="0" lvl="0" marL="0" marR="0" rtl="0">
              <a:spcBef>
                <a:spcPts val="0"/>
              </a:spcBef>
              <a:spcAft>
                <a:spcPts val="0"/>
              </a:spcAft>
              <a:buNone/>
            </a:pPr>
            <a:r>
              <a:t/>
            </a:r>
            <a:endParaRPr b="1" sz="3400" u="sng">
              <a:solidFill>
                <a:schemeClr val="dk1"/>
              </a:solidFill>
              <a:latin typeface="Arial"/>
              <a:ea typeface="Arial"/>
              <a:cs typeface="Arial"/>
              <a:sym typeface="Arial"/>
            </a:endParaRPr>
          </a:p>
          <a:p>
            <a:pPr algn="l" indent="0" lvl="0" marL="0" marR="0" rtl="0">
              <a:spcBef>
                <a:spcPts val="0"/>
              </a:spcBef>
              <a:spcAft>
                <a:spcPts val="0"/>
              </a:spcAft>
              <a:buNone/>
            </a:pPr>
            <a:r>
              <a:rPr sz="2400" lang="en-IN">
                <a:solidFill>
                  <a:schemeClr val="dk1"/>
                </a:solidFill>
                <a:latin typeface="Arial"/>
                <a:ea typeface="Arial"/>
                <a:cs typeface="Arial"/>
                <a:sym typeface="Arial"/>
              </a:rPr>
              <a:t>Performance Level Formula = IFS(Z8&gt;=5,”VERY HIGH”,Z8&gt;=4,”HIGH”,Z8&gt;=3,”MED”,”TRUE”,”LOW”)</a:t>
            </a:r>
            <a:endParaRPr sz="2400"/>
          </a:p>
        </p:txBody>
      </p:sp>
    </p:spTree>
  </p:cSld>
  <p:clrMapOvr>
    <a:masterClrMapping/>
  </p:clrMapOvr>
</p:sld>
</file>

<file path=ppt/theme/theme1.xml><?xml version="1.0" encoding="utf-8"?>
<a:theme xmlns:a="http://schemas.openxmlformats.org/drawingml/2006/main" name="Office Theme">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M2006C3LII</dc:creator>
  <dcterms:created xsi:type="dcterms:W3CDTF">2024-09-10T03:28:41Z</dcterms:created>
  <dcterms:modified xsi:type="dcterms:W3CDTF">2024-09-10T03:28:41Z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d280f71336f943d88325cfa6687d45dd</vt:lpwstr>
  </property>
</Properties>
</file>