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3.xml"/>
  <Override ContentType="application/vnd.openxmlformats-officedocument.drawingml.chart+xml" PartName="/ppt/charts/chart3.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3.xml"/>
  <Override ContentType="application/vnd.openxmlformats-officedocument.presentationml.presProps+xml" PartName="/ppt/presProp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68A07D93-0D92-4DBD-8773-662A725C9949}">
  <a:tblStyle styleId="{68A07D93-0D92-4DBD-8773-662A725C994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5.xml"/><Relationship Id="rId6" Type="http://schemas.openxmlformats.org/officeDocument/2006/relationships/notesMaster" Target="notesMasters/notesMaster1.xml"/><Relationship Id="rId18" Type="http://schemas.openxmlformats.org/officeDocument/2006/relationships/slide" Target="slides/slide14.xml"/><Relationship Id="rId7" Type="http://schemas.openxmlformats.org/officeDocument/2006/relationships/slide" Target="slides/slide1.xml"/><Relationship Id="rId8" Type="http://schemas.openxmlformats.org/officeDocument/2006/relationships/slide" Target="slides/slide2.xml"/></Relationships>
</file>

<file path=ppt/charts/_rels/chart3.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Relationship Id="rId2" Type="http://schemas.microsoft.com/office/2011/relationships/chartColorStyle" Target="colors3.xml"/><Relationship Id="rId1" Type="http://schemas.microsoft.com/office/2011/relationships/chartStyle" Target="style3.xml"/></Relationships>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8912-458F-9A3D-8A27679B7C65}"/>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29-8912-458F-9A3D-8A27679B7C65}"/>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3E-8912-458F-9A3D-8A27679B7C65}"/>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53-8912-458F-9A3D-8A27679B7C6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2" name="Shape 2052"/>
        <p:cNvGrpSpPr/>
        <p:nvPr/>
      </p:nvGrpSpPr>
      <p:grpSpPr>
        <a:xfrm>
          <a:off x="0" y="0"/>
          <a:ext cx="0" cy="0"/>
          <a:chOff x="0" y="0"/>
          <a:chExt cx="0" cy="0"/>
        </a:xfrm>
      </p:grpSpPr>
      <p:grpSp>
        <p:nvGrpSpPr>
          <p:cNvPr id="2053" name="Google Shape;2053;p1"/>
          <p:cNvGrpSpPr/>
          <p:nvPr/>
        </p:nvGrpSpPr>
        <p:grpSpPr>
          <a:xfrm>
            <a:off x="876299" y="990600"/>
            <a:ext cx="1743075" cy="1333500"/>
            <a:chOff x="742950" y="1104900"/>
            <a:chExt cx="1743075" cy="1333500"/>
          </a:xfrm>
        </p:grpSpPr>
        <p:sp>
          <p:nvSpPr>
            <p:cNvPr id="2054" name="Google Shape;20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5" name="Google Shape;20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56" name="Google Shape;20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7" name="Google Shape;20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8" name="Google Shape;205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2059" name="Google Shape;205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060" name="Google Shape;2060;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2061" name="Google Shape;2061;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STUDENT NAME: V SAI LAKSHMI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REGISTER NO: </a:t>
            </a:r>
            <a:r>
              <a:rPr lang="en-IN" sz="2400">
                <a:solidFill>
                  <a:schemeClr val="dk1"/>
                </a:solidFill>
              </a:rPr>
              <a:t>122201225</a:t>
            </a:r>
            <a:r>
              <a:rPr b="1" lang="en-IN" sz="2400">
                <a:solidFill>
                  <a:schemeClr val="dk1"/>
                </a:solidFill>
                <a:latin typeface="Arial"/>
                <a:ea typeface="Arial"/>
                <a:cs typeface="Arial"/>
                <a:sym typeface="Arial"/>
              </a:rPr>
              <a:t> ;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DEPARTMENT: </a:t>
            </a:r>
            <a:r>
              <a:rPr lang="en-IN" sz="2400">
                <a:solidFill>
                  <a:schemeClr val="dk1"/>
                </a:solidFill>
              </a:rPr>
              <a:t>B.COM CORPORATE SECRETARYSHIP</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COLLEGE: </a:t>
            </a:r>
            <a:r>
              <a:rPr lang="en-IN" sz="2400">
                <a:solidFill>
                  <a:schemeClr val="dk1"/>
                </a:solidFill>
              </a:rPr>
              <a:t>AGURCHUND MANMULL JAIN COLLEGE</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3" name="Shape 2093"/>
        <p:cNvGrpSpPr/>
        <p:nvPr/>
      </p:nvGrpSpPr>
      <p:grpSpPr>
        <a:xfrm>
          <a:off x="0" y="0"/>
          <a:ext cx="0" cy="0"/>
          <a:chOff x="0" y="0"/>
          <a:chExt cx="0" cy="0"/>
        </a:xfrm>
      </p:grpSpPr>
      <p:sp>
        <p:nvSpPr>
          <p:cNvPr id="2094" name="Google Shape;2094;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95" name="Google Shape;2095;p6"/>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2096" name="Google Shape;2096;p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97" name="Google Shape;2097;p6"/>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98" name="Google Shape;2098;p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9" name="Google Shape;2099;p6"/>
          <p:cNvSpPr txBox="1"/>
          <p:nvPr/>
        </p:nvSpPr>
        <p:spPr>
          <a:xfrm>
            <a:off x="491975" y="722525"/>
            <a:ext cx="9814200" cy="461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IN" sz="2000">
                <a:solidFill>
                  <a:schemeClr val="dk1"/>
                </a:solidFill>
                <a:latin typeface="Arial"/>
                <a:ea typeface="Arial"/>
                <a:cs typeface="Arial"/>
                <a:sym typeface="Arial"/>
              </a:rPr>
              <a:t>1)</a:t>
            </a:r>
            <a:r>
              <a:rPr lang="en-IN" sz="2000" u="sng">
                <a:solidFill>
                  <a:schemeClr val="dk1"/>
                </a:solidFill>
                <a:latin typeface="Arial"/>
                <a:ea typeface="Arial"/>
                <a:cs typeface="Arial"/>
                <a:sym typeface="Arial"/>
              </a:rPr>
              <a:t>Data Collection</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Download employee data from  Edunet Dashboard</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2000">
                <a:solidFill>
                  <a:schemeClr val="dk1"/>
                </a:solidFill>
                <a:latin typeface="Arial"/>
                <a:ea typeface="Arial"/>
                <a:cs typeface="Arial"/>
                <a:sym typeface="Arial"/>
              </a:rPr>
              <a:t>2) </a:t>
            </a:r>
            <a:r>
              <a:rPr lang="en-IN" sz="2000" u="sng">
                <a:solidFill>
                  <a:schemeClr val="dk1"/>
                </a:solidFill>
                <a:latin typeface="Arial"/>
                <a:ea typeface="Arial"/>
                <a:cs typeface="Arial"/>
                <a:sym typeface="Arial"/>
              </a:rPr>
              <a:t>Features Collection</a:t>
            </a:r>
            <a:endParaRPr sz="2000" u="sng">
              <a:solidFill>
                <a:schemeClr val="dk1"/>
              </a:solidFill>
              <a:latin typeface="Arial"/>
              <a:ea typeface="Arial"/>
              <a:cs typeface="Arial"/>
              <a:sym typeface="Arial"/>
            </a:endParaRPr>
          </a:p>
          <a:p>
            <a:pPr indent="0" lvl="0" marL="0" marR="0" rtl="0" algn="l">
              <a:spcBef>
                <a:spcPts val="0"/>
              </a:spcBef>
              <a:spcAft>
                <a:spcPts val="0"/>
              </a:spcAft>
              <a:buNone/>
            </a:pPr>
            <a:r>
              <a:rPr lang="en-IN" sz="2000" u="sng">
                <a:solidFill>
                  <a:schemeClr val="dk1"/>
                </a:solidFill>
              </a:rPr>
              <a:t>There were 26 features in the data and </a:t>
            </a:r>
            <a:r>
              <a:rPr lang="en-IN" sz="2000">
                <a:solidFill>
                  <a:schemeClr val="dk1"/>
                </a:solidFill>
                <a:latin typeface="Arial"/>
                <a:ea typeface="Arial"/>
                <a:cs typeface="Arial"/>
                <a:sym typeface="Arial"/>
              </a:rPr>
              <a:t>9 Features </a:t>
            </a:r>
            <a:r>
              <a:rPr lang="en-IN" sz="2000">
                <a:solidFill>
                  <a:schemeClr val="dk1"/>
                </a:solidFill>
              </a:rPr>
              <a:t>were taken into consideration.</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ID</a:t>
            </a:r>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First Name</a:t>
            </a:r>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Last Name </a:t>
            </a:r>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Status</a:t>
            </a:r>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Performance Level</a:t>
            </a:r>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Current Employee Ratings</a:t>
            </a:r>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Department Type</a:t>
            </a:r>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Division</a:t>
            </a:r>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Job Function</a:t>
            </a:r>
            <a:endParaRPr/>
          </a:p>
        </p:txBody>
      </p:sp>
      <p:sp>
        <p:nvSpPr>
          <p:cNvPr id="2100" name="Google Shape;2100;p6"/>
          <p:cNvSpPr txBox="1"/>
          <p:nvPr/>
        </p:nvSpPr>
        <p:spPr>
          <a:xfrm>
            <a:off x="739775" y="5336200"/>
            <a:ext cx="7507200" cy="157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IN" sz="1800">
                <a:latin typeface="Calibri"/>
                <a:ea typeface="Calibri"/>
                <a:cs typeface="Calibri"/>
                <a:sym typeface="Calibri"/>
              </a:rPr>
              <a:t>3) PERFORMANCE LEVEL:</a:t>
            </a:r>
            <a:endParaRPr sz="1800">
              <a:latin typeface="Calibri"/>
              <a:ea typeface="Calibri"/>
              <a:cs typeface="Calibri"/>
              <a:sym typeface="Calibri"/>
            </a:endParaRPr>
          </a:p>
          <a:p>
            <a:pPr indent="0" lvl="0" marL="0" rtl="0" algn="l">
              <a:spcBef>
                <a:spcPts val="0"/>
              </a:spcBef>
              <a:spcAft>
                <a:spcPts val="0"/>
              </a:spcAft>
              <a:buNone/>
            </a:pPr>
            <a:r>
              <a:rPr lang="en-IN" sz="1800">
                <a:latin typeface="Calibri"/>
                <a:ea typeface="Calibri"/>
                <a:cs typeface="Calibri"/>
                <a:sym typeface="Calibri"/>
              </a:rPr>
              <a:t>Performance level was converted from numerical value to alphabetical values by using this formula,</a:t>
            </a:r>
            <a:endParaRPr sz="1800">
              <a:latin typeface="Calibri"/>
              <a:ea typeface="Calibri"/>
              <a:cs typeface="Calibri"/>
              <a:sym typeface="Calibri"/>
            </a:endParaRPr>
          </a:p>
          <a:p>
            <a:pPr indent="0" lvl="0" marL="0" rtl="0" algn="l">
              <a:spcBef>
                <a:spcPts val="0"/>
              </a:spcBef>
              <a:spcAft>
                <a:spcPts val="0"/>
              </a:spcAft>
              <a:buNone/>
            </a:pPr>
            <a:r>
              <a:rPr lang="en-IN" sz="1800">
                <a:latin typeface="Calibri"/>
                <a:ea typeface="Calibri"/>
                <a:cs typeface="Calibri"/>
                <a:sym typeface="Calibri"/>
              </a:rPr>
              <a:t>•Performance level =IFS(Z8&gt;=5,"VERY HIGH", Z8&gt;=4,"HIGH",Z8&gt;=3,"MED", TRUE, "LOW")</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1" name="Shape 2101"/>
        <p:cNvGrpSpPr/>
        <p:nvPr/>
      </p:nvGrpSpPr>
      <p:grpSpPr>
        <a:xfrm>
          <a:off x="0" y="0"/>
          <a:ext cx="0" cy="0"/>
          <a:chOff x="0" y="0"/>
          <a:chExt cx="0" cy="0"/>
        </a:xfrm>
      </p:grpSpPr>
      <p:sp>
        <p:nvSpPr>
          <p:cNvPr id="2102" name="Google Shape;2102;p7"/>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103" name="Google Shape;2103;p7"/>
          <p:cNvSpPr txBox="1"/>
          <p:nvPr/>
        </p:nvSpPr>
        <p:spPr>
          <a:xfrm>
            <a:off x="739775" y="1049325"/>
            <a:ext cx="5850600" cy="141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5) </a:t>
            </a:r>
            <a:r>
              <a:rPr lang="en-IN" sz="1800" u="sng">
                <a:solidFill>
                  <a:schemeClr val="dk1"/>
                </a:solidFill>
                <a:latin typeface="Arial"/>
                <a:ea typeface="Arial"/>
                <a:cs typeface="Arial"/>
                <a:sym typeface="Arial"/>
              </a:rPr>
              <a:t>Summary/Pivot Table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IN" sz="1800" u="sng">
                <a:solidFill>
                  <a:schemeClr val="dk1"/>
                </a:solidFill>
                <a:latin typeface="Arial"/>
                <a:ea typeface="Arial"/>
                <a:cs typeface="Arial"/>
                <a:sym typeface="Arial"/>
              </a:rPr>
              <a:t>Features/Techniques Used</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a:p>
        </p:txBody>
      </p:sp>
      <p:graphicFrame>
        <p:nvGraphicFramePr>
          <p:cNvPr id="2104" name="Google Shape;2104;p7"/>
          <p:cNvGraphicFramePr/>
          <p:nvPr/>
        </p:nvGraphicFramePr>
        <p:xfrm>
          <a:off x="1994243" y="2283848"/>
          <a:ext cx="3000000" cy="3000000"/>
        </p:xfrm>
        <a:graphic>
          <a:graphicData uri="http://schemas.openxmlformats.org/drawingml/2006/table">
            <a:tbl>
              <a:tblPr bandRow="1" firstRow="1">
                <a:noFill/>
                <a:tableStyleId>{68A07D93-0D92-4DBD-8773-662A725C9949}</a:tableStyleId>
              </a:tblPr>
              <a:tblGrid>
                <a:gridCol w="3268450"/>
                <a:gridCol w="2582150"/>
              </a:tblGrid>
              <a:tr h="487700">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TECHNIQUES USED</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EXPLANATION (WHY)</a:t>
                      </a:r>
                      <a:endParaRPr/>
                    </a:p>
                  </a:txBody>
                  <a:tcPr marT="45725" marB="45725" marR="91450" marL="91450"/>
                </a:tc>
              </a:tr>
              <a:tr h="827200">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Formula</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Calculate Employee Performance Level</a:t>
                      </a:r>
                      <a:endParaRPr/>
                    </a:p>
                  </a:txBody>
                  <a:tcPr marT="45725" marB="45725" marR="91450" marL="91450"/>
                </a:tc>
              </a:tr>
              <a:tr h="487700">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Pivot Table</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Summarise</a:t>
                      </a:r>
                      <a:endParaRPr/>
                    </a:p>
                  </a:txBody>
                  <a:tcPr marT="45725" marB="45725" marR="91450" marL="91450"/>
                </a:tc>
              </a:tr>
              <a:tr h="487700">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Graph</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Data Visualisation</a:t>
                      </a:r>
                      <a:endParaRPr/>
                    </a:p>
                  </a:txBody>
                  <a:tcPr marT="45725" marB="45725" marR="91450" marL="91450"/>
                </a:tc>
              </a:tr>
            </a:tbl>
          </a:graphicData>
        </a:graphic>
      </p:graphicFrame>
      <p:sp>
        <p:nvSpPr>
          <p:cNvPr id="2105" name="Google Shape;2105;p7"/>
          <p:cNvSpPr txBox="1"/>
          <p:nvPr/>
        </p:nvSpPr>
        <p:spPr>
          <a:xfrm>
            <a:off x="739776" y="4925550"/>
            <a:ext cx="5850600" cy="1194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IN" sz="1800">
                <a:latin typeface="Calibri"/>
                <a:ea typeface="Calibri"/>
                <a:cs typeface="Calibri"/>
                <a:sym typeface="Calibri"/>
              </a:rPr>
              <a:t>6</a:t>
            </a:r>
            <a:r>
              <a:rPr lang="en-IN" sz="2400">
                <a:latin typeface="Calibri"/>
                <a:ea typeface="Calibri"/>
                <a:cs typeface="Calibri"/>
                <a:sym typeface="Calibri"/>
              </a:rPr>
              <a:t>) Graph representation</a:t>
            </a:r>
            <a:endParaRPr sz="2400">
              <a:latin typeface="Calibri"/>
              <a:ea typeface="Calibri"/>
              <a:cs typeface="Calibri"/>
              <a:sym typeface="Calibri"/>
            </a:endParaRPr>
          </a:p>
          <a:p>
            <a:pPr indent="0" lvl="0" marL="0" rtl="0" algn="l">
              <a:spcBef>
                <a:spcPts val="0"/>
              </a:spcBef>
              <a:spcAft>
                <a:spcPts val="0"/>
              </a:spcAft>
              <a:buNone/>
            </a:pPr>
            <a:r>
              <a:rPr lang="en-IN" sz="2400">
                <a:latin typeface="Calibri"/>
                <a:ea typeface="Calibri"/>
                <a:cs typeface="Calibri"/>
                <a:sym typeface="Calibri"/>
              </a:rPr>
              <a:t> Grap is used for visualisation of the data.</a:t>
            </a:r>
            <a:endParaRPr sz="24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425D2A9-A3E3-12BF-0D09-1B66D1660AA4}"/>
              </a:ext>
            </a:extLst>
          </p:cNvPr>
          <p:cNvGraphicFramePr>
            <a:graphicFrameLocks/>
          </p:cNvGraphicFramePr>
          <p:nvPr>
            <p:extLst>
              <p:ext uri="{D42A27DB-BD31-4B8C-83A1-F6EECF244321}">
                <p14:modId xmlns:p14="http://schemas.microsoft.com/office/powerpoint/2010/main" val="2109840294"/>
              </p:ext>
            </p:extLst>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7">
            <a:extLst>
              <a:ext uri="{FF2B5EF4-FFF2-40B4-BE49-F238E27FC236}">
                <a16:creationId xmlns:a16="http://schemas.microsoft.com/office/drawing/2014/main" id="{485A23EF-C4DE-11B2-0636-C7127915AA9C}"/>
              </a:ext>
            </a:extLst>
          </p:cNvPr>
          <p:cNvSpPr txBox="1">
            <a:spLocks/>
          </p:cNvSpPr>
          <p:nvPr/>
        </p:nvSpPr>
        <p:spPr>
          <a:xfrm>
            <a:off x="755332" y="385444"/>
            <a:ext cx="2437130" cy="75819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IN" sz="4800" b="1" kern="0" dirty="0"/>
              <a:t>R</a:t>
            </a:r>
            <a:r>
              <a:rPr lang="en-IN" sz="4800" b="1" kern="0" spc="-40" dirty="0"/>
              <a:t>E</a:t>
            </a:r>
            <a:r>
              <a:rPr lang="en-IN" sz="4800" b="1" kern="0" spc="15" dirty="0"/>
              <a:t>S</a:t>
            </a:r>
            <a:r>
              <a:rPr lang="en-IN" sz="4800" b="1" kern="0" spc="-30" dirty="0"/>
              <a:t>U</a:t>
            </a:r>
            <a:r>
              <a:rPr lang="en-IN" sz="4800" b="1" kern="0" spc="-405" dirty="0"/>
              <a:t>L</a:t>
            </a:r>
            <a:r>
              <a:rPr lang="en-IN" sz="4800" b="1" kern="0" dirty="0"/>
              <a:t>TS</a:t>
            </a:r>
          </a:p>
        </p:txBody>
      </p:sp>
    </p:spTree>
    <p:extLst>
      <p:ext uri="{BB962C8B-B14F-4D97-AF65-F5344CB8AC3E}">
        <p14:creationId xmlns:p14="http://schemas.microsoft.com/office/powerpoint/2010/main" val="355887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401205"/>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lang="en-IN" sz="2000" dirty="0">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F9F614E-DAFE-C70A-3A18-C156025F238E}"/>
              </a:ext>
            </a:extLst>
          </p:cNvPr>
          <p:cNvSpPr txBox="1"/>
          <p:nvPr/>
        </p:nvSpPr>
        <p:spPr>
          <a:xfrm>
            <a:off x="990600" y="2418100"/>
            <a:ext cx="5781675"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the growth of an organisation, employee’s performance is crucial.</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better performance; promotion, increments and appreciation are received.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lesser performance, employees are motivated to do in a better and effective manner.</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DA2988D1-3C10-DBE2-D4D5-268F082B2FE9}"/>
              </a:ext>
            </a:extLst>
          </p:cNvPr>
          <p:cNvSpPr txBox="1"/>
          <p:nvPr/>
        </p:nvSpPr>
        <p:spPr>
          <a:xfrm>
            <a:off x="739775" y="2286000"/>
            <a:ext cx="5737225" cy="3170099"/>
          </a:xfrm>
          <a:prstGeom prst="rect">
            <a:avLst/>
          </a:prstGeom>
          <a:noFill/>
        </p:spPr>
        <p:txBody>
          <a:bodyPr wrap="square" rtlCol="0">
            <a:spAutoFit/>
          </a:bodyPr>
          <a:lstStyle/>
          <a:p>
            <a:pPr algn="just"/>
            <a:r>
              <a:rPr lang="en-IN" dirty="0"/>
              <a:t>                                             </a:t>
            </a:r>
            <a:r>
              <a:rPr lang="en-IN" sz="2000" dirty="0">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lang="en-IN" sz="2000" b="1" dirty="0">
                <a:latin typeface="Arial" panose="020B0604020202020204" pitchFamily="34" charset="0"/>
                <a:cs typeface="Arial" panose="020B0604020202020204" pitchFamily="34" charset="0"/>
              </a:rPr>
              <a:t>Employee Data (Performance) Analysis.</a:t>
            </a:r>
            <a:r>
              <a:rPr lang="en-IN" sz="2000" dirty="0">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2" name="Shape 2062"/>
        <p:cNvGrpSpPr/>
        <p:nvPr/>
      </p:nvGrpSpPr>
      <p:grpSpPr>
        <a:xfrm>
          <a:off x="0" y="0"/>
          <a:ext cx="0" cy="0"/>
          <a:chOff x="0" y="0"/>
          <a:chExt cx="0" cy="0"/>
        </a:xfrm>
      </p:grpSpPr>
      <p:sp>
        <p:nvSpPr>
          <p:cNvPr id="2063" name="Google Shape;206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4" name="Google Shape;2064;p2"/>
          <p:cNvSpPr/>
          <p:nvPr/>
        </p:nvSpPr>
        <p:spPr>
          <a:xfrm>
            <a:off x="9286874" y="199643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5" name="Google Shape;206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6" name="Google Shape;2066;p2"/>
          <p:cNvSpPr txBox="1"/>
          <p:nvPr>
            <p:ph type="title"/>
          </p:nvPr>
        </p:nvSpPr>
        <p:spPr>
          <a:xfrm>
            <a:off x="699452" y="832368"/>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3200"/>
              <a:t>WHO ARE THE END USERS?</a:t>
            </a:r>
            <a:endParaRPr sz="3200"/>
          </a:p>
        </p:txBody>
      </p:sp>
      <p:pic>
        <p:nvPicPr>
          <p:cNvPr id="2067" name="Google Shape;2067;p2"/>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2068" name="Google Shape;2068;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2069" name="Google Shape;2069;p2"/>
          <p:cNvPicPr preferRelativeResize="0"/>
          <p:nvPr/>
        </p:nvPicPr>
        <p:blipFill rotWithShape="1">
          <a:blip r:embed="rId3">
            <a:alphaModFix/>
          </a:blip>
          <a:srcRect b="7777" l="5555" r="5555" t="6664"/>
          <a:stretch/>
        </p:blipFill>
        <p:spPr>
          <a:xfrm>
            <a:off x="699450" y="1745200"/>
            <a:ext cx="7367525" cy="4427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0" name="Shape 2070"/>
        <p:cNvGrpSpPr/>
        <p:nvPr/>
      </p:nvGrpSpPr>
      <p:grpSpPr>
        <a:xfrm>
          <a:off x="0" y="0"/>
          <a:ext cx="0" cy="0"/>
          <a:chOff x="0" y="0"/>
          <a:chExt cx="0" cy="0"/>
        </a:xfrm>
      </p:grpSpPr>
      <p:pic>
        <p:nvPicPr>
          <p:cNvPr id="2071" name="Google Shape;2071;p3"/>
          <p:cNvPicPr preferRelativeResize="0"/>
          <p:nvPr/>
        </p:nvPicPr>
        <p:blipFill/>
        <p:spPr>
          <a:xfrm>
            <a:off x="0" y="2362200"/>
            <a:ext cx="1312379" cy="2763520"/>
          </a:xfrm>
          <a:prstGeom prst="rect">
            <a:avLst/>
          </a:prstGeom>
          <a:noFill/>
          <a:ln>
            <a:noFill/>
          </a:ln>
        </p:spPr>
      </p:pic>
      <p:sp>
        <p:nvSpPr>
          <p:cNvPr id="2072" name="Google Shape;2072;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3" name="Google Shape;2073;p3"/>
          <p:cNvSpPr/>
          <p:nvPr/>
        </p:nvSpPr>
        <p:spPr>
          <a:xfrm>
            <a:off x="9377362" y="171615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4" name="Google Shape;2074;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5" name="Google Shape;2075;p3"/>
          <p:cNvSpPr txBox="1"/>
          <p:nvPr>
            <p:ph type="title"/>
          </p:nvPr>
        </p:nvSpPr>
        <p:spPr>
          <a:xfrm>
            <a:off x="558165" y="857885"/>
            <a:ext cx="9763200" cy="5058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None/>
            </a:pPr>
            <a:r>
              <a:rPr lang="en-IN" sz="3200"/>
              <a:t>OUR SOLUTION AND ITS VALUE PROPOSITION</a:t>
            </a:r>
            <a:endParaRPr/>
          </a:p>
        </p:txBody>
      </p:sp>
      <p:pic>
        <p:nvPicPr>
          <p:cNvPr id="2076" name="Google Shape;2076;p3"/>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2077" name="Google Shape;2077;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graphicFrame>
        <p:nvGraphicFramePr>
          <p:cNvPr id="2078" name="Google Shape;2078;p3"/>
          <p:cNvGraphicFramePr/>
          <p:nvPr/>
        </p:nvGraphicFramePr>
        <p:xfrm>
          <a:off x="1872968" y="2179310"/>
          <a:ext cx="3000000" cy="3000000"/>
        </p:xfrm>
        <a:graphic>
          <a:graphicData uri="http://schemas.openxmlformats.org/drawingml/2006/table">
            <a:tbl>
              <a:tblPr bandRow="1" firstRow="1">
                <a:noFill/>
                <a:tableStyleId>{68A07D93-0D92-4DBD-8773-662A725C9949}</a:tableStyleId>
              </a:tblPr>
              <a:tblGrid>
                <a:gridCol w="2314075"/>
                <a:gridCol w="3689100"/>
              </a:tblGrid>
              <a:tr h="370850">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TECHNIQUES USED</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EXPLANATION ( WHY )</a:t>
                      </a:r>
                      <a:endParaRPr/>
                    </a:p>
                  </a:txBody>
                  <a:tcPr marT="45725" marB="45725" marR="91450" marL="91450"/>
                </a:tc>
              </a:tr>
              <a:tr h="370850">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Formula</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To calculate Employee Performance Level</a:t>
                      </a:r>
                      <a:endParaRPr/>
                    </a:p>
                  </a:txBody>
                  <a:tcPr marT="45725" marB="45725" marR="91450" marL="91450"/>
                </a:tc>
              </a:tr>
              <a:tr h="370850">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Pivot Table</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To summarise</a:t>
                      </a:r>
                      <a:endParaRPr/>
                    </a:p>
                  </a:txBody>
                  <a:tcPr marT="45725" marB="45725" marR="91450" marL="91450"/>
                </a:tc>
              </a:tr>
              <a:tr h="370850">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Graph</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To present the data visually (Data Visualisation)</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2081" name="Google Shape;2081;p4"/>
          <p:cNvSpPr txBox="1"/>
          <p:nvPr/>
        </p:nvSpPr>
        <p:spPr>
          <a:xfrm>
            <a:off x="838200" y="1600200"/>
            <a:ext cx="5943600" cy="5537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rPr>
              <a:t>Employee </a:t>
            </a:r>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lang="en-IN" sz="2000">
                <a:solidFill>
                  <a:schemeClr val="dk1"/>
                </a:solidFill>
              </a:rPr>
              <a:t>There were a total of 2</a:t>
            </a:r>
            <a:r>
              <a:rPr lang="en-IN" sz="2000">
                <a:solidFill>
                  <a:schemeClr val="dk1"/>
                </a:solidFill>
                <a:latin typeface="Arial"/>
                <a:ea typeface="Arial"/>
                <a:cs typeface="Arial"/>
                <a:sym typeface="Arial"/>
              </a:rPr>
              <a:t>6 features in the employee dataset. And 9 features </a:t>
            </a:r>
            <a:r>
              <a:rPr lang="en-IN" sz="2000">
                <a:solidFill>
                  <a:schemeClr val="dk1"/>
                </a:solidFill>
              </a:rPr>
              <a:t>we're taken into consideration</a:t>
            </a:r>
            <a:r>
              <a:rPr lang="en-IN" sz="20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ID</a:t>
            </a:r>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First Name</a:t>
            </a:r>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Last Name </a:t>
            </a:r>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Status</a:t>
            </a:r>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Performance Level</a:t>
            </a:r>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Current Employee Ratings</a:t>
            </a:r>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Department Type</a:t>
            </a:r>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Division</a:t>
            </a:r>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Job Function</a:t>
            </a:r>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p:txBody>
      </p:sp>
      <p:pic>
        <p:nvPicPr>
          <p:cNvPr descr="DataSet Type | Different Dataset Types and Examples" id="2082" name="Google Shape;2082;p4"/>
          <p:cNvPicPr preferRelativeResize="0"/>
          <p:nvPr/>
        </p:nvPicPr>
        <p:blipFill rotWithShape="1">
          <a:blip r:embed="rId2">
            <a:alphaModFix/>
          </a:blip>
          <a:srcRect b="8404" l="48221" r="0" t="9995"/>
          <a:stretch/>
        </p:blipFill>
        <p:spPr>
          <a:xfrm>
            <a:off x="6324600" y="1752600"/>
            <a:ext cx="3276601" cy="28687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3" name="Shape 2083"/>
        <p:cNvGrpSpPr/>
        <p:nvPr/>
      </p:nvGrpSpPr>
      <p:grpSpPr>
        <a:xfrm>
          <a:off x="0" y="0"/>
          <a:ext cx="0" cy="0"/>
          <a:chOff x="0" y="0"/>
          <a:chExt cx="0" cy="0"/>
        </a:xfrm>
      </p:grpSpPr>
      <p:sp>
        <p:nvSpPr>
          <p:cNvPr id="2084" name="Google Shape;2084;p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85" name="Google Shape;208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6" name="Google Shape;2086;p5"/>
          <p:cNvSpPr/>
          <p:nvPr/>
        </p:nvSpPr>
        <p:spPr>
          <a:xfrm>
            <a:off x="9353550" y="1820889"/>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7" name="Google Shape;208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88" name="Google Shape;2088;p5"/>
          <p:cNvPicPr preferRelativeResize="0"/>
          <p:nvPr/>
        </p:nvPicPr>
        <p:blipFill/>
        <p:spPr>
          <a:xfrm rot="-1711312">
            <a:off x="570303" y="3872754"/>
            <a:ext cx="1478829" cy="2621321"/>
          </a:xfrm>
          <a:prstGeom prst="rect">
            <a:avLst/>
          </a:prstGeom>
          <a:noFill/>
          <a:ln>
            <a:noFill/>
          </a:ln>
        </p:spPr>
      </p:pic>
      <p:sp>
        <p:nvSpPr>
          <p:cNvPr id="2089" name="Google Shape;2089;p5"/>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sz="4250"/>
          </a:p>
        </p:txBody>
      </p:sp>
      <p:sp>
        <p:nvSpPr>
          <p:cNvPr id="2090" name="Google Shape;2090;p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91" name="Google Shape;2091;p5"/>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2092" name="Google Shape;2092;p5"/>
          <p:cNvSpPr txBox="1"/>
          <p:nvPr/>
        </p:nvSpPr>
        <p:spPr>
          <a:xfrm>
            <a:off x="2133600" y="1871606"/>
            <a:ext cx="6705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b="1" sz="3400" u="sng">
              <a:solidFill>
                <a:schemeClr val="dk1"/>
              </a:solidFill>
              <a:latin typeface="Arial"/>
              <a:ea typeface="Arial"/>
              <a:cs typeface="Arial"/>
              <a:sym typeface="Arial"/>
            </a:endParaRPr>
          </a:p>
          <a:p>
            <a:pPr indent="0" lvl="0" marL="0" marR="0" rtl="0" algn="l">
              <a:spcBef>
                <a:spcPts val="0"/>
              </a:spcBef>
              <a:spcAft>
                <a:spcPts val="0"/>
              </a:spcAft>
              <a:buNone/>
            </a:pPr>
            <a:r>
              <a:rPr lang="en-IN" sz="2400">
                <a:solidFill>
                  <a:schemeClr val="dk1"/>
                </a:solidFill>
                <a:latin typeface="Arial"/>
                <a:ea typeface="Arial"/>
                <a:cs typeface="Arial"/>
                <a:sym typeface="Arial"/>
              </a:rPr>
              <a:t>Performance Level Formula = IFS(Z8&gt;=5,”VERY HIGH”,Z8&gt;=4,”HIGH”,Z8&gt;=3,”MED”,”TRUE”,”LOW”)</a:t>
            </a:r>
            <a:endParaRPr sz="2400"/>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