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C8CB8-0140-495D-AE1B-8F5F39F6669E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B16A-05FA-4CFA-8527-16C85AF2A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6116" y="1643050"/>
            <a:ext cx="180850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SQL</a:t>
            </a:r>
            <a:endParaRPr lang="en-U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736" y="2928934"/>
            <a:ext cx="367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Structured Query Language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4786322"/>
            <a:ext cx="2328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 Under Guidance </a:t>
            </a:r>
          </a:p>
          <a:p>
            <a:r>
              <a:rPr lang="en-GB" sz="2000" b="1" dirty="0" smtClean="0"/>
              <a:t> </a:t>
            </a:r>
            <a:r>
              <a:rPr lang="en-GB" sz="2000" b="1" dirty="0" smtClean="0"/>
              <a:t>     Jaffrin Sir</a:t>
            </a:r>
          </a:p>
          <a:p>
            <a:r>
              <a:rPr lang="en-GB" sz="2000" b="1" dirty="0" smtClean="0"/>
              <a:t>(Besant Technology)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286512" y="5000636"/>
            <a:ext cx="265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Presented By</a:t>
            </a:r>
          </a:p>
          <a:p>
            <a:r>
              <a:rPr lang="en-GB" sz="2000" b="1" dirty="0" smtClean="0"/>
              <a:t>Nethravathi K Hangarki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3306" y="785794"/>
            <a:ext cx="2227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/>
              <a:t>Albums_Table</a:t>
            </a:r>
            <a:endParaRPr lang="en-US" sz="2800" dirty="0"/>
          </a:p>
        </p:txBody>
      </p:sp>
      <p:pic>
        <p:nvPicPr>
          <p:cNvPr id="3" name="Picture 2" descr="Screenshot 2023-11-14 1457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500174"/>
            <a:ext cx="6336663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3-11-14 1503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36"/>
            <a:ext cx="3991457" cy="3143272"/>
          </a:xfrm>
          <a:prstGeom prst="rect">
            <a:avLst/>
          </a:prstGeom>
        </p:spPr>
      </p:pic>
      <p:pic>
        <p:nvPicPr>
          <p:cNvPr id="7" name="Picture 6" descr="Screenshot 2023-11-14 1509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1500174"/>
            <a:ext cx="4683976" cy="30718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4414" y="785794"/>
            <a:ext cx="202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Genre_Table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785794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User_Table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11-14 1852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1428736"/>
            <a:ext cx="3628386" cy="3571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1142984"/>
            <a:ext cx="3908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Write a query to list of songs </a:t>
            </a:r>
          </a:p>
          <a:p>
            <a:r>
              <a:rPr lang="en-GB" sz="2400" b="1" dirty="0" smtClean="0"/>
              <a:t>released each year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2357430"/>
            <a:ext cx="45270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SELECT Release_Year,COUNT(</a:t>
            </a:r>
            <a:r>
              <a:rPr lang="en-GB" sz="2000" dirty="0" err="1" smtClean="0"/>
              <a:t>Song_id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FROM </a:t>
            </a:r>
            <a:r>
              <a:rPr lang="en-GB" sz="2000" dirty="0" err="1" smtClean="0"/>
              <a:t>Album_Table</a:t>
            </a:r>
            <a:r>
              <a:rPr lang="en-GB" sz="2000" dirty="0" smtClean="0"/>
              <a:t> GROUP BY </a:t>
            </a:r>
          </a:p>
          <a:p>
            <a:r>
              <a:rPr lang="en-GB" sz="2000" dirty="0" smtClean="0"/>
              <a:t>Release_Year ORDER BY COUNT(</a:t>
            </a:r>
            <a:r>
              <a:rPr lang="en-GB" sz="2000" dirty="0" err="1" smtClean="0"/>
              <a:t>Song_id</a:t>
            </a:r>
            <a:r>
              <a:rPr lang="en-GB" dirty="0" smtClean="0"/>
              <a:t>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2066" y="785794"/>
            <a:ext cx="133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11-14 2012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2357430"/>
            <a:ext cx="4714908" cy="3429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596" y="785794"/>
            <a:ext cx="4319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Write a query to add a Language</a:t>
            </a:r>
          </a:p>
          <a:p>
            <a:r>
              <a:rPr lang="en-GB" sz="2400" b="1" dirty="0" smtClean="0"/>
              <a:t> column in an </a:t>
            </a:r>
            <a:r>
              <a:rPr lang="en-GB" sz="2400" b="1" dirty="0" err="1" smtClean="0"/>
              <a:t>Album_Table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2071678"/>
            <a:ext cx="35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ALTER table </a:t>
            </a:r>
            <a:r>
              <a:rPr lang="en-GB" sz="2000" dirty="0" err="1" smtClean="0"/>
              <a:t>Album_Table</a:t>
            </a:r>
            <a:r>
              <a:rPr lang="en-GB" sz="2000" dirty="0" smtClean="0"/>
              <a:t> </a:t>
            </a:r>
          </a:p>
          <a:p>
            <a:r>
              <a:rPr lang="en-GB" sz="2000" dirty="0" smtClean="0"/>
              <a:t>ADD COLUMN Language VARCHAR(50) NOT NULL;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214810" y="1928802"/>
            <a:ext cx="1326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OUTPUT</a:t>
            </a:r>
            <a:r>
              <a:rPr lang="en-GB" b="1" dirty="0" smtClean="0"/>
              <a:t>: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46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Write a query to update an information </a:t>
            </a:r>
          </a:p>
          <a:p>
            <a:r>
              <a:rPr lang="en-GB" sz="2400" b="1" dirty="0" smtClean="0"/>
              <a:t>in a Language column in an </a:t>
            </a:r>
            <a:r>
              <a:rPr lang="en-GB" sz="2400" b="1" dirty="0" err="1" smtClean="0"/>
              <a:t>Album_Table</a:t>
            </a:r>
            <a:r>
              <a:rPr lang="en-GB" sz="2400" b="1" dirty="0" smtClean="0"/>
              <a:t> 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28670"/>
            <a:ext cx="58579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 Album_Table set Language = case</a:t>
            </a:r>
          </a:p>
          <a:p>
            <a:r>
              <a:rPr lang="en-US" dirty="0" smtClean="0"/>
              <a:t>when Song_Name='</a:t>
            </a:r>
            <a:r>
              <a:rPr lang="en-US" dirty="0" err="1" smtClean="0"/>
              <a:t>Cruel_Summer</a:t>
            </a:r>
            <a:r>
              <a:rPr lang="en-US" dirty="0" smtClean="0"/>
              <a:t>' then 'English‘</a:t>
            </a:r>
          </a:p>
          <a:p>
            <a:r>
              <a:rPr lang="en-US" dirty="0" smtClean="0"/>
              <a:t> when Song_Name='</a:t>
            </a:r>
            <a:r>
              <a:rPr lang="en-US" dirty="0" err="1" smtClean="0"/>
              <a:t>Such_Keh_Raha_Hai</a:t>
            </a:r>
            <a:r>
              <a:rPr lang="en-US" dirty="0" smtClean="0"/>
              <a:t>' then ‘Hindi’</a:t>
            </a:r>
          </a:p>
          <a:p>
            <a:r>
              <a:rPr lang="en-US" dirty="0" smtClean="0"/>
              <a:t> when Song_Name='</a:t>
            </a:r>
            <a:r>
              <a:rPr lang="en-US" dirty="0" err="1" smtClean="0"/>
              <a:t>Mast_Magan</a:t>
            </a:r>
            <a:r>
              <a:rPr lang="en-US" dirty="0" smtClean="0"/>
              <a:t>' then 'Hindi‘</a:t>
            </a:r>
          </a:p>
          <a:p>
            <a:r>
              <a:rPr lang="en-US" dirty="0" smtClean="0"/>
              <a:t> when Song_Name='</a:t>
            </a:r>
            <a:r>
              <a:rPr lang="en-US" dirty="0" err="1" smtClean="0"/>
              <a:t>Male_Baruva</a:t>
            </a:r>
            <a:r>
              <a:rPr lang="en-US" dirty="0" smtClean="0"/>
              <a:t>' then 'Kannada‘</a:t>
            </a:r>
          </a:p>
          <a:p>
            <a:r>
              <a:rPr lang="en-US" dirty="0" smtClean="0"/>
              <a:t> when Song_Name='Positions' then 'English‘</a:t>
            </a:r>
          </a:p>
          <a:p>
            <a:r>
              <a:rPr lang="en-US" dirty="0" smtClean="0"/>
              <a:t> when Song_Name='</a:t>
            </a:r>
            <a:r>
              <a:rPr lang="en-US" dirty="0" err="1" smtClean="0"/>
              <a:t>Singara_Siriye</a:t>
            </a:r>
            <a:r>
              <a:rPr lang="en-US" dirty="0" smtClean="0"/>
              <a:t>' then 'Kannada‘</a:t>
            </a:r>
          </a:p>
          <a:p>
            <a:r>
              <a:rPr lang="en-US" dirty="0" smtClean="0"/>
              <a:t> when Song_Name='</a:t>
            </a:r>
            <a:r>
              <a:rPr lang="en-US" dirty="0" err="1" smtClean="0"/>
              <a:t>We_Dont_Talk_Anymore</a:t>
            </a:r>
            <a:r>
              <a:rPr lang="en-US" dirty="0" smtClean="0"/>
              <a:t>' then ‘English’</a:t>
            </a:r>
          </a:p>
          <a:p>
            <a:r>
              <a:rPr lang="en-US" dirty="0" smtClean="0"/>
              <a:t> when Song_Name='</a:t>
            </a:r>
            <a:r>
              <a:rPr lang="en-US" dirty="0" err="1" smtClean="0"/>
              <a:t>Blinding_Lights</a:t>
            </a:r>
            <a:r>
              <a:rPr lang="en-US" dirty="0" smtClean="0"/>
              <a:t>' then 'English‘</a:t>
            </a:r>
          </a:p>
          <a:p>
            <a:r>
              <a:rPr lang="en-US" dirty="0" smtClean="0"/>
              <a:t> when Song_Name='</a:t>
            </a:r>
            <a:r>
              <a:rPr lang="en-US" dirty="0" err="1" smtClean="0"/>
              <a:t>Annul_Maelae</a:t>
            </a:r>
            <a:r>
              <a:rPr lang="en-US" dirty="0" smtClean="0"/>
              <a:t>' then 'Tamil‘</a:t>
            </a:r>
          </a:p>
          <a:p>
            <a:r>
              <a:rPr lang="en-US" dirty="0" smtClean="0"/>
              <a:t> else 'Telugu' end; </a:t>
            </a:r>
            <a:endParaRPr lang="en-US" dirty="0"/>
          </a:p>
        </p:txBody>
      </p:sp>
      <p:pic>
        <p:nvPicPr>
          <p:cNvPr id="4" name="Picture 3" descr="Screenshot 2023-11-14 2031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786190"/>
            <a:ext cx="6238670" cy="2857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2976" y="4357694"/>
            <a:ext cx="133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928670"/>
            <a:ext cx="6195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Write a query to extract user details who have</a:t>
            </a:r>
          </a:p>
          <a:p>
            <a:r>
              <a:rPr lang="en-GB" sz="2400" b="1" dirty="0" smtClean="0"/>
              <a:t>character ‘a’ at 3</a:t>
            </a:r>
            <a:r>
              <a:rPr lang="en-GB" sz="2400" b="1" baseline="30000" dirty="0" smtClean="0"/>
              <a:t>rd</a:t>
            </a:r>
            <a:r>
              <a:rPr lang="en-GB" sz="2400" b="1" dirty="0" smtClean="0"/>
              <a:t> position of their name </a:t>
            </a: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2910" y="2143116"/>
            <a:ext cx="4970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SELECT User_Name FROM User_Table WHERE</a:t>
            </a:r>
          </a:p>
          <a:p>
            <a:r>
              <a:rPr lang="en-GB" sz="2000" dirty="0" smtClean="0"/>
              <a:t>User_Name LIKE ‘__a%’;</a:t>
            </a:r>
            <a:endParaRPr lang="en-US" sz="2000" dirty="0"/>
          </a:p>
        </p:txBody>
      </p:sp>
      <p:pic>
        <p:nvPicPr>
          <p:cNvPr id="4" name="Picture 3" descr="Screenshot 2023-11-15 1826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4500570"/>
            <a:ext cx="2428892" cy="1351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00694" y="3714752"/>
            <a:ext cx="133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4474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Write a query to list Artist names </a:t>
            </a:r>
          </a:p>
          <a:p>
            <a:r>
              <a:rPr lang="en-GB" sz="2400" b="1" dirty="0" smtClean="0"/>
              <a:t>for each genre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571612"/>
            <a:ext cx="5972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 Artist_Table.Artist_id,Artist_Table.Artist_Name,</a:t>
            </a:r>
          </a:p>
          <a:p>
            <a:r>
              <a:rPr lang="en-GB" dirty="0" smtClean="0"/>
              <a:t>Genre_Table.Genre_Name FROM Artist_Table JOIN </a:t>
            </a:r>
          </a:p>
          <a:p>
            <a:r>
              <a:rPr lang="en-GB" dirty="0" smtClean="0"/>
              <a:t>Genre_Table ON Artist_Table.Artist_id=</a:t>
            </a:r>
            <a:r>
              <a:rPr lang="en-GB" dirty="0" err="1" smtClean="0"/>
              <a:t>Genre_Table.Artist_id</a:t>
            </a:r>
            <a:r>
              <a:rPr lang="en-GB" dirty="0" smtClean="0"/>
              <a:t>;</a:t>
            </a:r>
          </a:p>
          <a:p>
            <a:endParaRPr lang="en-US" dirty="0"/>
          </a:p>
        </p:txBody>
      </p:sp>
      <p:pic>
        <p:nvPicPr>
          <p:cNvPr id="5" name="Picture 4" descr="Screenshot 2023-11-15 2237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214686"/>
            <a:ext cx="4714908" cy="3170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2976" y="2643182"/>
            <a:ext cx="133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794"/>
            <a:ext cx="632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Write a query to list English songs released after</a:t>
            </a:r>
          </a:p>
          <a:p>
            <a:r>
              <a:rPr lang="en-GB" sz="2400" b="1" dirty="0" smtClean="0"/>
              <a:t>2015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928802"/>
            <a:ext cx="6494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Album_Table.Release_Year,Album_Table.Song_Name,</a:t>
            </a:r>
          </a:p>
          <a:p>
            <a:r>
              <a:rPr lang="en-GB" dirty="0" smtClean="0"/>
              <a:t>Artist_Table.Artist_Name FROM Album_table JOIN Artist_Table ON </a:t>
            </a:r>
          </a:p>
          <a:p>
            <a:r>
              <a:rPr lang="en-GB" dirty="0" smtClean="0"/>
              <a:t>Artist_Table.Artist_id=</a:t>
            </a:r>
            <a:r>
              <a:rPr lang="en-GB" dirty="0" err="1" smtClean="0"/>
              <a:t>Album_Table.Artist_id</a:t>
            </a:r>
            <a:r>
              <a:rPr lang="en-GB" dirty="0" smtClean="0"/>
              <a:t> WHERE</a:t>
            </a:r>
          </a:p>
          <a:p>
            <a:r>
              <a:rPr lang="en-GB" dirty="0" smtClean="0"/>
              <a:t>Release_Year&gt;2015 AND Language=‘English’ ORDER BY </a:t>
            </a:r>
          </a:p>
          <a:p>
            <a:r>
              <a:rPr lang="en-GB" dirty="0" smtClean="0"/>
              <a:t>Release_Year ASC;</a:t>
            </a:r>
          </a:p>
          <a:p>
            <a:endParaRPr lang="en-US" dirty="0"/>
          </a:p>
        </p:txBody>
      </p:sp>
      <p:pic>
        <p:nvPicPr>
          <p:cNvPr id="5" name="Picture 4" descr="Screenshot 2023-11-16 1904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5000636"/>
            <a:ext cx="5786482" cy="12858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4214818"/>
            <a:ext cx="133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4792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Write a query to list User_Name for </a:t>
            </a:r>
          </a:p>
          <a:p>
            <a:r>
              <a:rPr lang="en-GB" sz="2400" b="1" dirty="0" smtClean="0"/>
              <a:t>their Preferred_Genre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857364"/>
            <a:ext cx="5794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User_Table.User_Name ,Genre_Table.Genre_Name,</a:t>
            </a:r>
          </a:p>
          <a:p>
            <a:r>
              <a:rPr lang="en-GB" dirty="0" smtClean="0"/>
              <a:t>Genre_Table.Genre_id FROM User_Table JOIN Genre_Table </a:t>
            </a:r>
          </a:p>
          <a:p>
            <a:r>
              <a:rPr lang="en-GB" dirty="0" smtClean="0"/>
              <a:t>ON User_Table.Genre_id=</a:t>
            </a:r>
            <a:r>
              <a:rPr lang="en-GB" dirty="0" err="1" smtClean="0"/>
              <a:t>Genre_Table.Genre_id</a:t>
            </a:r>
            <a:r>
              <a:rPr lang="en-GB" dirty="0" smtClean="0"/>
              <a:t> ORDER BY </a:t>
            </a:r>
          </a:p>
          <a:p>
            <a:r>
              <a:rPr lang="en-GB" dirty="0" smtClean="0"/>
              <a:t>Genre_id ASC;</a:t>
            </a:r>
          </a:p>
          <a:p>
            <a:endParaRPr lang="en-US" dirty="0"/>
          </a:p>
        </p:txBody>
      </p:sp>
      <p:pic>
        <p:nvPicPr>
          <p:cNvPr id="5" name="Picture 4" descr="Screenshot 2023-11-17 1933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714752"/>
            <a:ext cx="3929090" cy="2927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786" y="3286124"/>
            <a:ext cx="133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85794"/>
            <a:ext cx="6061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Write a query to extract  the User_Name who </a:t>
            </a:r>
          </a:p>
          <a:p>
            <a:r>
              <a:rPr lang="en-GB" sz="2400" b="1" dirty="0" smtClean="0"/>
              <a:t>listens to the Genre ’Pop’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000240"/>
            <a:ext cx="5741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SELECT User_Table.User_Name,Genre_Table.Genre_id,</a:t>
            </a:r>
          </a:p>
          <a:p>
            <a:r>
              <a:rPr lang="en-GB" dirty="0" smtClean="0"/>
              <a:t>Genre_Table.Genre_id FROM User_Table JOIN Genre_Table</a:t>
            </a:r>
          </a:p>
          <a:p>
            <a:r>
              <a:rPr lang="en-GB" dirty="0" smtClean="0"/>
              <a:t>ON User_Table.Genre_id=Genre_Table.Genre_id AND </a:t>
            </a:r>
          </a:p>
          <a:p>
            <a:r>
              <a:rPr lang="en-GB" dirty="0" smtClean="0"/>
              <a:t>Genre_Name=‘Pop’ ORDER BY Genre_id ASC ;</a:t>
            </a:r>
            <a:endParaRPr lang="en-US" dirty="0"/>
          </a:p>
        </p:txBody>
      </p:sp>
      <p:pic>
        <p:nvPicPr>
          <p:cNvPr id="6" name="Picture 5" descr="Screenshot 2023-11-17 1959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9" y="4071942"/>
            <a:ext cx="4143405" cy="10698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3643314"/>
            <a:ext cx="133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357222" y="0"/>
            <a:ext cx="12168000" cy="712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                                      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Hexagon 1"/>
          <p:cNvSpPr/>
          <p:nvPr/>
        </p:nvSpPr>
        <p:spPr>
          <a:xfrm>
            <a:off x="1785918" y="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>
            <a:off x="3214678" y="785794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/>
          <p:cNvSpPr/>
          <p:nvPr/>
        </p:nvSpPr>
        <p:spPr>
          <a:xfrm>
            <a:off x="6072198" y="235743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7572396" y="3143248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6143636" y="-71438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4643438" y="1571612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6072198" y="785794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3214678" y="-71438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7572396" y="1571612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7643834" y="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643438" y="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9001156" y="857232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10429916" y="3143248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/>
          <p:cNvSpPr/>
          <p:nvPr/>
        </p:nvSpPr>
        <p:spPr>
          <a:xfrm>
            <a:off x="9001156" y="235743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0429916" y="4714884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9001156" y="3929066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>
            <a:off x="10572792" y="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>
            <a:off x="9144000" y="-71438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/>
        </p:nvSpPr>
        <p:spPr>
          <a:xfrm>
            <a:off x="10429916" y="1571612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/>
        </p:nvSpPr>
        <p:spPr>
          <a:xfrm>
            <a:off x="357158" y="-71438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/>
        </p:nvSpPr>
        <p:spPr>
          <a:xfrm>
            <a:off x="11858676" y="3929066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/>
          <p:cNvSpPr/>
          <p:nvPr/>
        </p:nvSpPr>
        <p:spPr>
          <a:xfrm>
            <a:off x="11930114" y="857232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11858676" y="2357430"/>
            <a:ext cx="1714512" cy="142876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2285992"/>
            <a:ext cx="1928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SQL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5721" y="3357561"/>
            <a:ext cx="578647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Structured Query Language(SQL) is a </a:t>
            </a:r>
          </a:p>
          <a:p>
            <a:pPr algn="ctr"/>
            <a:r>
              <a:rPr lang="en-GB" sz="2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Programming language for string &amp; processing information in a relational database. A Relational database stores information in tabular form, with rows &amp; columns representing different data attributes and the various relationship b/w the data values.</a:t>
            </a:r>
            <a:endParaRPr lang="en-US" sz="2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1868" y="642918"/>
            <a:ext cx="6357982" cy="5214974"/>
            <a:chOff x="3571868" y="642918"/>
            <a:chExt cx="6357982" cy="5214974"/>
          </a:xfrm>
          <a:blipFill>
            <a:blip r:embed="rId2"/>
            <a:stretch>
              <a:fillRect/>
            </a:stretch>
          </a:blipFill>
        </p:grpSpPr>
        <p:sp>
          <p:nvSpPr>
            <p:cNvPr id="2" name="Parallelogram 1"/>
            <p:cNvSpPr/>
            <p:nvPr/>
          </p:nvSpPr>
          <p:spPr>
            <a:xfrm>
              <a:off x="3571868" y="714356"/>
              <a:ext cx="2357454" cy="4143404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arallelogram 2"/>
            <p:cNvSpPr/>
            <p:nvPr/>
          </p:nvSpPr>
          <p:spPr>
            <a:xfrm>
              <a:off x="5429256" y="1714488"/>
              <a:ext cx="2357454" cy="4143404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>
              <a:off x="7572396" y="642918"/>
              <a:ext cx="2357454" cy="4143404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4929198"/>
            <a:ext cx="55721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 YOU </a:t>
            </a:r>
            <a:endParaRPr 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94297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sky</a:t>
            </a:r>
            <a:endParaRPr lang="en-US" dirty="0"/>
          </a:p>
        </p:txBody>
      </p:sp>
      <p:pic>
        <p:nvPicPr>
          <p:cNvPr id="24" name="Picture 23" descr="sky.jpg"/>
          <p:cNvPicPr>
            <a:picLocks noChangeAspect="1"/>
          </p:cNvPicPr>
          <p:nvPr/>
        </p:nvPicPr>
        <p:blipFill>
          <a:blip r:embed="rId2"/>
          <a:srcRect b="23958"/>
          <a:stretch>
            <a:fillRect/>
          </a:stretch>
        </p:blipFill>
        <p:spPr>
          <a:xfrm>
            <a:off x="0" y="-142900"/>
            <a:ext cx="9429784" cy="70009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0" y="-285776"/>
            <a:ext cx="571504" cy="45005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71736" y="-1071594"/>
            <a:ext cx="571504" cy="45005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2910" y="-642966"/>
            <a:ext cx="571504" cy="45005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85852" y="-285776"/>
            <a:ext cx="571504" cy="45005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928794" y="-785842"/>
            <a:ext cx="571504" cy="45005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14678" y="285728"/>
            <a:ext cx="61436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How does sql work?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14678" y="1285861"/>
            <a:ext cx="30718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SQL  Query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28926" y="2357430"/>
            <a:ext cx="35719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Query Language </a:t>
            </a:r>
          </a:p>
          <a:p>
            <a:pPr algn="ctr"/>
            <a:r>
              <a:rPr lang="en-GB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Processor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14678" y="4214818"/>
            <a:ext cx="30718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DBMS Engine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6050" y="5786454"/>
            <a:ext cx="38576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Physical Database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15206" y="2428868"/>
            <a:ext cx="22145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Parser + Optimizer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15140" y="4214818"/>
            <a:ext cx="27146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Manager+ Transaction Manager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4429124" y="1857364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500562" y="4929198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4500562" y="3500438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5400000">
            <a:off x="6215074" y="4286256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5400000">
            <a:off x="6429388" y="2643182"/>
            <a:ext cx="42862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6929454" y="3643314"/>
            <a:ext cx="1428760" cy="12144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29388" y="1071546"/>
            <a:ext cx="1428760" cy="12144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71670" y="1071546"/>
            <a:ext cx="1428760" cy="12144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shot 2023-11-12 1852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428736"/>
            <a:ext cx="381053" cy="40010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357290" y="3357562"/>
            <a:ext cx="1428760" cy="12144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57686" y="5072074"/>
            <a:ext cx="1428760" cy="12144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14810" y="2500306"/>
            <a:ext cx="1428760" cy="12144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shot 2023-11-12 1852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54" y="1428736"/>
            <a:ext cx="447738" cy="395333"/>
          </a:xfrm>
          <a:prstGeom prst="rect">
            <a:avLst/>
          </a:prstGeom>
        </p:spPr>
      </p:pic>
      <p:pic>
        <p:nvPicPr>
          <p:cNvPr id="7" name="Picture 6" descr="Screenshot 2023-11-12 1853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3714752"/>
            <a:ext cx="447738" cy="390580"/>
          </a:xfrm>
          <a:prstGeom prst="rect">
            <a:avLst/>
          </a:prstGeom>
        </p:spPr>
      </p:pic>
      <p:pic>
        <p:nvPicPr>
          <p:cNvPr id="8" name="Picture 7" descr="Screenshot 2023-11-12 18535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5500702"/>
            <a:ext cx="485843" cy="352474"/>
          </a:xfrm>
          <a:prstGeom prst="rect">
            <a:avLst/>
          </a:prstGeom>
        </p:spPr>
      </p:pic>
      <p:pic>
        <p:nvPicPr>
          <p:cNvPr id="9" name="Picture 8" descr="Screenshot 2023-11-12 18542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20" y="4000504"/>
            <a:ext cx="476317" cy="390580"/>
          </a:xfrm>
          <a:prstGeom prst="rect">
            <a:avLst/>
          </a:prstGeom>
        </p:spPr>
      </p:pic>
      <p:pic>
        <p:nvPicPr>
          <p:cNvPr id="11" name="Picture 10" descr="Screenshot 2023-11-12 18595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62" y="2643182"/>
            <a:ext cx="857256" cy="88843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500167" y="0"/>
            <a:ext cx="664373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ADVANTAGE  OF  SQL</a:t>
            </a:r>
            <a:endParaRPr lang="en-US" sz="44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2071678"/>
            <a:ext cx="120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Easy  to </a:t>
            </a:r>
          </a:p>
          <a:p>
            <a:r>
              <a:rPr lang="en-GB" sz="2400" dirty="0" smtClean="0"/>
              <a:t>learn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4786322"/>
            <a:ext cx="165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Easy  syntax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786182" y="6357958"/>
            <a:ext cx="307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Interactive language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72330" y="507207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Portable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000892" y="2285992"/>
            <a:ext cx="2143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Create  several</a:t>
            </a:r>
          </a:p>
          <a:p>
            <a:r>
              <a:rPr lang="en-GB" sz="2400" dirty="0" smtClean="0"/>
              <a:t>        views</a:t>
            </a:r>
            <a:endParaRPr lang="en-US" sz="2400" dirty="0"/>
          </a:p>
        </p:txBody>
      </p:sp>
      <p:cxnSp>
        <p:nvCxnSpPr>
          <p:cNvPr id="27" name="Straight Connector 26"/>
          <p:cNvCxnSpPr>
            <a:endCxn id="12" idx="1"/>
          </p:cNvCxnSpPr>
          <p:nvPr/>
        </p:nvCxnSpPr>
        <p:spPr>
          <a:xfrm>
            <a:off x="3428992" y="1928802"/>
            <a:ext cx="995055" cy="74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7"/>
          </p:cNvCxnSpPr>
          <p:nvPr/>
        </p:nvCxnSpPr>
        <p:spPr>
          <a:xfrm rot="5400000" flipH="1" flipV="1">
            <a:off x="5700059" y="1805953"/>
            <a:ext cx="606479" cy="1137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4" idx="0"/>
          </p:cNvCxnSpPr>
          <p:nvPr/>
        </p:nvCxnSpPr>
        <p:spPr>
          <a:xfrm rot="5400000">
            <a:off x="4393405" y="4393413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5" idx="6"/>
          </p:cNvCxnSpPr>
          <p:nvPr/>
        </p:nvCxnSpPr>
        <p:spPr>
          <a:xfrm flipV="1">
            <a:off x="2786050" y="3357562"/>
            <a:ext cx="1571636" cy="607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00694" y="3357562"/>
            <a:ext cx="1500198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57158" y="142852"/>
            <a:ext cx="8643998" cy="6429420"/>
            <a:chOff x="357158" y="142852"/>
            <a:chExt cx="8643998" cy="6429420"/>
          </a:xfrm>
          <a:blipFill>
            <a:blip r:embed="rId2"/>
            <a:stretch>
              <a:fillRect/>
            </a:stretch>
          </a:blipFill>
        </p:grpSpPr>
        <p:sp>
          <p:nvSpPr>
            <p:cNvPr id="18" name="Rectangle 17"/>
            <p:cNvSpPr/>
            <p:nvPr/>
          </p:nvSpPr>
          <p:spPr>
            <a:xfrm>
              <a:off x="357158" y="1142984"/>
              <a:ext cx="857256" cy="5429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00166" y="285728"/>
              <a:ext cx="857256" cy="5429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43174" y="1142984"/>
              <a:ext cx="857256" cy="5429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86182" y="214290"/>
              <a:ext cx="857256" cy="5429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43900" y="428604"/>
              <a:ext cx="857256" cy="5429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72198" y="142852"/>
              <a:ext cx="857256" cy="5429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29190" y="1142984"/>
              <a:ext cx="857256" cy="5429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43768" y="1142984"/>
              <a:ext cx="857256" cy="54292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57290" y="2428868"/>
            <a:ext cx="7786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  <a:latin typeface="Agency FB" pitchFamily="34" charset="0"/>
              </a:rPr>
              <a:t>SPOTIFY  PLAYLIST</a:t>
            </a:r>
            <a:endParaRPr lang="en-US" sz="8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0"/>
            <a:ext cx="167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Project Name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young-people-listen-music-on-mobile-phone-vector-29240696.jpg"/>
          <p:cNvPicPr>
            <a:picLocks noChangeAspect="1"/>
          </p:cNvPicPr>
          <p:nvPr/>
        </p:nvPicPr>
        <p:blipFill>
          <a:blip r:embed="rId2"/>
          <a:srcRect b="12963"/>
          <a:stretch>
            <a:fillRect/>
          </a:stretch>
        </p:blipFill>
        <p:spPr>
          <a:xfrm>
            <a:off x="0" y="1500174"/>
            <a:ext cx="5261391" cy="53578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8662" y="428604"/>
            <a:ext cx="61436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SPOTIFY  PLAYLIST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256" y="1500174"/>
            <a:ext cx="379725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sz="2000" dirty="0" smtClean="0"/>
              <a:t>Spotify is a music streaming </a:t>
            </a:r>
          </a:p>
          <a:p>
            <a:r>
              <a:rPr lang="en-GB" sz="2000" dirty="0" smtClean="0"/>
              <a:t>platfrom that allows users to listen</a:t>
            </a:r>
          </a:p>
          <a:p>
            <a:r>
              <a:rPr lang="en-GB" sz="2000" dirty="0" smtClean="0"/>
              <a:t>songs from  various genres. 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A music streaming service is a </a:t>
            </a:r>
          </a:p>
          <a:p>
            <a:r>
              <a:rPr lang="en-GB" sz="2000" dirty="0" smtClean="0"/>
              <a:t>type of streaming media service </a:t>
            </a:r>
          </a:p>
          <a:p>
            <a:r>
              <a:rPr lang="en-GB" sz="2000" dirty="0" smtClean="0"/>
              <a:t>that focuses primarily on music, </a:t>
            </a:r>
          </a:p>
          <a:p>
            <a:r>
              <a:rPr lang="en-GB" sz="2000" dirty="0" smtClean="0"/>
              <a:t>and sometimes other forms of </a:t>
            </a:r>
          </a:p>
          <a:p>
            <a:r>
              <a:rPr lang="en-GB" sz="2000" dirty="0" smtClean="0"/>
              <a:t>digital audio content such as </a:t>
            </a:r>
          </a:p>
          <a:p>
            <a:r>
              <a:rPr lang="en-GB" sz="2000" dirty="0" smtClean="0"/>
              <a:t>podcasts. 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Spotify was the largest music </a:t>
            </a:r>
          </a:p>
          <a:p>
            <a:r>
              <a:rPr lang="en-GB" sz="2000" dirty="0" smtClean="0"/>
              <a:t>streaming service in the world as </a:t>
            </a:r>
          </a:p>
          <a:p>
            <a:r>
              <a:rPr lang="en-GB" sz="2000" dirty="0" smtClean="0"/>
              <a:t>of the second quarter of 2021. 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 A music streaming platform </a:t>
            </a:r>
          </a:p>
          <a:p>
            <a:r>
              <a:rPr lang="en-GB" sz="2000" dirty="0" smtClean="0"/>
              <a:t>database can store information </a:t>
            </a:r>
          </a:p>
          <a:p>
            <a:r>
              <a:rPr lang="en-GB" sz="2000" dirty="0" smtClean="0"/>
              <a:t>about songs, albums, artists, genres, and other related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556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Entity  Relationship  Diagram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5929322" y="4071942"/>
            <a:ext cx="2928958" cy="8572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User  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43108" y="4071942"/>
            <a:ext cx="2928958" cy="8572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Genre  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4348" y="2000240"/>
            <a:ext cx="2928958" cy="8572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Artist  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86248" y="2000240"/>
            <a:ext cx="2928958" cy="8572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Album  Table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3643306" y="2428868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5" idx="0"/>
          </p:cNvCxnSpPr>
          <p:nvPr/>
        </p:nvCxnSpPr>
        <p:spPr>
          <a:xfrm rot="16200000" flipH="1">
            <a:off x="2285984" y="2750339"/>
            <a:ext cx="1214446" cy="1428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0"/>
            <a:endCxn id="8" idx="2"/>
          </p:cNvCxnSpPr>
          <p:nvPr/>
        </p:nvCxnSpPr>
        <p:spPr>
          <a:xfrm rot="5400000" flipH="1" flipV="1">
            <a:off x="4071934" y="2393149"/>
            <a:ext cx="1214446" cy="214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4" idx="1"/>
          </p:cNvCxnSpPr>
          <p:nvPr/>
        </p:nvCxnSpPr>
        <p:spPr>
          <a:xfrm>
            <a:off x="5072066" y="4500570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714356"/>
            <a:ext cx="556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Entity  Relationship  Diagram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42910" y="1785926"/>
            <a:ext cx="2714644" cy="17145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Artist_id int primary key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Artist_name varchar(50)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628" y="1500174"/>
            <a:ext cx="2714644" cy="2000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Artist_id int Foreign Key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Song_id int primary key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Song_name varchar(50) 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Release_year</a:t>
            </a:r>
            <a:r>
              <a:rPr lang="en-GB" dirty="0" smtClean="0">
                <a:solidFill>
                  <a:schemeClr val="tx1"/>
                </a:solidFill>
              </a:rPr>
              <a:t> 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43570" y="4071942"/>
            <a:ext cx="2857520" cy="185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User_id int primary key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User_name</a:t>
            </a:r>
            <a:r>
              <a:rPr lang="en-GB" dirty="0" smtClean="0">
                <a:solidFill>
                  <a:schemeClr val="tx1"/>
                </a:solidFill>
              </a:rPr>
              <a:t> varchar(50)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Genre_id int foreign key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Preferred genre varchar(50)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4480" y="4286256"/>
            <a:ext cx="2714644" cy="1643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Genre_id int Primary key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Artist_id int Foreign key</a:t>
            </a:r>
          </a:p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Genre_name</a:t>
            </a:r>
            <a:r>
              <a:rPr lang="en-GB" dirty="0" smtClean="0">
                <a:solidFill>
                  <a:schemeClr val="tx1"/>
                </a:solidFill>
              </a:rPr>
              <a:t> varchar(50)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1785926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Artist_Table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57818" y="1500174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Album_Table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3108" y="4286256"/>
            <a:ext cx="1765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Genre_Table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43636" y="4071942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User_Table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3" idx="3"/>
          </p:cNvCxnSpPr>
          <p:nvPr/>
        </p:nvCxnSpPr>
        <p:spPr>
          <a:xfrm>
            <a:off x="3357554" y="2643182"/>
            <a:ext cx="16430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2"/>
            <a:endCxn id="11" idx="0"/>
          </p:cNvCxnSpPr>
          <p:nvPr/>
        </p:nvCxnSpPr>
        <p:spPr>
          <a:xfrm rot="16200000" flipH="1">
            <a:off x="2120260" y="3380410"/>
            <a:ext cx="785818" cy="102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</p:cNvCxnSpPr>
          <p:nvPr/>
        </p:nvCxnSpPr>
        <p:spPr>
          <a:xfrm rot="5400000" flipH="1" flipV="1">
            <a:off x="4013367" y="2513177"/>
            <a:ext cx="785818" cy="2760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3"/>
          </p:cNvCxnSpPr>
          <p:nvPr/>
        </p:nvCxnSpPr>
        <p:spPr>
          <a:xfrm>
            <a:off x="4429124" y="5107793"/>
            <a:ext cx="1214446" cy="35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571480"/>
            <a:ext cx="192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Artist_Table</a:t>
            </a:r>
            <a:endParaRPr lang="en-US" sz="2800" dirty="0"/>
          </a:p>
        </p:txBody>
      </p:sp>
      <p:pic>
        <p:nvPicPr>
          <p:cNvPr id="3" name="Picture 2" descr="Screenshot 2023-11-14 1452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1285860"/>
            <a:ext cx="3214709" cy="37147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579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70</cp:revision>
  <dcterms:created xsi:type="dcterms:W3CDTF">2023-11-12T10:57:11Z</dcterms:created>
  <dcterms:modified xsi:type="dcterms:W3CDTF">2023-11-18T07:34:30Z</dcterms:modified>
</cp:coreProperties>
</file>