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roxima Nova"/>
      <p:regular r:id="rId11"/>
      <p:bold r:id="rId12"/>
      <p:italic r:id="rId13"/>
      <p:boldItalic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5.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ProximaNova-boldItalic.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3f4e1a97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3f4e1a97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3f4e1a97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3f4e1a97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3f4e1a97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3f4e1a97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3f4e1a97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3f4e1a97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Smart Home</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ts val="523"/>
              <a:buFont typeface="Arial"/>
              <a:buNone/>
            </a:pPr>
            <a:r>
              <a:rPr lang="en" sz="5200">
                <a:solidFill>
                  <a:schemeClr val="dk1"/>
                </a:solidFill>
              </a:rPr>
              <a:t>Machine Learning Steps</a:t>
            </a:r>
            <a:endParaRPr sz="52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chemeClr val="dk1"/>
                </a:highlight>
              </a:rPr>
              <a:t>Steps to apply Machine learning </a:t>
            </a:r>
            <a:endParaRPr>
              <a:solidFill>
                <a:schemeClr val="lt1"/>
              </a:solidFill>
              <a:highlight>
                <a:schemeClr val="dk1"/>
              </a:highlight>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520600" cy="3670800"/>
          </a:xfrm>
          <a:prstGeom prst="rect">
            <a:avLst/>
          </a:prstGeom>
        </p:spPr>
        <p:txBody>
          <a:bodyPr anchorCtr="0" anchor="t" bIns="91425" lIns="91425" spcFirstLastPara="1" rIns="91425" wrap="square" tIns="91425">
            <a:noAutofit/>
          </a:bodyPr>
          <a:lstStyle/>
          <a:p>
            <a:pPr indent="-228600" lvl="0" marL="457200" rtl="0" algn="l">
              <a:spcBef>
                <a:spcPts val="1500"/>
              </a:spcBef>
              <a:spcAft>
                <a:spcPts val="0"/>
              </a:spcAft>
              <a:buClr>
                <a:srgbClr val="0D0D0D"/>
              </a:buClr>
              <a:buSzPts val="1200"/>
              <a:buFont typeface="Roboto"/>
              <a:buNone/>
            </a:pPr>
            <a:r>
              <a:rPr b="1" lang="en" sz="1200">
                <a:solidFill>
                  <a:srgbClr val="0D0D0D"/>
                </a:solidFill>
                <a:highlight>
                  <a:srgbClr val="FFFFFF"/>
                </a:highlight>
                <a:latin typeface="Roboto"/>
                <a:ea typeface="Roboto"/>
                <a:cs typeface="Roboto"/>
                <a:sym typeface="Roboto"/>
              </a:rPr>
              <a:t>Step 1 :- Data Collection: </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In our case we do not have data, so we have created a synthetic dataset having the below features </a:t>
            </a:r>
            <a:r>
              <a:rPr b="1" lang="en" sz="1100">
                <a:solidFill>
                  <a:srgbClr val="000000"/>
                </a:solidFill>
                <a:highlight>
                  <a:srgbClr val="FFFFFF"/>
                </a:highlight>
                <a:latin typeface="Arial"/>
                <a:ea typeface="Arial"/>
                <a:cs typeface="Arial"/>
                <a:sym typeface="Arial"/>
              </a:rPr>
              <a:t>['DeviceName', 'Time', 'Timestamp', 'Activity', 'RoomName',  'PowerStatus', 'Day', 'Hour', 'Minute']</a:t>
            </a:r>
            <a:endParaRPr b="1" sz="1100">
              <a:solidFill>
                <a:srgbClr val="000000"/>
              </a:solidFill>
              <a:highlight>
                <a:srgbClr val="FFFFFF"/>
              </a:highlight>
              <a:latin typeface="Arial"/>
              <a:ea typeface="Arial"/>
              <a:cs typeface="Arial"/>
              <a:sym typeface="Arial"/>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Ensure that the data is relevant to the analysis objectives and contains the necessary information.</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t/>
            </a:r>
            <a:endParaRPr b="1"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b="1" lang="en" sz="1200">
                <a:solidFill>
                  <a:srgbClr val="0D0D0D"/>
                </a:solidFill>
                <a:highlight>
                  <a:srgbClr val="FFFFFF"/>
                </a:highlight>
                <a:latin typeface="Roboto"/>
                <a:ea typeface="Roboto"/>
                <a:cs typeface="Roboto"/>
                <a:sym typeface="Roboto"/>
              </a:rPr>
              <a:t>Step 2 :- </a:t>
            </a:r>
            <a:r>
              <a:rPr b="1" lang="en" sz="1200">
                <a:solidFill>
                  <a:srgbClr val="0D0D0D"/>
                </a:solidFill>
                <a:highlight>
                  <a:srgbClr val="FFFFFF"/>
                </a:highlight>
                <a:latin typeface="Roboto"/>
                <a:ea typeface="Roboto"/>
                <a:cs typeface="Roboto"/>
                <a:sym typeface="Roboto"/>
              </a:rPr>
              <a:t>Data Cleaning (Data Preprocessing)</a:t>
            </a:r>
            <a:endParaRPr b="1"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t/>
            </a:r>
            <a:endParaRPr b="1"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b="1" lang="en" sz="1200">
                <a:solidFill>
                  <a:srgbClr val="0D0D0D"/>
                </a:solidFill>
                <a:highlight>
                  <a:srgbClr val="FFFFFF"/>
                </a:highlight>
                <a:latin typeface="Roboto"/>
                <a:ea typeface="Roboto"/>
                <a:cs typeface="Roboto"/>
                <a:sym typeface="Roboto"/>
              </a:rPr>
              <a:t>Handle missing values</a:t>
            </a:r>
            <a:r>
              <a:rPr lang="en" sz="1200">
                <a:solidFill>
                  <a:srgbClr val="0D0D0D"/>
                </a:solidFill>
                <a:highlight>
                  <a:srgbClr val="FFFFFF"/>
                </a:highlight>
                <a:latin typeface="Roboto"/>
                <a:ea typeface="Roboto"/>
                <a:cs typeface="Roboto"/>
                <a:sym typeface="Roboto"/>
              </a:rPr>
              <a:t>: Identify and decide how to deal with missing data, whether through imputation, deletion, or other methods.</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b="1" lang="en" sz="1200">
                <a:solidFill>
                  <a:srgbClr val="0D0D0D"/>
                </a:solidFill>
                <a:highlight>
                  <a:srgbClr val="FFFFFF"/>
                </a:highlight>
                <a:latin typeface="Roboto"/>
                <a:ea typeface="Roboto"/>
                <a:cs typeface="Roboto"/>
                <a:sym typeface="Roboto"/>
              </a:rPr>
              <a:t>Handle outliers:</a:t>
            </a:r>
            <a:r>
              <a:rPr lang="en" sz="1200">
                <a:solidFill>
                  <a:srgbClr val="0D0D0D"/>
                </a:solidFill>
                <a:highlight>
                  <a:srgbClr val="FFFFFF"/>
                </a:highlight>
                <a:latin typeface="Roboto"/>
                <a:ea typeface="Roboto"/>
                <a:cs typeface="Roboto"/>
                <a:sym typeface="Roboto"/>
              </a:rPr>
              <a:t> Detect and determine how to handle outliers, whether by removing them or transforming them.</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b="1" lang="en" sz="1200">
                <a:solidFill>
                  <a:srgbClr val="0D0D0D"/>
                </a:solidFill>
                <a:highlight>
                  <a:srgbClr val="FFFFFF"/>
                </a:highlight>
                <a:latin typeface="Roboto"/>
                <a:ea typeface="Roboto"/>
                <a:cs typeface="Roboto"/>
                <a:sym typeface="Roboto"/>
              </a:rPr>
              <a:t>Check for duplicates: </a:t>
            </a:r>
            <a:r>
              <a:rPr lang="en" sz="1200">
                <a:solidFill>
                  <a:srgbClr val="0D0D0D"/>
                </a:solidFill>
                <a:highlight>
                  <a:srgbClr val="FFFFFF"/>
                </a:highlight>
                <a:latin typeface="Roboto"/>
                <a:ea typeface="Roboto"/>
                <a:cs typeface="Roboto"/>
                <a:sym typeface="Roboto"/>
              </a:rPr>
              <a:t>Identify and remove duplicate records if necessary.</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b="1" lang="en" sz="1200">
                <a:solidFill>
                  <a:srgbClr val="0D0D0D"/>
                </a:solidFill>
                <a:highlight>
                  <a:srgbClr val="FFFFFF"/>
                </a:highlight>
                <a:latin typeface="Roboto"/>
                <a:ea typeface="Roboto"/>
                <a:cs typeface="Roboto"/>
                <a:sym typeface="Roboto"/>
              </a:rPr>
              <a:t>Encode categorical variables: </a:t>
            </a:r>
            <a:r>
              <a:rPr lang="en" sz="1200">
                <a:solidFill>
                  <a:srgbClr val="0D0D0D"/>
                </a:solidFill>
                <a:highlight>
                  <a:srgbClr val="FFFFFF"/>
                </a:highlight>
                <a:latin typeface="Roboto"/>
                <a:ea typeface="Roboto"/>
                <a:cs typeface="Roboto"/>
                <a:sym typeface="Roboto"/>
              </a:rPr>
              <a:t>Convert categorical variables into numerical representations using techniques like one-hot encoding or label encoding.</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b="1" lang="en" sz="1200">
                <a:solidFill>
                  <a:srgbClr val="0D0D0D"/>
                </a:solidFill>
                <a:highlight>
                  <a:srgbClr val="FFFFFF"/>
                </a:highlight>
                <a:latin typeface="Roboto"/>
                <a:ea typeface="Roboto"/>
                <a:cs typeface="Roboto"/>
                <a:sym typeface="Roboto"/>
              </a:rPr>
              <a:t>Data normalization/standardization: </a:t>
            </a:r>
            <a:r>
              <a:rPr lang="en" sz="1200">
                <a:solidFill>
                  <a:srgbClr val="0D0D0D"/>
                </a:solidFill>
                <a:highlight>
                  <a:srgbClr val="FFFFFF"/>
                </a:highlight>
                <a:latin typeface="Roboto"/>
                <a:ea typeface="Roboto"/>
                <a:cs typeface="Roboto"/>
                <a:sym typeface="Roboto"/>
              </a:rPr>
              <a:t>Normalize or standardize numerical features if needed to ensure consistency in scale.</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Steps Contd..</a:t>
            </a:r>
            <a:endParaRPr>
              <a:solidFill>
                <a:schemeClr val="lt1"/>
              </a:solidFill>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28600" lvl="0" marL="457200" rtl="0" algn="l">
              <a:spcBef>
                <a:spcPts val="1500"/>
              </a:spcBef>
              <a:spcAft>
                <a:spcPts val="0"/>
              </a:spcAft>
              <a:buClr>
                <a:srgbClr val="0D0D0D"/>
              </a:buClr>
              <a:buSzPts val="1200"/>
              <a:buFont typeface="Roboto"/>
              <a:buNone/>
            </a:pPr>
            <a:r>
              <a:t/>
            </a:r>
            <a:endParaRPr b="1"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b="1" lang="en" sz="1200">
                <a:solidFill>
                  <a:srgbClr val="0D0D0D"/>
                </a:solidFill>
                <a:highlight>
                  <a:srgbClr val="FFFFFF"/>
                </a:highlight>
                <a:latin typeface="Roboto"/>
                <a:ea typeface="Roboto"/>
                <a:cs typeface="Roboto"/>
                <a:sym typeface="Roboto"/>
              </a:rPr>
              <a:t>Step 3 :- Initial Data Inspection:</a:t>
            </a:r>
            <a:endParaRPr b="1"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Examine the structure of the dataset: Check the dimensions (rows and columns) of the dataset.</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Display the first few rows: Inspect the first few rows of the dataset to get an overview of the data.</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Data types: Check the data types of each column (e.g., numeric, categorical, datetime).</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Summary statistics: Calculate summary statistics (mean, median, min, max, etc.) for numerical variables.</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t/>
            </a:r>
            <a:endParaRPr b="1"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b="1" lang="en" sz="1200">
                <a:solidFill>
                  <a:srgbClr val="0D0D0D"/>
                </a:solidFill>
                <a:highlight>
                  <a:srgbClr val="FFFFFF"/>
                </a:highlight>
                <a:latin typeface="Roboto"/>
                <a:ea typeface="Roboto"/>
                <a:cs typeface="Roboto"/>
                <a:sym typeface="Roboto"/>
              </a:rPr>
              <a:t>Step 4 :- Visualization:</a:t>
            </a:r>
            <a:endParaRPr b="1"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Use appropriate visualizations to communicate findings effectively.</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Choose visualizations based on the nature of the data and the insights being conveyed.</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Ensure visualizations are clear, informative, and labeled appropriately.</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t/>
            </a:r>
            <a:endParaRPr b="1"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1152475"/>
            <a:ext cx="8520600" cy="3609000"/>
          </a:xfrm>
          <a:prstGeom prst="rect">
            <a:avLst/>
          </a:prstGeom>
        </p:spPr>
        <p:txBody>
          <a:bodyPr anchorCtr="0" anchor="t" bIns="91425" lIns="91425" spcFirstLastPara="1" rIns="91425" wrap="square" tIns="91425">
            <a:noAutofit/>
          </a:bodyPr>
          <a:lstStyle/>
          <a:p>
            <a:pPr indent="-228600" lvl="0" marL="457200" rtl="0" algn="l">
              <a:lnSpc>
                <a:spcPct val="95000"/>
              </a:lnSpc>
              <a:spcBef>
                <a:spcPts val="1500"/>
              </a:spcBef>
              <a:spcAft>
                <a:spcPts val="0"/>
              </a:spcAft>
              <a:buClr>
                <a:srgbClr val="0D0D0D"/>
              </a:buClr>
              <a:buSzPts val="1210"/>
              <a:buFont typeface="Roboto"/>
              <a:buNone/>
            </a:pPr>
            <a:r>
              <a:rPr b="1" lang="en" sz="1210">
                <a:solidFill>
                  <a:srgbClr val="0D0D0D"/>
                </a:solidFill>
                <a:highlight>
                  <a:srgbClr val="FFFFFF"/>
                </a:highlight>
                <a:latin typeface="Roboto"/>
                <a:ea typeface="Roboto"/>
                <a:cs typeface="Roboto"/>
                <a:sym typeface="Roboto"/>
              </a:rPr>
              <a:t>Step 5 :- </a:t>
            </a:r>
            <a:r>
              <a:rPr b="1" lang="en" sz="1210">
                <a:solidFill>
                  <a:srgbClr val="0D0D0D"/>
                </a:solidFill>
                <a:highlight>
                  <a:srgbClr val="FFFFFF"/>
                </a:highlight>
                <a:latin typeface="Roboto"/>
                <a:ea typeface="Roboto"/>
                <a:cs typeface="Roboto"/>
                <a:sym typeface="Roboto"/>
              </a:rPr>
              <a:t>Split Data: </a:t>
            </a:r>
            <a:endParaRPr b="1" sz="12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210"/>
              <a:buFont typeface="Roboto"/>
              <a:buNone/>
            </a:pPr>
            <a:r>
              <a:t/>
            </a:r>
            <a:endParaRPr sz="1210">
              <a:solidFill>
                <a:srgbClr val="0D0D0D"/>
              </a:solidFill>
              <a:highlight>
                <a:srgbClr val="FFFFFF"/>
              </a:highlight>
              <a:latin typeface="Roboto"/>
              <a:ea typeface="Roboto"/>
              <a:cs typeface="Roboto"/>
              <a:sym typeface="Roboto"/>
            </a:endParaRPr>
          </a:p>
          <a:p>
            <a:pPr indent="-305435" lvl="1" marL="914400" rtl="0" algn="l">
              <a:lnSpc>
                <a:spcPct val="95000"/>
              </a:lnSpc>
              <a:spcBef>
                <a:spcPts val="0"/>
              </a:spcBef>
              <a:spcAft>
                <a:spcPts val="0"/>
              </a:spcAft>
              <a:buClr>
                <a:srgbClr val="0D0D0D"/>
              </a:buClr>
              <a:buSzPts val="1210"/>
              <a:buFont typeface="Roboto"/>
              <a:buChar char="●"/>
            </a:pPr>
            <a:r>
              <a:rPr lang="en" sz="1210">
                <a:solidFill>
                  <a:srgbClr val="0D0D0D"/>
                </a:solidFill>
                <a:highlight>
                  <a:srgbClr val="FFFFFF"/>
                </a:highlight>
                <a:latin typeface="Roboto"/>
                <a:ea typeface="Roboto"/>
                <a:cs typeface="Roboto"/>
                <a:sym typeface="Roboto"/>
              </a:rPr>
              <a:t>Split the data into training and testing/validation sets. The training set is used to train the model, while the testing/validation set is used to evaluate its performance.</a:t>
            </a:r>
            <a:endParaRPr sz="12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210"/>
              <a:buFont typeface="Roboto"/>
              <a:buNone/>
            </a:pPr>
            <a:r>
              <a:t/>
            </a:r>
            <a:endParaRPr sz="12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210"/>
              <a:buFont typeface="Roboto"/>
              <a:buNone/>
            </a:pPr>
            <a:r>
              <a:rPr b="1" lang="en" sz="1210">
                <a:solidFill>
                  <a:srgbClr val="0D0D0D"/>
                </a:solidFill>
                <a:highlight>
                  <a:srgbClr val="FFFFFF"/>
                </a:highlight>
                <a:latin typeface="Roboto"/>
                <a:ea typeface="Roboto"/>
                <a:cs typeface="Roboto"/>
                <a:sym typeface="Roboto"/>
              </a:rPr>
              <a:t>Step 6 :- </a:t>
            </a:r>
            <a:r>
              <a:rPr b="1" lang="en" sz="1210">
                <a:solidFill>
                  <a:srgbClr val="0D0D0D"/>
                </a:solidFill>
                <a:highlight>
                  <a:srgbClr val="FFFFFF"/>
                </a:highlight>
                <a:latin typeface="Roboto"/>
                <a:ea typeface="Roboto"/>
                <a:cs typeface="Roboto"/>
                <a:sym typeface="Roboto"/>
              </a:rPr>
              <a:t>Choose a Model:</a:t>
            </a:r>
            <a:r>
              <a:rPr lang="en" sz="1210">
                <a:solidFill>
                  <a:srgbClr val="0D0D0D"/>
                </a:solidFill>
                <a:highlight>
                  <a:srgbClr val="FFFFFF"/>
                </a:highlight>
                <a:latin typeface="Roboto"/>
                <a:ea typeface="Roboto"/>
                <a:cs typeface="Roboto"/>
                <a:sym typeface="Roboto"/>
              </a:rPr>
              <a:t> </a:t>
            </a:r>
            <a:endParaRPr sz="12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210"/>
              <a:buFont typeface="Roboto"/>
              <a:buNone/>
            </a:pPr>
            <a:r>
              <a:t/>
            </a:r>
            <a:endParaRPr sz="1210">
              <a:solidFill>
                <a:srgbClr val="0D0D0D"/>
              </a:solidFill>
              <a:highlight>
                <a:srgbClr val="FFFFFF"/>
              </a:highlight>
              <a:latin typeface="Roboto"/>
              <a:ea typeface="Roboto"/>
              <a:cs typeface="Roboto"/>
              <a:sym typeface="Roboto"/>
            </a:endParaRPr>
          </a:p>
          <a:p>
            <a:pPr indent="-305435" lvl="1" marL="914400" rtl="0" algn="l">
              <a:lnSpc>
                <a:spcPct val="95000"/>
              </a:lnSpc>
              <a:spcBef>
                <a:spcPts val="0"/>
              </a:spcBef>
              <a:spcAft>
                <a:spcPts val="0"/>
              </a:spcAft>
              <a:buClr>
                <a:srgbClr val="0D0D0D"/>
              </a:buClr>
              <a:buSzPts val="1210"/>
              <a:buFont typeface="Roboto"/>
              <a:buChar char="●"/>
            </a:pPr>
            <a:r>
              <a:rPr lang="en" sz="1210">
                <a:solidFill>
                  <a:srgbClr val="0D0D0D"/>
                </a:solidFill>
                <a:highlight>
                  <a:srgbClr val="FFFFFF"/>
                </a:highlight>
                <a:latin typeface="Roboto"/>
                <a:ea typeface="Roboto"/>
                <a:cs typeface="Roboto"/>
                <a:sym typeface="Roboto"/>
              </a:rPr>
              <a:t>Select an appropriate machine learning model based on the problem you're trying to solve, the type of data you have, and other factors such as computational resources and interpretability. Common ML models include linear regression, decision trees, random forests, support vector machines, and neural networks.</a:t>
            </a:r>
            <a:endParaRPr sz="12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210"/>
              <a:buFont typeface="Roboto"/>
              <a:buNone/>
            </a:pPr>
            <a:r>
              <a:t/>
            </a:r>
            <a:endParaRPr sz="12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210"/>
              <a:buFont typeface="Roboto"/>
              <a:buNone/>
            </a:pPr>
            <a:r>
              <a:rPr b="1" lang="en" sz="1210">
                <a:solidFill>
                  <a:srgbClr val="0D0D0D"/>
                </a:solidFill>
                <a:highlight>
                  <a:srgbClr val="FFFFFF"/>
                </a:highlight>
                <a:latin typeface="Roboto"/>
                <a:ea typeface="Roboto"/>
                <a:cs typeface="Roboto"/>
                <a:sym typeface="Roboto"/>
              </a:rPr>
              <a:t>Step 7 :- </a:t>
            </a:r>
            <a:r>
              <a:rPr b="1" lang="en" sz="1210">
                <a:solidFill>
                  <a:srgbClr val="0D0D0D"/>
                </a:solidFill>
                <a:highlight>
                  <a:srgbClr val="FFFFFF"/>
                </a:highlight>
                <a:latin typeface="Roboto"/>
                <a:ea typeface="Roboto"/>
                <a:cs typeface="Roboto"/>
                <a:sym typeface="Roboto"/>
              </a:rPr>
              <a:t>Train the Model: </a:t>
            </a:r>
            <a:endParaRPr b="1" sz="12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210"/>
              <a:buFont typeface="Roboto"/>
              <a:buNone/>
            </a:pPr>
            <a:r>
              <a:t/>
            </a:r>
            <a:endParaRPr sz="1210">
              <a:solidFill>
                <a:srgbClr val="0D0D0D"/>
              </a:solidFill>
              <a:highlight>
                <a:srgbClr val="FFFFFF"/>
              </a:highlight>
              <a:latin typeface="Roboto"/>
              <a:ea typeface="Roboto"/>
              <a:cs typeface="Roboto"/>
              <a:sym typeface="Roboto"/>
            </a:endParaRPr>
          </a:p>
          <a:p>
            <a:pPr indent="-305435" lvl="1" marL="914400" rtl="0" algn="l">
              <a:lnSpc>
                <a:spcPct val="95000"/>
              </a:lnSpc>
              <a:spcBef>
                <a:spcPts val="0"/>
              </a:spcBef>
              <a:spcAft>
                <a:spcPts val="0"/>
              </a:spcAft>
              <a:buClr>
                <a:srgbClr val="0D0D0D"/>
              </a:buClr>
              <a:buSzPts val="1210"/>
              <a:buFont typeface="Roboto"/>
              <a:buChar char="●"/>
            </a:pPr>
            <a:r>
              <a:rPr lang="en" sz="1210">
                <a:solidFill>
                  <a:srgbClr val="0D0D0D"/>
                </a:solidFill>
                <a:highlight>
                  <a:srgbClr val="FFFFFF"/>
                </a:highlight>
                <a:latin typeface="Roboto"/>
                <a:ea typeface="Roboto"/>
                <a:cs typeface="Roboto"/>
                <a:sym typeface="Roboto"/>
              </a:rPr>
              <a:t>Train the selected model on the training data. During training, the model learns the patterns and relationships in the data that will enable it to make predictions on new, unseen data.</a:t>
            </a:r>
            <a:endParaRPr sz="12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210"/>
              <a:buFont typeface="Roboto"/>
              <a:buNone/>
            </a:pPr>
            <a:r>
              <a:t/>
            </a:r>
            <a:endParaRPr b="1" sz="12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310"/>
              <a:buFont typeface="Roboto"/>
              <a:buNone/>
            </a:pPr>
            <a:r>
              <a:t/>
            </a:r>
            <a:endParaRPr sz="13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210"/>
              <a:buFont typeface="Roboto"/>
              <a:buNone/>
            </a:pPr>
            <a:r>
              <a:t/>
            </a:r>
            <a:endParaRPr sz="1210">
              <a:solidFill>
                <a:srgbClr val="0D0D0D"/>
              </a:solidFill>
              <a:highlight>
                <a:srgbClr val="FFFFFF"/>
              </a:highlight>
              <a:latin typeface="Roboto"/>
              <a:ea typeface="Roboto"/>
              <a:cs typeface="Roboto"/>
              <a:sym typeface="Roboto"/>
            </a:endParaRPr>
          </a:p>
          <a:p>
            <a:pPr indent="0" lvl="0" marL="0" rtl="0" algn="l">
              <a:lnSpc>
                <a:spcPct val="95000"/>
              </a:lnSpc>
              <a:spcBef>
                <a:spcPts val="1500"/>
              </a:spcBef>
              <a:spcAft>
                <a:spcPts val="1200"/>
              </a:spcAft>
              <a:buSzPts val="1018"/>
              <a:buNone/>
            </a:pPr>
            <a:r>
              <a:t/>
            </a:r>
            <a:endParaRPr sz="1765"/>
          </a:p>
        </p:txBody>
      </p:sp>
      <p:sp>
        <p:nvSpPr>
          <p:cNvPr id="78" name="Google Shape;78;p16"/>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Steps Contd..</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228600" lvl="0" marL="457200" rtl="0" algn="l">
              <a:spcBef>
                <a:spcPts val="1500"/>
              </a:spcBef>
              <a:spcAft>
                <a:spcPts val="0"/>
              </a:spcAft>
              <a:buClr>
                <a:srgbClr val="0D0D0D"/>
              </a:buClr>
              <a:buSzPts val="1200"/>
              <a:buFont typeface="Roboto"/>
              <a:buNone/>
            </a:pPr>
            <a:r>
              <a:rPr b="1" lang="en" sz="1200">
                <a:solidFill>
                  <a:srgbClr val="0D0D0D"/>
                </a:solidFill>
                <a:highlight>
                  <a:srgbClr val="FFFFFF"/>
                </a:highlight>
                <a:latin typeface="Roboto"/>
                <a:ea typeface="Roboto"/>
                <a:cs typeface="Roboto"/>
                <a:sym typeface="Roboto"/>
              </a:rPr>
              <a:t>Step 8 :- Evaluate the Model: </a:t>
            </a:r>
            <a:endParaRPr b="1"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Evaluate the trained model on the testing/validation set to assess its performance. Common evaluation metrics depend on the type of problem you're solving and can include accuracy, precision, recall, F1 score, mean squared error (MSE), and others.</a:t>
            </a:r>
            <a:endParaRPr b="1"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t/>
            </a:r>
            <a:endParaRPr b="1"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b="1" lang="en" sz="1200">
                <a:solidFill>
                  <a:srgbClr val="0D0D0D"/>
                </a:solidFill>
                <a:highlight>
                  <a:srgbClr val="FFFFFF"/>
                </a:highlight>
                <a:latin typeface="Roboto"/>
                <a:ea typeface="Roboto"/>
                <a:cs typeface="Roboto"/>
                <a:sym typeface="Roboto"/>
              </a:rPr>
              <a:t>Step 8 :-  Hyperparameter Tuning: </a:t>
            </a:r>
            <a:endParaRPr b="1"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Fine-tune the hyperparameters of the model to optimize its performance. Hyperparameters are parameters that are set before the training process begins and can affect the model's performance, such as learning rate, regularization strength, and the number of hidden layers in a neural network.</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t/>
            </a:r>
            <a:endParaRPr b="1"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b="1" lang="en" sz="1200">
                <a:solidFill>
                  <a:srgbClr val="0D0D0D"/>
                </a:solidFill>
                <a:highlight>
                  <a:srgbClr val="FFFFFF"/>
                </a:highlight>
                <a:latin typeface="Roboto"/>
                <a:ea typeface="Roboto"/>
                <a:cs typeface="Roboto"/>
                <a:sym typeface="Roboto"/>
              </a:rPr>
              <a:t>Step 8 :- Deploy the Model: </a:t>
            </a:r>
            <a:endParaRPr b="1"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Once you're satisfied with the model's performance, deploy it to production or integrate it into your application. This may involve creating an API endpoint for making predictions, packaging the model for distribution, and setting up monitoring and logging to track its performance in real-world use.</a:t>
            </a:r>
            <a:endParaRPr/>
          </a:p>
        </p:txBody>
      </p:sp>
      <p:sp>
        <p:nvSpPr>
          <p:cNvPr id="84" name="Google Shape;84;p17"/>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Steps Contd..</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