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2"/>
  </p:notesMasterIdLst>
  <p:sldIdLst>
    <p:sldId id="256" r:id="rId2"/>
    <p:sldId id="277" r:id="rId3"/>
    <p:sldId id="276" r:id="rId4"/>
    <p:sldId id="260" r:id="rId5"/>
    <p:sldId id="271" r:id="rId6"/>
    <p:sldId id="269" r:id="rId7"/>
    <p:sldId id="261" r:id="rId8"/>
    <p:sldId id="268" r:id="rId9"/>
    <p:sldId id="267" r:id="rId10"/>
    <p:sldId id="266" r:id="rId11"/>
    <p:sldId id="262" r:id="rId12"/>
    <p:sldId id="264" r:id="rId13"/>
    <p:sldId id="263" r:id="rId14"/>
    <p:sldId id="270" r:id="rId15"/>
    <p:sldId id="265" r:id="rId16"/>
    <p:sldId id="272" r:id="rId17"/>
    <p:sldId id="273" r:id="rId18"/>
    <p:sldId id="274" r:id="rId19"/>
    <p:sldId id="275" r:id="rId20"/>
    <p:sldId id="25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69188" autoAdjust="0"/>
  </p:normalViewPr>
  <p:slideViewPr>
    <p:cSldViewPr snapToGrid="0">
      <p:cViewPr>
        <p:scale>
          <a:sx n="48" d="100"/>
          <a:sy n="48" d="100"/>
        </p:scale>
        <p:origin x="1578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34707-C060-4C29-B4B3-83321CB2A410}" type="datetimeFigureOut">
              <a:rPr lang="pl-PL" smtClean="0"/>
              <a:t>2016-07-26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65898-E8C9-42A3-B444-0F067C5E3D5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61599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65898-E8C9-42A3-B444-0F067C5E3D56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7618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Jakiś czas temu nasz team sieciowy</a:t>
            </a:r>
            <a:r>
              <a:rPr lang="pl-PL" baseline="0" dirty="0"/>
              <a:t> dostał od Cisco taką koszulkę </a:t>
            </a:r>
            <a:r>
              <a:rPr lang="pl-PL" baseline="0" dirty="0">
                <a:sym typeface="Wingdings" panose="05000000000000000000" pitchFamily="2" charset="2"/>
              </a:rPr>
              <a:t> 16x100Gbps – 1.6Tbps w jednym </a:t>
            </a:r>
            <a:r>
              <a:rPr lang="pl-PL" baseline="0" dirty="0" err="1">
                <a:sym typeface="Wingdings" panose="05000000000000000000" pitchFamily="2" charset="2"/>
              </a:rPr>
              <a:t>portchannel</a:t>
            </a:r>
            <a:r>
              <a:rPr lang="pl-PL" baseline="0" dirty="0">
                <a:sym typeface="Wingdings" panose="05000000000000000000" pitchFamily="2" charset="2"/>
              </a:rPr>
              <a:t>!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65898-E8C9-42A3-B444-0F067C5E3D56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2733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.. Ale to już nieaktualne.</a:t>
            </a:r>
            <a:r>
              <a:rPr lang="pl-PL" baseline="0" dirty="0"/>
              <a:t> Musimy spytać chłopaków z </a:t>
            </a:r>
            <a:r>
              <a:rPr lang="pl-PL" baseline="0" dirty="0" err="1"/>
              <a:t>Aristy</a:t>
            </a:r>
            <a:r>
              <a:rPr lang="pl-PL" baseline="0" dirty="0"/>
              <a:t> o najnowszą wersję koszulki </a:t>
            </a:r>
            <a:r>
              <a:rPr lang="pl-PL" baseline="0" dirty="0">
                <a:sym typeface="Wingdings" panose="05000000000000000000" pitchFamily="2" charset="2"/>
              </a:rPr>
              <a:t>  aktualny top </a:t>
            </a:r>
            <a:r>
              <a:rPr lang="pl-PL" baseline="0" dirty="0" err="1">
                <a:sym typeface="Wingdings" panose="05000000000000000000" pitchFamily="2" charset="2"/>
              </a:rPr>
              <a:t>score</a:t>
            </a:r>
            <a:r>
              <a:rPr lang="pl-PL" baseline="0" dirty="0">
                <a:sym typeface="Wingdings" panose="05000000000000000000" pitchFamily="2" charset="2"/>
              </a:rPr>
              <a:t> to: 48x100Gbps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65898-E8C9-42A3-B444-0F067C5E3D56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5495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Cześć</a:t>
            </a:r>
            <a:r>
              <a:rPr lang="pl-PL" baseline="0" dirty="0"/>
              <a:t>, nazywam się… </a:t>
            </a:r>
          </a:p>
          <a:p>
            <a:r>
              <a:rPr lang="pl-PL" baseline="0" dirty="0"/>
              <a:t>Razem tu z chłopakami […] dumnie reprezentujemy sieciową część </a:t>
            </a:r>
            <a:r>
              <a:rPr lang="pl-PL" baseline="0" dirty="0" err="1"/>
              <a:t>team’u</a:t>
            </a:r>
            <a:r>
              <a:rPr lang="pl-PL" baseline="0" dirty="0"/>
              <a:t> R&amp;D.</a:t>
            </a:r>
          </a:p>
          <a:p>
            <a:endParaRPr lang="pl-PL" baseline="0" dirty="0"/>
          </a:p>
          <a:p>
            <a:r>
              <a:rPr lang="pl-PL" baseline="0" dirty="0"/>
              <a:t>Dziękujemy też OVH za piwo oraz kanapki </a:t>
            </a:r>
            <a:r>
              <a:rPr lang="pl-PL" baseline="0" dirty="0">
                <a:sym typeface="Wingdings" panose="05000000000000000000" pitchFamily="2" charset="2"/>
              </a:rPr>
              <a:t></a:t>
            </a:r>
            <a:endParaRPr lang="pl-PL" dirty="0"/>
          </a:p>
          <a:p>
            <a:endParaRPr lang="pl-PL" dirty="0"/>
          </a:p>
          <a:p>
            <a:r>
              <a:rPr lang="pl-PL" dirty="0"/>
              <a:t>Zastanawiałem</a:t>
            </a:r>
            <a:r>
              <a:rPr lang="pl-PL" baseline="0" dirty="0"/>
              <a:t> się nad tematem na dzisiejsze spotkanie, i sądzę że hasło „agregacja łączy” dobrze nawiązuje do tego co tutaj robimy </a:t>
            </a:r>
            <a:r>
              <a:rPr lang="pl-PL" baseline="0" dirty="0">
                <a:sym typeface="Wingdings" panose="05000000000000000000" pitchFamily="2" charset="2"/>
              </a:rPr>
              <a:t>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65898-E8C9-42A3-B444-0F067C5E3D56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75401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Tak, ale co to właściwie jest ta agregacja?</a:t>
            </a:r>
          </a:p>
          <a:p>
            <a:endParaRPr lang="pl-PL" dirty="0"/>
          </a:p>
          <a:p>
            <a:r>
              <a:rPr lang="pl-PL" dirty="0"/>
              <a:t>No dobrze, ale skąd się to wzięło?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65898-E8C9-42A3-B444-0F067C5E3D56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7733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Jakiś</a:t>
            </a:r>
            <a:r>
              <a:rPr lang="pl-PL" baseline="0" dirty="0"/>
              <a:t> czas temu, wiele usług wystawianych w sieci opierało się o taką lub podobną architekturę </a:t>
            </a:r>
            <a:r>
              <a:rPr lang="pl-PL" baseline="0" dirty="0" err="1"/>
              <a:t>sięci</a:t>
            </a:r>
            <a:r>
              <a:rPr lang="pl-PL" baseline="0" dirty="0"/>
              <a:t> </a:t>
            </a:r>
            <a:r>
              <a:rPr lang="pl-PL" baseline="0" dirty="0">
                <a:sym typeface="Wingdings" panose="05000000000000000000" pitchFamily="2" charset="2"/>
              </a:rPr>
              <a:t>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65898-E8C9-42A3-B444-0F067C5E3D56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113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Jednak współczesne rozwiązania pozwalające</a:t>
            </a:r>
            <a:r>
              <a:rPr lang="pl-PL" baseline="0" dirty="0"/>
              <a:t> uzyskać Wysoką Dostępność wyglądają już bardziej „profesjonalnie”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65898-E8C9-42A3-B444-0F067C5E3D56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8877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Kto zgadnie co się stanie jeżeli poprzedni schemat uzupełnimy dodatkowym,</a:t>
            </a:r>
            <a:r>
              <a:rPr lang="pl-PL" baseline="0" dirty="0"/>
              <a:t> nadmiarowym linkiem pomiędzy przełącznikami?? Czeka nagroda </a:t>
            </a:r>
            <a:r>
              <a:rPr lang="pl-PL" baseline="0" dirty="0">
                <a:sym typeface="Wingdings" panose="05000000000000000000" pitchFamily="2" charset="2"/>
              </a:rPr>
              <a:t>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65898-E8C9-42A3-B444-0F067C5E3D56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4817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Otóż rezultat</a:t>
            </a:r>
            <a:r>
              <a:rPr lang="pl-PL" baseline="0" dirty="0"/>
              <a:t> będzie taki że link ten zostanie najprawdopodobniej wyłączony przez protokół STP który dba o brak pętli w sieci L2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65898-E8C9-42A3-B444-0F067C5E3D56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8793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65898-E8C9-42A3-B444-0F067C5E3D56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2339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Dobra, mam jeszcze jeden gadżet od naszego sponsora</a:t>
            </a:r>
            <a:r>
              <a:rPr lang="pl-PL" baseline="0" dirty="0"/>
              <a:t> </a:t>
            </a:r>
            <a:r>
              <a:rPr lang="pl-PL" baseline="0" dirty="0">
                <a:sym typeface="Wingdings" panose="05000000000000000000" pitchFamily="2" charset="2"/>
              </a:rPr>
              <a:t>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65898-E8C9-42A3-B444-0F067C5E3D56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9597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73E2-C164-44BC-87C2-23ABAF163EE2}" type="datetimeFigureOut">
              <a:rPr lang="pl-PL" smtClean="0"/>
              <a:t>2016-07-25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4C25-31E3-4DC1-8166-2DF96AF695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7558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73E2-C164-44BC-87C2-23ABAF163EE2}" type="datetimeFigureOut">
              <a:rPr lang="pl-PL" smtClean="0"/>
              <a:t>2016-07-25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4C25-31E3-4DC1-8166-2DF96AF695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8707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73E2-C164-44BC-87C2-23ABAF163EE2}" type="datetimeFigureOut">
              <a:rPr lang="pl-PL" smtClean="0"/>
              <a:t>2016-07-25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4C25-31E3-4DC1-8166-2DF96AF695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0845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73E2-C164-44BC-87C2-23ABAF163EE2}" type="datetimeFigureOut">
              <a:rPr lang="pl-PL" smtClean="0"/>
              <a:t>2016-07-25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4C25-31E3-4DC1-8166-2DF96AF6950B}" type="slidenum">
              <a:rPr lang="pl-PL" smtClean="0"/>
              <a:t>‹#›</a:t>
            </a:fld>
            <a:endParaRPr lang="pl-P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9037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73E2-C164-44BC-87C2-23ABAF163EE2}" type="datetimeFigureOut">
              <a:rPr lang="pl-PL" smtClean="0"/>
              <a:t>2016-07-25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4C25-31E3-4DC1-8166-2DF96AF695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6550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73E2-C164-44BC-87C2-23ABAF163EE2}" type="datetimeFigureOut">
              <a:rPr lang="pl-PL" smtClean="0"/>
              <a:t>2016-07-25</a:t>
            </a:fld>
            <a:endParaRPr lang="pl-P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4C25-31E3-4DC1-8166-2DF96AF695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23944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73E2-C164-44BC-87C2-23ABAF163EE2}" type="datetimeFigureOut">
              <a:rPr lang="pl-PL" smtClean="0"/>
              <a:t>2016-07-25</a:t>
            </a:fld>
            <a:endParaRPr lang="pl-P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4C25-31E3-4DC1-8166-2DF96AF695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863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73E2-C164-44BC-87C2-23ABAF163EE2}" type="datetimeFigureOut">
              <a:rPr lang="pl-PL" smtClean="0"/>
              <a:t>2016-07-25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4C25-31E3-4DC1-8166-2DF96AF695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09353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73E2-C164-44BC-87C2-23ABAF163EE2}" type="datetimeFigureOut">
              <a:rPr lang="pl-PL" smtClean="0"/>
              <a:t>2016-07-25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4C25-31E3-4DC1-8166-2DF96AF695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6716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73E2-C164-44BC-87C2-23ABAF163EE2}" type="datetimeFigureOut">
              <a:rPr lang="pl-PL" smtClean="0"/>
              <a:t>2016-07-25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4C25-31E3-4DC1-8166-2DF96AF695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2664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73E2-C164-44BC-87C2-23ABAF163EE2}" type="datetimeFigureOut">
              <a:rPr lang="pl-PL" smtClean="0"/>
              <a:t>2016-07-25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4C25-31E3-4DC1-8166-2DF96AF695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983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73E2-C164-44BC-87C2-23ABAF163EE2}" type="datetimeFigureOut">
              <a:rPr lang="pl-PL" smtClean="0"/>
              <a:t>2016-07-25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4C25-31E3-4DC1-8166-2DF96AF695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5215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73E2-C164-44BC-87C2-23ABAF163EE2}" type="datetimeFigureOut">
              <a:rPr lang="pl-PL" smtClean="0"/>
              <a:t>2016-07-25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4C25-31E3-4DC1-8166-2DF96AF695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9009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73E2-C164-44BC-87C2-23ABAF163EE2}" type="datetimeFigureOut">
              <a:rPr lang="pl-PL" smtClean="0"/>
              <a:t>2016-07-25</a:t>
            </a:fld>
            <a:endParaRPr lang="pl-P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4C25-31E3-4DC1-8166-2DF96AF695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3802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73E2-C164-44BC-87C2-23ABAF163EE2}" type="datetimeFigureOut">
              <a:rPr lang="pl-PL" smtClean="0"/>
              <a:t>2016-07-25</a:t>
            </a:fld>
            <a:endParaRPr lang="pl-P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4C25-31E3-4DC1-8166-2DF96AF695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847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73E2-C164-44BC-87C2-23ABAF163EE2}" type="datetimeFigureOut">
              <a:rPr lang="pl-PL" smtClean="0"/>
              <a:t>2016-07-25</a:t>
            </a:fld>
            <a:endParaRPr lang="pl-P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4C25-31E3-4DC1-8166-2DF96AF695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6180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73E2-C164-44BC-87C2-23ABAF163EE2}" type="datetimeFigureOut">
              <a:rPr lang="pl-PL" smtClean="0"/>
              <a:t>2016-07-25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4C25-31E3-4DC1-8166-2DF96AF695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7357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FF73E2-C164-44BC-87C2-23ABAF163EE2}" type="datetimeFigureOut">
              <a:rPr lang="pl-PL" smtClean="0"/>
              <a:t>2016-07-25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A4C25-31E3-4DC1-8166-2DF96AF695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74859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989841" y="2637187"/>
            <a:ext cx="8825658" cy="861420"/>
          </a:xfrm>
        </p:spPr>
        <p:txBody>
          <a:bodyPr>
            <a:noAutofit/>
          </a:bodyPr>
          <a:lstStyle/>
          <a:p>
            <a:r>
              <a:rPr lang="pl-PL" sz="8800" b="1" cap="none" dirty="0"/>
              <a:t>Net</a:t>
            </a:r>
            <a:r>
              <a:rPr lang="pl-PL" sz="8800" b="1" dirty="0"/>
              <a:t>::IP </a:t>
            </a:r>
            <a:r>
              <a:rPr lang="pl-PL" sz="8800" b="1" cap="none" dirty="0" err="1"/>
              <a:t>Meetup</a:t>
            </a:r>
            <a:endParaRPr lang="pl-PL" sz="8800" b="1" dirty="0"/>
          </a:p>
        </p:txBody>
      </p:sp>
    </p:spTree>
    <p:extLst>
      <p:ext uri="{BB962C8B-B14F-4D97-AF65-F5344CB8AC3E}">
        <p14:creationId xmlns:p14="http://schemas.microsoft.com/office/powerpoint/2010/main" val="3748798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Agregacja L2/L3 - nie tylko pomiędzy przełącznikami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800" dirty="0"/>
              <a:t>Router -- Router</a:t>
            </a:r>
          </a:p>
          <a:p>
            <a:r>
              <a:rPr lang="pl-PL" sz="2800" dirty="0"/>
              <a:t>Switch L3 -- Router</a:t>
            </a:r>
          </a:p>
          <a:p>
            <a:r>
              <a:rPr lang="pl-PL" sz="2800" dirty="0"/>
              <a:t>Serwer – Switch</a:t>
            </a:r>
          </a:p>
          <a:p>
            <a:r>
              <a:rPr lang="pl-PL" sz="2800" dirty="0"/>
              <a:t>VM: </a:t>
            </a:r>
            <a:r>
              <a:rPr lang="pl-PL" sz="2800" dirty="0" err="1"/>
              <a:t>veth</a:t>
            </a:r>
            <a:r>
              <a:rPr lang="pl-PL" sz="2800" dirty="0"/>
              <a:t> / </a:t>
            </a:r>
            <a:r>
              <a:rPr lang="pl-PL" sz="2800" dirty="0" err="1"/>
              <a:t>namespace</a:t>
            </a:r>
            <a:r>
              <a:rPr lang="pl-PL" sz="2800" dirty="0"/>
              <a:t> / </a:t>
            </a:r>
            <a:r>
              <a:rPr lang="pl-PL" sz="2800" dirty="0" err="1"/>
              <a:t>docker</a:t>
            </a:r>
            <a:endParaRPr lang="pl-PL" sz="2800" dirty="0"/>
          </a:p>
          <a:p>
            <a:r>
              <a:rPr lang="pl-PL" sz="2800" dirty="0"/>
              <a:t>Domowy PC – </a:t>
            </a:r>
            <a:r>
              <a:rPr lang="pl-PL" sz="2800" dirty="0" err="1"/>
              <a:t>switch</a:t>
            </a:r>
            <a:r>
              <a:rPr lang="pl-PL" sz="2800" dirty="0"/>
              <a:t> – NAS </a:t>
            </a:r>
            <a:r>
              <a:rPr lang="pl-PL" sz="2800" dirty="0">
                <a:sym typeface="Wingdings" panose="05000000000000000000" pitchFamily="2" charset="2"/>
              </a:rPr>
              <a:t></a:t>
            </a:r>
            <a:endParaRPr lang="pl-PL" sz="2800" dirty="0"/>
          </a:p>
          <a:p>
            <a:pPr lvl="1"/>
            <a:endParaRPr lang="pl-PL" dirty="0"/>
          </a:p>
        </p:txBody>
      </p:sp>
      <p:pic>
        <p:nvPicPr>
          <p:cNvPr id="1026" name="Picture 2" descr="http://www.packetmischief.ca/wordpress/wp-content/uploads/2012/07/ec_bandwidth_vs_thrupu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11" b="-1"/>
          <a:stretch/>
        </p:blipFill>
        <p:spPr bwMode="auto">
          <a:xfrm>
            <a:off x="1103312" y="4985781"/>
            <a:ext cx="5968797" cy="15104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5/5b/Link_Aggregation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117" y="1966073"/>
            <a:ext cx="3903399" cy="16410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565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Zalety Port-Channel</a:t>
            </a:r>
            <a:endParaRPr lang="pl-PL" sz="2800" b="1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800" dirty="0"/>
              <a:t>Zagregowane pasmo = n * </a:t>
            </a:r>
            <a:r>
              <a:rPr lang="pl-PL" sz="2800" dirty="0" err="1"/>
              <a:t>xGbps</a:t>
            </a:r>
            <a:r>
              <a:rPr lang="pl-PL" sz="2800" dirty="0"/>
              <a:t> (*)</a:t>
            </a:r>
          </a:p>
          <a:p>
            <a:r>
              <a:rPr lang="pl-PL" sz="2800" dirty="0"/>
              <a:t>Automatyczne przełączenie ruchu z uszkodzonego łącza na pozostałe bez zmiany topologii sieci</a:t>
            </a:r>
          </a:p>
          <a:p>
            <a:r>
              <a:rPr lang="pl-PL" sz="2800" dirty="0"/>
              <a:t>Skalowanie bez wyłączania usługi (**)</a:t>
            </a:r>
          </a:p>
          <a:p>
            <a:r>
              <a:rPr lang="pl-PL" sz="2800" dirty="0"/>
              <a:t>Uproszczona administracja – interfejs wirtualny</a:t>
            </a:r>
          </a:p>
          <a:p>
            <a:r>
              <a:rPr lang="pl-PL" sz="2800" dirty="0"/>
              <a:t>Oszczędność zasobów (jeden adres IP lub konfiguracja VLAN dla jednego interfejsu L2)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0595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71753" y="597096"/>
            <a:ext cx="9404723" cy="2042509"/>
          </a:xfrm>
        </p:spPr>
        <p:txBody>
          <a:bodyPr/>
          <a:lstStyle/>
          <a:p>
            <a:pPr algn="ctr"/>
            <a:r>
              <a:rPr lang="pl-PL" sz="12000" b="1" dirty="0"/>
              <a:t>?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>
          <a:xfrm>
            <a:off x="1103312" y="2963984"/>
            <a:ext cx="8946541" cy="20922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3200" dirty="0"/>
              <a:t>Desktop połączony LAG 2x1G do przełącznika, dalej 1x10G do </a:t>
            </a:r>
            <a:r>
              <a:rPr lang="pl-PL" sz="3200" dirty="0" err="1"/>
              <a:t>NAS’a</a:t>
            </a:r>
            <a:r>
              <a:rPr lang="pl-PL" sz="3200" dirty="0"/>
              <a:t>. </a:t>
            </a:r>
            <a:br>
              <a:rPr lang="pl-PL" sz="3200" dirty="0"/>
            </a:br>
            <a:r>
              <a:rPr lang="pl-PL" sz="3200" dirty="0"/>
              <a:t>Podczas różnych testów przepustowości maksymalna wartość transferu danych to 1Gbps. Dlaczego? </a:t>
            </a:r>
          </a:p>
        </p:txBody>
      </p:sp>
    </p:spTree>
    <p:extLst>
      <p:ext uri="{BB962C8B-B14F-4D97-AF65-F5344CB8AC3E}">
        <p14:creationId xmlns:p14="http://schemas.microsoft.com/office/powerpoint/2010/main" val="2498546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Algorytmy dystrybucji pakietów</a:t>
            </a:r>
            <a:endParaRPr lang="pl-PL" sz="2800" b="1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 err="1"/>
              <a:t>Balance</a:t>
            </a:r>
            <a:r>
              <a:rPr lang="pl-PL" sz="2800" dirty="0"/>
              <a:t>-RR (brak zachowania kolejności dostarczenia pakietów)</a:t>
            </a:r>
          </a:p>
          <a:p>
            <a:r>
              <a:rPr lang="pl-PL" sz="2800" dirty="0"/>
              <a:t>Active-Backup</a:t>
            </a:r>
          </a:p>
          <a:p>
            <a:r>
              <a:rPr lang="pl-PL" sz="2800" dirty="0"/>
              <a:t>Broadcast</a:t>
            </a:r>
          </a:p>
          <a:p>
            <a:r>
              <a:rPr lang="pl-PL" sz="2800" dirty="0"/>
              <a:t>IEEE 802.3ad – LACP</a:t>
            </a:r>
          </a:p>
          <a:p>
            <a:r>
              <a:rPr lang="pl-PL" sz="2800" dirty="0" err="1"/>
              <a:t>Balance-tlb</a:t>
            </a:r>
            <a:r>
              <a:rPr lang="pl-PL" sz="2800" dirty="0"/>
              <a:t>, </a:t>
            </a:r>
            <a:r>
              <a:rPr lang="pl-PL" sz="2800" dirty="0" err="1"/>
              <a:t>balance</a:t>
            </a:r>
            <a:r>
              <a:rPr lang="pl-PL" sz="2800" dirty="0"/>
              <a:t>-alb, …</a:t>
            </a:r>
          </a:p>
        </p:txBody>
      </p:sp>
    </p:spTree>
    <p:extLst>
      <p:ext uri="{BB962C8B-B14F-4D97-AF65-F5344CB8AC3E}">
        <p14:creationId xmlns:p14="http://schemas.microsoft.com/office/powerpoint/2010/main" val="3619054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err="1"/>
              <a:t>Bonding</a:t>
            </a:r>
            <a:r>
              <a:rPr lang="pl-PL" b="1" dirty="0"/>
              <a:t>: na co zwrócić uwagę?</a:t>
            </a:r>
            <a:endParaRPr lang="pl-PL" sz="2800" b="1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3289103"/>
          </a:xfrm>
        </p:spPr>
        <p:txBody>
          <a:bodyPr>
            <a:normAutofit/>
          </a:bodyPr>
          <a:lstStyle/>
          <a:p>
            <a:r>
              <a:rPr lang="pl-PL" sz="2800" dirty="0"/>
              <a:t>Zagregowane pasmo ≠ wydajność łącza</a:t>
            </a:r>
          </a:p>
          <a:p>
            <a:r>
              <a:rPr lang="pl-PL" sz="2800" dirty="0"/>
              <a:t>Monitoring</a:t>
            </a:r>
          </a:p>
          <a:p>
            <a:r>
              <a:rPr lang="pl-PL" sz="2800" dirty="0"/>
              <a:t>Debugowanie (m.in. link składowy wysycony)</a:t>
            </a:r>
          </a:p>
          <a:p>
            <a:r>
              <a:rPr lang="pl-PL" sz="2800" dirty="0"/>
              <a:t>Wszystkie składowe tej samej przepustowości</a:t>
            </a:r>
          </a:p>
        </p:txBody>
      </p:sp>
    </p:spTree>
    <p:extLst>
      <p:ext uri="{BB962C8B-B14F-4D97-AF65-F5344CB8AC3E}">
        <p14:creationId xmlns:p14="http://schemas.microsoft.com/office/powerpoint/2010/main" val="383090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err="1"/>
              <a:t>mLAG</a:t>
            </a:r>
            <a:r>
              <a:rPr lang="pl-PL" b="1" dirty="0"/>
              <a:t>/</a:t>
            </a:r>
            <a:r>
              <a:rPr lang="pl-PL" b="1" dirty="0" err="1"/>
              <a:t>vPC</a:t>
            </a:r>
            <a:r>
              <a:rPr lang="pl-PL" b="1" dirty="0"/>
              <a:t> czyli </a:t>
            </a:r>
            <a:r>
              <a:rPr lang="pl-PL" b="1" dirty="0" err="1"/>
              <a:t>bonding</a:t>
            </a:r>
            <a:r>
              <a:rPr lang="pl-PL" b="1" dirty="0"/>
              <a:t> z wieloma urządzeniami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/>
              <a:t>Cisco MEC/</a:t>
            </a:r>
            <a:r>
              <a:rPr lang="pl-PL" sz="2800" dirty="0" err="1"/>
              <a:t>vPC</a:t>
            </a:r>
            <a:r>
              <a:rPr lang="pl-PL" sz="2800" dirty="0"/>
              <a:t>/</a:t>
            </a:r>
            <a:r>
              <a:rPr lang="pl-PL" sz="2800" dirty="0" err="1"/>
              <a:t>EvPC</a:t>
            </a:r>
            <a:endParaRPr lang="pl-PL" sz="2800" dirty="0"/>
          </a:p>
          <a:p>
            <a:r>
              <a:rPr lang="pl-PL" sz="2800" dirty="0" err="1"/>
              <a:t>Arista</a:t>
            </a:r>
            <a:r>
              <a:rPr lang="pl-PL" sz="2800" dirty="0"/>
              <a:t> </a:t>
            </a:r>
            <a:r>
              <a:rPr lang="pl-PL" sz="2800" dirty="0" err="1"/>
              <a:t>mLAG</a:t>
            </a:r>
            <a:endParaRPr lang="pl-PL" sz="2800" dirty="0"/>
          </a:p>
          <a:p>
            <a:r>
              <a:rPr lang="pl-PL" sz="2800" dirty="0" err="1"/>
              <a:t>Juniper</a:t>
            </a:r>
            <a:r>
              <a:rPr lang="pl-PL" sz="2800" dirty="0"/>
              <a:t> MC-LAG</a:t>
            </a:r>
          </a:p>
          <a:p>
            <a:r>
              <a:rPr lang="pl-PL" sz="2800" dirty="0" err="1"/>
              <a:t>Mellanox</a:t>
            </a:r>
            <a:r>
              <a:rPr lang="pl-PL" sz="2800" dirty="0"/>
              <a:t> </a:t>
            </a:r>
            <a:r>
              <a:rPr lang="pl-PL" sz="2800" dirty="0" err="1"/>
              <a:t>mLAG</a:t>
            </a:r>
            <a:endParaRPr lang="pl-PL" sz="2800" dirty="0"/>
          </a:p>
          <a:p>
            <a:r>
              <a:rPr lang="pl-PL" sz="2800" dirty="0"/>
              <a:t>Lenovo </a:t>
            </a:r>
            <a:r>
              <a:rPr lang="pl-PL" sz="2800" dirty="0" err="1"/>
              <a:t>networking</a:t>
            </a:r>
            <a:r>
              <a:rPr lang="pl-PL" sz="2800" dirty="0"/>
              <a:t> </a:t>
            </a:r>
            <a:r>
              <a:rPr lang="pl-PL" sz="2800" dirty="0" err="1"/>
              <a:t>vLAG</a:t>
            </a:r>
            <a:endParaRPr lang="pl-PL" sz="2800" dirty="0"/>
          </a:p>
          <a:p>
            <a:r>
              <a:rPr lang="pl-PL" sz="2800" dirty="0"/>
              <a:t>…</a:t>
            </a:r>
          </a:p>
        </p:txBody>
      </p:sp>
      <p:pic>
        <p:nvPicPr>
          <p:cNvPr id="6" name="Obraz 5" descr="165402-evpc5.jpg (Obraz JPEG, 656×307 pikseli) - Mozilla Firefox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8" t="35641" r="51974" b="23053"/>
          <a:stretch/>
        </p:blipFill>
        <p:spPr>
          <a:xfrm>
            <a:off x="6112042" y="2142004"/>
            <a:ext cx="3938791" cy="40589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5315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Cisco </a:t>
            </a:r>
            <a:r>
              <a:rPr lang="pl-PL" b="1" dirty="0" err="1"/>
              <a:t>EvPC</a:t>
            </a:r>
            <a:r>
              <a:rPr lang="pl-PL" b="1" dirty="0"/>
              <a:t> (</a:t>
            </a:r>
            <a:r>
              <a:rPr lang="pl-PL" b="1" dirty="0" err="1"/>
              <a:t>FabricPath</a:t>
            </a:r>
            <a:r>
              <a:rPr lang="pl-PL" b="1" dirty="0"/>
              <a:t>)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l-PL" sz="2800" dirty="0"/>
          </a:p>
        </p:txBody>
      </p:sp>
      <p:pic>
        <p:nvPicPr>
          <p:cNvPr id="5122" name="Picture 2" descr="https://www.packetmischief.ca/wordpress/wp-content/uploads/2012/07/evpc_fcoe_separ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687" y="1999893"/>
            <a:ext cx="6015789" cy="4301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750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Podsumowanie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/>
              <a:t>Wdrożenie LAG pozwala lepiej zarządzać zasobami</a:t>
            </a:r>
          </a:p>
          <a:p>
            <a:r>
              <a:rPr lang="pl-PL" sz="2800" dirty="0"/>
              <a:t>Pad łącza w LAG jest mniej odczuwalny niż bezpośrednio (</a:t>
            </a:r>
            <a:r>
              <a:rPr lang="pl-PL" dirty="0"/>
              <a:t>zapewniając odpowiedni nadmiar</a:t>
            </a:r>
            <a:r>
              <a:rPr lang="pl-PL" sz="2800" dirty="0"/>
              <a:t>)</a:t>
            </a:r>
          </a:p>
          <a:p>
            <a:r>
              <a:rPr lang="pl-PL" sz="2800" dirty="0">
                <a:sym typeface="Wingdings" panose="05000000000000000000" pitchFamily="2" charset="2"/>
              </a:rPr>
              <a:t>Używaj LAG do połączeń router-router</a:t>
            </a:r>
          </a:p>
          <a:p>
            <a:r>
              <a:rPr lang="pl-PL" sz="2800" dirty="0" err="1">
                <a:sym typeface="Wingdings" panose="05000000000000000000" pitchFamily="2" charset="2"/>
              </a:rPr>
              <a:t>mLAG</a:t>
            </a:r>
            <a:r>
              <a:rPr lang="pl-PL" sz="2800" dirty="0">
                <a:sym typeface="Wingdings" panose="05000000000000000000" pitchFamily="2" charset="2"/>
              </a:rPr>
              <a:t>/</a:t>
            </a:r>
            <a:r>
              <a:rPr lang="pl-PL" sz="2800" dirty="0" err="1">
                <a:sym typeface="Wingdings" panose="05000000000000000000" pitchFamily="2" charset="2"/>
              </a:rPr>
              <a:t>vPC</a:t>
            </a:r>
            <a:r>
              <a:rPr lang="pl-PL" sz="2800" dirty="0">
                <a:sym typeface="Wingdings" panose="05000000000000000000" pitchFamily="2" charset="2"/>
              </a:rPr>
              <a:t> jest jeszcze fajniejszy.. o ile jest.</a:t>
            </a:r>
          </a:p>
          <a:p>
            <a:r>
              <a:rPr lang="pl-PL" sz="2800" dirty="0">
                <a:sym typeface="Wingdings" panose="05000000000000000000" pitchFamily="2" charset="2"/>
              </a:rPr>
              <a:t>Klient konfiguracji </a:t>
            </a:r>
            <a:r>
              <a:rPr lang="pl-PL" sz="2800" dirty="0" err="1">
                <a:sym typeface="Wingdings" panose="05000000000000000000" pitchFamily="2" charset="2"/>
              </a:rPr>
              <a:t>mLAG</a:t>
            </a:r>
            <a:r>
              <a:rPr lang="pl-PL" sz="2800" dirty="0">
                <a:sym typeface="Wingdings" panose="05000000000000000000" pitchFamily="2" charset="2"/>
              </a:rPr>
              <a:t> musi tylko wspierać LACP/802.3ax/ad</a:t>
            </a:r>
          </a:p>
          <a:p>
            <a:pPr marL="0" indent="0">
              <a:buNone/>
            </a:pPr>
            <a:endParaRPr lang="pl-PL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34131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s://pbs.twimg.com/media/CJQZwAXWUAIVhqH.jpg:lar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691" y="20428"/>
            <a:ext cx="9116762" cy="6837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030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s://pbs.twimg.com/media/CJQZwAXWUAIVhqH.jpg:lar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691" y="20428"/>
            <a:ext cx="9116762" cy="6837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ole tekstowe 1"/>
          <p:cNvSpPr txBox="1"/>
          <p:nvPr/>
        </p:nvSpPr>
        <p:spPr>
          <a:xfrm rot="19914577">
            <a:off x="1829716" y="3368842"/>
            <a:ext cx="77502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7200" dirty="0">
                <a:latin typeface="Rockwell Extra Bold" panose="02060903040505020403" pitchFamily="18" charset="0"/>
              </a:rPr>
              <a:t>NIEAKTUALNE</a:t>
            </a:r>
          </a:p>
        </p:txBody>
      </p:sp>
    </p:spTree>
    <p:extLst>
      <p:ext uri="{BB962C8B-B14F-4D97-AF65-F5344CB8AC3E}">
        <p14:creationId xmlns:p14="http://schemas.microsoft.com/office/powerpoint/2010/main" val="4034693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154955" y="2163425"/>
            <a:ext cx="8825658" cy="1096616"/>
          </a:xfrm>
        </p:spPr>
        <p:txBody>
          <a:bodyPr/>
          <a:lstStyle/>
          <a:p>
            <a:r>
              <a:rPr lang="pl-PL" sz="3200" b="1" dirty="0"/>
              <a:t>Podstawy wysokiej dostępności w sieciach:</a:t>
            </a:r>
            <a:br>
              <a:rPr lang="pl-PL" sz="3200" b="1" dirty="0"/>
            </a:br>
            <a:r>
              <a:rPr lang="pl-PL" b="1" dirty="0"/>
              <a:t>agregacja łączy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54955" y="3432317"/>
            <a:ext cx="8825658" cy="861420"/>
          </a:xfrm>
        </p:spPr>
        <p:txBody>
          <a:bodyPr>
            <a:noAutofit/>
          </a:bodyPr>
          <a:lstStyle/>
          <a:p>
            <a:r>
              <a:rPr lang="pl-PL" sz="4400" b="1" cap="none" dirty="0"/>
              <a:t>Net</a:t>
            </a:r>
            <a:r>
              <a:rPr lang="pl-PL" sz="4400" b="1" dirty="0"/>
              <a:t>::IP </a:t>
            </a:r>
            <a:r>
              <a:rPr lang="pl-PL" sz="4400" b="1" cap="none" dirty="0" err="1"/>
              <a:t>Meetup</a:t>
            </a:r>
            <a:endParaRPr lang="pl-PL" sz="4400" b="1" dirty="0"/>
          </a:p>
        </p:txBody>
      </p:sp>
      <p:grpSp>
        <p:nvGrpSpPr>
          <p:cNvPr id="6" name="Grupa 5"/>
          <p:cNvGrpSpPr/>
          <p:nvPr/>
        </p:nvGrpSpPr>
        <p:grpSpPr>
          <a:xfrm>
            <a:off x="1349736" y="5394960"/>
            <a:ext cx="3071675" cy="1384995"/>
            <a:chOff x="594360" y="5394960"/>
            <a:chExt cx="3071675" cy="1384995"/>
          </a:xfrm>
        </p:grpSpPr>
        <p:sp>
          <p:nvSpPr>
            <p:cNvPr id="4" name="pole tekstowe 3"/>
            <p:cNvSpPr txBox="1"/>
            <p:nvPr/>
          </p:nvSpPr>
          <p:spPr>
            <a:xfrm>
              <a:off x="594360" y="5394960"/>
              <a:ext cx="3071675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3000" dirty="0">
                  <a:solidFill>
                    <a:schemeClr val="tx2"/>
                  </a:solidFill>
                </a:rPr>
                <a:t>Jakub </a:t>
              </a:r>
              <a:r>
                <a:rPr lang="pl-PL" sz="3000" dirty="0" err="1">
                  <a:solidFill>
                    <a:schemeClr val="tx2"/>
                  </a:solidFill>
                </a:rPr>
                <a:t>Słociński</a:t>
              </a:r>
              <a:r>
                <a:rPr lang="pl-PL" sz="3000" dirty="0">
                  <a:solidFill>
                    <a:schemeClr val="tx2"/>
                  </a:solidFill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pl-PL" sz="2400" dirty="0">
                  <a:solidFill>
                    <a:schemeClr val="tx2"/>
                  </a:solidFill>
                </a:rPr>
                <a:t>        @</a:t>
              </a:r>
              <a:r>
                <a:rPr lang="pl-PL" sz="2400" dirty="0" err="1">
                  <a:solidFill>
                    <a:schemeClr val="tx2"/>
                  </a:solidFill>
                </a:rPr>
                <a:t>KubaAtOVH</a:t>
              </a:r>
              <a:endParaRPr lang="pl-PL" sz="2400" dirty="0">
                <a:solidFill>
                  <a:schemeClr val="tx2"/>
                </a:solidFill>
              </a:endParaRPr>
            </a:p>
            <a:p>
              <a:endParaRPr lang="pl-PL" dirty="0"/>
            </a:p>
          </p:txBody>
        </p:sp>
        <p:pic>
          <p:nvPicPr>
            <p:cNvPr id="5" name="Obraz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582" y="5985462"/>
              <a:ext cx="448182" cy="4481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0264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35958" y="2681207"/>
            <a:ext cx="9404723" cy="1233316"/>
          </a:xfrm>
        </p:spPr>
        <p:txBody>
          <a:bodyPr/>
          <a:lstStyle/>
          <a:p>
            <a:pPr algn="ctr"/>
            <a:r>
              <a:rPr lang="pl-PL" sz="7200" b="1" dirty="0"/>
              <a:t>Teraz zadaj pytanie </a:t>
            </a:r>
            <a:r>
              <a:rPr lang="pl-PL" sz="7200" b="1" dirty="0">
                <a:sym typeface="Wingdings" panose="05000000000000000000" pitchFamily="2" charset="2"/>
              </a:rPr>
              <a:t></a:t>
            </a:r>
            <a:endParaRPr lang="pl-PL" sz="7200" b="1" dirty="0"/>
          </a:p>
        </p:txBody>
      </p:sp>
      <p:grpSp>
        <p:nvGrpSpPr>
          <p:cNvPr id="6" name="Grupa 5"/>
          <p:cNvGrpSpPr/>
          <p:nvPr/>
        </p:nvGrpSpPr>
        <p:grpSpPr>
          <a:xfrm>
            <a:off x="1349736" y="5394960"/>
            <a:ext cx="3071675" cy="1384995"/>
            <a:chOff x="594360" y="5394960"/>
            <a:chExt cx="3071675" cy="1384995"/>
          </a:xfrm>
        </p:grpSpPr>
        <p:sp>
          <p:nvSpPr>
            <p:cNvPr id="7" name="pole tekstowe 6"/>
            <p:cNvSpPr txBox="1"/>
            <p:nvPr/>
          </p:nvSpPr>
          <p:spPr>
            <a:xfrm>
              <a:off x="594360" y="5394960"/>
              <a:ext cx="3071675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3000" dirty="0">
                  <a:solidFill>
                    <a:schemeClr val="tx2"/>
                  </a:solidFill>
                </a:rPr>
                <a:t>Jakub </a:t>
              </a:r>
              <a:r>
                <a:rPr lang="pl-PL" sz="3000" dirty="0" err="1">
                  <a:solidFill>
                    <a:schemeClr val="tx2"/>
                  </a:solidFill>
                </a:rPr>
                <a:t>Słociński</a:t>
              </a:r>
              <a:r>
                <a:rPr lang="pl-PL" sz="3000" dirty="0">
                  <a:solidFill>
                    <a:schemeClr val="tx2"/>
                  </a:solidFill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pl-PL" sz="2400" dirty="0">
                  <a:solidFill>
                    <a:schemeClr val="tx2"/>
                  </a:solidFill>
                </a:rPr>
                <a:t>        @</a:t>
              </a:r>
              <a:r>
                <a:rPr lang="pl-PL" sz="2400" dirty="0" err="1">
                  <a:solidFill>
                    <a:schemeClr val="tx2"/>
                  </a:solidFill>
                </a:rPr>
                <a:t>KubaAtOVH</a:t>
              </a:r>
              <a:endParaRPr lang="pl-PL" sz="2400" dirty="0">
                <a:solidFill>
                  <a:schemeClr val="tx2"/>
                </a:solidFill>
              </a:endParaRPr>
            </a:p>
            <a:p>
              <a:endParaRPr lang="pl-PL" dirty="0"/>
            </a:p>
          </p:txBody>
        </p:sp>
        <p:pic>
          <p:nvPicPr>
            <p:cNvPr id="8" name="Obraz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582" y="5985462"/>
              <a:ext cx="448182" cy="4481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1199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03312" y="1138519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dirty="0"/>
              <a:t>„</a:t>
            </a:r>
            <a:r>
              <a:rPr lang="pl-PL" sz="2800" b="1" dirty="0"/>
              <a:t> Agregacja łączy</a:t>
            </a:r>
            <a:r>
              <a:rPr lang="pl-PL" sz="2800" dirty="0"/>
              <a:t> (ang. link </a:t>
            </a:r>
            <a:r>
              <a:rPr lang="pl-PL" sz="2800" dirty="0" err="1"/>
              <a:t>aggregation</a:t>
            </a:r>
            <a:r>
              <a:rPr lang="pl-PL" sz="2800" dirty="0"/>
              <a:t>) – technika, polegająca na łączeniu przełączników kilkoma połączeniami równocześnie, co pozwala na utworzenie za pomocą wielu fizycznych połączeń jednego połączenia logicznego (wirtualnego kanału) charakteryzującego się większą przepustowością oraz większą niezawodnością.”</a:t>
            </a:r>
          </a:p>
          <a:p>
            <a:pPr marL="0" indent="0" algn="r">
              <a:buNone/>
            </a:pPr>
            <a:r>
              <a:rPr lang="pl-PL" sz="1600" dirty="0"/>
              <a:t>pl.wikipedia.org</a:t>
            </a:r>
          </a:p>
        </p:txBody>
      </p:sp>
    </p:spTree>
    <p:extLst>
      <p:ext uri="{BB962C8B-B14F-4D97-AF65-F5344CB8AC3E}">
        <p14:creationId xmlns:p14="http://schemas.microsoft.com/office/powerpoint/2010/main" val="1776165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Dawno </a:t>
            </a:r>
            <a:r>
              <a:rPr lang="pl-PL" b="1" dirty="0" err="1"/>
              <a:t>dawno</a:t>
            </a:r>
            <a:r>
              <a:rPr lang="pl-PL" b="1" dirty="0"/>
              <a:t> temu…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/>
          <a:lstStyle/>
          <a:p>
            <a:r>
              <a:rPr lang="pl-PL" sz="2800" dirty="0"/>
              <a:t>Pojedynczy link do </a:t>
            </a:r>
            <a:r>
              <a:rPr lang="pl-PL" sz="2800" dirty="0" err="1"/>
              <a:t>switch’a</a:t>
            </a:r>
            <a:endParaRPr lang="pl-PL" sz="2800" dirty="0"/>
          </a:p>
          <a:p>
            <a:r>
              <a:rPr lang="pl-PL" sz="2800" dirty="0"/>
              <a:t>Brak nadmiarowości pomiędzy przełącznikami</a:t>
            </a:r>
          </a:p>
          <a:p>
            <a:r>
              <a:rPr lang="pl-PL" sz="2800" dirty="0"/>
              <a:t>Zwiększenie przepustowości wymaga wyłączenia usługi</a:t>
            </a:r>
          </a:p>
          <a:p>
            <a:r>
              <a:rPr lang="pl-PL" sz="2800" dirty="0"/>
              <a:t>Wiele sieci nie wspierało zero-</a:t>
            </a:r>
            <a:r>
              <a:rPr lang="pl-PL" sz="2800" dirty="0" err="1"/>
              <a:t>downtime</a:t>
            </a:r>
            <a:r>
              <a:rPr lang="pl-PL" sz="2800" dirty="0"/>
              <a:t>-</a:t>
            </a:r>
            <a:r>
              <a:rPr lang="pl-PL" sz="2800" dirty="0" err="1"/>
              <a:t>upgrade</a:t>
            </a:r>
            <a:r>
              <a:rPr lang="pl-PL" sz="2800" dirty="0"/>
              <a:t> </a:t>
            </a:r>
            <a:r>
              <a:rPr lang="pl-PL" sz="2800" dirty="0">
                <a:sym typeface="Wingdings" panose="05000000000000000000" pitchFamily="2" charset="2"/>
              </a:rPr>
              <a:t></a:t>
            </a:r>
            <a:endParaRPr lang="pl-PL" sz="2800" dirty="0"/>
          </a:p>
          <a:p>
            <a:endParaRPr lang="pl-PL" dirty="0"/>
          </a:p>
          <a:p>
            <a:pPr lvl="1"/>
            <a:endParaRPr lang="pl-PL" dirty="0"/>
          </a:p>
        </p:txBody>
      </p:sp>
      <p:pic>
        <p:nvPicPr>
          <p:cNvPr id="4" name="Obraz 3" descr="Creately - Draw, Share, Validate and Export diagram - Mozilla Firefox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90" t="47330" r="25000" b="30386"/>
          <a:stretch/>
        </p:blipFill>
        <p:spPr>
          <a:xfrm>
            <a:off x="3949924" y="4698641"/>
            <a:ext cx="6100910" cy="1350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5961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A dzisiaj?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/>
          <a:lstStyle/>
          <a:p>
            <a:r>
              <a:rPr lang="pl-PL" sz="2800" dirty="0"/>
              <a:t>Zdublowane </a:t>
            </a:r>
            <a:r>
              <a:rPr lang="pl-PL" sz="2800" dirty="0" err="1"/>
              <a:t>switch’e</a:t>
            </a:r>
            <a:r>
              <a:rPr lang="pl-PL" sz="2800" dirty="0"/>
              <a:t>, </a:t>
            </a:r>
            <a:r>
              <a:rPr lang="pl-PL" sz="2800" dirty="0" err="1"/>
              <a:t>router’y</a:t>
            </a:r>
            <a:endParaRPr lang="pl-PL" sz="2800" dirty="0"/>
          </a:p>
          <a:p>
            <a:r>
              <a:rPr lang="pl-PL" sz="2800" dirty="0"/>
              <a:t>Nadmiarowość łączy</a:t>
            </a:r>
          </a:p>
          <a:p>
            <a:r>
              <a:rPr lang="pl-PL" sz="2800" dirty="0"/>
              <a:t>Wysokodostępne </a:t>
            </a:r>
            <a:r>
              <a:rPr lang="pl-PL" sz="2800" dirty="0" err="1"/>
              <a:t>infrastuktury</a:t>
            </a:r>
            <a:r>
              <a:rPr lang="pl-PL" sz="2800" dirty="0"/>
              <a:t> </a:t>
            </a:r>
          </a:p>
          <a:p>
            <a:r>
              <a:rPr lang="pl-PL" sz="2800" dirty="0"/>
              <a:t>Skalowalnie ad-hoc</a:t>
            </a:r>
          </a:p>
          <a:p>
            <a:r>
              <a:rPr lang="pl-PL" sz="2800" dirty="0"/>
              <a:t>…</a:t>
            </a:r>
          </a:p>
          <a:p>
            <a:endParaRPr lang="pl-PL" dirty="0"/>
          </a:p>
          <a:p>
            <a:pPr lvl="1"/>
            <a:endParaRPr lang="pl-PL" dirty="0"/>
          </a:p>
        </p:txBody>
      </p:sp>
      <p:pic>
        <p:nvPicPr>
          <p:cNvPr id="3" name="Obraz 2" descr="165402-evpc5.jpg (Obraz JPEG, 656×307 pikseli) - Mozilla Firefox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84" t="35641" r="51974" b="23053"/>
          <a:stretch/>
        </p:blipFill>
        <p:spPr>
          <a:xfrm>
            <a:off x="7138735" y="1921502"/>
            <a:ext cx="3986919" cy="40589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5924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Dodatkowe łącze pomiędzy przełącznikami:</a:t>
            </a:r>
            <a:endParaRPr lang="pl-PL" sz="2800" b="1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>
          <a:xfrm>
            <a:off x="875201" y="4266729"/>
            <a:ext cx="8946541" cy="1797187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pl-PL" sz="12000" b="1" dirty="0"/>
              <a:t>?</a:t>
            </a:r>
            <a:br>
              <a:rPr lang="pl-PL" dirty="0"/>
            </a:br>
            <a:br>
              <a:rPr lang="pl-PL" dirty="0"/>
            </a:br>
            <a:br>
              <a:rPr lang="pl-PL" dirty="0"/>
            </a:br>
            <a:endParaRPr lang="pl-PL" dirty="0"/>
          </a:p>
        </p:txBody>
      </p:sp>
      <p:pic>
        <p:nvPicPr>
          <p:cNvPr id="3" name="Obraz 2" descr="Creately - Draw, Share, Validate and Export diagram - Mozilla Firefox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3" t="45906" r="25526" b="31119"/>
          <a:stretch/>
        </p:blipFill>
        <p:spPr>
          <a:xfrm>
            <a:off x="2320034" y="2402068"/>
            <a:ext cx="6513095" cy="15079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3515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Dodatkowe łącze pomiędzy przełącznikami = </a:t>
            </a:r>
            <a:r>
              <a:rPr lang="pl-PL" b="1" dirty="0" err="1"/>
              <a:t>failover</a:t>
            </a:r>
            <a:endParaRPr lang="pl-PL" sz="2800" b="1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800" dirty="0"/>
              <a:t>Więcej niż jedno połączenie pomiędzy dwoma urządzeniami w ramach tej samej domeny rozgłoszeniowej (L2) = pętla </a:t>
            </a:r>
            <a:r>
              <a:rPr lang="pl-PL" sz="2800" dirty="0">
                <a:sym typeface="Wingdings" panose="05000000000000000000" pitchFamily="2" charset="2"/>
              </a:rPr>
              <a:t></a:t>
            </a:r>
            <a:endParaRPr lang="pl-PL" sz="2800" dirty="0"/>
          </a:p>
          <a:p>
            <a:r>
              <a:rPr lang="pl-PL" sz="2800" dirty="0"/>
              <a:t>Brak mechanizmów TTL w sieciach L2</a:t>
            </a:r>
          </a:p>
          <a:p>
            <a:pPr marL="0" indent="0">
              <a:buNone/>
            </a:pPr>
            <a:br>
              <a:rPr lang="pl-PL" dirty="0"/>
            </a:br>
            <a:br>
              <a:rPr lang="pl-PL" dirty="0"/>
            </a:br>
            <a:br>
              <a:rPr lang="pl-PL" dirty="0"/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56962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Nadmiarowość bez pętli: STP</a:t>
            </a:r>
            <a:endParaRPr lang="pl-PL" sz="2800" b="1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dirty="0"/>
              <a:t>STP (</a:t>
            </a:r>
            <a:r>
              <a:rPr lang="pl-PL" sz="2800" dirty="0" err="1"/>
              <a:t>Spanning</a:t>
            </a:r>
            <a:r>
              <a:rPr lang="pl-PL" sz="2800" dirty="0"/>
              <a:t> </a:t>
            </a:r>
            <a:r>
              <a:rPr lang="pl-PL" sz="2800" dirty="0" err="1"/>
              <a:t>Tree</a:t>
            </a:r>
            <a:r>
              <a:rPr lang="pl-PL" sz="2800" dirty="0"/>
              <a:t> </a:t>
            </a:r>
            <a:r>
              <a:rPr lang="pl-PL" sz="2800" dirty="0" err="1"/>
              <a:t>Protocol</a:t>
            </a:r>
            <a:r>
              <a:rPr lang="pl-PL" sz="2800" dirty="0"/>
              <a:t>) –zwiększenie niezawodności środowisk sieciowych poprzez eliminację pętli w sieci</a:t>
            </a:r>
          </a:p>
        </p:txBody>
      </p:sp>
      <p:pic>
        <p:nvPicPr>
          <p:cNvPr id="3" name="Obraz 2" descr="Cisco Packet Tracer Student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7" t="32704" r="49025" b="51948"/>
          <a:stretch/>
        </p:blipFill>
        <p:spPr>
          <a:xfrm>
            <a:off x="2275828" y="4203828"/>
            <a:ext cx="7321853" cy="15552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8539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Nadmiarowość bez pętli v.2: LAG/</a:t>
            </a:r>
            <a:r>
              <a:rPr lang="pl-PL" b="1" dirty="0" err="1"/>
              <a:t>PortChannel</a:t>
            </a:r>
            <a:r>
              <a:rPr lang="pl-PL" b="1" dirty="0"/>
              <a:t>/</a:t>
            </a:r>
            <a:r>
              <a:rPr lang="pl-PL" b="1" dirty="0" err="1"/>
              <a:t>bond</a:t>
            </a:r>
            <a:endParaRPr lang="pl-PL" sz="2800" b="1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2800" b="1" dirty="0"/>
              <a:t>LAG</a:t>
            </a:r>
            <a:r>
              <a:rPr lang="pl-PL" sz="2800" dirty="0"/>
              <a:t> </a:t>
            </a:r>
            <a:r>
              <a:rPr lang="pl-PL" sz="2800" b="1" dirty="0"/>
              <a:t>=</a:t>
            </a:r>
            <a:r>
              <a:rPr lang="pl-PL" sz="2800" dirty="0"/>
              <a:t> </a:t>
            </a:r>
            <a:r>
              <a:rPr lang="pl-PL" sz="2800" b="1" dirty="0"/>
              <a:t>Link </a:t>
            </a:r>
            <a:r>
              <a:rPr lang="pl-PL" sz="2800" b="1" dirty="0" err="1"/>
              <a:t>Aggregation</a:t>
            </a:r>
            <a:r>
              <a:rPr lang="pl-PL" sz="2800" b="1" dirty="0"/>
              <a:t> </a:t>
            </a:r>
            <a:r>
              <a:rPr lang="pl-PL" sz="2800" b="1" dirty="0" err="1"/>
              <a:t>Group</a:t>
            </a:r>
            <a:r>
              <a:rPr lang="pl-PL" sz="2800" b="1" dirty="0"/>
              <a:t> (</a:t>
            </a:r>
            <a:r>
              <a:rPr lang="pl-PL" sz="2800" b="1" dirty="0" err="1"/>
              <a:t>bonding</a:t>
            </a:r>
            <a:r>
              <a:rPr lang="pl-PL" sz="2800" b="1" dirty="0"/>
              <a:t>, NIC </a:t>
            </a:r>
            <a:r>
              <a:rPr lang="pl-PL" sz="2800" b="1" dirty="0" err="1"/>
              <a:t>teaming</a:t>
            </a:r>
            <a:r>
              <a:rPr lang="pl-PL" sz="2800" b="1" dirty="0"/>
              <a:t>, link </a:t>
            </a:r>
            <a:r>
              <a:rPr lang="pl-PL" sz="2800" b="1" dirty="0" err="1"/>
              <a:t>bundling</a:t>
            </a:r>
            <a:r>
              <a:rPr lang="pl-PL" sz="2800" b="1" dirty="0"/>
              <a:t>, </a:t>
            </a:r>
            <a:r>
              <a:rPr lang="pl-PL" sz="2800" b="1" dirty="0" err="1"/>
              <a:t>PortChannel</a:t>
            </a:r>
            <a:r>
              <a:rPr lang="pl-PL" sz="2800" b="1" dirty="0"/>
              <a:t>, …)</a:t>
            </a:r>
          </a:p>
          <a:p>
            <a:r>
              <a:rPr lang="pl-PL" sz="2200" dirty="0"/>
              <a:t>Jeden logiczny interfejs sieciowy</a:t>
            </a:r>
          </a:p>
          <a:p>
            <a:r>
              <a:rPr lang="pl-PL" sz="2200" dirty="0"/>
              <a:t>STP działa na interfejsie LAG = wszystkie linki aktywne</a:t>
            </a:r>
          </a:p>
        </p:txBody>
      </p:sp>
      <p:pic>
        <p:nvPicPr>
          <p:cNvPr id="6" name="Picture 2" descr="http://www.packetmischief.ca/wordpress/wp-content/uploads/2012/07/ec_bandwidth_vs_thrupu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11" b="-1"/>
          <a:stretch/>
        </p:blipFill>
        <p:spPr bwMode="auto">
          <a:xfrm>
            <a:off x="2231512" y="4555448"/>
            <a:ext cx="6690140" cy="16929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3335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J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J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1819</TotalTime>
  <Words>608</Words>
  <Application>Microsoft Office PowerPoint</Application>
  <PresentationFormat>Panoramiczny</PresentationFormat>
  <Paragraphs>100</Paragraphs>
  <Slides>20</Slides>
  <Notes>11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20</vt:i4>
      </vt:variant>
    </vt:vector>
  </HeadingPairs>
  <TitlesOfParts>
    <vt:vector size="27" baseType="lpstr">
      <vt:lpstr>Arial</vt:lpstr>
      <vt:lpstr>Calibri</vt:lpstr>
      <vt:lpstr>Century Gothic</vt:lpstr>
      <vt:lpstr>Rockwell Extra Bold</vt:lpstr>
      <vt:lpstr>Wingdings</vt:lpstr>
      <vt:lpstr>Wingdings 3</vt:lpstr>
      <vt:lpstr>Jon</vt:lpstr>
      <vt:lpstr>Prezentacja programu PowerPoint</vt:lpstr>
      <vt:lpstr>Podstawy wysokiej dostępności w sieciach: agregacja łączy</vt:lpstr>
      <vt:lpstr>Prezentacja programu PowerPoint</vt:lpstr>
      <vt:lpstr>Dawno dawno temu…</vt:lpstr>
      <vt:lpstr>A dzisiaj?</vt:lpstr>
      <vt:lpstr>Dodatkowe łącze pomiędzy przełącznikami:</vt:lpstr>
      <vt:lpstr>Dodatkowe łącze pomiędzy przełącznikami = failover</vt:lpstr>
      <vt:lpstr>Nadmiarowość bez pętli: STP</vt:lpstr>
      <vt:lpstr>Nadmiarowość bez pętli v.2: LAG/PortChannel/bond</vt:lpstr>
      <vt:lpstr>Agregacja L2/L3 - nie tylko pomiędzy przełącznikami</vt:lpstr>
      <vt:lpstr>Zalety Port-Channel</vt:lpstr>
      <vt:lpstr>?</vt:lpstr>
      <vt:lpstr>Algorytmy dystrybucji pakietów</vt:lpstr>
      <vt:lpstr>Bonding: na co zwrócić uwagę?</vt:lpstr>
      <vt:lpstr>mLAG/vPC czyli bonding z wieloma urządzeniami</vt:lpstr>
      <vt:lpstr>Cisco EvPC (FabricPath)</vt:lpstr>
      <vt:lpstr>Podsumowanie</vt:lpstr>
      <vt:lpstr>Prezentacja programu PowerPoint</vt:lpstr>
      <vt:lpstr>Prezentacja programu PowerPoint</vt:lpstr>
      <vt:lpstr>Teraz zadaj pytanie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Net::IP meetup</dc:title>
  <dc:creator>kuba</dc:creator>
  <cp:lastModifiedBy>kuba</cp:lastModifiedBy>
  <cp:revision>58</cp:revision>
  <dcterms:created xsi:type="dcterms:W3CDTF">2016-07-25T13:30:16Z</dcterms:created>
  <dcterms:modified xsi:type="dcterms:W3CDTF">2016-07-26T19:49:31Z</dcterms:modified>
</cp:coreProperties>
</file>