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69" r:id="rId2"/>
    <p:sldId id="270" r:id="rId3"/>
    <p:sldId id="257" r:id="rId4"/>
    <p:sldId id="258" r:id="rId5"/>
    <p:sldId id="260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72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C1CD0-3CA3-4F06-9E51-F3067C6A9BF6}" type="datetimeFigureOut">
              <a:rPr lang="en-IN" smtClean="0"/>
              <a:t>14-01-2019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F97FC-E4F8-4E42-9F13-155F18F63DC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03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968A-683C-4E03-8951-6C5462AA71D9}" type="datetime1">
              <a:rPr lang="en-IN" smtClean="0"/>
              <a:t>14-01-2019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76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FAC31-4877-4B96-80DF-1DD7EC5529E6}" type="datetime1">
              <a:rPr lang="en-IN" smtClean="0"/>
              <a:t>14-01-2019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F0E2-6BF6-45C3-BC79-57D3737806B9}" type="datetime1">
              <a:rPr lang="en-IN" smtClean="0"/>
              <a:t>14-01-2019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46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8743-6A70-497E-99C9-9370A453A968}" type="datetime1">
              <a:rPr lang="en-IN" smtClean="0"/>
              <a:t>14-01-2019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80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7D5E-E4A4-4719-B4A8-BCA68FFD022E}" type="datetime1">
              <a:rPr lang="en-IN" smtClean="0"/>
              <a:t>14-01-2019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88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CF74-F70F-4E14-90EE-0107D6E2AB82}" type="datetime1">
              <a:rPr lang="en-IN" smtClean="0"/>
              <a:t>14-01-2019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6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EB6-5D79-430F-9881-94BE595C331F}" type="datetime1">
              <a:rPr lang="en-IN" smtClean="0"/>
              <a:t>14-01-2019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70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E3915-41CE-4C0C-B0BA-66A70780DEA4}" type="datetime1">
              <a:rPr lang="en-IN" smtClean="0"/>
              <a:t>14-01-2019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09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781E9-C1AF-4A91-B78F-14BCA6BEE762}" type="datetime1">
              <a:rPr lang="en-IN" smtClean="0"/>
              <a:t>14-01-2019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946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DD270-207E-48C0-9D12-188A22A16340}" type="datetime1">
              <a:rPr lang="en-IN" smtClean="0"/>
              <a:t>14-01-2019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CE1C2-655B-44EE-B021-F136A10CCEB7}" type="datetime1">
              <a:rPr lang="en-IN" smtClean="0"/>
              <a:t>14-01-2019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651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460BE-9E11-4EC8-ADBE-ED483E15B3EC}" type="datetime1">
              <a:rPr lang="en-IN" smtClean="0"/>
              <a:t>14-01-2019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Bibek Kumar, Assistant Professor Department of Computer Science, DITU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67672-EA37-4DB2-866A-81F425CE6FA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38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55650" y="3429000"/>
            <a:ext cx="7772400" cy="1362075"/>
          </a:xfrm>
        </p:spPr>
        <p:txBody>
          <a:bodyPr/>
          <a:lstStyle/>
          <a:p>
            <a:pPr algn="ctr"/>
            <a:r>
              <a:rPr lang="en-IN" altLang="en-US" sz="2000" cap="none" dirty="0" err="1" smtClean="0">
                <a:latin typeface="Cambria" pitchFamily="18" charset="0"/>
                <a:ea typeface="Cambria" pitchFamily="18" charset="0"/>
                <a:cs typeface="Cambria" pitchFamily="18" charset="0"/>
              </a:rPr>
              <a:t>Dr.</a:t>
            </a:r>
            <a:r>
              <a:rPr lang="en-IN" altLang="en-US" sz="200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  <a:t> Neeraj Kumar Pandey</a:t>
            </a:r>
            <a:r>
              <a:rPr lang="en-IN" altLang="en-US" sz="2000" b="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  <a:t/>
            </a:r>
            <a:br>
              <a:rPr lang="en-IN" altLang="en-US" sz="2000" b="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</a:br>
            <a:r>
              <a:rPr lang="en-IN" altLang="en-US" sz="2000" b="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  <a:t>CSE </a:t>
            </a:r>
            <a:r>
              <a:rPr lang="en-IN" altLang="en-US" sz="2000" b="0" cap="none" dirty="0" err="1" smtClean="0">
                <a:latin typeface="Cambria" pitchFamily="18" charset="0"/>
                <a:ea typeface="Cambria" pitchFamily="18" charset="0"/>
                <a:cs typeface="Cambria" pitchFamily="18" charset="0"/>
              </a:rPr>
              <a:t>Deptt</a:t>
            </a:r>
            <a:r>
              <a:rPr lang="en-IN" altLang="en-US" sz="2000" b="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  <a:t>. DITU</a:t>
            </a:r>
            <a:br>
              <a:rPr lang="en-IN" altLang="en-US" sz="2000" b="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</a:br>
            <a:r>
              <a:rPr lang="en-IN" altLang="en-US" sz="2000" b="0" cap="none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  <a:t>neeraj.pandey@dituniversity.edu.in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>
          <a:xfrm>
            <a:off x="684213" y="1341438"/>
            <a:ext cx="7772400" cy="1500187"/>
          </a:xfrm>
        </p:spPr>
        <p:txBody>
          <a:bodyPr/>
          <a:lstStyle/>
          <a:p>
            <a:r>
              <a:rPr lang="en-IN" altLang="en-US" sz="6600" dirty="0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Introduction to </a:t>
            </a:r>
            <a:r>
              <a:rPr lang="en-IN" altLang="en-US" sz="6600" dirty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C</a:t>
            </a:r>
            <a:r>
              <a:rPr lang="en-IN" altLang="en-US" sz="6600" dirty="0" smtClean="0">
                <a:solidFill>
                  <a:schemeClr val="tx2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50686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en-IN" b="1" dirty="0" smtClean="0"/>
              <a:t>Execution of C</a:t>
            </a:r>
            <a:r>
              <a:rPr lang="en-IN" b="1" dirty="0"/>
              <a:t># </a:t>
            </a:r>
            <a:r>
              <a:rPr lang="en-IN" b="1" dirty="0" smtClean="0"/>
              <a:t>Program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556792"/>
            <a:ext cx="27363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7424" y="1844824"/>
            <a:ext cx="579793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/>
              <a:t>Write source code in any editor (notepad, word pad etc.)</a:t>
            </a:r>
          </a:p>
          <a:p>
            <a:pPr marL="342900" indent="-342900">
              <a:buAutoNum type="arabicPeriod"/>
            </a:pPr>
            <a:r>
              <a:rPr lang="en-IN" dirty="0" smtClean="0"/>
              <a:t>Save it with </a:t>
            </a:r>
            <a:r>
              <a:rPr lang="en-IN" i="1" dirty="0" smtClean="0"/>
              <a:t>.</a:t>
            </a:r>
            <a:r>
              <a:rPr lang="en-IN" i="1" dirty="0" err="1" smtClean="0"/>
              <a:t>cs</a:t>
            </a:r>
            <a:r>
              <a:rPr lang="en-IN" i="1" dirty="0" smtClean="0"/>
              <a:t> </a:t>
            </a:r>
            <a:r>
              <a:rPr lang="en-IN" dirty="0" smtClean="0"/>
              <a:t>extension (</a:t>
            </a:r>
            <a:r>
              <a:rPr lang="en-IN" dirty="0" err="1" smtClean="0"/>
              <a:t>i.e</a:t>
            </a:r>
            <a:r>
              <a:rPr lang="en-IN" dirty="0" smtClean="0"/>
              <a:t>,  </a:t>
            </a:r>
            <a:r>
              <a:rPr lang="en-IN" dirty="0" err="1" smtClean="0"/>
              <a:t>file_name.cs</a:t>
            </a:r>
            <a:r>
              <a:rPr lang="en-IN" dirty="0" smtClean="0"/>
              <a:t>).</a:t>
            </a:r>
          </a:p>
          <a:p>
            <a:pPr marL="342900" indent="-342900">
              <a:buAutoNum type="arabicPeriod"/>
            </a:pPr>
            <a:r>
              <a:rPr lang="en-IN" dirty="0" smtClean="0"/>
              <a:t>Open visual studio command prompt and go to the</a:t>
            </a:r>
          </a:p>
          <a:p>
            <a:r>
              <a:rPr lang="en-IN" dirty="0" smtClean="0"/>
              <a:t>      directories containing your filename.</a:t>
            </a:r>
          </a:p>
          <a:p>
            <a:r>
              <a:rPr lang="en-IN" dirty="0" smtClean="0"/>
              <a:t>4. Compile the program by writing the command</a:t>
            </a:r>
          </a:p>
          <a:p>
            <a:r>
              <a:rPr lang="en-IN" dirty="0"/>
              <a:t> </a:t>
            </a:r>
            <a:r>
              <a:rPr lang="en-IN" dirty="0" smtClean="0"/>
              <a:t>     </a:t>
            </a:r>
            <a:r>
              <a:rPr lang="en-IN" i="1" dirty="0" err="1" smtClean="0">
                <a:solidFill>
                  <a:srgbClr val="0000FF"/>
                </a:solidFill>
              </a:rPr>
              <a:t>csc</a:t>
            </a:r>
            <a:r>
              <a:rPr lang="en-IN" i="1" dirty="0" smtClean="0">
                <a:solidFill>
                  <a:srgbClr val="0000FF"/>
                </a:solidFill>
              </a:rPr>
              <a:t> </a:t>
            </a:r>
            <a:r>
              <a:rPr lang="en-IN" i="1" dirty="0" err="1" smtClean="0">
                <a:solidFill>
                  <a:srgbClr val="0000FF"/>
                </a:solidFill>
              </a:rPr>
              <a:t>file_name.cs</a:t>
            </a:r>
            <a:r>
              <a:rPr lang="en-IN" i="1" dirty="0" smtClean="0">
                <a:solidFill>
                  <a:srgbClr val="0000FF"/>
                </a:solidFill>
              </a:rPr>
              <a:t> </a:t>
            </a:r>
          </a:p>
          <a:p>
            <a:r>
              <a:rPr lang="en-IN" i="1" dirty="0" smtClean="0"/>
              <a:t>      ( </a:t>
            </a:r>
            <a:r>
              <a:rPr lang="en-IN" i="1" dirty="0" err="1" smtClean="0"/>
              <a:t>c#</a:t>
            </a:r>
            <a:r>
              <a:rPr lang="en-IN" i="1" dirty="0" smtClean="0"/>
              <a:t> compiler compile code and create an executable file</a:t>
            </a:r>
          </a:p>
          <a:p>
            <a:r>
              <a:rPr lang="en-IN" i="1" dirty="0"/>
              <a:t> </a:t>
            </a:r>
            <a:r>
              <a:rPr lang="en-IN" i="1" dirty="0" smtClean="0"/>
              <a:t>     (IL code) by name file_name.exe</a:t>
            </a:r>
          </a:p>
          <a:p>
            <a:r>
              <a:rPr lang="en-IN" i="1" dirty="0" smtClean="0"/>
              <a:t>5. If the code is error free then execute the executable file by</a:t>
            </a:r>
          </a:p>
          <a:p>
            <a:r>
              <a:rPr lang="en-IN" i="1" dirty="0"/>
              <a:t> </a:t>
            </a:r>
            <a:r>
              <a:rPr lang="en-IN" i="1" dirty="0" smtClean="0"/>
              <a:t>    </a:t>
            </a:r>
            <a:r>
              <a:rPr lang="en-IN" i="1" dirty="0" err="1" smtClean="0">
                <a:solidFill>
                  <a:srgbClr val="0000FF"/>
                </a:solidFill>
              </a:rPr>
              <a:t>file_name</a:t>
            </a:r>
            <a:endParaRPr lang="en-IN" i="1" dirty="0" smtClean="0">
              <a:solidFill>
                <a:srgbClr val="0000FF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17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/>
          </a:bodyPr>
          <a:lstStyle/>
          <a:p>
            <a:r>
              <a:rPr lang="en-IN" b="1" dirty="0" smtClean="0"/>
              <a:t>ADDING COMMENT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1628800"/>
            <a:ext cx="62806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C# PERMITS TWO TYPES OF COMMENTS</a:t>
            </a:r>
          </a:p>
          <a:p>
            <a:pPr marL="342900" indent="-342900">
              <a:buAutoNum type="arabicPeriod"/>
            </a:pPr>
            <a:r>
              <a:rPr lang="en-IN" dirty="0" smtClean="0"/>
              <a:t>Single line comments : by using double backslash (//) symbol.</a:t>
            </a:r>
          </a:p>
          <a:p>
            <a:endParaRPr lang="en-IN" b="1" dirty="0"/>
          </a:p>
          <a:p>
            <a:r>
              <a:rPr lang="en-IN" b="1" dirty="0" smtClean="0"/>
              <a:t>// this is an example of </a:t>
            </a:r>
          </a:p>
          <a:p>
            <a:r>
              <a:rPr lang="en-IN" b="1" dirty="0" smtClean="0"/>
              <a:t>//Multiple comments </a:t>
            </a:r>
          </a:p>
          <a:p>
            <a:r>
              <a:rPr lang="en-IN" b="1" dirty="0" smtClean="0"/>
              <a:t>//in C# Language</a:t>
            </a:r>
          </a:p>
          <a:p>
            <a:endParaRPr lang="en-IN" b="1" dirty="0"/>
          </a:p>
          <a:p>
            <a:r>
              <a:rPr lang="en-IN" b="1" dirty="0" smtClean="0"/>
              <a:t>2. Multiple line comments: </a:t>
            </a:r>
          </a:p>
          <a:p>
            <a:r>
              <a:rPr lang="en-IN" dirty="0" smtClean="0"/>
              <a:t>Uses /* ………..*/  to write multiple line comments.</a:t>
            </a:r>
          </a:p>
          <a:p>
            <a:endParaRPr lang="en-IN" dirty="0"/>
          </a:p>
          <a:p>
            <a:r>
              <a:rPr lang="en-IN" dirty="0" smtClean="0"/>
              <a:t>/* this is an example of</a:t>
            </a:r>
          </a:p>
          <a:p>
            <a:r>
              <a:rPr lang="en-IN" dirty="0" smtClean="0"/>
              <a:t>Multiple line</a:t>
            </a:r>
          </a:p>
          <a:p>
            <a:r>
              <a:rPr lang="en-IN" dirty="0" smtClean="0"/>
              <a:t>Comments in C# Language</a:t>
            </a:r>
          </a:p>
          <a:p>
            <a:r>
              <a:rPr lang="en-IN" dirty="0" smtClean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99320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Using Aliases for namespace classes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1628800"/>
            <a:ext cx="845744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System </a:t>
            </a:r>
            <a:r>
              <a:rPr lang="en-IN" dirty="0" smtClean="0"/>
              <a:t>is a namespace and Console is a class. The using directive can be applied only to </a:t>
            </a:r>
          </a:p>
          <a:p>
            <a:r>
              <a:rPr lang="en-IN" dirty="0" smtClean="0"/>
              <a:t>Namespaces and can not be applied to classes therefore the statement is illegal</a:t>
            </a:r>
          </a:p>
          <a:p>
            <a:r>
              <a:rPr lang="en-IN" i="1" dirty="0">
                <a:solidFill>
                  <a:srgbClr val="0000FF"/>
                </a:solidFill>
              </a:rPr>
              <a:t>u</a:t>
            </a:r>
            <a:r>
              <a:rPr lang="en-IN" i="1" dirty="0" smtClean="0">
                <a:solidFill>
                  <a:srgbClr val="0000FF"/>
                </a:solidFill>
              </a:rPr>
              <a:t>sing </a:t>
            </a:r>
            <a:r>
              <a:rPr lang="en-IN" i="1" dirty="0" err="1" smtClean="0">
                <a:solidFill>
                  <a:srgbClr val="0000FF"/>
                </a:solidFill>
              </a:rPr>
              <a:t>System.Console</a:t>
            </a:r>
            <a:r>
              <a:rPr lang="en-IN" i="1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IN" dirty="0" smtClean="0"/>
              <a:t>To overcome this problem we used aliases for namespace classes.</a:t>
            </a:r>
          </a:p>
          <a:p>
            <a:r>
              <a:rPr lang="en-IN" dirty="0">
                <a:solidFill>
                  <a:srgbClr val="0000FF"/>
                </a:solidFill>
              </a:rPr>
              <a:t>u</a:t>
            </a:r>
            <a:r>
              <a:rPr lang="en-IN" dirty="0" smtClean="0">
                <a:solidFill>
                  <a:srgbClr val="0000FF"/>
                </a:solidFill>
              </a:rPr>
              <a:t>sing </a:t>
            </a:r>
            <a:r>
              <a:rPr lang="en-IN" dirty="0" err="1" smtClean="0">
                <a:solidFill>
                  <a:srgbClr val="0000FF"/>
                </a:solidFill>
              </a:rPr>
              <a:t>alias_name</a:t>
            </a:r>
            <a:r>
              <a:rPr lang="en-IN" dirty="0" smtClean="0">
                <a:solidFill>
                  <a:srgbClr val="0000FF"/>
                </a:solidFill>
              </a:rPr>
              <a:t> = class-name;</a:t>
            </a:r>
          </a:p>
          <a:p>
            <a:endParaRPr lang="en-IN" dirty="0">
              <a:solidFill>
                <a:srgbClr val="0000FF"/>
              </a:solidFill>
            </a:endParaRPr>
          </a:p>
          <a:p>
            <a:r>
              <a:rPr lang="en-IN" dirty="0" smtClean="0">
                <a:solidFill>
                  <a:srgbClr val="0000FF"/>
                </a:solidFill>
              </a:rPr>
              <a:t>Example:</a:t>
            </a:r>
          </a:p>
          <a:p>
            <a:endParaRPr lang="en-IN" dirty="0">
              <a:solidFill>
                <a:srgbClr val="0000FF"/>
              </a:solidFill>
            </a:endParaRPr>
          </a:p>
          <a:p>
            <a:r>
              <a:rPr lang="en-IN" dirty="0" smtClean="0">
                <a:solidFill>
                  <a:srgbClr val="0000FF"/>
                </a:solidFill>
              </a:rPr>
              <a:t>using A = </a:t>
            </a:r>
            <a:r>
              <a:rPr lang="en-IN" dirty="0" err="1" smtClean="0">
                <a:solidFill>
                  <a:srgbClr val="0000FF"/>
                </a:solidFill>
              </a:rPr>
              <a:t>System.Console</a:t>
            </a:r>
            <a:r>
              <a:rPr lang="en-IN" dirty="0" smtClean="0">
                <a:solidFill>
                  <a:srgbClr val="0000FF"/>
                </a:solidFill>
              </a:rPr>
              <a:t>;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Class  Sample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Public static void main()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{</a:t>
            </a:r>
          </a:p>
          <a:p>
            <a:r>
              <a:rPr lang="en-IN" dirty="0" err="1" smtClean="0">
                <a:solidFill>
                  <a:srgbClr val="0000FF"/>
                </a:solidFill>
              </a:rPr>
              <a:t>A.WriteLine</a:t>
            </a:r>
            <a:r>
              <a:rPr lang="en-IN" dirty="0" smtClean="0">
                <a:solidFill>
                  <a:srgbClr val="0000FF"/>
                </a:solidFill>
              </a:rPr>
              <a:t>(“Hello”);</a:t>
            </a:r>
          </a:p>
          <a:p>
            <a:r>
              <a:rPr lang="en-IN" dirty="0" smtClean="0">
                <a:solidFill>
                  <a:srgbClr val="0000FF"/>
                </a:solidFill>
              </a:rPr>
              <a:t>}</a:t>
            </a:r>
          </a:p>
          <a:p>
            <a:r>
              <a:rPr lang="en-IN" dirty="0">
                <a:solidFill>
                  <a:srgbClr val="0000FF"/>
                </a:solidFill>
              </a:rPr>
              <a:t>}</a:t>
            </a:r>
            <a:endParaRPr lang="en-IN" dirty="0" smtClean="0">
              <a:solidFill>
                <a:srgbClr val="0000FF"/>
              </a:solidFill>
            </a:endParaRP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384895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20" y="849312"/>
            <a:ext cx="8229600" cy="796950"/>
          </a:xfrm>
        </p:spPr>
        <p:txBody>
          <a:bodyPr>
            <a:normAutofit/>
          </a:bodyPr>
          <a:lstStyle/>
          <a:p>
            <a:r>
              <a:rPr lang="en-IN" b="1" dirty="0" smtClean="0"/>
              <a:t>Reading and Writing to Console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92" y="1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520" y="1844824"/>
            <a:ext cx="720710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There are two ways to write to console:</a:t>
            </a:r>
          </a:p>
          <a:p>
            <a:r>
              <a:rPr lang="en-IN" dirty="0" smtClean="0"/>
              <a:t>a) Concatenation    b) Place holder syntax (most prefer).</a:t>
            </a:r>
          </a:p>
          <a:p>
            <a:r>
              <a:rPr lang="en-IN" dirty="0" smtClean="0"/>
              <a:t>Ex.</a:t>
            </a:r>
          </a:p>
          <a:p>
            <a:r>
              <a:rPr lang="en-IN" sz="2000" dirty="0"/>
              <a:t>using System;</a:t>
            </a:r>
          </a:p>
          <a:p>
            <a:r>
              <a:rPr lang="en-IN" sz="1400" dirty="0" smtClean="0"/>
              <a:t>namespace ConsoleApp7</a:t>
            </a:r>
          </a:p>
          <a:p>
            <a:r>
              <a:rPr lang="en-IN" sz="1400" dirty="0" smtClean="0"/>
              <a:t>{</a:t>
            </a:r>
            <a:endParaRPr lang="en-IN" sz="1400" dirty="0"/>
          </a:p>
          <a:p>
            <a:r>
              <a:rPr lang="en-IN" sz="1400" dirty="0"/>
              <a:t>    class Program</a:t>
            </a:r>
          </a:p>
          <a:p>
            <a:r>
              <a:rPr lang="en-IN" sz="1400" dirty="0"/>
              <a:t>    {</a:t>
            </a:r>
          </a:p>
          <a:p>
            <a:r>
              <a:rPr lang="en-IN" sz="1400" dirty="0"/>
              <a:t>        static void Main()</a:t>
            </a:r>
          </a:p>
          <a:p>
            <a:r>
              <a:rPr lang="en-IN" sz="1400" dirty="0" smtClean="0"/>
              <a:t>        </a:t>
            </a:r>
            <a:r>
              <a:rPr lang="en-IN" sz="1400" dirty="0" smtClean="0"/>
              <a:t>{ </a:t>
            </a:r>
            <a:r>
              <a:rPr lang="en-IN" sz="1400" dirty="0" err="1" smtClean="0"/>
              <a:t>int</a:t>
            </a:r>
            <a:r>
              <a:rPr lang="en-IN" sz="1400" dirty="0" smtClean="0"/>
              <a:t> a;</a:t>
            </a:r>
            <a:endParaRPr lang="en-IN" sz="1400" dirty="0" smtClean="0"/>
          </a:p>
          <a:p>
            <a:r>
              <a:rPr lang="en-IN" sz="1400" dirty="0" smtClean="0"/>
              <a:t>            </a:t>
            </a:r>
            <a:r>
              <a:rPr lang="en-IN" sz="1400" dirty="0" err="1" smtClean="0"/>
              <a:t>System.Console.WriteLine</a:t>
            </a:r>
            <a:r>
              <a:rPr lang="en-IN" sz="1400" dirty="0" smtClean="0"/>
              <a:t>("enter your first name");</a:t>
            </a:r>
          </a:p>
          <a:p>
            <a:r>
              <a:rPr lang="en-IN" sz="1400" dirty="0" smtClean="0"/>
              <a:t>            string </a:t>
            </a:r>
            <a:r>
              <a:rPr lang="en-IN" sz="1400" dirty="0" err="1" smtClean="0"/>
              <a:t>fname</a:t>
            </a:r>
            <a:r>
              <a:rPr lang="en-IN" sz="1400" dirty="0" smtClean="0"/>
              <a:t> = </a:t>
            </a:r>
            <a:r>
              <a:rPr lang="en-IN" sz="1400" dirty="0" err="1" smtClean="0"/>
              <a:t>Console.ReadLine</a:t>
            </a:r>
            <a:r>
              <a:rPr lang="en-IN" sz="1400" dirty="0" smtClean="0"/>
              <a:t>();</a:t>
            </a:r>
          </a:p>
          <a:p>
            <a:r>
              <a:rPr lang="en-IN" sz="1400" dirty="0" smtClean="0"/>
              <a:t>            string </a:t>
            </a:r>
            <a:r>
              <a:rPr lang="en-IN" sz="1400" dirty="0" err="1" smtClean="0"/>
              <a:t>lname</a:t>
            </a:r>
            <a:r>
              <a:rPr lang="en-IN" sz="1400" dirty="0" smtClean="0"/>
              <a:t> = </a:t>
            </a:r>
            <a:r>
              <a:rPr lang="en-IN" sz="1400" dirty="0" err="1" smtClean="0"/>
              <a:t>Console.ReadLine</a:t>
            </a:r>
            <a:r>
              <a:rPr lang="en-IN" sz="1400" dirty="0" smtClean="0"/>
              <a:t>();</a:t>
            </a:r>
          </a:p>
          <a:p>
            <a:r>
              <a:rPr lang="en-IN" sz="1400" dirty="0" smtClean="0"/>
              <a:t>            </a:t>
            </a:r>
            <a:r>
              <a:rPr lang="en-IN" sz="1400" dirty="0" err="1" smtClean="0"/>
              <a:t>System.Console.WriteLine</a:t>
            </a:r>
            <a:r>
              <a:rPr lang="en-IN" sz="1400" dirty="0" smtClean="0"/>
              <a:t>("Hello " +</a:t>
            </a:r>
            <a:r>
              <a:rPr lang="en-IN" sz="1400" dirty="0" err="1" smtClean="0"/>
              <a:t>fname</a:t>
            </a:r>
            <a:r>
              <a:rPr lang="en-IN" sz="1400" dirty="0" smtClean="0"/>
              <a:t> +</a:t>
            </a:r>
            <a:r>
              <a:rPr lang="en-IN" sz="1400" dirty="0" err="1" smtClean="0"/>
              <a:t>lname</a:t>
            </a:r>
            <a:r>
              <a:rPr lang="en-IN" sz="1400" dirty="0" smtClean="0"/>
              <a:t>); 	//Concatenation method</a:t>
            </a:r>
          </a:p>
          <a:p>
            <a:r>
              <a:rPr lang="en-IN" sz="1400" dirty="0" smtClean="0"/>
              <a:t>            </a:t>
            </a:r>
            <a:r>
              <a:rPr lang="en-IN" sz="1400" dirty="0" err="1" smtClean="0"/>
              <a:t>System.Console.WriteLine</a:t>
            </a:r>
            <a:r>
              <a:rPr lang="en-IN" sz="1400" dirty="0" smtClean="0"/>
              <a:t>("Hello {0} {1}",</a:t>
            </a:r>
            <a:r>
              <a:rPr lang="en-IN" sz="1400" dirty="0" err="1" smtClean="0"/>
              <a:t>fname,lname</a:t>
            </a:r>
            <a:r>
              <a:rPr lang="en-IN" sz="1400" dirty="0" smtClean="0"/>
              <a:t>); 	//place holder method</a:t>
            </a:r>
          </a:p>
          <a:p>
            <a:r>
              <a:rPr lang="en-IN" sz="1400" dirty="0" smtClean="0"/>
              <a:t>            </a:t>
            </a:r>
            <a:r>
              <a:rPr lang="en-IN" sz="1400" dirty="0" err="1" smtClean="0"/>
              <a:t>int.Parse</a:t>
            </a:r>
            <a:r>
              <a:rPr lang="en-IN" sz="1400" dirty="0" smtClean="0"/>
              <a:t>(</a:t>
            </a:r>
            <a:r>
              <a:rPr lang="en-IN" sz="1400" dirty="0" err="1" smtClean="0"/>
              <a:t>Console.ReadLine</a:t>
            </a:r>
            <a:r>
              <a:rPr lang="en-IN" sz="1400" dirty="0" smtClean="0"/>
              <a:t>());			//Reading integer from Keyboard</a:t>
            </a:r>
          </a:p>
          <a:p>
            <a:r>
              <a:rPr lang="en-IN" sz="1400" dirty="0" smtClean="0"/>
              <a:t>            </a:t>
            </a:r>
            <a:r>
              <a:rPr lang="en-IN" sz="1400" dirty="0" err="1"/>
              <a:t>System.Console.ReadLine</a:t>
            </a:r>
            <a:r>
              <a:rPr lang="en-IN" sz="1400" dirty="0"/>
              <a:t>();     </a:t>
            </a:r>
            <a:r>
              <a:rPr lang="en-IN" sz="1400" dirty="0" smtClean="0"/>
              <a:t>   </a:t>
            </a:r>
            <a:r>
              <a:rPr lang="en-IN" sz="1400" dirty="0"/>
              <a:t>	</a:t>
            </a:r>
            <a:r>
              <a:rPr lang="en-IN" sz="1400" dirty="0" smtClean="0"/>
              <a:t>// </a:t>
            </a:r>
            <a:r>
              <a:rPr lang="en-IN" sz="1400" dirty="0"/>
              <a:t>alternate method to fix the output screen</a:t>
            </a:r>
            <a:endParaRPr lang="en-IN" sz="1400" dirty="0" smtClean="0"/>
          </a:p>
          <a:p>
            <a:r>
              <a:rPr lang="en-IN" sz="1400" dirty="0" smtClean="0"/>
              <a:t>        }</a:t>
            </a:r>
          </a:p>
          <a:p>
            <a:r>
              <a:rPr lang="en-IN" sz="1400" dirty="0" smtClean="0"/>
              <a:t>    }</a:t>
            </a:r>
          </a:p>
          <a:p>
            <a:r>
              <a:rPr lang="en-IN" sz="1400" dirty="0" smtClean="0"/>
              <a:t>}</a:t>
            </a:r>
          </a:p>
          <a:p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49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488" y="801018"/>
            <a:ext cx="8229600" cy="796950"/>
          </a:xfrm>
        </p:spPr>
        <p:txBody>
          <a:bodyPr>
            <a:normAutofit/>
          </a:bodyPr>
          <a:lstStyle/>
          <a:p>
            <a:r>
              <a:rPr lang="en-IN" b="1" dirty="0" smtClean="0"/>
              <a:t>Using multiple classes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1628800"/>
            <a:ext cx="66458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A program with two classes: only one class can have Main() method</a:t>
            </a:r>
          </a:p>
          <a:p>
            <a:r>
              <a:rPr lang="en-IN" dirty="0" smtClean="0"/>
              <a:t>class </a:t>
            </a:r>
            <a:r>
              <a:rPr lang="en-IN" dirty="0" err="1"/>
              <a:t>TestClass</a:t>
            </a:r>
            <a:endParaRPr lang="en-IN" dirty="0"/>
          </a:p>
          <a:p>
            <a:r>
              <a:rPr lang="en-IN" dirty="0"/>
              <a:t>    {</a:t>
            </a:r>
          </a:p>
          <a:p>
            <a:r>
              <a:rPr lang="en-IN" dirty="0"/>
              <a:t>        public void fun()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("you are in second class");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</a:t>
            </a:r>
            <a:r>
              <a:rPr lang="en-IN" dirty="0" smtClean="0"/>
              <a:t>}</a:t>
            </a:r>
          </a:p>
          <a:p>
            <a:r>
              <a:rPr lang="en-IN" dirty="0" smtClean="0"/>
              <a:t>class </a:t>
            </a:r>
            <a:r>
              <a:rPr lang="en-IN" dirty="0"/>
              <a:t>Program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static void Main(string[] </a:t>
            </a:r>
            <a:r>
              <a:rPr lang="en-IN" dirty="0" err="1"/>
              <a:t>args</a:t>
            </a:r>
            <a:r>
              <a:rPr lang="en-IN" dirty="0"/>
              <a:t>)</a:t>
            </a:r>
          </a:p>
          <a:p>
            <a:r>
              <a:rPr lang="en-IN" dirty="0"/>
              <a:t>        {</a:t>
            </a:r>
          </a:p>
          <a:p>
            <a:r>
              <a:rPr lang="en-IN" dirty="0"/>
              <a:t>            </a:t>
            </a:r>
            <a:r>
              <a:rPr lang="en-IN" dirty="0" err="1"/>
              <a:t>Console.WriteLine</a:t>
            </a:r>
            <a:r>
              <a:rPr lang="en-IN" dirty="0"/>
              <a:t>("you are in main methods");</a:t>
            </a:r>
          </a:p>
          <a:p>
            <a:r>
              <a:rPr lang="en-IN" dirty="0"/>
              <a:t>            </a:t>
            </a:r>
            <a:r>
              <a:rPr lang="en-IN" dirty="0" err="1"/>
              <a:t>TestClass</a:t>
            </a:r>
            <a:r>
              <a:rPr lang="en-IN" dirty="0"/>
              <a:t> test = new </a:t>
            </a:r>
            <a:r>
              <a:rPr lang="en-IN" dirty="0" err="1"/>
              <a:t>TestClass</a:t>
            </a:r>
            <a:r>
              <a:rPr lang="en-IN" dirty="0"/>
              <a:t>();</a:t>
            </a:r>
          </a:p>
          <a:p>
            <a:r>
              <a:rPr lang="en-IN" dirty="0"/>
              <a:t>            </a:t>
            </a:r>
            <a:r>
              <a:rPr lang="en-IN" dirty="0" err="1"/>
              <a:t>test.fun</a:t>
            </a:r>
            <a:r>
              <a:rPr lang="en-IN" dirty="0"/>
              <a:t>();</a:t>
            </a:r>
          </a:p>
          <a:p>
            <a:r>
              <a:rPr lang="en-IN" dirty="0"/>
              <a:t>        </a:t>
            </a:r>
            <a:r>
              <a:rPr lang="en-IN" dirty="0" smtClean="0"/>
              <a:t>}    </a:t>
            </a:r>
            <a:r>
              <a:rPr lang="en-IN" dirty="0"/>
              <a:t>}</a:t>
            </a:r>
            <a:endParaRPr lang="en-IN" b="1" dirty="0" smtClean="0"/>
          </a:p>
        </p:txBody>
      </p:sp>
    </p:spTree>
    <p:extLst>
      <p:ext uri="{BB962C8B-B14F-4D97-AF65-F5344CB8AC3E}">
        <p14:creationId xmlns:p14="http://schemas.microsoft.com/office/powerpoint/2010/main" val="882942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76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INDEX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Introduction to C#.</a:t>
            </a:r>
          </a:p>
          <a:p>
            <a:r>
              <a:rPr lang="en-IN" dirty="0" smtClean="0"/>
              <a:t>Why .NET ?</a:t>
            </a:r>
          </a:p>
          <a:p>
            <a:r>
              <a:rPr lang="en-IN" dirty="0" smtClean="0"/>
              <a:t>Differences between C++ and C#.</a:t>
            </a:r>
          </a:p>
          <a:p>
            <a:r>
              <a:rPr lang="en-IN" dirty="0" smtClean="0"/>
              <a:t>C# Program Structure &amp; first program.</a:t>
            </a:r>
          </a:p>
          <a:p>
            <a:r>
              <a:rPr lang="en-IN" dirty="0" smtClean="0"/>
              <a:t>Execution of C# Program.</a:t>
            </a:r>
          </a:p>
          <a:p>
            <a:r>
              <a:rPr lang="en-IN" dirty="0" smtClean="0"/>
              <a:t>Adding Comments.</a:t>
            </a:r>
          </a:p>
          <a:p>
            <a:r>
              <a:rPr lang="en-IN" dirty="0" smtClean="0"/>
              <a:t>Using Aliases for namespace.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12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65293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Introduction to C# 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is a simple, modern object oriented programming language developed by Microsoft .NET initiative led by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Anders Hejlsberg.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is very much based on C and C++.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approved by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Computer Manufacturers Association (ECMA) and International Standards Organization (ISO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component oriented.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learn.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structured language.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produces efficient programs.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compiled on a variety of computer platforms.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part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836711"/>
            <a:ext cx="8229600" cy="65293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Why C# ?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derived from C and C++.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parts of .NET framework are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coded in C#.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is simple.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is modern.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is object oriented.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is powerful and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Versionable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556792"/>
            <a:ext cx="3783707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48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88" y="835568"/>
            <a:ext cx="8229600" cy="433192"/>
          </a:xfrm>
        </p:spPr>
        <p:txBody>
          <a:bodyPr>
            <a:normAutofit fontScale="90000"/>
          </a:bodyPr>
          <a:lstStyle/>
          <a:p>
            <a:r>
              <a:rPr lang="en-IN" sz="3200" b="1" dirty="0" smtClean="0"/>
              <a:t>C++ Vs. C#</a:t>
            </a:r>
            <a:endParaRPr lang="en-IN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1680" y="1052736"/>
            <a:ext cx="2826656" cy="639762"/>
          </a:xfrm>
        </p:spPr>
        <p:txBody>
          <a:bodyPr/>
          <a:lstStyle/>
          <a:p>
            <a:r>
              <a:rPr lang="en-IN" dirty="0" smtClean="0"/>
              <a:t>C++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504" y="1700808"/>
            <a:ext cx="4389884" cy="4425355"/>
          </a:xfrm>
        </p:spPr>
        <p:txBody>
          <a:bodyPr>
            <a:norm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is a general purpose, case-sensitive, free-form programming language that supports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object-oriented, procedural and generic programming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C++,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possible through class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C++,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handled manually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C++, pointers can be used anywhere in a program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programming is based 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OOPs concept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is a programming language that runs on all platforms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programming can be used to create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applications.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9632" y="1196752"/>
            <a:ext cx="2415271" cy="464947"/>
          </a:xfrm>
        </p:spPr>
        <p:txBody>
          <a:bodyPr/>
          <a:lstStyle/>
          <a:p>
            <a:r>
              <a:rPr lang="en-IN" dirty="0" smtClean="0"/>
              <a:t>C#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00808"/>
            <a:ext cx="4391471" cy="4425355"/>
          </a:xfrm>
        </p:spPr>
        <p:txBody>
          <a:bodyPr>
            <a:normAutofit/>
          </a:bodyPr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is pronounced as "C-Sharp". It is an object-oriented programming language provided by Microsoft that runs on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C#, multiple inheritance is not possible through class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C#, memory management is handled 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C#, pointers can be used only in unsafe mode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programming is based 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and OOPs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is a programming language that rarely used outside Windows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programming can be used to create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 applications, Windows applications, Mobile applications, etc</a:t>
            </a:r>
            <a:r>
              <a:rPr lang="en-IN" sz="1200" b="1" dirty="0"/>
              <a:t>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44000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41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C# Program Structure &amp; first program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C# consist of following things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Namespace declaration.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A Class.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Class methods.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Class attributes.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The </a:t>
            </a:r>
            <a:r>
              <a:rPr lang="en-IN" dirty="0"/>
              <a:t>Main </a:t>
            </a:r>
            <a:r>
              <a:rPr lang="en-IN" dirty="0" smtClean="0"/>
              <a:t>method.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Statements </a:t>
            </a:r>
            <a:r>
              <a:rPr lang="en-IN" dirty="0"/>
              <a:t>and </a:t>
            </a:r>
            <a:r>
              <a:rPr lang="en-IN" dirty="0" smtClean="0"/>
              <a:t>Expressions.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Comments.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380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C# Program Structure &amp; </a:t>
            </a:r>
            <a:r>
              <a:rPr lang="en-IN" b="1" dirty="0" smtClean="0"/>
              <a:t>First </a:t>
            </a:r>
            <a:r>
              <a:rPr lang="en-IN" b="1" dirty="0"/>
              <a:t>program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27424" y="1628800"/>
            <a:ext cx="5751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C# used to develop two categories of programs.</a:t>
            </a:r>
          </a:p>
          <a:p>
            <a:pPr marL="342900" indent="-342900">
              <a:buAutoNum type="arabicPeriod"/>
            </a:pPr>
            <a:r>
              <a:rPr lang="en-IN" b="1" dirty="0" smtClean="0"/>
              <a:t>Executable application programs .</a:t>
            </a:r>
          </a:p>
          <a:p>
            <a:r>
              <a:rPr lang="en-IN" dirty="0"/>
              <a:t>	</a:t>
            </a:r>
            <a:r>
              <a:rPr lang="en-IN" dirty="0" smtClean="0"/>
              <a:t>Executable programs are written to carry out 	certain tasks and require the method Main in one 	of the class.</a:t>
            </a:r>
          </a:p>
          <a:p>
            <a:r>
              <a:rPr lang="en-IN" dirty="0" smtClean="0"/>
              <a:t>2. </a:t>
            </a:r>
            <a:r>
              <a:rPr lang="en-IN" b="1" dirty="0" smtClean="0"/>
              <a:t>Component libraries.</a:t>
            </a:r>
          </a:p>
          <a:p>
            <a:r>
              <a:rPr lang="en-IN" b="1" dirty="0"/>
              <a:t>	</a:t>
            </a:r>
            <a:r>
              <a:rPr lang="en-IN" dirty="0" smtClean="0"/>
              <a:t>Component libraries do not require a Main 	declaration because they are not standalone 	application programs. They written for use by 	other applications.</a:t>
            </a:r>
            <a:endParaRPr lang="en-IN" b="1" dirty="0" smtClean="0"/>
          </a:p>
          <a:p>
            <a:pPr marL="342900" indent="-342900">
              <a:buAutoNum type="arabicPeriod"/>
            </a:pPr>
            <a:endParaRPr lang="en-IN" dirty="0" smtClean="0"/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060848"/>
            <a:ext cx="230505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82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C# Program Structure &amp; first program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67360" y="1268759"/>
            <a:ext cx="5148064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IN" b="1" i="1" dirty="0"/>
              <a:t>using System</a:t>
            </a:r>
            <a:r>
              <a:rPr lang="en-IN" dirty="0"/>
              <a:t>: This "using" keyword is used to contain the</a:t>
            </a:r>
            <a:r>
              <a:rPr lang="en-IN" i="1" dirty="0"/>
              <a:t> System</a:t>
            </a:r>
            <a:r>
              <a:rPr lang="en-IN" dirty="0"/>
              <a:t> namespace in the program. Every program has multiple using statements.</a:t>
            </a:r>
          </a:p>
          <a:p>
            <a:pPr algn="just"/>
            <a:r>
              <a:rPr lang="en-IN" b="1" i="1" dirty="0"/>
              <a:t>namespace declaration: </a:t>
            </a:r>
            <a:r>
              <a:rPr lang="en-IN" dirty="0"/>
              <a:t>It’s a collection of classes. The </a:t>
            </a:r>
            <a:r>
              <a:rPr lang="en-IN" i="1" dirty="0" err="1"/>
              <a:t>CSharp</a:t>
            </a:r>
            <a:r>
              <a:rPr lang="en-IN" dirty="0"/>
              <a:t> namespace contains the class HelloWorld.</a:t>
            </a:r>
          </a:p>
          <a:p>
            <a:pPr algn="just"/>
            <a:r>
              <a:rPr lang="en-IN" b="1" i="1" dirty="0"/>
              <a:t>class declaration: </a:t>
            </a:r>
            <a:r>
              <a:rPr lang="en-IN" dirty="0"/>
              <a:t>The class </a:t>
            </a:r>
            <a:r>
              <a:rPr lang="en-IN" i="1" dirty="0"/>
              <a:t>HelloWorld</a:t>
            </a:r>
            <a:r>
              <a:rPr lang="en-IN" dirty="0"/>
              <a:t> contains the data and method definitions that your program uses and Classes always contain multiple methods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268760"/>
            <a:ext cx="3923928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</a:rPr>
              <a:t>using</a:t>
            </a:r>
            <a:r>
              <a:rPr lang="en-IN" sz="1600" dirty="0"/>
              <a:t> System;  </a:t>
            </a:r>
          </a:p>
          <a:p>
            <a:r>
              <a:rPr lang="en-IN" sz="1600" dirty="0"/>
              <a:t>namespace </a:t>
            </a:r>
            <a:r>
              <a:rPr lang="en-IN" sz="1600" dirty="0" err="1"/>
              <a:t>CSharp</a:t>
            </a:r>
            <a:r>
              <a:rPr lang="en-IN" sz="1600" dirty="0"/>
              <a:t> {  </a:t>
            </a:r>
          </a:p>
          <a:p>
            <a:r>
              <a:rPr lang="en-IN" sz="1600" dirty="0"/>
              <a:t>    </a:t>
            </a:r>
            <a:r>
              <a:rPr lang="en-IN" sz="1600" dirty="0">
                <a:solidFill>
                  <a:srgbClr val="0000FF"/>
                </a:solidFill>
              </a:rPr>
              <a:t>class </a:t>
            </a:r>
            <a:r>
              <a:rPr lang="en-IN" sz="1600" dirty="0"/>
              <a:t>HelloWorld {  </a:t>
            </a:r>
          </a:p>
          <a:p>
            <a:r>
              <a:rPr lang="en-IN" sz="1600" dirty="0"/>
              <a:t> </a:t>
            </a:r>
            <a:r>
              <a:rPr lang="en-IN" sz="1600" dirty="0">
                <a:solidFill>
                  <a:srgbClr val="0000FF"/>
                </a:solidFill>
              </a:rPr>
              <a:t>public static void </a:t>
            </a:r>
            <a:r>
              <a:rPr lang="en-IN" sz="1600" dirty="0"/>
              <a:t>Main(string[] </a:t>
            </a:r>
            <a:r>
              <a:rPr lang="en-IN" sz="1600" dirty="0" err="1"/>
              <a:t>args</a:t>
            </a:r>
            <a:r>
              <a:rPr lang="en-IN" sz="1600" dirty="0"/>
              <a:t>) {  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Console.WriteLine</a:t>
            </a:r>
            <a:r>
              <a:rPr lang="en-IN" sz="1600" dirty="0"/>
              <a:t>("Hello C#");  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Console.WriteLine</a:t>
            </a:r>
            <a:r>
              <a:rPr lang="en-IN" sz="1600" dirty="0"/>
              <a:t>(“Press a key…”);  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Console.ReadLine</a:t>
            </a:r>
            <a:r>
              <a:rPr lang="en-IN" sz="1600" dirty="0"/>
              <a:t>();  </a:t>
            </a:r>
          </a:p>
          <a:p>
            <a:r>
              <a:rPr lang="en-IN" sz="1600" dirty="0"/>
              <a:t>        }      }   </a:t>
            </a:r>
            <a:r>
              <a:rPr lang="en-IN" sz="1600" dirty="0" smtClean="0"/>
              <a:t>}</a:t>
            </a:r>
          </a:p>
          <a:p>
            <a:endParaRPr lang="en-IN" sz="1600" dirty="0"/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248" y="3854083"/>
            <a:ext cx="9113176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i="1" dirty="0"/>
              <a:t>defines the Main method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This is the entry point for all C# programs. The main method states what the class does when executed.</a:t>
            </a:r>
            <a:endParaRPr lang="en-IN" b="1" dirty="0"/>
          </a:p>
          <a:p>
            <a:r>
              <a:rPr lang="en-IN" b="1" i="1" dirty="0" err="1" smtClean="0"/>
              <a:t>WriteLine</a:t>
            </a:r>
            <a:r>
              <a:rPr lang="en-IN" b="1" i="1" dirty="0" smtClean="0"/>
              <a:t>()</a:t>
            </a:r>
            <a:r>
              <a:rPr lang="en-IN" i="1" dirty="0"/>
              <a:t/>
            </a:r>
            <a:br>
              <a:rPr lang="en-IN" i="1" dirty="0"/>
            </a:br>
            <a:r>
              <a:rPr lang="en-IN" dirty="0"/>
              <a:t>It’s a method of the </a:t>
            </a:r>
            <a:r>
              <a:rPr lang="en-IN" i="1" dirty="0"/>
              <a:t>Console</a:t>
            </a:r>
            <a:r>
              <a:rPr lang="en-IN" dirty="0"/>
              <a:t> class distinct in the System namespace. This statement causes the message "Hello, World!" to be displayed on the screen.</a:t>
            </a:r>
            <a:br>
              <a:rPr lang="en-IN" dirty="0"/>
            </a:br>
            <a:r>
              <a:rPr lang="en-IN" b="1" i="1" dirty="0" err="1" smtClean="0"/>
              <a:t>Console.ReadLine</a:t>
            </a:r>
            <a:r>
              <a:rPr lang="en-IN" b="1" i="1" dirty="0"/>
              <a:t>()</a:t>
            </a:r>
            <a:r>
              <a:rPr lang="en-IN" i="1" dirty="0"/>
              <a:t/>
            </a:r>
            <a:br>
              <a:rPr lang="en-IN" i="1" dirty="0"/>
            </a:br>
            <a:r>
              <a:rPr lang="en-IN" dirty="0"/>
              <a:t>This is for the VS.NET Users. This makes the program wait for a key press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74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C# Program Structure &amp; first program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24" y="-3392"/>
            <a:ext cx="9171424" cy="836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0" y="1268760"/>
            <a:ext cx="889248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</a:rPr>
              <a:t>using</a:t>
            </a:r>
            <a:r>
              <a:rPr lang="en-IN" sz="1600" dirty="0"/>
              <a:t> System;  </a:t>
            </a:r>
          </a:p>
          <a:p>
            <a:r>
              <a:rPr lang="en-IN" sz="1600" dirty="0"/>
              <a:t>namespace </a:t>
            </a:r>
            <a:r>
              <a:rPr lang="en-IN" sz="1600" dirty="0" err="1"/>
              <a:t>CSharp</a:t>
            </a:r>
            <a:r>
              <a:rPr lang="en-IN" sz="1600" dirty="0"/>
              <a:t> {  </a:t>
            </a:r>
          </a:p>
          <a:p>
            <a:r>
              <a:rPr lang="en-IN" sz="1600" dirty="0"/>
              <a:t>    </a:t>
            </a:r>
            <a:r>
              <a:rPr lang="en-IN" sz="1600" dirty="0">
                <a:solidFill>
                  <a:srgbClr val="0000FF"/>
                </a:solidFill>
              </a:rPr>
              <a:t>class </a:t>
            </a:r>
            <a:r>
              <a:rPr lang="en-IN" sz="1600" dirty="0"/>
              <a:t>HelloWorld {  </a:t>
            </a:r>
          </a:p>
          <a:p>
            <a:r>
              <a:rPr lang="en-IN" sz="1600" dirty="0"/>
              <a:t>        </a:t>
            </a:r>
            <a:r>
              <a:rPr lang="en-IN" sz="1600" dirty="0">
                <a:solidFill>
                  <a:srgbClr val="0000FF"/>
                </a:solidFill>
              </a:rPr>
              <a:t>static void </a:t>
            </a:r>
            <a:r>
              <a:rPr lang="en-IN" sz="1600" dirty="0"/>
              <a:t>Main(string[] </a:t>
            </a:r>
            <a:r>
              <a:rPr lang="en-IN" sz="1600" dirty="0" err="1"/>
              <a:t>args</a:t>
            </a:r>
            <a:r>
              <a:rPr lang="en-IN" sz="1600" dirty="0"/>
              <a:t>) {  </a:t>
            </a:r>
          </a:p>
          <a:p>
            <a:r>
              <a:rPr lang="en-IN" sz="1600" dirty="0"/>
              <a:t>	</a:t>
            </a:r>
            <a:r>
              <a:rPr lang="en-IN" sz="1600" dirty="0" err="1"/>
              <a:t>Console.WriteLine</a:t>
            </a:r>
            <a:r>
              <a:rPr lang="en-IN" sz="1600" dirty="0"/>
              <a:t>("Hello C#");  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Console.WriteLine</a:t>
            </a:r>
            <a:r>
              <a:rPr lang="en-IN" sz="1600" dirty="0"/>
              <a:t>(“Press a key…”);  </a:t>
            </a:r>
          </a:p>
          <a:p>
            <a:r>
              <a:rPr lang="en-IN" sz="1600" dirty="0"/>
              <a:t>            </a:t>
            </a:r>
            <a:r>
              <a:rPr lang="en-IN" sz="1600" dirty="0" err="1"/>
              <a:t>Console.ReadLine</a:t>
            </a:r>
            <a:r>
              <a:rPr lang="en-IN" sz="1600" dirty="0"/>
              <a:t>();  </a:t>
            </a:r>
          </a:p>
          <a:p>
            <a:r>
              <a:rPr lang="en-IN" sz="1600" dirty="0"/>
              <a:t>        }      }   </a:t>
            </a:r>
            <a:r>
              <a:rPr lang="en-IN" sz="1600" dirty="0" smtClean="0"/>
              <a:t>}</a:t>
            </a:r>
          </a:p>
          <a:p>
            <a:endParaRPr lang="en-IN" sz="1600" dirty="0"/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-27424" y="3645024"/>
            <a:ext cx="9113176" cy="25853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i="1" dirty="0"/>
              <a:t>n</a:t>
            </a:r>
            <a:r>
              <a:rPr lang="en-IN" b="1" i="1" dirty="0" smtClean="0"/>
              <a:t>amespaces: </a:t>
            </a:r>
            <a:r>
              <a:rPr lang="en-IN" i="1" dirty="0" smtClean="0"/>
              <a:t>a namespace used to organize your code and is collection of classes, interfaces, </a:t>
            </a:r>
            <a:r>
              <a:rPr lang="en-IN" i="1" dirty="0" err="1" smtClean="0"/>
              <a:t>structs</a:t>
            </a:r>
            <a:r>
              <a:rPr lang="en-IN" i="1" dirty="0" smtClean="0"/>
              <a:t> , </a:t>
            </a:r>
            <a:r>
              <a:rPr lang="en-IN" i="1" dirty="0" err="1" smtClean="0"/>
              <a:t>enums</a:t>
            </a:r>
            <a:r>
              <a:rPr lang="en-IN" i="1" dirty="0" smtClean="0"/>
              <a:t> and delegates.</a:t>
            </a:r>
            <a:r>
              <a:rPr lang="en-IN" b="1" i="1" dirty="0" smtClean="0"/>
              <a:t> </a:t>
            </a:r>
          </a:p>
          <a:p>
            <a:pPr algn="just"/>
            <a:r>
              <a:rPr lang="en-IN" b="1" dirty="0"/>
              <a:t>Public: </a:t>
            </a:r>
            <a:r>
              <a:rPr lang="en-IN" dirty="0"/>
              <a:t>the keyword </a:t>
            </a:r>
            <a:r>
              <a:rPr lang="en-IN" b="1" dirty="0"/>
              <a:t>public</a:t>
            </a:r>
            <a:r>
              <a:rPr lang="en-IN" dirty="0"/>
              <a:t> is an access modifier that tells </a:t>
            </a:r>
            <a:r>
              <a:rPr lang="en-IN" dirty="0" err="1"/>
              <a:t>c#</a:t>
            </a:r>
            <a:r>
              <a:rPr lang="en-IN" dirty="0"/>
              <a:t> compiler that the Main method is accessible by anyone.</a:t>
            </a:r>
          </a:p>
          <a:p>
            <a:pPr algn="just"/>
            <a:r>
              <a:rPr lang="en-IN" b="1" dirty="0"/>
              <a:t>Static : </a:t>
            </a:r>
            <a:r>
              <a:rPr lang="en-IN" dirty="0"/>
              <a:t>the keyword </a:t>
            </a:r>
            <a:r>
              <a:rPr lang="en-IN" b="1" dirty="0"/>
              <a:t>static</a:t>
            </a:r>
            <a:r>
              <a:rPr lang="en-IN" dirty="0"/>
              <a:t> declare that the Main method is global one and can be called without creating an instance of the class.</a:t>
            </a:r>
          </a:p>
          <a:p>
            <a:pPr algn="just"/>
            <a:r>
              <a:rPr lang="en-IN" b="1" dirty="0"/>
              <a:t>Void: </a:t>
            </a:r>
            <a:r>
              <a:rPr lang="en-IN" dirty="0"/>
              <a:t>the keyword </a:t>
            </a:r>
            <a:r>
              <a:rPr lang="en-IN" b="1" dirty="0"/>
              <a:t>void</a:t>
            </a:r>
            <a:r>
              <a:rPr lang="en-IN" dirty="0"/>
              <a:t> is a type modifier that states that the Main method does not return any value </a:t>
            </a:r>
            <a:r>
              <a:rPr lang="en-IN" dirty="0" smtClean="0"/>
              <a:t>.</a:t>
            </a:r>
            <a:endParaRPr lang="en-IN" b="1" i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769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</TotalTime>
  <Words>999</Words>
  <Application>Microsoft Office PowerPoint</Application>
  <PresentationFormat>On-screen Show (4:3)</PresentationFormat>
  <Paragraphs>173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Dr. Neeraj Kumar Pandey CSE Deptt. DITU neeraj.pandey@dituniversity.edu.in</vt:lpstr>
      <vt:lpstr>INDEX</vt:lpstr>
      <vt:lpstr>Introduction to C# </vt:lpstr>
      <vt:lpstr>Why C# ?</vt:lpstr>
      <vt:lpstr>C++ Vs. C#</vt:lpstr>
      <vt:lpstr>C# Program Structure &amp; first program.</vt:lpstr>
      <vt:lpstr>C# Program Structure &amp; First program.</vt:lpstr>
      <vt:lpstr>C# Program Structure &amp; first program.</vt:lpstr>
      <vt:lpstr>C# Program Structure &amp; first program.</vt:lpstr>
      <vt:lpstr>Execution of C# Program</vt:lpstr>
      <vt:lpstr>ADDING COMMENT</vt:lpstr>
      <vt:lpstr>Using Aliases for namespace classes</vt:lpstr>
      <vt:lpstr>Reading and Writing to Console</vt:lpstr>
      <vt:lpstr>Using multiple 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VIRUS</dc:creator>
  <cp:lastModifiedBy>Neeraj</cp:lastModifiedBy>
  <cp:revision>28</cp:revision>
  <dcterms:created xsi:type="dcterms:W3CDTF">2019-01-03T09:56:52Z</dcterms:created>
  <dcterms:modified xsi:type="dcterms:W3CDTF">2019-01-14T05:23:22Z</dcterms:modified>
</cp:coreProperties>
</file>