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D5B02BC6-A993-4C21-9D39-1D2F3B32A5F4}" type="datetimeFigureOut">
              <a:rPr lang="en-US" smtClean="0"/>
              <a:t>1/6/2019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0873944-A6F0-4F05-AA09-11FC8D3085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B02BC6-A993-4C21-9D39-1D2F3B32A5F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B02BC6-A993-4C21-9D39-1D2F3B32A5F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B02BC6-A993-4C21-9D39-1D2F3B32A5F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5B02BC6-A993-4C21-9D39-1D2F3B32A5F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5B02BC6-A993-4C21-9D39-1D2F3B32A5F4}"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D5B02BC6-A993-4C21-9D39-1D2F3B32A5F4}" type="datetimeFigureOut">
              <a:rPr lang="en-US" smtClean="0"/>
              <a:t>1/6/2019</a:t>
            </a:fld>
            <a:endParaRPr lang="en-US"/>
          </a:p>
        </p:txBody>
      </p:sp>
      <p:sp>
        <p:nvSpPr>
          <p:cNvPr id="27" name="Slide Number Placeholder 26"/>
          <p:cNvSpPr>
            <a:spLocks noGrp="1"/>
          </p:cNvSpPr>
          <p:nvPr>
            <p:ph type="sldNum" sz="quarter" idx="11"/>
          </p:nvPr>
        </p:nvSpPr>
        <p:spPr/>
        <p:txBody>
          <a:bodyPr rtlCol="0"/>
          <a:lstStyle/>
          <a:p>
            <a:fld id="{E0873944-A6F0-4F05-AA09-11FC8D308537}"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D5B02BC6-A993-4C21-9D39-1D2F3B32A5F4}" type="datetimeFigureOut">
              <a:rPr lang="en-US" smtClean="0"/>
              <a:t>1/6/2019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0873944-A6F0-4F05-AA09-11FC8D3085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02BC6-A993-4C21-9D39-1D2F3B32A5F4}" type="datetimeFigureOut">
              <a:rPr lang="en-US" smtClean="0"/>
              <a:t>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5B02BC6-A993-4C21-9D39-1D2F3B32A5F4}"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B02BC6-A993-4C21-9D39-1D2F3B32A5F4}"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73944-A6F0-4F05-AA09-11FC8D3085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5B02BC6-A993-4C21-9D39-1D2F3B32A5F4}" type="datetimeFigureOut">
              <a:rPr lang="en-US" smtClean="0"/>
              <a:t>1/6/2019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0873944-A6F0-4F05-AA09-11FC8D3085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533400"/>
            <a:ext cx="7772400" cy="1470025"/>
          </a:xfrm>
        </p:spPr>
        <p:txBody>
          <a:bodyPr>
            <a:normAutofit/>
          </a:bodyPr>
          <a:lstStyle/>
          <a:p>
            <a:pPr algn="ctr"/>
            <a:r>
              <a:rPr lang="en-US" sz="4400" dirty="0" smtClean="0"/>
              <a:t>DOT NET TECHNOLOGIES</a:t>
            </a:r>
            <a:br>
              <a:rPr lang="en-US" sz="4400" dirty="0" smtClean="0"/>
            </a:br>
            <a:r>
              <a:rPr lang="en-US" sz="4400" dirty="0" smtClean="0"/>
              <a:t>CS205</a:t>
            </a:r>
            <a:endParaRPr lang="en-US" sz="4400" dirty="0"/>
          </a:p>
        </p:txBody>
      </p:sp>
      <p:sp>
        <p:nvSpPr>
          <p:cNvPr id="3" name="Subtitle 2"/>
          <p:cNvSpPr>
            <a:spLocks noGrp="1"/>
          </p:cNvSpPr>
          <p:nvPr>
            <p:ph type="subTitle" idx="1"/>
          </p:nvPr>
        </p:nvSpPr>
        <p:spPr>
          <a:xfrm>
            <a:off x="1371600" y="4191000"/>
            <a:ext cx="7406640" cy="1752600"/>
          </a:xfrm>
        </p:spPr>
        <p:txBody>
          <a:bodyPr/>
          <a:lstStyle/>
          <a:p>
            <a:pPr algn="ctr"/>
            <a:endParaRPr lang="en-US" b="1" dirty="0" smtClean="0">
              <a:solidFill>
                <a:schemeClr val="tx1"/>
              </a:solidFill>
            </a:endParaRPr>
          </a:p>
          <a:p>
            <a:pPr algn="ctr"/>
            <a:r>
              <a:rPr lang="en-US" b="1" dirty="0">
                <a:solidFill>
                  <a:schemeClr val="tx1"/>
                </a:solidFill>
              </a:rPr>
              <a:t>b</a:t>
            </a:r>
            <a:r>
              <a:rPr lang="en-US" b="1" dirty="0" smtClean="0">
                <a:solidFill>
                  <a:schemeClr val="tx1"/>
                </a:solidFill>
              </a:rPr>
              <a:t>y:-Mr. Chirag Joshi</a:t>
            </a:r>
            <a:br>
              <a:rPr lang="en-US" b="1" dirty="0" smtClean="0">
                <a:solidFill>
                  <a:schemeClr val="tx1"/>
                </a:solidFill>
              </a:rPr>
            </a:br>
            <a:r>
              <a:rPr lang="en-US" b="1" dirty="0" smtClean="0">
                <a:solidFill>
                  <a:schemeClr val="tx1"/>
                </a:solidFill>
              </a:rPr>
              <a:t>Assistant Professor</a:t>
            </a:r>
            <a:br>
              <a:rPr lang="en-US" b="1" dirty="0" smtClean="0">
                <a:solidFill>
                  <a:schemeClr val="tx1"/>
                </a:solidFill>
              </a:rPr>
            </a:br>
            <a:r>
              <a:rPr lang="en-US" b="1" dirty="0" smtClean="0">
                <a:solidFill>
                  <a:schemeClr val="tx1"/>
                </a:solidFill>
              </a:rPr>
              <a:t>DIT UNIVERSITY DEHRADUN</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109" y="1752600"/>
            <a:ext cx="5281613" cy="2148671"/>
          </a:xfrm>
          <a:prstGeom prst="rect">
            <a:avLst/>
          </a:prstGeom>
        </p:spPr>
      </p:pic>
    </p:spTree>
    <p:extLst>
      <p:ext uri="{BB962C8B-B14F-4D97-AF65-F5344CB8AC3E}">
        <p14:creationId xmlns:p14="http://schemas.microsoft.com/office/powerpoint/2010/main" val="2566747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Trusted and </a:t>
            </a:r>
            <a:r>
              <a:rPr lang="en-US" dirty="0" smtClean="0">
                <a:effectLst/>
              </a:rPr>
              <a:t>secure</a:t>
            </a:r>
            <a:endParaRPr lang="en-US" dirty="0"/>
          </a:p>
        </p:txBody>
      </p:sp>
      <p:sp>
        <p:nvSpPr>
          <p:cNvPr id="3" name="Content Placeholder 2"/>
          <p:cNvSpPr>
            <a:spLocks noGrp="1"/>
          </p:cNvSpPr>
          <p:nvPr>
            <p:ph idx="1"/>
          </p:nvPr>
        </p:nvSpPr>
        <p:spPr/>
        <p:txBody>
          <a:bodyPr/>
          <a:lstStyle/>
          <a:p>
            <a:pPr marL="82296" indent="0">
              <a:buNone/>
            </a:pPr>
            <a:r>
              <a:rPr lang="en-US" dirty="0"/>
              <a:t>.NET provides you with immediate security benefits via its managed runtime. A collection of services prevent critical issues like bad pointer manipulation or malicious attempts to alter compiled code. Microsoft takes security very seriously and releases updates quickly when threats are discovered</a:t>
            </a:r>
          </a:p>
        </p:txBody>
      </p:sp>
    </p:spTree>
    <p:extLst>
      <p:ext uri="{BB962C8B-B14F-4D97-AF65-F5344CB8AC3E}">
        <p14:creationId xmlns:p14="http://schemas.microsoft.com/office/powerpoint/2010/main" val="2356586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Large </a:t>
            </a:r>
            <a:r>
              <a:rPr lang="en-US" dirty="0" smtClean="0">
                <a:effectLst/>
              </a:rPr>
              <a:t>Ecosystem</a:t>
            </a:r>
            <a:endParaRPr lang="en-US" dirty="0"/>
          </a:p>
        </p:txBody>
      </p:sp>
      <p:sp>
        <p:nvSpPr>
          <p:cNvPr id="3" name="Content Placeholder 2"/>
          <p:cNvSpPr>
            <a:spLocks noGrp="1"/>
          </p:cNvSpPr>
          <p:nvPr>
            <p:ph idx="1"/>
          </p:nvPr>
        </p:nvSpPr>
        <p:spPr/>
        <p:txBody>
          <a:bodyPr/>
          <a:lstStyle/>
          <a:p>
            <a:pPr marL="82296" indent="0">
              <a:buNone/>
            </a:pPr>
            <a:r>
              <a:rPr lang="en-US" dirty="0"/>
              <a:t>Leverage the large .NET ecosystem by incorporating libraries from the NuGet package manager, our extensive partner network, and the Visual Studio Marketplace. </a:t>
            </a:r>
          </a:p>
        </p:txBody>
      </p:sp>
    </p:spTree>
    <p:extLst>
      <p:ext uri="{BB962C8B-B14F-4D97-AF65-F5344CB8AC3E}">
        <p14:creationId xmlns:p14="http://schemas.microsoft.com/office/powerpoint/2010/main" val="1654831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Open </a:t>
            </a:r>
            <a:r>
              <a:rPr lang="en-US" dirty="0" smtClean="0">
                <a:effectLst/>
              </a:rPr>
              <a:t>source</a:t>
            </a:r>
            <a:endParaRPr lang="en-US" dirty="0"/>
          </a:p>
        </p:txBody>
      </p:sp>
      <p:sp>
        <p:nvSpPr>
          <p:cNvPr id="3" name="Content Placeholder 2"/>
          <p:cNvSpPr>
            <a:spLocks noGrp="1"/>
          </p:cNvSpPr>
          <p:nvPr>
            <p:ph idx="1"/>
          </p:nvPr>
        </p:nvSpPr>
        <p:spPr/>
        <p:txBody>
          <a:bodyPr>
            <a:normAutofit/>
          </a:bodyPr>
          <a:lstStyle/>
          <a:p>
            <a:pPr marL="82296" indent="0">
              <a:buNone/>
            </a:pPr>
            <a:r>
              <a:rPr lang="en-US" dirty="0"/>
              <a:t>The .NET Foundation is an independent non-profit supporting the innovative, commercially-friendly, open source .NET ecosystem. Over 25,000 developers from over 1700 companies outside of Microsoft are contributing to .NET open </a:t>
            </a:r>
            <a:r>
              <a:rPr lang="en-US" dirty="0" smtClean="0"/>
              <a:t>source. In </a:t>
            </a:r>
            <a:r>
              <a:rPr lang="en-US" dirty="0"/>
              <a:t>addition to the community and Microsoft, Technical Steering Group members, Google, </a:t>
            </a:r>
            <a:r>
              <a:rPr lang="en-US" dirty="0" err="1"/>
              <a:t>JetBrains</a:t>
            </a:r>
            <a:r>
              <a:rPr lang="en-US" dirty="0"/>
              <a:t>, Red Hat, Samsung and Unity are guiding the future of the .NET platform.</a:t>
            </a:r>
          </a:p>
          <a:p>
            <a:pPr marL="82296" indent="0">
              <a:buNone/>
            </a:pPr>
            <a:endParaRPr lang="en-US" dirty="0"/>
          </a:p>
        </p:txBody>
      </p:sp>
    </p:spTree>
    <p:extLst>
      <p:ext uri="{BB962C8B-B14F-4D97-AF65-F5344CB8AC3E}">
        <p14:creationId xmlns:p14="http://schemas.microsoft.com/office/powerpoint/2010/main" val="3967738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 Runtimes-Timeline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125788"/>
            <a:ext cx="8229600" cy="2571750"/>
          </a:xfrm>
        </p:spPr>
      </p:pic>
    </p:spTree>
    <p:extLst>
      <p:ext uri="{BB962C8B-B14F-4D97-AF65-F5344CB8AC3E}">
        <p14:creationId xmlns:p14="http://schemas.microsoft.com/office/powerpoint/2010/main" val="2493299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LANGUAGE SPECIFICATION(CLS)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2400" dirty="0"/>
              <a:t>Language interoperability is the ability of code to interact with code that is written using a </a:t>
            </a:r>
            <a:r>
              <a:rPr lang="en-US" sz="2400" dirty="0" smtClean="0"/>
              <a:t>different programming language.</a:t>
            </a:r>
          </a:p>
          <a:p>
            <a:pPr>
              <a:buFont typeface="Wingdings" pitchFamily="2" charset="2"/>
              <a:buChar char="Ø"/>
            </a:pPr>
            <a:r>
              <a:rPr lang="en-US" sz="2400" dirty="0"/>
              <a:t>Language interoperability can help maximize code reuse and, therefore, improve the efficiency of the development </a:t>
            </a:r>
            <a:r>
              <a:rPr lang="en-US" sz="2400" dirty="0" smtClean="0"/>
              <a:t>process.</a:t>
            </a:r>
          </a:p>
          <a:p>
            <a:pPr>
              <a:buFont typeface="Wingdings" pitchFamily="2" charset="2"/>
              <a:buChar char="Ø"/>
            </a:pPr>
            <a:r>
              <a:rPr lang="en-US" sz="2400" dirty="0"/>
              <a:t>To ensure that </a:t>
            </a:r>
            <a:r>
              <a:rPr lang="en-US" sz="2400" dirty="0" smtClean="0"/>
              <a:t>we </a:t>
            </a:r>
            <a:r>
              <a:rPr lang="en-US" sz="2400" dirty="0"/>
              <a:t>can develop managed code that can be fully used by developers using any programming language, a set of language features and rules for using them called the Common Language Specification (CLS ) has been defined. </a:t>
            </a:r>
            <a:endParaRPr lang="en-US" sz="2400" dirty="0"/>
          </a:p>
        </p:txBody>
      </p:sp>
    </p:spTree>
    <p:extLst>
      <p:ext uri="{BB962C8B-B14F-4D97-AF65-F5344CB8AC3E}">
        <p14:creationId xmlns:p14="http://schemas.microsoft.com/office/powerpoint/2010/main" val="1067241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066800"/>
          </a:xfrm>
        </p:spPr>
        <p:txBody>
          <a:bodyPr>
            <a:normAutofit/>
          </a:bodyPr>
          <a:lstStyle/>
          <a:p>
            <a:r>
              <a:rPr lang="en-US" dirty="0" smtClean="0"/>
              <a:t>Common Type System(CTS)</a:t>
            </a:r>
            <a:endParaRPr lang="en-US" dirty="0"/>
          </a:p>
        </p:txBody>
      </p:sp>
      <p:sp>
        <p:nvSpPr>
          <p:cNvPr id="3" name="Content Placeholder 2"/>
          <p:cNvSpPr>
            <a:spLocks noGrp="1"/>
          </p:cNvSpPr>
          <p:nvPr>
            <p:ph idx="1"/>
          </p:nvPr>
        </p:nvSpPr>
        <p:spPr>
          <a:xfrm>
            <a:off x="457200" y="1981200"/>
            <a:ext cx="8229600" cy="4608576"/>
          </a:xfrm>
        </p:spPr>
        <p:txBody>
          <a:bodyPr>
            <a:normAutofit fontScale="92500" lnSpcReduction="10000"/>
          </a:bodyPr>
          <a:lstStyle/>
          <a:p>
            <a:pPr>
              <a:buFont typeface="Wingdings" pitchFamily="2" charset="2"/>
              <a:buChar char="Ø"/>
            </a:pPr>
            <a:r>
              <a:rPr lang="en-US" sz="2400" dirty="0"/>
              <a:t>The common type system defines how types are declared, used, and managed in the runtime, and is also an important part of the runtime's support for cross- language </a:t>
            </a:r>
            <a:r>
              <a:rPr lang="en-US" sz="2400" dirty="0" smtClean="0"/>
              <a:t>integration.</a:t>
            </a:r>
          </a:p>
          <a:p>
            <a:pPr marL="109728" indent="0">
              <a:buNone/>
            </a:pPr>
            <a:endParaRPr lang="en-US" sz="2400" dirty="0" smtClean="0"/>
          </a:p>
          <a:p>
            <a:pPr>
              <a:buFont typeface="Wingdings" pitchFamily="2" charset="2"/>
              <a:buChar char="Ø"/>
            </a:pPr>
            <a:r>
              <a:rPr lang="en-US" sz="2400" dirty="0" smtClean="0"/>
              <a:t>It establishes </a:t>
            </a:r>
            <a:r>
              <a:rPr lang="en-US" sz="2400" dirty="0"/>
              <a:t>a framework that enables cross- language integration, type safety, and high performance code execution</a:t>
            </a:r>
            <a:r>
              <a:rPr lang="en-US" sz="2400" dirty="0" smtClean="0"/>
              <a:t>.</a:t>
            </a:r>
          </a:p>
          <a:p>
            <a:pPr marL="109728" indent="0">
              <a:buNone/>
            </a:pPr>
            <a:r>
              <a:rPr lang="en-US" sz="2400" dirty="0" smtClean="0"/>
              <a:t> </a:t>
            </a:r>
            <a:endParaRPr lang="en-US" sz="2400" dirty="0"/>
          </a:p>
          <a:p>
            <a:pPr>
              <a:buFont typeface="Wingdings" pitchFamily="2" charset="2"/>
              <a:buChar char="Ø"/>
            </a:pPr>
            <a:r>
              <a:rPr lang="en-US" sz="2400" dirty="0" smtClean="0"/>
              <a:t>It provides </a:t>
            </a:r>
            <a:r>
              <a:rPr lang="en-US" sz="2400" dirty="0"/>
              <a:t>an object-oriented model that supports the complete implementation of many programming </a:t>
            </a:r>
            <a:r>
              <a:rPr lang="en-US" sz="2400" dirty="0" smtClean="0"/>
              <a:t>languages.</a:t>
            </a:r>
          </a:p>
          <a:p>
            <a:pPr marL="109728" indent="0">
              <a:buNone/>
            </a:pPr>
            <a:endParaRPr lang="en-US" sz="2400" dirty="0" smtClean="0"/>
          </a:p>
          <a:p>
            <a:pPr>
              <a:buFont typeface="Wingdings" pitchFamily="2" charset="2"/>
              <a:buChar char="Ø"/>
            </a:pPr>
            <a:r>
              <a:rPr lang="en-US" sz="2400" dirty="0" smtClean="0"/>
              <a:t>It defines </a:t>
            </a:r>
            <a:r>
              <a:rPr lang="en-US" sz="2400" dirty="0"/>
              <a:t>rules that languages must follow, which helps ensure that objects written in different languages can interact with each other. For example, if you have created a class in VB.NET, you can inherit from it in a C# program. </a:t>
            </a:r>
          </a:p>
          <a:p>
            <a:pPr>
              <a:buFont typeface="Wingdings" pitchFamily="2" charset="2"/>
              <a:buChar char="Ø"/>
            </a:pPr>
            <a:endParaRPr lang="en-US" sz="2400" dirty="0"/>
          </a:p>
          <a:p>
            <a:pPr>
              <a:buFont typeface="Wingdings" pitchFamily="2" charset="2"/>
              <a:buChar char="Ø"/>
            </a:pPr>
            <a:endParaRPr lang="en-US" sz="2400" dirty="0"/>
          </a:p>
          <a:p>
            <a:pPr>
              <a:buFont typeface="Wingdings" pitchFamily="2" charset="2"/>
              <a:buChar char="Ø"/>
            </a:pPr>
            <a:endParaRPr lang="en-US" sz="2400" dirty="0"/>
          </a:p>
        </p:txBody>
      </p:sp>
    </p:spTree>
    <p:extLst>
      <p:ext uri="{BB962C8B-B14F-4D97-AF65-F5344CB8AC3E}">
        <p14:creationId xmlns:p14="http://schemas.microsoft.com/office/powerpoint/2010/main" val="140104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CLASS LIBRARY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Microsoft </a:t>
            </a:r>
            <a:r>
              <a:rPr lang="en-US" sz="2400" dirty="0"/>
              <a:t>has divided the FCL into </a:t>
            </a:r>
            <a:r>
              <a:rPr lang="en-US" sz="2400" dirty="0" smtClean="0"/>
              <a:t>hierarchical </a:t>
            </a:r>
            <a:r>
              <a:rPr lang="en-US" sz="2400" b="1" dirty="0"/>
              <a:t>namespaces</a:t>
            </a:r>
            <a:r>
              <a:rPr lang="en-US" sz="2400" dirty="0"/>
              <a:t>. The FCL has about 100 namespaces in all</a:t>
            </a:r>
            <a:r>
              <a:rPr lang="en-US" sz="2400" dirty="0" smtClean="0"/>
              <a:t>.</a:t>
            </a:r>
          </a:p>
          <a:p>
            <a:pPr>
              <a:buFont typeface="Wingdings" pitchFamily="2" charset="2"/>
              <a:buChar char="Ø"/>
            </a:pPr>
            <a:r>
              <a:rPr lang="en-US" sz="2400" dirty="0"/>
              <a:t>The FCL has about 100 namespaces in all. Each namespace holds classes and other types that share a common purpose. </a:t>
            </a:r>
            <a:endParaRPr lang="en-US" sz="2400" dirty="0" smtClean="0"/>
          </a:p>
          <a:p>
            <a:pPr>
              <a:buFont typeface="Wingdings" pitchFamily="2" charset="2"/>
              <a:buChar char="Ø"/>
            </a:pPr>
            <a:r>
              <a:rPr lang="en-US" sz="2400" dirty="0"/>
              <a:t>For example, much of the window manager portion of the Windows API is encapsulated in the S </a:t>
            </a:r>
            <a:r>
              <a:rPr lang="en-US" sz="2400" dirty="0" err="1"/>
              <a:t>ystem.Windows.Forms</a:t>
            </a:r>
            <a:r>
              <a:rPr lang="en-US" sz="2400" dirty="0"/>
              <a:t> namespace. </a:t>
            </a:r>
            <a:endParaRPr lang="en-US" sz="2400" dirty="0"/>
          </a:p>
        </p:txBody>
      </p:sp>
    </p:spTree>
    <p:extLst>
      <p:ext uri="{BB962C8B-B14F-4D97-AF65-F5344CB8AC3E}">
        <p14:creationId xmlns:p14="http://schemas.microsoft.com/office/powerpoint/2010/main" val="406254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38200"/>
            <a:ext cx="7772400" cy="5486400"/>
          </a:xfrm>
          <a:prstGeom prst="rect">
            <a:avLst/>
          </a:prstGeom>
          <a:ln>
            <a:noFill/>
          </a:ln>
          <a:effectLst>
            <a:softEdge rad="112500"/>
          </a:effectLst>
        </p:spPr>
      </p:pic>
    </p:spTree>
    <p:extLst>
      <p:ext uri="{BB962C8B-B14F-4D97-AF65-F5344CB8AC3E}">
        <p14:creationId xmlns:p14="http://schemas.microsoft.com/office/powerpoint/2010/main" val="2362452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LANGUAGE RUNTIME(CLR)</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sz="2400" dirty="0"/>
              <a:t>The CLR is the platform on which applications are hosted and executed. The C LR also provides a set of services </a:t>
            </a:r>
            <a:r>
              <a:rPr lang="en-US" sz="2400" dirty="0" smtClean="0"/>
              <a:t>that </a:t>
            </a:r>
            <a:r>
              <a:rPr lang="en-US" sz="2400" dirty="0"/>
              <a:t>applications can use to access various resources (like arrays, collections, operating system folders </a:t>
            </a:r>
            <a:r>
              <a:rPr lang="en-US" sz="2400" dirty="0" err="1"/>
              <a:t>etc</a:t>
            </a:r>
            <a:r>
              <a:rPr lang="en-US" sz="2400" dirty="0"/>
              <a:t>). </a:t>
            </a:r>
            <a:endParaRPr lang="en-US" sz="2400" dirty="0" smtClean="0"/>
          </a:p>
          <a:p>
            <a:pPr>
              <a:buFont typeface="Wingdings" pitchFamily="2" charset="2"/>
              <a:buChar char="Ø"/>
            </a:pPr>
            <a:r>
              <a:rPr lang="en-US" sz="2400" dirty="0" smtClean="0"/>
              <a:t>Since </a:t>
            </a:r>
            <a:r>
              <a:rPr lang="en-US" sz="2400" dirty="0"/>
              <a:t>this runtime "manages" the execution of your code, code that works on the C LR is called as managed code. Any other code, you guessed it, is called unmanaged code. </a:t>
            </a:r>
            <a:endParaRPr lang="en-US" sz="2400" dirty="0"/>
          </a:p>
          <a:p>
            <a:pPr>
              <a:buFont typeface="Wingdings" pitchFamily="2" charset="2"/>
              <a:buChar char="Ø"/>
            </a:pPr>
            <a:r>
              <a:rPr lang="en-US" sz="2400" dirty="0" smtClean="0"/>
              <a:t>When </a:t>
            </a:r>
            <a:r>
              <a:rPr lang="en-US" sz="2400" dirty="0"/>
              <a:t>compilers emit code to run on the C LR, they do not emit machine language code. </a:t>
            </a:r>
            <a:r>
              <a:rPr lang="en-US" sz="2400" dirty="0" smtClean="0"/>
              <a:t>Rather</a:t>
            </a:r>
            <a:r>
              <a:rPr lang="en-US" sz="2400" dirty="0"/>
              <a:t>, an intermediate language code is used called Microsoft Intermediate Language (MSIL). </a:t>
            </a:r>
            <a:endParaRPr lang="en-US" sz="2400" dirty="0"/>
          </a:p>
        </p:txBody>
      </p:sp>
    </p:spTree>
    <p:extLst>
      <p:ext uri="{BB962C8B-B14F-4D97-AF65-F5344CB8AC3E}">
        <p14:creationId xmlns:p14="http://schemas.microsoft.com/office/powerpoint/2010/main" val="44351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LANGUAGE RUNTIME(CLR</a:t>
            </a:r>
            <a:r>
              <a:rPr lang="en-US" dirty="0" smtClean="0"/>
              <a:t>) Contd</a:t>
            </a:r>
            <a:r>
              <a:rPr lang="en-US" dirty="0"/>
              <a: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MSIL is like an object-oriented version o f assembly language and is platform independent. It has a rich set of instructions that enable efficient representation of the code</a:t>
            </a:r>
            <a:r>
              <a:rPr lang="en-US" sz="2400" dirty="0" smtClean="0"/>
              <a:t>.</a:t>
            </a:r>
          </a:p>
          <a:p>
            <a:pPr>
              <a:buFont typeface="Wingdings" pitchFamily="2" charset="2"/>
              <a:buChar char="Ø"/>
            </a:pPr>
            <a:r>
              <a:rPr lang="en-US" sz="2400" dirty="0"/>
              <a:t>When a code starts to execute, a process knowing as Just in Time Compilation (JIT) converts the MSIL code into the native processor instructions of the platform, which is then executed </a:t>
            </a:r>
            <a:endParaRPr lang="en-US" sz="2400" dirty="0"/>
          </a:p>
        </p:txBody>
      </p:sp>
    </p:spTree>
    <p:extLst>
      <p:ext uri="{BB962C8B-B14F-4D97-AF65-F5344CB8AC3E}">
        <p14:creationId xmlns:p14="http://schemas.microsoft.com/office/powerpoint/2010/main" val="250048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pPr marL="82296" indent="0">
              <a:buNone/>
            </a:pPr>
            <a:r>
              <a:rPr lang="en-US" dirty="0" smtClean="0"/>
              <a:t>This </a:t>
            </a:r>
            <a:r>
              <a:rPr lang="en-US" dirty="0"/>
              <a:t>course aims to provide the knowledge to understand the concepts and elementary use of .NET library such as development of windows application and website creation through ASP.NET. Students are also able to learn about the different validation and use of controls available in Visual Studio. 	</a:t>
            </a:r>
          </a:p>
          <a:p>
            <a:endParaRPr lang="en-US" dirty="0"/>
          </a:p>
        </p:txBody>
      </p:sp>
    </p:spTree>
    <p:extLst>
      <p:ext uri="{BB962C8B-B14F-4D97-AF65-F5344CB8AC3E}">
        <p14:creationId xmlns:p14="http://schemas.microsoft.com/office/powerpoint/2010/main" val="309425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PLATFORM INDEPENDENCE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First, it means that the same file containing byte code instructions can be placed on any platform; </a:t>
            </a:r>
            <a:r>
              <a:rPr lang="en-US" sz="2400" dirty="0" smtClean="0"/>
              <a:t>at runtime </a:t>
            </a:r>
            <a:r>
              <a:rPr lang="en-US" sz="2400" dirty="0"/>
              <a:t>the final stage of compilation can then be easily accomplished so that the code will run on </a:t>
            </a:r>
            <a:r>
              <a:rPr lang="en-US" sz="2400" dirty="0" smtClean="0"/>
              <a:t>that particular platform.</a:t>
            </a:r>
          </a:p>
          <a:p>
            <a:pPr>
              <a:buFont typeface="Wingdings" pitchFamily="2" charset="2"/>
              <a:buChar char="Ø"/>
            </a:pPr>
            <a:r>
              <a:rPr lang="en-US" sz="2400" dirty="0" smtClean="0"/>
              <a:t>In </a:t>
            </a:r>
            <a:r>
              <a:rPr lang="en-US" sz="2400" dirty="0"/>
              <a:t>other words, by compiling to IL we obtain platform independence for .NET, </a:t>
            </a:r>
            <a:r>
              <a:rPr lang="en-US" sz="2400" dirty="0" smtClean="0"/>
              <a:t>in much </a:t>
            </a:r>
            <a:r>
              <a:rPr lang="en-US" sz="2400" dirty="0"/>
              <a:t>the same way as compiling to Java byte code gives Java platform independence.</a:t>
            </a:r>
            <a:endParaRPr lang="en-US" sz="2400" dirty="0" smtClean="0"/>
          </a:p>
          <a:p>
            <a:pPr>
              <a:buFont typeface="Wingdings" pitchFamily="2" charset="2"/>
              <a:buChar char="Ø"/>
            </a:pPr>
            <a:endParaRPr lang="en-US" sz="2400" dirty="0"/>
          </a:p>
        </p:txBody>
      </p:sp>
    </p:spTree>
    <p:extLst>
      <p:ext uri="{BB962C8B-B14F-4D97-AF65-F5344CB8AC3E}">
        <p14:creationId xmlns:p14="http://schemas.microsoft.com/office/powerpoint/2010/main" val="119961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.NET ?</a:t>
            </a:r>
            <a:endParaRPr lang="en-US" dirty="0"/>
          </a:p>
        </p:txBody>
      </p:sp>
      <p:sp>
        <p:nvSpPr>
          <p:cNvPr id="3" name="Content Placeholder 2"/>
          <p:cNvSpPr>
            <a:spLocks noGrp="1"/>
          </p:cNvSpPr>
          <p:nvPr>
            <p:ph idx="1"/>
          </p:nvPr>
        </p:nvSpPr>
        <p:spPr/>
        <p:txBody>
          <a:bodyPr>
            <a:normAutofit/>
          </a:bodyPr>
          <a:lstStyle/>
          <a:p>
            <a:pPr marL="0" indent="0">
              <a:buNone/>
              <a:defRPr/>
            </a:pPr>
            <a:r>
              <a:rPr lang="en-IN" b="1" dirty="0"/>
              <a:t>Microsoft .NET is a framework.</a:t>
            </a:r>
          </a:p>
          <a:p>
            <a:pPr>
              <a:buFont typeface="Wingdings" panose="05000000000000000000" pitchFamily="2" charset="2"/>
              <a:buChar char="Ø"/>
              <a:defRPr/>
            </a:pPr>
            <a:r>
              <a:rPr lang="en-IN" dirty="0"/>
              <a:t>Provide common platform to execute or, rum the applications developed in various programming languages.</a:t>
            </a:r>
          </a:p>
          <a:p>
            <a:pPr>
              <a:buFont typeface="Wingdings" panose="05000000000000000000" pitchFamily="2" charset="2"/>
              <a:buChar char="Ø"/>
              <a:defRPr/>
            </a:pPr>
            <a:r>
              <a:rPr lang="en-IN" dirty="0"/>
              <a:t>Developed by Microsoft.</a:t>
            </a:r>
          </a:p>
          <a:p>
            <a:pPr>
              <a:buFont typeface="Wingdings" panose="05000000000000000000" pitchFamily="2" charset="2"/>
              <a:buChar char="Ø"/>
              <a:defRPr/>
            </a:pPr>
            <a:r>
              <a:rPr lang="en-IN" dirty="0"/>
              <a:t>Announces in July 2000.</a:t>
            </a:r>
          </a:p>
          <a:p>
            <a:pPr>
              <a:buFont typeface="Wingdings" panose="05000000000000000000" pitchFamily="2" charset="2"/>
              <a:buChar char="Ø"/>
              <a:defRPr/>
            </a:pPr>
            <a:r>
              <a:rPr lang="en-IN" dirty="0"/>
              <a:t>The main intention was to bridge the gap in interoperability between services of various programming language.</a:t>
            </a:r>
          </a:p>
          <a:p>
            <a:pPr>
              <a:buFont typeface="Wingdings" panose="05000000000000000000" pitchFamily="2" charset="2"/>
              <a:buChar char="Ø"/>
              <a:defRPr/>
            </a:pPr>
            <a:endParaRPr lang="en-IN" dirty="0"/>
          </a:p>
          <a:p>
            <a:pPr marL="82296" indent="0">
              <a:buNone/>
            </a:pPr>
            <a:endParaRPr lang="en-US" dirty="0"/>
          </a:p>
        </p:txBody>
      </p:sp>
    </p:spTree>
    <p:extLst>
      <p:ext uri="{BB962C8B-B14F-4D97-AF65-F5344CB8AC3E}">
        <p14:creationId xmlns:p14="http://schemas.microsoft.com/office/powerpoint/2010/main" val="203032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00" y="2249488"/>
            <a:ext cx="5765800" cy="4324350"/>
          </a:xfrm>
        </p:spPr>
      </p:pic>
    </p:spTree>
    <p:extLst>
      <p:ext uri="{BB962C8B-B14F-4D97-AF65-F5344CB8AC3E}">
        <p14:creationId xmlns:p14="http://schemas.microsoft.com/office/powerpoint/2010/main" val="920988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.NET Framework</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IN" altLang="en-US" dirty="0"/>
              <a:t>Interoperability support.</a:t>
            </a:r>
          </a:p>
          <a:p>
            <a:pPr>
              <a:buFont typeface="Wingdings" pitchFamily="2" charset="2"/>
              <a:buChar char="Ø"/>
            </a:pPr>
            <a:r>
              <a:rPr lang="en-IN" altLang="en-US" dirty="0"/>
              <a:t>Rich Functionality out of the box.</a:t>
            </a:r>
          </a:p>
          <a:p>
            <a:pPr>
              <a:buFont typeface="Wingdings" pitchFamily="2" charset="2"/>
              <a:buChar char="Ø"/>
            </a:pPr>
            <a:r>
              <a:rPr lang="en-IN" altLang="en-US" dirty="0"/>
              <a:t>Automatic memory management.</a:t>
            </a:r>
          </a:p>
          <a:p>
            <a:pPr>
              <a:buFont typeface="Wingdings" pitchFamily="2" charset="2"/>
              <a:buChar char="Ø"/>
            </a:pPr>
            <a:r>
              <a:rPr lang="en-IN" altLang="en-US" dirty="0"/>
              <a:t>Easy development of web applications.</a:t>
            </a:r>
          </a:p>
          <a:p>
            <a:pPr>
              <a:buFont typeface="Wingdings" pitchFamily="2" charset="2"/>
              <a:buChar char="Ø"/>
            </a:pPr>
            <a:r>
              <a:rPr lang="en-IN" altLang="en-US" dirty="0"/>
              <a:t>Multi-Language Support.</a:t>
            </a:r>
          </a:p>
          <a:p>
            <a:pPr>
              <a:buFont typeface="Wingdings" pitchFamily="2" charset="2"/>
              <a:buChar char="Ø"/>
            </a:pPr>
            <a:r>
              <a:rPr lang="en-IN" altLang="en-US" dirty="0"/>
              <a:t>Common language runtime (CLR)</a:t>
            </a:r>
          </a:p>
          <a:p>
            <a:pPr>
              <a:buFont typeface="Wingdings" pitchFamily="2" charset="2"/>
              <a:buChar char="Ø"/>
            </a:pPr>
            <a:r>
              <a:rPr lang="en-IN" altLang="en-US" dirty="0"/>
              <a:t>Base class library (BCL).</a:t>
            </a:r>
          </a:p>
          <a:p>
            <a:pPr>
              <a:buFont typeface="Wingdings" pitchFamily="2" charset="2"/>
              <a:buChar char="Ø"/>
            </a:pPr>
            <a:r>
              <a:rPr lang="en-IN" altLang="en-US" dirty="0"/>
              <a:t>Common type system (CTS).</a:t>
            </a:r>
          </a:p>
          <a:p>
            <a:pPr>
              <a:buFont typeface="Wingdings" pitchFamily="2" charset="2"/>
              <a:buChar char="Ø"/>
            </a:pPr>
            <a:r>
              <a:rPr lang="en-IN" altLang="en-US" dirty="0"/>
              <a:t>Simplified deployment (say good bye to DLL</a:t>
            </a:r>
            <a:r>
              <a:rPr lang="en-IN" altLang="en-US" dirty="0" smtClean="0"/>
              <a:t>).</a:t>
            </a:r>
          </a:p>
          <a:p>
            <a:pPr>
              <a:buFont typeface="Wingdings" pitchFamily="2" charset="2"/>
              <a:buChar char="Ø"/>
            </a:pPr>
            <a:r>
              <a:rPr lang="en-IN" altLang="en-US" dirty="0" smtClean="0"/>
              <a:t>OOP Support</a:t>
            </a:r>
            <a:endParaRPr lang="en-IN" altLang="en-US" dirty="0"/>
          </a:p>
          <a:p>
            <a:pPr>
              <a:buFont typeface="Wingdings" pitchFamily="2" charset="2"/>
              <a:buChar char="Ø"/>
            </a:pPr>
            <a:r>
              <a:rPr lang="en-IN" altLang="en-US" dirty="0"/>
              <a:t>“ Self-hosted” Web Application</a:t>
            </a:r>
          </a:p>
          <a:p>
            <a:pPr>
              <a:buFont typeface="Wingdings" pitchFamily="2" charset="2"/>
              <a:buChar char="Ø"/>
            </a:pPr>
            <a:r>
              <a:rPr lang="en-IN" altLang="en-US" dirty="0"/>
              <a:t>Portability</a:t>
            </a:r>
            <a:endParaRPr lang="en-US" dirty="0"/>
          </a:p>
        </p:txBody>
      </p:sp>
    </p:spTree>
    <p:extLst>
      <p:ext uri="{BB962C8B-B14F-4D97-AF65-F5344CB8AC3E}">
        <p14:creationId xmlns:p14="http://schemas.microsoft.com/office/powerpoint/2010/main" val="1075509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437" y="3444875"/>
            <a:ext cx="7477125" cy="1933575"/>
          </a:xfrm>
        </p:spPr>
      </p:pic>
    </p:spTree>
    <p:extLst>
      <p:ext uri="{BB962C8B-B14F-4D97-AF65-F5344CB8AC3E}">
        <p14:creationId xmlns:p14="http://schemas.microsoft.com/office/powerpoint/2010/main" val="573262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Productive</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a:t>.NET helps you develop high quality applications faster. Modern language constructs like generics, Language Integrated Query (LINQ), and asynchronous programming make developers </a:t>
            </a:r>
            <a:r>
              <a:rPr lang="en-US" dirty="0" smtClean="0"/>
              <a:t>productive.</a:t>
            </a:r>
          </a:p>
          <a:p>
            <a:pPr>
              <a:buFont typeface="Wingdings" pitchFamily="2" charset="2"/>
              <a:buChar char="Ø"/>
            </a:pPr>
            <a:r>
              <a:rPr lang="en-US" dirty="0" smtClean="0"/>
              <a:t>Combined </a:t>
            </a:r>
            <a:r>
              <a:rPr lang="en-US" dirty="0"/>
              <a:t>with the extensive class libraries, common APIs, multi-language support, and the powerful tooling provided by the Visual Studio family, .NET is the most productive platform for developers.</a:t>
            </a:r>
          </a:p>
          <a:p>
            <a:pPr marL="82296" indent="0">
              <a:buNone/>
            </a:pPr>
            <a:endParaRPr lang="en-US" dirty="0"/>
          </a:p>
        </p:txBody>
      </p:sp>
    </p:spTree>
    <p:extLst>
      <p:ext uri="{BB962C8B-B14F-4D97-AF65-F5344CB8AC3E}">
        <p14:creationId xmlns:p14="http://schemas.microsoft.com/office/powerpoint/2010/main" val="946902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Any app, any </a:t>
            </a:r>
            <a:r>
              <a:rPr lang="en-US" dirty="0" smtClean="0">
                <a:effectLst/>
              </a:rPr>
              <a:t>platform</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With .NET you can target any application type running on any platform. Developers can reuse skills and code across all of them in a familiar </a:t>
            </a:r>
            <a:r>
              <a:rPr lang="en-US" dirty="0" smtClean="0"/>
              <a:t>environment.</a:t>
            </a:r>
          </a:p>
          <a:p>
            <a:pPr>
              <a:buFont typeface="Wingdings" pitchFamily="2" charset="2"/>
              <a:buChar char="Ø"/>
            </a:pPr>
            <a:r>
              <a:rPr lang="en-US" dirty="0" smtClean="0"/>
              <a:t>From </a:t>
            </a:r>
            <a:r>
              <a:rPr lang="en-US" dirty="0"/>
              <a:t>mobile applications running on </a:t>
            </a:r>
            <a:r>
              <a:rPr lang="en-US" dirty="0" err="1"/>
              <a:t>iOS</a:t>
            </a:r>
            <a:r>
              <a:rPr lang="en-US" dirty="0"/>
              <a:t>, Android and Windows, to Enterprise server applications running on Windows Server and Linux, or high-scale </a:t>
            </a:r>
            <a:r>
              <a:rPr lang="en-US" dirty="0" err="1"/>
              <a:t>microservices</a:t>
            </a:r>
            <a:r>
              <a:rPr lang="en-US" dirty="0"/>
              <a:t> running in the cloud, .NET provides a solution for you.</a:t>
            </a:r>
          </a:p>
          <a:p>
            <a:pPr marL="82296" indent="0">
              <a:buNone/>
            </a:pPr>
            <a:endParaRPr lang="en-US" dirty="0"/>
          </a:p>
        </p:txBody>
      </p:sp>
    </p:spTree>
    <p:extLst>
      <p:ext uri="{BB962C8B-B14F-4D97-AF65-F5344CB8AC3E}">
        <p14:creationId xmlns:p14="http://schemas.microsoft.com/office/powerpoint/2010/main" val="3241471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Performance where it </a:t>
            </a:r>
            <a:r>
              <a:rPr lang="en-US" dirty="0" smtClean="0">
                <a:effectLst/>
              </a:rPr>
              <a:t>matters</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dirty="0"/>
              <a:t>.NET is fast. Really fast! That means applications provide better response times and require less compute power. </a:t>
            </a:r>
            <a:r>
              <a:rPr lang="en-US" dirty="0" err="1"/>
              <a:t>StackOverflow</a:t>
            </a:r>
            <a:r>
              <a:rPr lang="en-US" dirty="0"/>
              <a:t> serves 5.3M page views a day on just 9 </a:t>
            </a:r>
            <a:r>
              <a:rPr lang="en-US" dirty="0" smtClean="0"/>
              <a:t>servers.</a:t>
            </a:r>
          </a:p>
          <a:p>
            <a:pPr>
              <a:buFont typeface="Wingdings" pitchFamily="2" charset="2"/>
              <a:buChar char="Ø"/>
            </a:pPr>
            <a:endParaRPr lang="en-US" dirty="0" smtClean="0"/>
          </a:p>
          <a:p>
            <a:pPr>
              <a:buFont typeface="Wingdings" pitchFamily="2" charset="2"/>
              <a:buChar char="Ø"/>
            </a:pPr>
            <a:r>
              <a:rPr lang="en-US" dirty="0" smtClean="0"/>
              <a:t>The </a:t>
            </a:r>
            <a:r>
              <a:rPr lang="en-US" dirty="0"/>
              <a:t>popular TechEmpower benchmark compares web application frameworks with tasks like JSON serialization, database access, and server side template rendering - .NET performs faster than any other popular framework.</a:t>
            </a:r>
          </a:p>
          <a:p>
            <a:pPr marL="82296" indent="0">
              <a:buNone/>
            </a:pPr>
            <a:endParaRPr lang="en-US" dirty="0"/>
          </a:p>
        </p:txBody>
      </p:sp>
    </p:spTree>
    <p:extLst>
      <p:ext uri="{BB962C8B-B14F-4D97-AF65-F5344CB8AC3E}">
        <p14:creationId xmlns:p14="http://schemas.microsoft.com/office/powerpoint/2010/main" val="35357988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101</TotalTime>
  <Words>945</Words>
  <Application>Microsoft Office PowerPoint</Application>
  <PresentationFormat>On-screen Show (4:3)</PresentationFormat>
  <Paragraphs>70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Urban</vt:lpstr>
      <vt:lpstr>DOT NET TECHNOLOGIES CS205</vt:lpstr>
      <vt:lpstr>Course Objective</vt:lpstr>
      <vt:lpstr>What is .NET ?</vt:lpstr>
      <vt:lpstr>.NET FRAMEWORK</vt:lpstr>
      <vt:lpstr>Features of .NET Framework</vt:lpstr>
      <vt:lpstr>Why .NET?</vt:lpstr>
      <vt:lpstr>Productive</vt:lpstr>
      <vt:lpstr>Any app, any platform</vt:lpstr>
      <vt:lpstr>Performance where it matters</vt:lpstr>
      <vt:lpstr>Trusted and secure</vt:lpstr>
      <vt:lpstr>Large Ecosystem</vt:lpstr>
      <vt:lpstr>Open source</vt:lpstr>
      <vt:lpstr>History of .NET Runtimes-Timeline</vt:lpstr>
      <vt:lpstr>COMMON LANGUAGE SPECIFICATION(CLS)</vt:lpstr>
      <vt:lpstr>Common Type System(CTS)</vt:lpstr>
      <vt:lpstr>FRAMEWORK CLASS LIBRARY</vt:lpstr>
      <vt:lpstr>PowerPoint Presentation</vt:lpstr>
      <vt:lpstr>COMMON LANGUAGE RUNTIME(CLR)</vt:lpstr>
      <vt:lpstr>COMMON LANGUAGE RUNTIME(CLR) Contd.</vt:lpstr>
      <vt:lpstr>PLATFORM INDEPENDENCE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DOT NET TECHNOLOGIES CS205</dc:title>
  <dc:creator>Chirag-CJ</dc:creator>
  <cp:lastModifiedBy>Chirag-CJ</cp:lastModifiedBy>
  <cp:revision>13</cp:revision>
  <dcterms:created xsi:type="dcterms:W3CDTF">2019-01-04T14:40:35Z</dcterms:created>
  <dcterms:modified xsi:type="dcterms:W3CDTF">2019-01-06T11:06:53Z</dcterms:modified>
</cp:coreProperties>
</file>