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442-CEF1-B45D-B11A-C942D04F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0F5-5C3E-4FA1-1E06-77276A6B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9EC-11B9-7FE6-4A79-4A33D5C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1061-3730-EEAC-8758-855128C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1B-A22D-8E55-D8B5-874A855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537-AFC7-9754-6C5B-B3815A9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47D0-FB2C-6489-C750-3D5E424E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8AD-5310-FD2A-C23D-38C3B1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F555-D188-0FE7-D388-3CFD632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B505-CD1A-4718-D0C5-F3BCFF0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5E88D-0BCE-FA2C-E20E-F784B42C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7421-794B-6762-EAD4-734D188E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8F8-8E27-96C8-BB45-595DA688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71E-1F1C-88B2-4AB0-2CC6CEB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A4A-C38D-2675-F541-69A33C6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EC55-04D9-DCB7-AF84-4E0EF58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D39-B24A-5409-2AA8-C266AD4A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A2EE-016B-6331-DC82-ED367FC2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4AD-9231-C034-BF42-6B089F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1029-79AB-53FA-421A-315CEA3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8EB-7D0C-B6A5-A736-94B32CB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1FF8-064A-3372-874B-7D9186E9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6E9-FC45-6087-12CF-E94D905E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012-3FC0-7C91-BD44-7390CD4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F83-C2D8-EF7C-779C-8DC6C15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9C2-C7F6-4EA3-3915-F50EF7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54-D178-E094-0CBC-7976256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DA-592C-8234-E257-D027454F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3ED8-7D6E-5322-4A1A-D590EE80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D0-D4A4-299F-C7CC-DFDEA2E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B17-F7F1-5388-3E97-46C6EE4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1D9-3F3E-2903-0B85-D2FDB106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F88A-D75A-D1E7-0AF9-DFC14D1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20A8-29DD-BDC5-B5C5-B5370779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6AFF-D089-134C-9C69-EE09C3D9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3763-EB3D-F71F-6711-B8FF7799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47D0-FEBD-9697-31CF-C11DDBD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EA4C-EF95-D895-ECC9-9D0003A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86B-9AFA-0BCC-1CDA-B40A7D6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695-1AB3-E93A-2BEA-E8505CC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9385-AF45-0FC9-39D8-B32E08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18DE-1BEA-BD81-EB53-B464C55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8C59-6FC5-E590-6CA3-3802C0A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97B-6CC2-9E0C-05B9-992690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C521-FCF1-73EB-931D-E58DBD0C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F615-8B1A-341F-9871-2841DE1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B9B-8901-BA68-AC7A-585C02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6CA-4FD2-55AC-9114-80DA70EC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80AA-7622-2CC7-9CA5-1078251B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FCC-D491-3762-B0C9-05C76EC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05B2-D028-6281-6505-74FA9D4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711C-FE7F-B68B-9E00-CA698AB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4C4-6022-2722-46FC-EA7A2E68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6246-D7CE-BD27-B225-8A17C80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6E95-4DF8-51BD-15BF-EEBB53FB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F8A-A34C-583D-01BC-04F6914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FD9-0BF0-8473-97EF-18B04F6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4432-0CAD-3C52-3FF7-EAACD2D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2380-C7F7-3588-AD16-5FDC2E96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98DB-43DE-EE69-FDE3-4B143C9E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CC-E53D-7598-67E0-B85E6DE3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CA2C-FD64-28CF-C292-279ACB18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6B41-5756-58E8-8BA9-3EC34FD7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F-8962-C6C9-8703-2283204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Observability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61F3-23F1-85F4-6331-B8F0D0B8C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836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slow down “</a:t>
            </a:r>
            <a:r>
              <a:rPr lang="en-US" dirty="0" err="1"/>
              <a:t>pktgen</a:t>
            </a:r>
            <a:r>
              <a:rPr lang="en-US" dirty="0"/>
              <a:t>”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 (monitoring rate)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3DD-C714-C12B-F6EC-30F1A09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Egress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85785-C819-9CB7-B2CC-AA9A75F4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735484"/>
              </p:ext>
            </p:extLst>
          </p:nvPr>
        </p:nvGraphicFramePr>
        <p:xfrm>
          <a:off x="624200" y="2123687"/>
          <a:ext cx="10943600" cy="3484605"/>
        </p:xfrm>
        <a:graphic>
          <a:graphicData uri="http://schemas.openxmlformats.org/drawingml/2006/table">
            <a:tbl>
              <a:tblPr/>
              <a:tblGrid>
                <a:gridCol w="2640497">
                  <a:extLst>
                    <a:ext uri="{9D8B030D-6E8A-4147-A177-3AD203B41FA5}">
                      <a16:colId xmlns:a16="http://schemas.microsoft.com/office/drawing/2014/main" val="2384654958"/>
                    </a:ext>
                  </a:extLst>
                </a:gridCol>
                <a:gridCol w="1347048">
                  <a:extLst>
                    <a:ext uri="{9D8B030D-6E8A-4147-A177-3AD203B41FA5}">
                      <a16:colId xmlns:a16="http://schemas.microsoft.com/office/drawing/2014/main" val="2898564621"/>
                    </a:ext>
                  </a:extLst>
                </a:gridCol>
                <a:gridCol w="1358604">
                  <a:extLst>
                    <a:ext uri="{9D8B030D-6E8A-4147-A177-3AD203B41FA5}">
                      <a16:colId xmlns:a16="http://schemas.microsoft.com/office/drawing/2014/main" val="2930916729"/>
                    </a:ext>
                  </a:extLst>
                </a:gridCol>
                <a:gridCol w="1409766">
                  <a:extLst>
                    <a:ext uri="{9D8B030D-6E8A-4147-A177-3AD203B41FA5}">
                      <a16:colId xmlns:a16="http://schemas.microsoft.com/office/drawing/2014/main" val="375046352"/>
                    </a:ext>
                  </a:extLst>
                </a:gridCol>
                <a:gridCol w="2274448">
                  <a:extLst>
                    <a:ext uri="{9D8B030D-6E8A-4147-A177-3AD203B41FA5}">
                      <a16:colId xmlns:a16="http://schemas.microsoft.com/office/drawing/2014/main" val="3427872198"/>
                    </a:ext>
                  </a:extLst>
                </a:gridCol>
                <a:gridCol w="1913237">
                  <a:extLst>
                    <a:ext uri="{9D8B030D-6E8A-4147-A177-3AD203B41FA5}">
                      <a16:colId xmlns:a16="http://schemas.microsoft.com/office/drawing/2014/main" val="3346774725"/>
                    </a:ext>
                  </a:extLst>
                </a:gridCol>
              </a:tblGrid>
              <a:tr h="935297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 on Egress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Monitoring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664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pmacct(print)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101761684.3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46424940.83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2.4619086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0.4562123862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1.123153197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47741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tcpdump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100374690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100374690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1.633666667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1.633666667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178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101186109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12081806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2.685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0.1132945383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0.3461651456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2539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101300570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101300570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2.523233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2.523233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93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EF7A15-501B-4D1E-E48B-E200C2628A46}"/>
              </a:ext>
            </a:extLst>
          </p:cNvPr>
          <p:cNvSpPr txBox="1"/>
          <p:nvPr/>
        </p:nvSpPr>
        <p:spPr>
          <a:xfrm>
            <a:off x="1510748" y="1506022"/>
            <a:ext cx="72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Runs : On each run, 100Million packets are sent out through the interface</a:t>
            </a:r>
          </a:p>
        </p:txBody>
      </p:sp>
    </p:spTree>
    <p:extLst>
      <p:ext uri="{BB962C8B-B14F-4D97-AF65-F5344CB8AC3E}">
        <p14:creationId xmlns:p14="http://schemas.microsoft.com/office/powerpoint/2010/main" val="32421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Ingress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 rot="5400000" flipH="1">
            <a:off x="5174975" y="962438"/>
            <a:ext cx="1461051" cy="5092148"/>
          </a:xfrm>
          <a:prstGeom prst="bentConnector3">
            <a:avLst>
              <a:gd name="adj1" fmla="val -15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77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2D38-4DD2-0991-6510-C065F42C92D4}"/>
              </a:ext>
            </a:extLst>
          </p:cNvPr>
          <p:cNvSpPr txBox="1"/>
          <p:nvPr/>
        </p:nvSpPr>
        <p:spPr>
          <a:xfrm>
            <a:off x="9740348" y="2432928"/>
            <a:ext cx="1548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Flows:</a:t>
            </a:r>
          </a:p>
          <a:p>
            <a:r>
              <a:rPr lang="en-US" dirty="0"/>
              <a:t>1 Flow/Thread</a:t>
            </a:r>
          </a:p>
        </p:txBody>
      </p:sp>
    </p:spTree>
    <p:extLst>
      <p:ext uri="{BB962C8B-B14F-4D97-AF65-F5344CB8AC3E}">
        <p14:creationId xmlns:p14="http://schemas.microsoft.com/office/powerpoint/2010/main" val="187877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95A3-0124-854B-CF7F-4B6AE78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Ingress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A3317-4D93-A232-0497-D3D703F9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053532"/>
              </p:ext>
            </p:extLst>
          </p:nvPr>
        </p:nvGraphicFramePr>
        <p:xfrm>
          <a:off x="838201" y="2397282"/>
          <a:ext cx="10515600" cy="3546317"/>
        </p:xfrm>
        <a:graphic>
          <a:graphicData uri="http://schemas.openxmlformats.org/drawingml/2006/table">
            <a:tbl>
              <a:tblPr/>
              <a:tblGrid>
                <a:gridCol w="2528718">
                  <a:extLst>
                    <a:ext uri="{9D8B030D-6E8A-4147-A177-3AD203B41FA5}">
                      <a16:colId xmlns:a16="http://schemas.microsoft.com/office/drawing/2014/main" val="3432784150"/>
                    </a:ext>
                  </a:extLst>
                </a:gridCol>
                <a:gridCol w="1381814">
                  <a:extLst>
                    <a:ext uri="{9D8B030D-6E8A-4147-A177-3AD203B41FA5}">
                      <a16:colId xmlns:a16="http://schemas.microsoft.com/office/drawing/2014/main" val="1478042243"/>
                    </a:ext>
                  </a:extLst>
                </a:gridCol>
                <a:gridCol w="1381814">
                  <a:extLst>
                    <a:ext uri="{9D8B030D-6E8A-4147-A177-3AD203B41FA5}">
                      <a16:colId xmlns:a16="http://schemas.microsoft.com/office/drawing/2014/main" val="2179154643"/>
                    </a:ext>
                  </a:extLst>
                </a:gridCol>
                <a:gridCol w="1431788">
                  <a:extLst>
                    <a:ext uri="{9D8B030D-6E8A-4147-A177-3AD203B41FA5}">
                      <a16:colId xmlns:a16="http://schemas.microsoft.com/office/drawing/2014/main" val="1024298383"/>
                    </a:ext>
                  </a:extLst>
                </a:gridCol>
                <a:gridCol w="1732565">
                  <a:extLst>
                    <a:ext uri="{9D8B030D-6E8A-4147-A177-3AD203B41FA5}">
                      <a16:colId xmlns:a16="http://schemas.microsoft.com/office/drawing/2014/main" val="1813181739"/>
                    </a:ext>
                  </a:extLst>
                </a:gridCol>
                <a:gridCol w="2058901">
                  <a:extLst>
                    <a:ext uri="{9D8B030D-6E8A-4147-A177-3AD203B41FA5}">
                      <a16:colId xmlns:a16="http://schemas.microsoft.com/office/drawing/2014/main" val="2673879492"/>
                    </a:ext>
                  </a:extLst>
                </a:gridCol>
              </a:tblGrid>
              <a:tr h="877377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Monitor on Ingress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Monitoring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30442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pmacct(print)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101898951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52978667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3.742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0.5199137624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1.945517299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009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tcpdump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101834300.3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68618717.33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3.636746333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0.6738271595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2.450538452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86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102109078.5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9223414.5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3.74490425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0.09032903475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0.3382735861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2375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100279611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100279611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3.775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3.775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D09-1107-D6D2-D5E2-F537E4D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Pmacctd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795-A598-6D7C-088D-D5674ED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i="1" dirty="0" err="1"/>
              <a:t>daemonize</a:t>
            </a:r>
            <a:r>
              <a:rPr lang="en-IN" i="1" dirty="0"/>
              <a:t>: true</a:t>
            </a:r>
          </a:p>
          <a:p>
            <a:pPr marL="0" indent="0">
              <a:buNone/>
            </a:pPr>
            <a:r>
              <a:rPr lang="en-IN" i="1" dirty="0" err="1"/>
              <a:t>pcap_interface</a:t>
            </a:r>
            <a:r>
              <a:rPr lang="en-IN" i="1" dirty="0"/>
              <a:t>: ens6f0np0</a:t>
            </a:r>
          </a:p>
          <a:p>
            <a:pPr marL="0" indent="0">
              <a:buNone/>
            </a:pPr>
            <a:r>
              <a:rPr lang="en-IN" i="1" dirty="0"/>
              <a:t>plugins: print[flows] 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/>
              <a:t>aggregate[flows]: </a:t>
            </a:r>
            <a:r>
              <a:rPr lang="en-IN" i="1" dirty="0" err="1"/>
              <a:t>src_mac</a:t>
            </a:r>
            <a:r>
              <a:rPr lang="en-IN" i="1" dirty="0"/>
              <a:t>, </a:t>
            </a:r>
            <a:r>
              <a:rPr lang="en-IN" i="1" dirty="0" err="1"/>
              <a:t>dst_mac</a:t>
            </a:r>
            <a:r>
              <a:rPr lang="en-IN" i="1" dirty="0"/>
              <a:t>, </a:t>
            </a:r>
            <a:r>
              <a:rPr lang="en-IN" i="1" dirty="0" err="1"/>
              <a:t>src_host</a:t>
            </a:r>
            <a:r>
              <a:rPr lang="en-IN" i="1" dirty="0"/>
              <a:t>, </a:t>
            </a:r>
            <a:r>
              <a:rPr lang="en-IN" i="1" dirty="0" err="1"/>
              <a:t>dst_host</a:t>
            </a:r>
            <a:r>
              <a:rPr lang="en-IN" i="1" dirty="0"/>
              <a:t>, </a:t>
            </a:r>
            <a:r>
              <a:rPr lang="en-IN" i="1" dirty="0" err="1"/>
              <a:t>src_port</a:t>
            </a:r>
            <a:r>
              <a:rPr lang="en-IN" i="1" dirty="0"/>
              <a:t>, </a:t>
            </a:r>
            <a:r>
              <a:rPr lang="en-IN" i="1" dirty="0" err="1"/>
              <a:t>dst_port</a:t>
            </a:r>
            <a:r>
              <a:rPr lang="en-IN" i="1" dirty="0"/>
              <a:t>, proto, </a:t>
            </a:r>
            <a:r>
              <a:rPr lang="en-IN" i="1" dirty="0" err="1"/>
              <a:t>tos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print_output_file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/flows-%</a:t>
            </a:r>
            <a:r>
              <a:rPr lang="en-IN" i="1" dirty="0" err="1"/>
              <a:t>Y%m%d</a:t>
            </a:r>
            <a:r>
              <a:rPr lang="en-IN" i="1" dirty="0"/>
              <a:t>_%</a:t>
            </a:r>
            <a:r>
              <a:rPr lang="en-IN" i="1" dirty="0" err="1"/>
              <a:t>H%M.txt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print_output</a:t>
            </a:r>
            <a:r>
              <a:rPr lang="en-IN" i="1" dirty="0"/>
              <a:t>[flows]: csv</a:t>
            </a:r>
          </a:p>
          <a:p>
            <a:pPr marL="0" indent="0">
              <a:buNone/>
            </a:pPr>
            <a:r>
              <a:rPr lang="en-IN" i="1" dirty="0" err="1"/>
              <a:t>print_refresh_time</a:t>
            </a:r>
            <a:r>
              <a:rPr lang="en-IN" i="1" dirty="0"/>
              <a:t>[flows]: 100 </a:t>
            </a:r>
          </a:p>
          <a:p>
            <a:pPr marL="0" indent="0">
              <a:buNone/>
            </a:pPr>
            <a:r>
              <a:rPr lang="en-IN" i="1" dirty="0" err="1"/>
              <a:t>print_history</a:t>
            </a:r>
            <a:r>
              <a:rPr lang="en-IN" i="1" dirty="0"/>
              <a:t>[flows]: 5m </a:t>
            </a:r>
          </a:p>
          <a:p>
            <a:pPr marL="0" indent="0">
              <a:buNone/>
            </a:pPr>
            <a:r>
              <a:rPr lang="en-IN" i="1" dirty="0" err="1"/>
              <a:t>print_output_file_append</a:t>
            </a:r>
            <a:r>
              <a:rPr lang="en-IN" i="1" dirty="0"/>
              <a:t>[flows]: true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print_latest_file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411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Observability Measurements</vt:lpstr>
      <vt:lpstr>Testbed Setup - Egress</vt:lpstr>
      <vt:lpstr>Results – Monitoring Egress</vt:lpstr>
      <vt:lpstr>Testbed Setup - Ingress</vt:lpstr>
      <vt:lpstr>Results – Monitoring Ingress</vt:lpstr>
      <vt:lpstr>Pmacctd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Observability Measurements</dc:title>
  <dc:creator>Pravein Govindan Kannan</dc:creator>
  <cp:lastModifiedBy>Pravein Govindan Kannan</cp:lastModifiedBy>
  <cp:revision>6</cp:revision>
  <dcterms:created xsi:type="dcterms:W3CDTF">2022-06-09T05:54:45Z</dcterms:created>
  <dcterms:modified xsi:type="dcterms:W3CDTF">2022-06-13T14:08:37Z</dcterms:modified>
</cp:coreProperties>
</file>