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(Mpps)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pmacct</c:v>
                </c:pt>
                <c:pt idx="1">
                  <c:v>tcpdump</c:v>
                </c:pt>
                <c:pt idx="2">
                  <c:v>netobserv-ebpf-agent_v1</c:v>
                </c:pt>
                <c:pt idx="3">
                  <c:v>netobserv-ebpf-agent_v2</c:v>
                </c:pt>
                <c:pt idx="4">
                  <c:v>None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2.3199999999999998</c:v>
                </c:pt>
                <c:pt idx="1">
                  <c:v>1.65</c:v>
                </c:pt>
                <c:pt idx="2">
                  <c:v>2.6</c:v>
                </c:pt>
                <c:pt idx="3">
                  <c:v>4.45</c:v>
                </c:pt>
                <c:pt idx="4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D-5B44-A8B1-FB73D2CC3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1669215"/>
        <c:axId val="1851522399"/>
      </c:barChart>
      <c:catAx>
        <c:axId val="1851669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522399"/>
        <c:crosses val="autoZero"/>
        <c:auto val="1"/>
        <c:lblAlgn val="ctr"/>
        <c:lblOffset val="100"/>
        <c:noMultiLvlLbl val="0"/>
      </c:catAx>
      <c:valAx>
        <c:axId val="1851522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66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61F3-23F1-85F4-6331-B8F0D0B8C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24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 </a:t>
            </a:r>
          </a:p>
          <a:p>
            <a:r>
              <a:rPr lang="en-US" dirty="0"/>
              <a:t>Kernel 5.13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113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dirty="0"/>
              <a:t>Kernel 5.4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  <a:p>
            <a:pPr marL="342900" indent="-342900">
              <a:buAutoNum type="arabicParenR"/>
            </a:pPr>
            <a:r>
              <a:rPr lang="en-US" dirty="0"/>
              <a:t>What are the overheads?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740348" y="2432928"/>
            <a:ext cx="2372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100M</a:t>
            </a:r>
          </a:p>
          <a:p>
            <a:r>
              <a:rPr lang="en-US" dirty="0"/>
              <a:t>3.7 Mpps (64B packets)</a:t>
            </a:r>
          </a:p>
          <a:p>
            <a:endParaRPr lang="en-US" dirty="0"/>
          </a:p>
          <a:p>
            <a:r>
              <a:rPr lang="en-US" dirty="0"/>
              <a:t>40 Flows:</a:t>
            </a:r>
          </a:p>
          <a:p>
            <a:r>
              <a:rPr lang="en-US" dirty="0"/>
              <a:t>1 Flow/Thread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6D415-7ABC-4608-FD59-541E3A8BAC5A}"/>
              </a:ext>
            </a:extLst>
          </p:cNvPr>
          <p:cNvSpPr txBox="1"/>
          <p:nvPr/>
        </p:nvSpPr>
        <p:spPr>
          <a:xfrm>
            <a:off x="5430626" y="4094922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</p:spTree>
    <p:extLst>
      <p:ext uri="{BB962C8B-B14F-4D97-AF65-F5344CB8AC3E}">
        <p14:creationId xmlns:p14="http://schemas.microsoft.com/office/powerpoint/2010/main" val="1878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959981"/>
              </p:ext>
            </p:extLst>
          </p:nvPr>
        </p:nvGraphicFramePr>
        <p:xfrm>
          <a:off x="454479" y="2490726"/>
          <a:ext cx="11149496" cy="4213552"/>
        </p:xfrm>
        <a:graphic>
          <a:graphicData uri="http://schemas.openxmlformats.org/drawingml/2006/table">
            <a:tbl>
              <a:tblPr/>
              <a:tblGrid>
                <a:gridCol w="2455100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371172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1180732">
                  <a:extLst>
                    <a:ext uri="{9D8B030D-6E8A-4147-A177-3AD203B41FA5}">
                      <a16:colId xmlns:a16="http://schemas.microsoft.com/office/drawing/2014/main" val="4012751905"/>
                    </a:ext>
                  </a:extLst>
                </a:gridCol>
                <a:gridCol w="1856795">
                  <a:extLst>
                    <a:ext uri="{9D8B030D-6E8A-4147-A177-3AD203B41FA5}">
                      <a16:colId xmlns:a16="http://schemas.microsoft.com/office/drawing/2014/main" val="2808467660"/>
                    </a:ext>
                  </a:extLst>
                </a:gridCol>
                <a:gridCol w="1162471">
                  <a:extLst>
                    <a:ext uri="{9D8B030D-6E8A-4147-A177-3AD203B41FA5}">
                      <a16:colId xmlns:a16="http://schemas.microsoft.com/office/drawing/2014/main" val="3287520157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Process CPU(%)</a:t>
                      </a:r>
                    </a:p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Overall CPU(%) 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Mem (KB)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101,898,951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52,978,667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16.1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89,268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101,834,300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68,618,717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67.38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27,400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102,109,078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9,223,414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10.07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1,706,628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50839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1,780,468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101,228,092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62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8B60F1-566A-7EE0-F397-C2497101C969}"/>
              </a:ext>
            </a:extLst>
          </p:cNvPr>
          <p:cNvSpPr/>
          <p:nvPr/>
        </p:nvSpPr>
        <p:spPr>
          <a:xfrm>
            <a:off x="3821049" y="2027950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IN" b="1" dirty="0"/>
              <a:t>Packet Rate (Mpps) = ~</a:t>
            </a:r>
            <a:r>
              <a:rPr lang="en-IN" dirty="0"/>
              <a:t>3.7 Mpps</a:t>
            </a:r>
          </a:p>
        </p:txBody>
      </p:sp>
    </p:spTree>
    <p:extLst>
      <p:ext uri="{BB962C8B-B14F-4D97-AF65-F5344CB8AC3E}">
        <p14:creationId xmlns:p14="http://schemas.microsoft.com/office/powerpoint/2010/main" val="11628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248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  <a:p>
            <a:r>
              <a:rPr lang="en-US" dirty="0"/>
              <a:t>Kernel 5.13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1131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dirty="0"/>
              <a:t>Kernel 5.4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836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slow down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 (monitoring rate)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85B32-7518-4148-6058-1913D416CA21}"/>
              </a:ext>
            </a:extLst>
          </p:cNvPr>
          <p:cNvSpPr txBox="1"/>
          <p:nvPr/>
        </p:nvSpPr>
        <p:spPr>
          <a:xfrm>
            <a:off x="828313" y="1897132"/>
            <a:ext cx="2046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100M (64B packets)</a:t>
            </a:r>
          </a:p>
          <a:p>
            <a:r>
              <a:rPr lang="en-US" dirty="0"/>
              <a:t>4.7 Mpps</a:t>
            </a:r>
          </a:p>
          <a:p>
            <a:endParaRPr lang="en-US" dirty="0"/>
          </a:p>
          <a:p>
            <a:r>
              <a:rPr lang="en-US" dirty="0"/>
              <a:t>40 Flows:</a:t>
            </a:r>
          </a:p>
          <a:p>
            <a:r>
              <a:rPr lang="en-US" dirty="0"/>
              <a:t>1 Flow/Thread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132D8-D9EE-31D8-C9A5-4BBF886D8832}"/>
              </a:ext>
            </a:extLst>
          </p:cNvPr>
          <p:cNvSpPr txBox="1"/>
          <p:nvPr/>
        </p:nvSpPr>
        <p:spPr>
          <a:xfrm>
            <a:off x="5462431" y="4325510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</p:spTree>
    <p:extLst>
      <p:ext uri="{BB962C8B-B14F-4D97-AF65-F5344CB8AC3E}">
        <p14:creationId xmlns:p14="http://schemas.microsoft.com/office/powerpoint/2010/main" val="513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48741"/>
              </p:ext>
            </p:extLst>
          </p:nvPr>
        </p:nvGraphicFramePr>
        <p:xfrm>
          <a:off x="106292" y="2075980"/>
          <a:ext cx="11979416" cy="4121932"/>
        </p:xfrm>
        <a:graphic>
          <a:graphicData uri="http://schemas.openxmlformats.org/drawingml/2006/table">
            <a:tbl>
              <a:tblPr/>
              <a:tblGrid>
                <a:gridCol w="2455101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221923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044539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1199233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455089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  <a:gridCol w="1375576">
                  <a:extLst>
                    <a:ext uri="{9D8B030D-6E8A-4147-A177-3AD203B41FA5}">
                      <a16:colId xmlns:a16="http://schemas.microsoft.com/office/drawing/2014/main" val="2057484107"/>
                    </a:ext>
                  </a:extLst>
                </a:gridCol>
                <a:gridCol w="1908038">
                  <a:extLst>
                    <a:ext uri="{9D8B030D-6E8A-4147-A177-3AD203B41FA5}">
                      <a16:colId xmlns:a16="http://schemas.microsoft.com/office/drawing/2014/main" val="186839052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Process CPU(%)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Overall CPU(%)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Mem (KB)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 err="1">
                          <a:effectLst/>
                        </a:rPr>
                        <a:t>pmacct</a:t>
                      </a:r>
                      <a:r>
                        <a:rPr lang="en-IN" dirty="0">
                          <a:effectLst/>
                        </a:rPr>
                        <a:t>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101,636,497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65,574,533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51.79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89,268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 err="1">
                          <a:effectLst/>
                        </a:rPr>
                        <a:t>tcpdump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27,400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101,186,109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13,037,588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55.2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1,706,628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19899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1,780,468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Native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101,537,206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561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EF7A15-501B-4D1E-E48B-E200C2628A46}"/>
              </a:ext>
            </a:extLst>
          </p:cNvPr>
          <p:cNvSpPr txBox="1"/>
          <p:nvPr/>
        </p:nvSpPr>
        <p:spPr>
          <a:xfrm>
            <a:off x="1510748" y="1506022"/>
            <a:ext cx="72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Runs : On each run, 100Million packets are sent out through the interface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4DB418-3492-EA5C-DE6B-C25676370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038632"/>
              </p:ext>
            </p:extLst>
          </p:nvPr>
        </p:nvGraphicFramePr>
        <p:xfrm>
          <a:off x="7848105" y="0"/>
          <a:ext cx="4237603" cy="221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21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496</Words>
  <Application>Microsoft Macintosh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Observability Measurements</vt:lpstr>
      <vt:lpstr>Testbed Setup - Ingress</vt:lpstr>
      <vt:lpstr>Results – Monitoring Ingress</vt:lpstr>
      <vt:lpstr>Testbed Setup - Egress</vt:lpstr>
      <vt:lpstr>Results – Monitoring Egress</vt:lpstr>
      <vt:lpstr>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8</cp:revision>
  <dcterms:created xsi:type="dcterms:W3CDTF">2022-06-09T05:54:45Z</dcterms:created>
  <dcterms:modified xsi:type="dcterms:W3CDTF">2022-06-15T09:30:11Z</dcterms:modified>
</cp:coreProperties>
</file>