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4"/>
    <p:restoredTop sz="96327"/>
  </p:normalViewPr>
  <p:slideViewPr>
    <p:cSldViewPr snapToGrid="0" snapToObjects="1">
      <p:cViewPr varScale="1">
        <p:scale>
          <a:sx n="160" d="100"/>
          <a:sy n="16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A442-CEF1-B45D-B11A-C942D04F0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160F5-5C3E-4FA1-1E06-77276A6B5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029EC-11B9-7FE6-4A79-4A33D5C1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A1061-3730-EEAC-8758-855128C6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9321B-A22D-8E55-D8B5-874A8556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4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6537-AFC7-9754-6C5B-B3815A9BA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E47D0-FB2C-6489-C750-3D5E424E5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1F8AD-5310-FD2A-C23D-38C3B16C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CF555-D188-0FE7-D388-3CFD6320B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DB505-CD1A-4718-D0C5-F3BCFF0B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5E88D-0BCE-FA2C-E20E-F784B42CB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A7421-794B-6762-EAD4-734D188E5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BA8F8-8E27-96C8-BB45-595DA6888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8D71E-1F1C-88B2-4AB0-2CC6CEBB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85A4A-C38D-2675-F541-69A33C6D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2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CEC55-04D9-DCB7-AF84-4E0EF587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53D39-B24A-5409-2AA8-C266AD4A1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3A2EE-016B-6331-DC82-ED367FC2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234AD-9231-C034-BF42-6B089FEC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21029-79AB-53FA-421A-315CEA3E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8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758EB-7D0C-B6A5-A736-94B32CB6A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81FF8-064A-3372-874B-7D9186E95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CA6E9-FC45-6087-12CF-E94D905E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69012-3FC0-7C91-BD44-7390CD41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72F83-C2D8-EF7C-779C-8DC6C15B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C9C2-C7F6-4EA3-3915-F50EF791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A4E54-D178-E094-0CBC-7976256B5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186DA-592C-8234-E257-D027454F1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83ED8-7D6E-5322-4A1A-D590EE80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951D0-D4A4-299F-C7CC-DFDEA2E74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3DB17-F7F1-5388-3E97-46C6EE4E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7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01D9-3F3E-2903-0B85-D2FDB1066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CF88A-D75A-D1E7-0AF9-DFC14D133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D20A8-29DD-BDC5-B5C5-B5370779E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F96AFF-D089-134C-9C69-EE09C3D97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63763-EB3D-F71F-6711-B8FF7799A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E847D0-FEBD-9697-31CF-C11DDBD8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21EA4C-EF95-D895-ECC9-9D0003AC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9786B-9AFA-0BCC-1CDA-B40A7D60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3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7695-1AB3-E93A-2BEA-E8505CC3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59385-AF45-0FC9-39D8-B32E08F3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C18DE-1BEA-BD81-EB53-B464C556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08C59-6FC5-E590-6CA3-3802C0A0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1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7197B-6CC2-9E0C-05B9-992690CD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3C521-FCF1-73EB-931D-E58DBD0C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AF615-8B1A-341F-9871-2841DE18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3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2B9B-8901-BA68-AC7A-585C029C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736CA-4FD2-55AC-9114-80DA70EC9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180AA-7622-2CC7-9CA5-1078251B1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57FCC-D491-3762-B0C9-05C76EC5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105B2-D028-6281-6505-74FA9D42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3711C-FE7F-B68B-9E00-CA698AB4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7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64C4-6022-2722-46FC-EA7A2E68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C6246-D7CE-BD27-B225-8A17C80BD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B6E95-4DF8-51BD-15BF-EEBB53FB0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1EF8A-A34C-583D-01BC-04F69145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7EFD9-0BF0-8473-97EF-18B04F62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B4432-0CAD-3C52-3FF7-EAACD2D5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1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BF2380-C7F7-3588-AD16-5FDC2E96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598DB-43DE-EE69-FDE3-4B143C9E4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3EDCC-E53D-7598-67E0-B85E6DE34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A233C-30F2-024D-AC2A-712D8D9BEB28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ECA2C-FD64-28CF-C292-279ACB188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B6B41-5756-58E8-8BA9-3EC34FD7F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8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815F-8962-C6C9-8703-22832041C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Observability Measurements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561F3-23F1-85F4-6331-B8F0D0B8C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4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0785-AFC0-BA72-58CC-72CEAA76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Testbed Setup - Ingress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870BD4-D056-241C-2F04-1B9072CD6E67}"/>
              </a:ext>
            </a:extLst>
          </p:cNvPr>
          <p:cNvSpPr/>
          <p:nvPr/>
        </p:nvSpPr>
        <p:spPr>
          <a:xfrm>
            <a:off x="2961861" y="2057400"/>
            <a:ext cx="1570382" cy="2166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4F558E6-4E35-A33F-DB76-EFA2B7479B4D}"/>
              </a:ext>
            </a:extLst>
          </p:cNvPr>
          <p:cNvSpPr/>
          <p:nvPr/>
        </p:nvSpPr>
        <p:spPr>
          <a:xfrm>
            <a:off x="8054009" y="2057400"/>
            <a:ext cx="1570382" cy="2166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A866D67-F831-0490-FA61-C3616B8C4091}"/>
              </a:ext>
            </a:extLst>
          </p:cNvPr>
          <p:cNvSpPr/>
          <p:nvPr/>
        </p:nvSpPr>
        <p:spPr>
          <a:xfrm>
            <a:off x="3205369" y="2425148"/>
            <a:ext cx="1083365" cy="3379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BFD4D1-B998-4C77-8861-4D2B2C0CFF50}"/>
              </a:ext>
            </a:extLst>
          </p:cNvPr>
          <p:cNvSpPr/>
          <p:nvPr/>
        </p:nvSpPr>
        <p:spPr>
          <a:xfrm>
            <a:off x="8297517" y="2425147"/>
            <a:ext cx="1083365" cy="3379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Pktgen</a:t>
            </a:r>
            <a:endParaRPr lang="en-US" dirty="0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D3681F4-3E5A-104A-160C-69A7D8B4E23A}"/>
              </a:ext>
            </a:extLst>
          </p:cNvPr>
          <p:cNvCxnSpPr>
            <a:cxnSpLocks/>
          </p:cNvCxnSpPr>
          <p:nvPr/>
        </p:nvCxnSpPr>
        <p:spPr>
          <a:xfrm rot="5400000" flipH="1">
            <a:off x="5174975" y="962438"/>
            <a:ext cx="1461051" cy="5092148"/>
          </a:xfrm>
          <a:prstGeom prst="bentConnector3">
            <a:avLst>
              <a:gd name="adj1" fmla="val -1564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5E16E6-B267-49A7-B072-E7DD6DF0641A}"/>
              </a:ext>
            </a:extLst>
          </p:cNvPr>
          <p:cNvSpPr/>
          <p:nvPr/>
        </p:nvSpPr>
        <p:spPr>
          <a:xfrm>
            <a:off x="3359428" y="3508513"/>
            <a:ext cx="929306" cy="58640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Observ</a:t>
            </a:r>
            <a:r>
              <a:rPr lang="en-US" dirty="0"/>
              <a:t> Agent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9B7463-935B-6E27-5C26-C48D47CAFB70}"/>
              </a:ext>
            </a:extLst>
          </p:cNvPr>
          <p:cNvSpPr txBox="1"/>
          <p:nvPr/>
        </p:nvSpPr>
        <p:spPr>
          <a:xfrm>
            <a:off x="3226389" y="1712466"/>
            <a:ext cx="1248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Tcnode7 </a:t>
            </a:r>
          </a:p>
          <a:p>
            <a:r>
              <a:rPr lang="en-US" dirty="0"/>
              <a:t>Kernel 5.13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3C7934-B920-8BFB-7666-831AA237E78E}"/>
              </a:ext>
            </a:extLst>
          </p:cNvPr>
          <p:cNvSpPr txBox="1"/>
          <p:nvPr/>
        </p:nvSpPr>
        <p:spPr>
          <a:xfrm>
            <a:off x="8361953" y="1712466"/>
            <a:ext cx="1131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Tcnode6</a:t>
            </a:r>
          </a:p>
          <a:p>
            <a:r>
              <a:rPr lang="en-US" dirty="0"/>
              <a:t>Kernel 5.4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7E70B6-F98C-A53A-B422-7E643FB37619}"/>
              </a:ext>
            </a:extLst>
          </p:cNvPr>
          <p:cNvSpPr txBox="1"/>
          <p:nvPr/>
        </p:nvSpPr>
        <p:spPr>
          <a:xfrm>
            <a:off x="3359427" y="5335702"/>
            <a:ext cx="6778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Questions?</a:t>
            </a:r>
          </a:p>
          <a:p>
            <a:pPr marL="342900" indent="-342900">
              <a:buAutoNum type="arabicParenR"/>
            </a:pPr>
            <a:r>
              <a:rPr lang="en-US" dirty="0"/>
              <a:t>How much % of traffic is successfully monitored by “</a:t>
            </a:r>
            <a:r>
              <a:rPr lang="en-US" dirty="0" err="1"/>
              <a:t>Observ</a:t>
            </a:r>
            <a:r>
              <a:rPr lang="en-US" dirty="0"/>
              <a:t> agent”</a:t>
            </a:r>
          </a:p>
          <a:p>
            <a:pPr marL="342900" indent="-342900">
              <a:buAutoNum type="arabicParenR"/>
            </a:pPr>
            <a:r>
              <a:rPr lang="en-US" dirty="0"/>
              <a:t>What are the overheads?</a:t>
            </a:r>
          </a:p>
        </p:txBody>
      </p:sp>
      <p:sp>
        <p:nvSpPr>
          <p:cNvPr id="18" name="Snip and Round Single Corner of Rectangle 17">
            <a:extLst>
              <a:ext uri="{FF2B5EF4-FFF2-40B4-BE49-F238E27FC236}">
                <a16:creationId xmlns:a16="http://schemas.microsoft.com/office/drawing/2014/main" id="{85017F13-1B0E-20BA-112F-43DCB3C5CD30}"/>
              </a:ext>
            </a:extLst>
          </p:cNvPr>
          <p:cNvSpPr/>
          <p:nvPr/>
        </p:nvSpPr>
        <p:spPr>
          <a:xfrm>
            <a:off x="28775" y="3429000"/>
            <a:ext cx="2634912" cy="34290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Observ</a:t>
            </a:r>
            <a:r>
              <a:rPr lang="en-US" b="1" dirty="0"/>
              <a:t> Logs/Metrics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Eth_protocol</a:t>
            </a:r>
            <a:r>
              <a:rPr lang="en-US" dirty="0"/>
              <a:t>, </a:t>
            </a:r>
            <a:r>
              <a:rPr lang="en-US" dirty="0" err="1"/>
              <a:t>Src_Mac</a:t>
            </a:r>
            <a:r>
              <a:rPr lang="en-US" dirty="0"/>
              <a:t>, </a:t>
            </a:r>
            <a:r>
              <a:rPr lang="en-US" dirty="0" err="1"/>
              <a:t>Dst_Mac</a:t>
            </a:r>
            <a:r>
              <a:rPr lang="en-US" dirty="0"/>
              <a:t>, </a:t>
            </a:r>
            <a:r>
              <a:rPr lang="en-US" dirty="0" err="1"/>
              <a:t>Src_IP</a:t>
            </a:r>
            <a:r>
              <a:rPr lang="en-US" dirty="0"/>
              <a:t>, </a:t>
            </a:r>
            <a:r>
              <a:rPr lang="en-US" dirty="0" err="1"/>
              <a:t>Dest_IP</a:t>
            </a:r>
            <a:r>
              <a:rPr lang="en-US" dirty="0"/>
              <a:t>, </a:t>
            </a:r>
            <a:r>
              <a:rPr lang="en-US" dirty="0" err="1"/>
              <a:t>Src_Port</a:t>
            </a:r>
            <a:r>
              <a:rPr lang="en-US" dirty="0"/>
              <a:t>, </a:t>
            </a:r>
            <a:r>
              <a:rPr lang="en-US" dirty="0" err="1"/>
              <a:t>Dst_port</a:t>
            </a:r>
            <a:r>
              <a:rPr lang="en-US" dirty="0"/>
              <a:t>, Protocol =&gt;</a:t>
            </a:r>
          </a:p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Packets, Bytes, </a:t>
            </a:r>
            <a:r>
              <a:rPr lang="en-US" dirty="0" err="1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FlowStartTime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, </a:t>
            </a:r>
            <a:r>
              <a:rPr lang="en-US" dirty="0" err="1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FlowEndTime</a:t>
            </a:r>
            <a:endParaRPr lang="en-US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332D38-4DD2-0991-6510-C065F42C92D4}"/>
              </a:ext>
            </a:extLst>
          </p:cNvPr>
          <p:cNvSpPr txBox="1"/>
          <p:nvPr/>
        </p:nvSpPr>
        <p:spPr>
          <a:xfrm>
            <a:off x="9740348" y="2432928"/>
            <a:ext cx="23725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100M</a:t>
            </a:r>
          </a:p>
          <a:p>
            <a:r>
              <a:rPr lang="en-US" dirty="0"/>
              <a:t>3.7 Mpps (64B packets)</a:t>
            </a:r>
          </a:p>
          <a:p>
            <a:endParaRPr lang="en-US" dirty="0"/>
          </a:p>
          <a:p>
            <a:r>
              <a:rPr lang="en-US" dirty="0"/>
              <a:t>40 Flows:</a:t>
            </a:r>
          </a:p>
          <a:p>
            <a:r>
              <a:rPr lang="en-US" dirty="0"/>
              <a:t>1 Flow/Thread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56D415-7ABC-4608-FD59-541E3A8BAC5A}"/>
              </a:ext>
            </a:extLst>
          </p:cNvPr>
          <p:cNvSpPr txBox="1"/>
          <p:nvPr/>
        </p:nvSpPr>
        <p:spPr>
          <a:xfrm>
            <a:off x="5430626" y="4094922"/>
            <a:ext cx="94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Gbps</a:t>
            </a:r>
          </a:p>
        </p:txBody>
      </p:sp>
    </p:spTree>
    <p:extLst>
      <p:ext uri="{BB962C8B-B14F-4D97-AF65-F5344CB8AC3E}">
        <p14:creationId xmlns:p14="http://schemas.microsoft.com/office/powerpoint/2010/main" val="187877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95A3-0124-854B-CF7F-4B6AE786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Monitoring Ingress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3A3317-4D93-A232-0497-D3D703F9C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959981"/>
              </p:ext>
            </p:extLst>
          </p:nvPr>
        </p:nvGraphicFramePr>
        <p:xfrm>
          <a:off x="454479" y="2490726"/>
          <a:ext cx="11149496" cy="4213552"/>
        </p:xfrm>
        <a:graphic>
          <a:graphicData uri="http://schemas.openxmlformats.org/drawingml/2006/table">
            <a:tbl>
              <a:tblPr/>
              <a:tblGrid>
                <a:gridCol w="2455100">
                  <a:extLst>
                    <a:ext uri="{9D8B030D-6E8A-4147-A177-3AD203B41FA5}">
                      <a16:colId xmlns:a16="http://schemas.microsoft.com/office/drawing/2014/main" val="3432784150"/>
                    </a:ext>
                  </a:extLst>
                </a:gridCol>
                <a:gridCol w="1489141">
                  <a:extLst>
                    <a:ext uri="{9D8B030D-6E8A-4147-A177-3AD203B41FA5}">
                      <a16:colId xmlns:a16="http://schemas.microsoft.com/office/drawing/2014/main" val="1478042243"/>
                    </a:ext>
                  </a:extLst>
                </a:gridCol>
                <a:gridCol w="1634085">
                  <a:extLst>
                    <a:ext uri="{9D8B030D-6E8A-4147-A177-3AD203B41FA5}">
                      <a16:colId xmlns:a16="http://schemas.microsoft.com/office/drawing/2014/main" val="2179154643"/>
                    </a:ext>
                  </a:extLst>
                </a:gridCol>
                <a:gridCol w="1371172">
                  <a:extLst>
                    <a:ext uri="{9D8B030D-6E8A-4147-A177-3AD203B41FA5}">
                      <a16:colId xmlns:a16="http://schemas.microsoft.com/office/drawing/2014/main" val="1813181739"/>
                    </a:ext>
                  </a:extLst>
                </a:gridCol>
                <a:gridCol w="1180732">
                  <a:extLst>
                    <a:ext uri="{9D8B030D-6E8A-4147-A177-3AD203B41FA5}">
                      <a16:colId xmlns:a16="http://schemas.microsoft.com/office/drawing/2014/main" val="4012751905"/>
                    </a:ext>
                  </a:extLst>
                </a:gridCol>
                <a:gridCol w="1856795">
                  <a:extLst>
                    <a:ext uri="{9D8B030D-6E8A-4147-A177-3AD203B41FA5}">
                      <a16:colId xmlns:a16="http://schemas.microsoft.com/office/drawing/2014/main" val="2808467660"/>
                    </a:ext>
                  </a:extLst>
                </a:gridCol>
                <a:gridCol w="1162471">
                  <a:extLst>
                    <a:ext uri="{9D8B030D-6E8A-4147-A177-3AD203B41FA5}">
                      <a16:colId xmlns:a16="http://schemas.microsoft.com/office/drawing/2014/main" val="3287520157"/>
                    </a:ext>
                  </a:extLst>
                </a:gridCol>
              </a:tblGrid>
              <a:tr h="8773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Agent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>
                          <a:effectLst/>
                        </a:rPr>
                        <a:t>Packets Sent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Packets Monitored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Monitoring efficacy(%)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Process CPU(%)</a:t>
                      </a:r>
                    </a:p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1 Core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Overall CPU(%) 80 cores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b="1" dirty="0">
                          <a:effectLst/>
                        </a:rPr>
                        <a:t>Mem (KB)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730442"/>
                  </a:ext>
                </a:extLst>
              </a:tr>
              <a:tr h="6672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dirty="0" err="1">
                          <a:solidFill>
                            <a:schemeClr val="accent1"/>
                          </a:solidFill>
                          <a:effectLst/>
                        </a:rPr>
                        <a:t>pmacct</a:t>
                      </a:r>
                      <a:r>
                        <a:rPr lang="en-IN" dirty="0">
                          <a:solidFill>
                            <a:schemeClr val="accent1"/>
                          </a:solidFill>
                          <a:effectLst/>
                        </a:rPr>
                        <a:t>(print)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101,898,951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52,978,667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51.99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185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16.1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89,268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460091"/>
                  </a:ext>
                </a:extLst>
              </a:tr>
              <a:tr h="6672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dirty="0" err="1">
                          <a:solidFill>
                            <a:schemeClr val="accent1"/>
                          </a:solidFill>
                          <a:effectLst/>
                        </a:rPr>
                        <a:t>tcpdump</a:t>
                      </a:r>
                      <a:endParaRPr lang="en-IN" dirty="0">
                        <a:solidFill>
                          <a:schemeClr val="accent1"/>
                        </a:solidFill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101,834,300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68,618,717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67.38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45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27,400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229865"/>
                  </a:ext>
                </a:extLst>
              </a:tr>
              <a:tr h="66723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accent1"/>
                          </a:solidFill>
                          <a:effectLst/>
                        </a:rPr>
                        <a:t>netobserv-ebpf-agent_v1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102,109,078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9,223,414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195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10.07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1,706,628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150839"/>
                  </a:ext>
                </a:extLst>
              </a:tr>
              <a:tr h="6672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dirty="0">
                          <a:solidFill>
                            <a:schemeClr val="accent1"/>
                          </a:solidFill>
                          <a:effectLst/>
                        </a:rPr>
                        <a:t>netobserv-ebpf-agent_v2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100,279,611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100,279,611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0.2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3.7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1,780,468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685627"/>
                  </a:ext>
                </a:extLst>
              </a:tr>
              <a:tr h="6672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dirty="0">
                          <a:solidFill>
                            <a:srgbClr val="C00000"/>
                          </a:solidFill>
                          <a:effectLst/>
                        </a:rPr>
                        <a:t>None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101,228,092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3.11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56223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A8B60F1-566A-7EE0-F397-C2497101C969}"/>
              </a:ext>
            </a:extLst>
          </p:cNvPr>
          <p:cNvSpPr/>
          <p:nvPr/>
        </p:nvSpPr>
        <p:spPr>
          <a:xfrm>
            <a:off x="3821049" y="2027950"/>
            <a:ext cx="324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IN" b="1" dirty="0"/>
              <a:t>Packet Rate (Mpps) = ~</a:t>
            </a:r>
            <a:r>
              <a:rPr lang="en-IN" dirty="0"/>
              <a:t>3.7 Mpps</a:t>
            </a:r>
          </a:p>
        </p:txBody>
      </p:sp>
    </p:spTree>
    <p:extLst>
      <p:ext uri="{BB962C8B-B14F-4D97-AF65-F5344CB8AC3E}">
        <p14:creationId xmlns:p14="http://schemas.microsoft.com/office/powerpoint/2010/main" val="116280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0785-AFC0-BA72-58CC-72CEAA76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Testbed Setup - Egress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870BD4-D056-241C-2F04-1B9072CD6E67}"/>
              </a:ext>
            </a:extLst>
          </p:cNvPr>
          <p:cNvSpPr/>
          <p:nvPr/>
        </p:nvSpPr>
        <p:spPr>
          <a:xfrm>
            <a:off x="2961861" y="2057400"/>
            <a:ext cx="1570382" cy="2166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4F558E6-4E35-A33F-DB76-EFA2B7479B4D}"/>
              </a:ext>
            </a:extLst>
          </p:cNvPr>
          <p:cNvSpPr/>
          <p:nvPr/>
        </p:nvSpPr>
        <p:spPr>
          <a:xfrm>
            <a:off x="8054009" y="2057400"/>
            <a:ext cx="1570382" cy="2166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A866D67-F831-0490-FA61-C3616B8C4091}"/>
              </a:ext>
            </a:extLst>
          </p:cNvPr>
          <p:cNvSpPr/>
          <p:nvPr/>
        </p:nvSpPr>
        <p:spPr>
          <a:xfrm>
            <a:off x="3205369" y="2425148"/>
            <a:ext cx="1083365" cy="3379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pktgen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BFD4D1-B998-4C77-8861-4D2B2C0CFF50}"/>
              </a:ext>
            </a:extLst>
          </p:cNvPr>
          <p:cNvSpPr/>
          <p:nvPr/>
        </p:nvSpPr>
        <p:spPr>
          <a:xfrm>
            <a:off x="8297517" y="2425147"/>
            <a:ext cx="1083365" cy="3379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D3681F4-3E5A-104A-160C-69A7D8B4E23A}"/>
              </a:ext>
            </a:extLst>
          </p:cNvPr>
          <p:cNvCxnSpPr>
            <a:cxnSpLocks/>
          </p:cNvCxnSpPr>
          <p:nvPr/>
        </p:nvCxnSpPr>
        <p:spPr>
          <a:xfrm>
            <a:off x="3322238" y="2784857"/>
            <a:ext cx="5092149" cy="1461052"/>
          </a:xfrm>
          <a:prstGeom prst="bentConnector4">
            <a:avLst>
              <a:gd name="adj1" fmla="val 130"/>
              <a:gd name="adj2" fmla="val 1333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5E16E6-B267-49A7-B072-E7DD6DF0641A}"/>
              </a:ext>
            </a:extLst>
          </p:cNvPr>
          <p:cNvSpPr/>
          <p:nvPr/>
        </p:nvSpPr>
        <p:spPr>
          <a:xfrm>
            <a:off x="3359428" y="3508513"/>
            <a:ext cx="929306" cy="58640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Observ</a:t>
            </a:r>
            <a:r>
              <a:rPr lang="en-US" dirty="0"/>
              <a:t> Agent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9B7463-935B-6E27-5C26-C48D47CAFB70}"/>
              </a:ext>
            </a:extLst>
          </p:cNvPr>
          <p:cNvSpPr txBox="1"/>
          <p:nvPr/>
        </p:nvSpPr>
        <p:spPr>
          <a:xfrm>
            <a:off x="3226389" y="1712466"/>
            <a:ext cx="1248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Tcnode7</a:t>
            </a:r>
          </a:p>
          <a:p>
            <a:r>
              <a:rPr lang="en-US" dirty="0"/>
              <a:t>Kernel 5.13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3C7934-B920-8BFB-7666-831AA237E78E}"/>
              </a:ext>
            </a:extLst>
          </p:cNvPr>
          <p:cNvSpPr txBox="1"/>
          <p:nvPr/>
        </p:nvSpPr>
        <p:spPr>
          <a:xfrm>
            <a:off x="8361953" y="1712466"/>
            <a:ext cx="11310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Tcnode6</a:t>
            </a:r>
          </a:p>
          <a:p>
            <a:r>
              <a:rPr lang="en-US" dirty="0"/>
              <a:t>Kernel 5.4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7E70B6-F98C-A53A-B422-7E643FB37619}"/>
              </a:ext>
            </a:extLst>
          </p:cNvPr>
          <p:cNvSpPr txBox="1"/>
          <p:nvPr/>
        </p:nvSpPr>
        <p:spPr>
          <a:xfrm>
            <a:off x="3359427" y="5335702"/>
            <a:ext cx="8369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Questions?</a:t>
            </a:r>
          </a:p>
          <a:p>
            <a:pPr marL="342900" indent="-342900">
              <a:buAutoNum type="arabicParenR"/>
            </a:pPr>
            <a:r>
              <a:rPr lang="en-US" dirty="0"/>
              <a:t>How much does “</a:t>
            </a:r>
            <a:r>
              <a:rPr lang="en-US" dirty="0" err="1"/>
              <a:t>Observ</a:t>
            </a:r>
            <a:r>
              <a:rPr lang="en-US" dirty="0"/>
              <a:t> agent” slow down “</a:t>
            </a:r>
            <a:r>
              <a:rPr lang="en-US" dirty="0" err="1"/>
              <a:t>pktgen</a:t>
            </a:r>
            <a:r>
              <a:rPr lang="en-US" dirty="0"/>
              <a:t>”</a:t>
            </a:r>
          </a:p>
          <a:p>
            <a:pPr marL="342900" indent="-342900">
              <a:buAutoNum type="arabicParenR"/>
            </a:pPr>
            <a:r>
              <a:rPr lang="en-US" dirty="0"/>
              <a:t>How much % of traffic is successfully monitored by “</a:t>
            </a:r>
            <a:r>
              <a:rPr lang="en-US" dirty="0" err="1"/>
              <a:t>Observ</a:t>
            </a:r>
            <a:r>
              <a:rPr lang="en-US" dirty="0"/>
              <a:t> agent” (monitoring rate)</a:t>
            </a:r>
          </a:p>
        </p:txBody>
      </p:sp>
      <p:sp>
        <p:nvSpPr>
          <p:cNvPr id="18" name="Snip and Round Single Corner of Rectangle 17">
            <a:extLst>
              <a:ext uri="{FF2B5EF4-FFF2-40B4-BE49-F238E27FC236}">
                <a16:creationId xmlns:a16="http://schemas.microsoft.com/office/drawing/2014/main" id="{85017F13-1B0E-20BA-112F-43DCB3C5CD30}"/>
              </a:ext>
            </a:extLst>
          </p:cNvPr>
          <p:cNvSpPr/>
          <p:nvPr/>
        </p:nvSpPr>
        <p:spPr>
          <a:xfrm>
            <a:off x="28775" y="3429000"/>
            <a:ext cx="2634912" cy="34290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Observ</a:t>
            </a:r>
            <a:r>
              <a:rPr lang="en-US" b="1" dirty="0"/>
              <a:t> Logs/Metrics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Eth_protocol</a:t>
            </a:r>
            <a:r>
              <a:rPr lang="en-US" dirty="0"/>
              <a:t>, </a:t>
            </a:r>
            <a:r>
              <a:rPr lang="en-US" dirty="0" err="1"/>
              <a:t>Src_Mac</a:t>
            </a:r>
            <a:r>
              <a:rPr lang="en-US" dirty="0"/>
              <a:t>, </a:t>
            </a:r>
            <a:r>
              <a:rPr lang="en-US" dirty="0" err="1"/>
              <a:t>Dst_Mac</a:t>
            </a:r>
            <a:r>
              <a:rPr lang="en-US" dirty="0"/>
              <a:t>, </a:t>
            </a:r>
            <a:r>
              <a:rPr lang="en-US" dirty="0" err="1"/>
              <a:t>Src_IP</a:t>
            </a:r>
            <a:r>
              <a:rPr lang="en-US" dirty="0"/>
              <a:t>, </a:t>
            </a:r>
            <a:r>
              <a:rPr lang="en-US" dirty="0" err="1"/>
              <a:t>Dest_IP</a:t>
            </a:r>
            <a:r>
              <a:rPr lang="en-US" dirty="0"/>
              <a:t>, </a:t>
            </a:r>
            <a:r>
              <a:rPr lang="en-US" dirty="0" err="1"/>
              <a:t>Src_Port</a:t>
            </a:r>
            <a:r>
              <a:rPr lang="en-US" dirty="0"/>
              <a:t>, </a:t>
            </a:r>
            <a:r>
              <a:rPr lang="en-US" dirty="0" err="1"/>
              <a:t>Dst_port</a:t>
            </a:r>
            <a:r>
              <a:rPr lang="en-US" dirty="0"/>
              <a:t>, Protocol =&gt;</a:t>
            </a:r>
          </a:p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Packets, Bytes, </a:t>
            </a:r>
            <a:r>
              <a:rPr lang="en-US" dirty="0" err="1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FlowStartTime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, </a:t>
            </a:r>
            <a:r>
              <a:rPr lang="en-US" dirty="0" err="1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FlowEndTime</a:t>
            </a:r>
            <a:endParaRPr lang="en-US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485B32-7518-4148-6058-1913D416CA21}"/>
              </a:ext>
            </a:extLst>
          </p:cNvPr>
          <p:cNvSpPr txBox="1"/>
          <p:nvPr/>
        </p:nvSpPr>
        <p:spPr>
          <a:xfrm>
            <a:off x="828313" y="1897132"/>
            <a:ext cx="20467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100M (64B packets)</a:t>
            </a:r>
          </a:p>
          <a:p>
            <a:r>
              <a:rPr lang="en-US" dirty="0"/>
              <a:t>4.7 Mpps</a:t>
            </a:r>
          </a:p>
          <a:p>
            <a:endParaRPr lang="en-US" dirty="0"/>
          </a:p>
          <a:p>
            <a:r>
              <a:rPr lang="en-US" dirty="0"/>
              <a:t>40 Flows:</a:t>
            </a:r>
          </a:p>
          <a:p>
            <a:r>
              <a:rPr lang="en-US" dirty="0"/>
              <a:t>1 Flow/Thread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7132D8-D9EE-31D8-C9A5-4BBF886D8832}"/>
              </a:ext>
            </a:extLst>
          </p:cNvPr>
          <p:cNvSpPr txBox="1"/>
          <p:nvPr/>
        </p:nvSpPr>
        <p:spPr>
          <a:xfrm>
            <a:off x="5462431" y="4325510"/>
            <a:ext cx="94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Gbps</a:t>
            </a:r>
          </a:p>
        </p:txBody>
      </p:sp>
    </p:spTree>
    <p:extLst>
      <p:ext uri="{BB962C8B-B14F-4D97-AF65-F5344CB8AC3E}">
        <p14:creationId xmlns:p14="http://schemas.microsoft.com/office/powerpoint/2010/main" val="5133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93DD-C714-C12B-F6EC-30F1A093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Monitoring Egress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F85785-C819-9CB7-B2CC-AA9A75F4CD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148741"/>
              </p:ext>
            </p:extLst>
          </p:nvPr>
        </p:nvGraphicFramePr>
        <p:xfrm>
          <a:off x="106292" y="2075980"/>
          <a:ext cx="11979416" cy="4121932"/>
        </p:xfrm>
        <a:graphic>
          <a:graphicData uri="http://schemas.openxmlformats.org/drawingml/2006/table">
            <a:tbl>
              <a:tblPr/>
              <a:tblGrid>
                <a:gridCol w="2455101">
                  <a:extLst>
                    <a:ext uri="{9D8B030D-6E8A-4147-A177-3AD203B41FA5}">
                      <a16:colId xmlns:a16="http://schemas.microsoft.com/office/drawing/2014/main" val="2384654958"/>
                    </a:ext>
                  </a:extLst>
                </a:gridCol>
                <a:gridCol w="1319917">
                  <a:extLst>
                    <a:ext uri="{9D8B030D-6E8A-4147-A177-3AD203B41FA5}">
                      <a16:colId xmlns:a16="http://schemas.microsoft.com/office/drawing/2014/main" val="2898564621"/>
                    </a:ext>
                  </a:extLst>
                </a:gridCol>
                <a:gridCol w="1221923">
                  <a:extLst>
                    <a:ext uri="{9D8B030D-6E8A-4147-A177-3AD203B41FA5}">
                      <a16:colId xmlns:a16="http://schemas.microsoft.com/office/drawing/2014/main" val="2930916729"/>
                    </a:ext>
                  </a:extLst>
                </a:gridCol>
                <a:gridCol w="1044539">
                  <a:extLst>
                    <a:ext uri="{9D8B030D-6E8A-4147-A177-3AD203B41FA5}">
                      <a16:colId xmlns:a16="http://schemas.microsoft.com/office/drawing/2014/main" val="375046352"/>
                    </a:ext>
                  </a:extLst>
                </a:gridCol>
                <a:gridCol w="1199233">
                  <a:extLst>
                    <a:ext uri="{9D8B030D-6E8A-4147-A177-3AD203B41FA5}">
                      <a16:colId xmlns:a16="http://schemas.microsoft.com/office/drawing/2014/main" val="3427872198"/>
                    </a:ext>
                  </a:extLst>
                </a:gridCol>
                <a:gridCol w="1455089">
                  <a:extLst>
                    <a:ext uri="{9D8B030D-6E8A-4147-A177-3AD203B41FA5}">
                      <a16:colId xmlns:a16="http://schemas.microsoft.com/office/drawing/2014/main" val="3346774725"/>
                    </a:ext>
                  </a:extLst>
                </a:gridCol>
                <a:gridCol w="1375576">
                  <a:extLst>
                    <a:ext uri="{9D8B030D-6E8A-4147-A177-3AD203B41FA5}">
                      <a16:colId xmlns:a16="http://schemas.microsoft.com/office/drawing/2014/main" val="2057484107"/>
                    </a:ext>
                  </a:extLst>
                </a:gridCol>
                <a:gridCol w="1908038">
                  <a:extLst>
                    <a:ext uri="{9D8B030D-6E8A-4147-A177-3AD203B41FA5}">
                      <a16:colId xmlns:a16="http://schemas.microsoft.com/office/drawing/2014/main" val="186839052"/>
                    </a:ext>
                  </a:extLst>
                </a:gridCol>
              </a:tblGrid>
              <a:tr h="935297">
                <a:tc>
                  <a:txBody>
                    <a:bodyPr/>
                    <a:lstStyle/>
                    <a:p>
                      <a:pPr rtl="0" fontAlgn="b"/>
                      <a:r>
                        <a:rPr lang="en-IN" b="1" dirty="0">
                          <a:effectLst/>
                        </a:rPr>
                        <a:t>Agent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b="1" dirty="0">
                          <a:effectLst/>
                        </a:rPr>
                        <a:t>Packets Sent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b="1">
                          <a:effectLst/>
                        </a:rPr>
                        <a:t>Packets Monitored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b="1" dirty="0">
                          <a:effectLst/>
                        </a:rPr>
                        <a:t>Packet Rate (Mpps)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b="1" dirty="0">
                          <a:effectLst/>
                        </a:rPr>
                        <a:t>Monitoring efficacy(%)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Process CPU(%)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1 Core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Overall CPU(%)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80 cores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Mem (KB)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486640"/>
                  </a:ext>
                </a:extLst>
              </a:tr>
              <a:tr h="637327">
                <a:tc>
                  <a:txBody>
                    <a:bodyPr/>
                    <a:lstStyle/>
                    <a:p>
                      <a:pPr rtl="0" fontAlgn="b"/>
                      <a:r>
                        <a:rPr lang="en-IN" dirty="0" err="1">
                          <a:effectLst/>
                        </a:rPr>
                        <a:t>pmacct</a:t>
                      </a:r>
                      <a:r>
                        <a:rPr lang="en-IN" dirty="0">
                          <a:effectLst/>
                        </a:rPr>
                        <a:t>(print)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101,636,497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65,574,533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2.32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64.5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186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51.79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89,268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047741"/>
                  </a:ext>
                </a:extLst>
              </a:tr>
              <a:tr h="637327">
                <a:tc>
                  <a:txBody>
                    <a:bodyPr/>
                    <a:lstStyle/>
                    <a:p>
                      <a:pPr rtl="0" fontAlgn="b"/>
                      <a:r>
                        <a:rPr lang="en-IN" dirty="0" err="1">
                          <a:effectLst/>
                        </a:rPr>
                        <a:t>tcpdump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100,374,690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100374690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1.65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51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51.5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27,400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61785"/>
                  </a:ext>
                </a:extLst>
              </a:tr>
              <a:tr h="637327">
                <a:tc>
                  <a:txBody>
                    <a:bodyPr/>
                    <a:lstStyle/>
                    <a:p>
                      <a:pPr rtl="0" fontAlgn="b"/>
                      <a:r>
                        <a:rPr lang="en-IN" dirty="0">
                          <a:effectLst/>
                        </a:rPr>
                        <a:t>netobserv-ebpf-agent_v1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101,186,109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13,037,588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2.6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170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55.2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1,706,628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019899"/>
                  </a:ext>
                </a:extLst>
              </a:tr>
              <a:tr h="637327">
                <a:tc>
                  <a:txBody>
                    <a:bodyPr/>
                    <a:lstStyle/>
                    <a:p>
                      <a:pPr rtl="0" fontAlgn="b"/>
                      <a:r>
                        <a:rPr lang="en-IN" dirty="0">
                          <a:effectLst/>
                        </a:rPr>
                        <a:t>netobserv-ebpf-agent_v2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101,300,570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101300570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4.45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0.2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48.54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1,780,468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89390"/>
                  </a:ext>
                </a:extLst>
              </a:tr>
              <a:tr h="637327">
                <a:tc>
                  <a:txBody>
                    <a:bodyPr/>
                    <a:lstStyle/>
                    <a:p>
                      <a:pPr rtl="0" fontAlgn="b"/>
                      <a:r>
                        <a:rPr lang="en-IN" dirty="0">
                          <a:effectLst/>
                        </a:rPr>
                        <a:t>Native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101,537,206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4.7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48.5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0561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8EF7A15-501B-4D1E-E48B-E200C2628A46}"/>
              </a:ext>
            </a:extLst>
          </p:cNvPr>
          <p:cNvSpPr txBox="1"/>
          <p:nvPr/>
        </p:nvSpPr>
        <p:spPr>
          <a:xfrm>
            <a:off x="1510748" y="1506022"/>
            <a:ext cx="724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Runs : On each run, 100Million packets are sent out through the interface</a:t>
            </a:r>
          </a:p>
        </p:txBody>
      </p:sp>
    </p:spTree>
    <p:extLst>
      <p:ext uri="{BB962C8B-B14F-4D97-AF65-F5344CB8AC3E}">
        <p14:creationId xmlns:p14="http://schemas.microsoft.com/office/powerpoint/2010/main" val="3242177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2D09-1107-D6D2-D5E2-F537E4D6A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Pmacctd</a:t>
            </a:r>
            <a:r>
              <a:rPr lang="en-US" dirty="0"/>
              <a:t>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1F795-A598-6D7C-088D-D5674ED53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i="1" dirty="0" err="1"/>
              <a:t>daemonize</a:t>
            </a:r>
            <a:r>
              <a:rPr lang="en-IN" i="1" dirty="0"/>
              <a:t>: true</a:t>
            </a:r>
          </a:p>
          <a:p>
            <a:pPr marL="0" indent="0">
              <a:buNone/>
            </a:pPr>
            <a:r>
              <a:rPr lang="en-IN" i="1" dirty="0" err="1"/>
              <a:t>pcap_interface</a:t>
            </a:r>
            <a:r>
              <a:rPr lang="en-IN" i="1" dirty="0"/>
              <a:t>: ens6f0np0</a:t>
            </a:r>
          </a:p>
          <a:p>
            <a:pPr marL="0" indent="0">
              <a:buNone/>
            </a:pPr>
            <a:r>
              <a:rPr lang="en-IN" i="1" dirty="0"/>
              <a:t>plugins: print[flows] </a:t>
            </a:r>
          </a:p>
          <a:p>
            <a:pPr marL="0" indent="0">
              <a:buNone/>
            </a:pPr>
            <a:r>
              <a:rPr lang="en-IN" i="1" dirty="0"/>
              <a:t>!</a:t>
            </a:r>
          </a:p>
          <a:p>
            <a:pPr marL="0" indent="0">
              <a:buNone/>
            </a:pPr>
            <a:r>
              <a:rPr lang="en-IN" i="1" dirty="0"/>
              <a:t>aggregate[flows]: </a:t>
            </a:r>
            <a:r>
              <a:rPr lang="en-IN" i="1" dirty="0" err="1"/>
              <a:t>src_mac</a:t>
            </a:r>
            <a:r>
              <a:rPr lang="en-IN" i="1" dirty="0"/>
              <a:t>, </a:t>
            </a:r>
            <a:r>
              <a:rPr lang="en-IN" i="1" dirty="0" err="1"/>
              <a:t>dst_mac</a:t>
            </a:r>
            <a:r>
              <a:rPr lang="en-IN" i="1" dirty="0"/>
              <a:t>, </a:t>
            </a:r>
            <a:r>
              <a:rPr lang="en-IN" i="1" dirty="0" err="1"/>
              <a:t>src_host</a:t>
            </a:r>
            <a:r>
              <a:rPr lang="en-IN" i="1" dirty="0"/>
              <a:t>, </a:t>
            </a:r>
            <a:r>
              <a:rPr lang="en-IN" i="1" dirty="0" err="1"/>
              <a:t>dst_host</a:t>
            </a:r>
            <a:r>
              <a:rPr lang="en-IN" i="1" dirty="0"/>
              <a:t>, </a:t>
            </a:r>
            <a:r>
              <a:rPr lang="en-IN" i="1" dirty="0" err="1"/>
              <a:t>src_port</a:t>
            </a:r>
            <a:r>
              <a:rPr lang="en-IN" i="1" dirty="0"/>
              <a:t>, </a:t>
            </a:r>
            <a:r>
              <a:rPr lang="en-IN" i="1" dirty="0" err="1"/>
              <a:t>dst_port</a:t>
            </a:r>
            <a:r>
              <a:rPr lang="en-IN" i="1" dirty="0"/>
              <a:t>, proto</a:t>
            </a:r>
          </a:p>
          <a:p>
            <a:pPr marL="0" indent="0">
              <a:buNone/>
            </a:pPr>
            <a:r>
              <a:rPr lang="en-IN" i="1" dirty="0"/>
              <a:t>!</a:t>
            </a:r>
          </a:p>
          <a:p>
            <a:pPr marL="0" indent="0">
              <a:buNone/>
            </a:pPr>
            <a:r>
              <a:rPr lang="en-IN" i="1" dirty="0" err="1"/>
              <a:t>print_output_file</a:t>
            </a:r>
            <a:r>
              <a:rPr lang="en-IN" i="1" dirty="0"/>
              <a:t>[flows]: /home/</a:t>
            </a:r>
            <a:r>
              <a:rPr lang="en-IN" i="1" dirty="0" err="1"/>
              <a:t>pravein</a:t>
            </a:r>
            <a:r>
              <a:rPr lang="en-IN" i="1" dirty="0"/>
              <a:t>/</a:t>
            </a:r>
            <a:r>
              <a:rPr lang="en-IN" i="1" dirty="0" err="1"/>
              <a:t>pmacctd</a:t>
            </a:r>
            <a:r>
              <a:rPr lang="en-IN" i="1" dirty="0"/>
              <a:t>/flows-%</a:t>
            </a:r>
            <a:r>
              <a:rPr lang="en-IN" i="1" dirty="0" err="1"/>
              <a:t>Y%m%d</a:t>
            </a:r>
            <a:r>
              <a:rPr lang="en-IN" i="1" dirty="0"/>
              <a:t>_%</a:t>
            </a:r>
            <a:r>
              <a:rPr lang="en-IN" i="1" dirty="0" err="1"/>
              <a:t>H%M.txt</a:t>
            </a:r>
            <a:endParaRPr lang="en-IN" i="1" dirty="0"/>
          </a:p>
          <a:p>
            <a:pPr marL="0" indent="0">
              <a:buNone/>
            </a:pPr>
            <a:r>
              <a:rPr lang="en-IN" i="1" dirty="0" err="1"/>
              <a:t>print_output</a:t>
            </a:r>
            <a:r>
              <a:rPr lang="en-IN" i="1" dirty="0"/>
              <a:t>[flows]: csv</a:t>
            </a:r>
          </a:p>
          <a:p>
            <a:pPr marL="0" indent="0">
              <a:buNone/>
            </a:pPr>
            <a:r>
              <a:rPr lang="en-IN" i="1" dirty="0" err="1"/>
              <a:t>print_refresh_time</a:t>
            </a:r>
            <a:r>
              <a:rPr lang="en-IN" i="1" dirty="0"/>
              <a:t>[flows]: 100 </a:t>
            </a:r>
          </a:p>
          <a:p>
            <a:pPr marL="0" indent="0">
              <a:buNone/>
            </a:pPr>
            <a:r>
              <a:rPr lang="en-IN" i="1" dirty="0" err="1"/>
              <a:t>print_history</a:t>
            </a:r>
            <a:r>
              <a:rPr lang="en-IN" i="1" dirty="0"/>
              <a:t>[flows]: 5m </a:t>
            </a:r>
          </a:p>
          <a:p>
            <a:pPr marL="0" indent="0">
              <a:buNone/>
            </a:pPr>
            <a:r>
              <a:rPr lang="en-IN" i="1" dirty="0" err="1"/>
              <a:t>print_output_file_append</a:t>
            </a:r>
            <a:r>
              <a:rPr lang="en-IN" i="1" dirty="0"/>
              <a:t>[flows]: true</a:t>
            </a:r>
          </a:p>
          <a:p>
            <a:pPr marL="0" indent="0">
              <a:buNone/>
            </a:pPr>
            <a:r>
              <a:rPr lang="en-IN" i="1" dirty="0"/>
              <a:t>!</a:t>
            </a:r>
          </a:p>
          <a:p>
            <a:pPr marL="0" indent="0">
              <a:buNone/>
            </a:pPr>
            <a:r>
              <a:rPr lang="en-IN" i="1" dirty="0" err="1"/>
              <a:t>print_latest_file</a:t>
            </a:r>
            <a:r>
              <a:rPr lang="en-IN" i="1" dirty="0"/>
              <a:t>[flows]: /home/</a:t>
            </a:r>
            <a:r>
              <a:rPr lang="en-IN" i="1" dirty="0" err="1"/>
              <a:t>pravein</a:t>
            </a:r>
            <a:r>
              <a:rPr lang="en-IN" i="1" dirty="0"/>
              <a:t>/</a:t>
            </a:r>
            <a:r>
              <a:rPr lang="en-IN" i="1" dirty="0" err="1"/>
              <a:t>pmacctd</a:t>
            </a:r>
            <a:r>
              <a:rPr lang="en-IN" i="1" dirty="0"/>
              <a:t>/flows-latest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2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2445</TotalTime>
  <Words>492</Words>
  <Application>Microsoft Macintosh PowerPoint</Application>
  <PresentationFormat>Widescreen</PresentationFormat>
  <Paragraphs>154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Network Observability Measurements</vt:lpstr>
      <vt:lpstr>Testbed Setup - Ingress</vt:lpstr>
      <vt:lpstr>Results – Monitoring Ingress</vt:lpstr>
      <vt:lpstr>Testbed Setup - Egress</vt:lpstr>
      <vt:lpstr>Results – Monitoring Egress</vt:lpstr>
      <vt:lpstr>Pmacctd Config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Observability Measurements</dc:title>
  <dc:creator>Pravein Govindan Kannan</dc:creator>
  <cp:lastModifiedBy>Pravein Govindan Kannan</cp:lastModifiedBy>
  <cp:revision>7</cp:revision>
  <dcterms:created xsi:type="dcterms:W3CDTF">2022-06-09T05:54:45Z</dcterms:created>
  <dcterms:modified xsi:type="dcterms:W3CDTF">2022-06-15T08:27:34Z</dcterms:modified>
</cp:coreProperties>
</file>