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442-CEF1-B45D-B11A-C942D04F0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160F5-5C3E-4FA1-1E06-77276A6B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029EC-11B9-7FE6-4A79-4A33D5C11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1061-3730-EEAC-8758-855128C6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1B-A22D-8E55-D8B5-874A8556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6537-AFC7-9754-6C5B-B3815A9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E47D0-FB2C-6489-C750-3D5E424E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8AD-5310-FD2A-C23D-38C3B16C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F555-D188-0FE7-D388-3CFD6320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DB505-CD1A-4718-D0C5-F3BCFF0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5E88D-0BCE-FA2C-E20E-F784B42CB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A7421-794B-6762-EAD4-734D188E5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BA8F8-8E27-96C8-BB45-595DA688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8D71E-1F1C-88B2-4AB0-2CC6CEBB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5A4A-C38D-2675-F541-69A33C6D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EC55-04D9-DCB7-AF84-4E0EF587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53D39-B24A-5409-2AA8-C266AD4A1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A2EE-016B-6331-DC82-ED367FC2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34AD-9231-C034-BF42-6B089FEC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21029-79AB-53FA-421A-315CEA3E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58EB-7D0C-B6A5-A736-94B32CB6A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81FF8-064A-3372-874B-7D9186E95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CA6E9-FC45-6087-12CF-E94D905E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69012-3FC0-7C91-BD44-7390CD41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F83-C2D8-EF7C-779C-8DC6C15B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C9C2-C7F6-4EA3-3915-F50EF791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A4E54-D178-E094-0CBC-7976256B5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186DA-592C-8234-E257-D027454F1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83ED8-7D6E-5322-4A1A-D590EE80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51D0-D4A4-299F-C7CC-DFDEA2E7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DB17-F7F1-5388-3E97-46C6EE4E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7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01D9-3F3E-2903-0B85-D2FDB106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F88A-D75A-D1E7-0AF9-DFC14D133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D20A8-29DD-BDC5-B5C5-B5370779E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F96AFF-D089-134C-9C69-EE09C3D979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63763-EB3D-F71F-6711-B8FF7799A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847D0-FEBD-9697-31CF-C11DDBD8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1EA4C-EF95-D895-ECC9-9D0003AC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786B-9AFA-0BCC-1CDA-B40A7D60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3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7695-1AB3-E93A-2BEA-E8505CC3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59385-AF45-0FC9-39D8-B32E08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C18DE-1BEA-BD81-EB53-B464C556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08C59-6FC5-E590-6CA3-3802C0A0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7197B-6CC2-9E0C-05B9-992690CD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3C521-FCF1-73EB-931D-E58DBD0C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F615-8B1A-341F-9871-2841DE18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2B9B-8901-BA68-AC7A-585C029C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36CA-4FD2-55AC-9114-80DA70EC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80AA-7622-2CC7-9CA5-1078251B1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57FCC-D491-3762-B0C9-05C76EC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05B2-D028-6281-6505-74FA9D42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711C-FE7F-B68B-9E00-CA698AB4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7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64C4-6022-2722-46FC-EA7A2E68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C6246-D7CE-BD27-B225-8A17C80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B6E95-4DF8-51BD-15BF-EEBB53FB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F8A-A34C-583D-01BC-04F69145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EFD9-0BF0-8473-97EF-18B04F62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4432-0CAD-3C52-3FF7-EAACD2D5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1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BF2380-C7F7-3588-AD16-5FDC2E96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598DB-43DE-EE69-FDE3-4B143C9E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EDCC-E53D-7598-67E0-B85E6DE34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A233C-30F2-024D-AC2A-712D8D9BEB28}" type="datetimeFigureOut">
              <a:rPr lang="en-US" smtClean="0"/>
              <a:t>6/13/22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ECA2C-FD64-28CF-C292-279ACB188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6B41-5756-58E8-8BA9-3EC34FD7F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5549A-4096-D74F-B0EA-B97615A42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815F-8962-C6C9-8703-22832041C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Observability Measurements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561F3-23F1-85F4-6331-B8F0D0B8C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4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Egress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>
            <a:off x="3322238" y="2784857"/>
            <a:ext cx="5092149" cy="1461052"/>
          </a:xfrm>
          <a:prstGeom prst="bentConnector4">
            <a:avLst>
              <a:gd name="adj1" fmla="val 130"/>
              <a:gd name="adj2" fmla="val 133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8369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does “</a:t>
            </a:r>
            <a:r>
              <a:rPr lang="en-US" dirty="0" err="1"/>
              <a:t>Observ</a:t>
            </a:r>
            <a:r>
              <a:rPr lang="en-US" dirty="0"/>
              <a:t> agent” slow down “</a:t>
            </a:r>
            <a:r>
              <a:rPr lang="en-US" dirty="0" err="1"/>
              <a:t>pktgen</a:t>
            </a:r>
            <a:r>
              <a:rPr lang="en-US" dirty="0"/>
              <a:t>”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 (monitoring rate)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93DD-C714-C12B-F6EC-30F1A093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Egress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F85785-C819-9CB7-B2CC-AA9A75F4C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735484"/>
              </p:ext>
            </p:extLst>
          </p:nvPr>
        </p:nvGraphicFramePr>
        <p:xfrm>
          <a:off x="624200" y="2123687"/>
          <a:ext cx="10943600" cy="3484605"/>
        </p:xfrm>
        <a:graphic>
          <a:graphicData uri="http://schemas.openxmlformats.org/drawingml/2006/table">
            <a:tbl>
              <a:tblPr/>
              <a:tblGrid>
                <a:gridCol w="2640497">
                  <a:extLst>
                    <a:ext uri="{9D8B030D-6E8A-4147-A177-3AD203B41FA5}">
                      <a16:colId xmlns:a16="http://schemas.microsoft.com/office/drawing/2014/main" val="2384654958"/>
                    </a:ext>
                  </a:extLst>
                </a:gridCol>
                <a:gridCol w="1347048">
                  <a:extLst>
                    <a:ext uri="{9D8B030D-6E8A-4147-A177-3AD203B41FA5}">
                      <a16:colId xmlns:a16="http://schemas.microsoft.com/office/drawing/2014/main" val="2898564621"/>
                    </a:ext>
                  </a:extLst>
                </a:gridCol>
                <a:gridCol w="1358604">
                  <a:extLst>
                    <a:ext uri="{9D8B030D-6E8A-4147-A177-3AD203B41FA5}">
                      <a16:colId xmlns:a16="http://schemas.microsoft.com/office/drawing/2014/main" val="2930916729"/>
                    </a:ext>
                  </a:extLst>
                </a:gridCol>
                <a:gridCol w="1409766">
                  <a:extLst>
                    <a:ext uri="{9D8B030D-6E8A-4147-A177-3AD203B41FA5}">
                      <a16:colId xmlns:a16="http://schemas.microsoft.com/office/drawing/2014/main" val="375046352"/>
                    </a:ext>
                  </a:extLst>
                </a:gridCol>
                <a:gridCol w="2274448">
                  <a:extLst>
                    <a:ext uri="{9D8B030D-6E8A-4147-A177-3AD203B41FA5}">
                      <a16:colId xmlns:a16="http://schemas.microsoft.com/office/drawing/2014/main" val="3427872198"/>
                    </a:ext>
                  </a:extLst>
                </a:gridCol>
                <a:gridCol w="1913237">
                  <a:extLst>
                    <a:ext uri="{9D8B030D-6E8A-4147-A177-3AD203B41FA5}">
                      <a16:colId xmlns:a16="http://schemas.microsoft.com/office/drawing/2014/main" val="3346774725"/>
                    </a:ext>
                  </a:extLst>
                </a:gridCol>
              </a:tblGrid>
              <a:tr h="935297"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 on Egress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Monitoring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86640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pmacct(print)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101761684.3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46424940.83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2.4619086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0.4562123862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1.123153197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047741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tcpdump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100374690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1.633666667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1.633666667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6178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 dirty="0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101186109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80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12081806</a:t>
                      </a:r>
                      <a:endParaRPr lang="en-IN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2.685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0.1132945383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0.3461651456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25395"/>
                  </a:ext>
                </a:extLst>
              </a:tr>
              <a:tr h="637327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101300570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2.523233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2.523233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893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EF7A15-501B-4D1E-E48B-E200C2628A46}"/>
              </a:ext>
            </a:extLst>
          </p:cNvPr>
          <p:cNvSpPr txBox="1"/>
          <p:nvPr/>
        </p:nvSpPr>
        <p:spPr>
          <a:xfrm>
            <a:off x="1510748" y="1506022"/>
            <a:ext cx="72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Runs : On each run, 100Million packets are sent out through the interface</a:t>
            </a:r>
          </a:p>
        </p:txBody>
      </p:sp>
    </p:spTree>
    <p:extLst>
      <p:ext uri="{BB962C8B-B14F-4D97-AF65-F5344CB8AC3E}">
        <p14:creationId xmlns:p14="http://schemas.microsoft.com/office/powerpoint/2010/main" val="324217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785-AFC0-BA72-58CC-72CEAA76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Testbed Setup - Ingress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870BD4-D056-241C-2F04-1B9072CD6E67}"/>
              </a:ext>
            </a:extLst>
          </p:cNvPr>
          <p:cNvSpPr/>
          <p:nvPr/>
        </p:nvSpPr>
        <p:spPr>
          <a:xfrm>
            <a:off x="2961861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F558E6-4E35-A33F-DB76-EFA2B7479B4D}"/>
              </a:ext>
            </a:extLst>
          </p:cNvPr>
          <p:cNvSpPr/>
          <p:nvPr/>
        </p:nvSpPr>
        <p:spPr>
          <a:xfrm>
            <a:off x="8054009" y="2057400"/>
            <a:ext cx="1570382" cy="2166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A866D67-F831-0490-FA61-C3616B8C4091}"/>
              </a:ext>
            </a:extLst>
          </p:cNvPr>
          <p:cNvSpPr/>
          <p:nvPr/>
        </p:nvSpPr>
        <p:spPr>
          <a:xfrm>
            <a:off x="3205369" y="2425148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BFD4D1-B998-4C77-8861-4D2B2C0CFF50}"/>
              </a:ext>
            </a:extLst>
          </p:cNvPr>
          <p:cNvSpPr/>
          <p:nvPr/>
        </p:nvSpPr>
        <p:spPr>
          <a:xfrm>
            <a:off x="8297517" y="2425147"/>
            <a:ext cx="1083365" cy="33793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Pktgen</a:t>
            </a:r>
            <a:endParaRPr lang="en-US" dirty="0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D3681F4-3E5A-104A-160C-69A7D8B4E23A}"/>
              </a:ext>
            </a:extLst>
          </p:cNvPr>
          <p:cNvCxnSpPr>
            <a:cxnSpLocks/>
          </p:cNvCxnSpPr>
          <p:nvPr/>
        </p:nvCxnSpPr>
        <p:spPr>
          <a:xfrm rot="5400000" flipH="1">
            <a:off x="5174975" y="962438"/>
            <a:ext cx="1461051" cy="5092148"/>
          </a:xfrm>
          <a:prstGeom prst="bentConnector3">
            <a:avLst>
              <a:gd name="adj1" fmla="val -1564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5E16E6-B267-49A7-B072-E7DD6DF0641A}"/>
              </a:ext>
            </a:extLst>
          </p:cNvPr>
          <p:cNvSpPr/>
          <p:nvPr/>
        </p:nvSpPr>
        <p:spPr>
          <a:xfrm>
            <a:off x="3359428" y="3508513"/>
            <a:ext cx="929306" cy="5864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Observ</a:t>
            </a:r>
            <a:r>
              <a:rPr lang="en-US" dirty="0"/>
              <a:t> Agent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9B7463-935B-6E27-5C26-C48D47CAFB70}"/>
              </a:ext>
            </a:extLst>
          </p:cNvPr>
          <p:cNvSpPr txBox="1"/>
          <p:nvPr/>
        </p:nvSpPr>
        <p:spPr>
          <a:xfrm>
            <a:off x="3226389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C7934-B920-8BFB-7666-831AA237E78E}"/>
              </a:ext>
            </a:extLst>
          </p:cNvPr>
          <p:cNvSpPr txBox="1"/>
          <p:nvPr/>
        </p:nvSpPr>
        <p:spPr>
          <a:xfrm>
            <a:off x="8361953" y="1712466"/>
            <a:ext cx="954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tcnode6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70B6-F98C-A53A-B422-7E643FB37619}"/>
              </a:ext>
            </a:extLst>
          </p:cNvPr>
          <p:cNvSpPr txBox="1"/>
          <p:nvPr/>
        </p:nvSpPr>
        <p:spPr>
          <a:xfrm>
            <a:off x="3359427" y="5335702"/>
            <a:ext cx="677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Questions?</a:t>
            </a:r>
          </a:p>
          <a:p>
            <a:pPr marL="342900" indent="-342900">
              <a:buAutoNum type="arabicParenR"/>
            </a:pPr>
            <a:r>
              <a:rPr lang="en-US" dirty="0"/>
              <a:t>How much % of traffic is successfully monitored by “</a:t>
            </a:r>
            <a:r>
              <a:rPr lang="en-US" dirty="0" err="1"/>
              <a:t>Observ</a:t>
            </a:r>
            <a:r>
              <a:rPr lang="en-US" dirty="0"/>
              <a:t> agent”</a:t>
            </a:r>
          </a:p>
        </p:txBody>
      </p:sp>
      <p:sp>
        <p:nvSpPr>
          <p:cNvPr id="18" name="Snip and Round Single Corner of Rectangle 17">
            <a:extLst>
              <a:ext uri="{FF2B5EF4-FFF2-40B4-BE49-F238E27FC236}">
                <a16:creationId xmlns:a16="http://schemas.microsoft.com/office/drawing/2014/main" id="{85017F13-1B0E-20BA-112F-43DCB3C5CD30}"/>
              </a:ext>
            </a:extLst>
          </p:cNvPr>
          <p:cNvSpPr/>
          <p:nvPr/>
        </p:nvSpPr>
        <p:spPr>
          <a:xfrm>
            <a:off x="28775" y="3429000"/>
            <a:ext cx="2634912" cy="34290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Observ</a:t>
            </a:r>
            <a:r>
              <a:rPr lang="en-US" b="1" dirty="0"/>
              <a:t> Logs/Metrics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Eth_protocol</a:t>
            </a:r>
            <a:r>
              <a:rPr lang="en-US" dirty="0"/>
              <a:t>, </a:t>
            </a:r>
            <a:r>
              <a:rPr lang="en-US" dirty="0" err="1"/>
              <a:t>Src_Mac</a:t>
            </a:r>
            <a:r>
              <a:rPr lang="en-US" dirty="0"/>
              <a:t>, </a:t>
            </a:r>
            <a:r>
              <a:rPr lang="en-US" dirty="0" err="1"/>
              <a:t>Dst_Mac</a:t>
            </a:r>
            <a:r>
              <a:rPr lang="en-US" dirty="0"/>
              <a:t>, </a:t>
            </a:r>
            <a:r>
              <a:rPr lang="en-US" dirty="0" err="1"/>
              <a:t>Src_IP</a:t>
            </a:r>
            <a:r>
              <a:rPr lang="en-US" dirty="0"/>
              <a:t>, </a:t>
            </a:r>
            <a:r>
              <a:rPr lang="en-US" dirty="0" err="1"/>
              <a:t>Dest_IP</a:t>
            </a:r>
            <a:r>
              <a:rPr lang="en-US" dirty="0"/>
              <a:t>, </a:t>
            </a:r>
            <a:r>
              <a:rPr lang="en-US" dirty="0" err="1"/>
              <a:t>Src_Port</a:t>
            </a:r>
            <a:r>
              <a:rPr lang="en-US" dirty="0"/>
              <a:t>, </a:t>
            </a:r>
            <a:r>
              <a:rPr lang="en-US" dirty="0" err="1"/>
              <a:t>Dst_port</a:t>
            </a:r>
            <a:r>
              <a:rPr lang="en-US" dirty="0"/>
              <a:t>, Protocol =&gt;</a:t>
            </a:r>
          </a:p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Packets, Bytes,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FlowStartTime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, </a:t>
            </a:r>
            <a:r>
              <a:rPr lang="en-US" dirty="0" err="1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FlowEndTime</a:t>
            </a:r>
            <a:endParaRPr lang="en-US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32D38-4DD2-0991-6510-C065F42C92D4}"/>
              </a:ext>
            </a:extLst>
          </p:cNvPr>
          <p:cNvSpPr txBox="1"/>
          <p:nvPr/>
        </p:nvSpPr>
        <p:spPr>
          <a:xfrm>
            <a:off x="9740348" y="2432928"/>
            <a:ext cx="1548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Flows:</a:t>
            </a:r>
          </a:p>
          <a:p>
            <a:r>
              <a:rPr lang="en-US" dirty="0"/>
              <a:t>1 Flow/Thread</a:t>
            </a:r>
          </a:p>
        </p:txBody>
      </p:sp>
    </p:spTree>
    <p:extLst>
      <p:ext uri="{BB962C8B-B14F-4D97-AF65-F5344CB8AC3E}">
        <p14:creationId xmlns:p14="http://schemas.microsoft.com/office/powerpoint/2010/main" val="187877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95A3-0124-854B-CF7F-4B6AE78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Monitoring Ingress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3A3317-4D93-A232-0497-D3D703F9C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053532"/>
              </p:ext>
            </p:extLst>
          </p:nvPr>
        </p:nvGraphicFramePr>
        <p:xfrm>
          <a:off x="838201" y="2397282"/>
          <a:ext cx="10515600" cy="3546317"/>
        </p:xfrm>
        <a:graphic>
          <a:graphicData uri="http://schemas.openxmlformats.org/drawingml/2006/table">
            <a:tbl>
              <a:tblPr/>
              <a:tblGrid>
                <a:gridCol w="2528718">
                  <a:extLst>
                    <a:ext uri="{9D8B030D-6E8A-4147-A177-3AD203B41FA5}">
                      <a16:colId xmlns:a16="http://schemas.microsoft.com/office/drawing/2014/main" val="3432784150"/>
                    </a:ext>
                  </a:extLst>
                </a:gridCol>
                <a:gridCol w="1381814">
                  <a:extLst>
                    <a:ext uri="{9D8B030D-6E8A-4147-A177-3AD203B41FA5}">
                      <a16:colId xmlns:a16="http://schemas.microsoft.com/office/drawing/2014/main" val="1478042243"/>
                    </a:ext>
                  </a:extLst>
                </a:gridCol>
                <a:gridCol w="1381814">
                  <a:extLst>
                    <a:ext uri="{9D8B030D-6E8A-4147-A177-3AD203B41FA5}">
                      <a16:colId xmlns:a16="http://schemas.microsoft.com/office/drawing/2014/main" val="2179154643"/>
                    </a:ext>
                  </a:extLst>
                </a:gridCol>
                <a:gridCol w="1431788">
                  <a:extLst>
                    <a:ext uri="{9D8B030D-6E8A-4147-A177-3AD203B41FA5}">
                      <a16:colId xmlns:a16="http://schemas.microsoft.com/office/drawing/2014/main" val="1024298383"/>
                    </a:ext>
                  </a:extLst>
                </a:gridCol>
                <a:gridCol w="1732565">
                  <a:extLst>
                    <a:ext uri="{9D8B030D-6E8A-4147-A177-3AD203B41FA5}">
                      <a16:colId xmlns:a16="http://schemas.microsoft.com/office/drawing/2014/main" val="1813181739"/>
                    </a:ext>
                  </a:extLst>
                </a:gridCol>
                <a:gridCol w="2058901">
                  <a:extLst>
                    <a:ext uri="{9D8B030D-6E8A-4147-A177-3AD203B41FA5}">
                      <a16:colId xmlns:a16="http://schemas.microsoft.com/office/drawing/2014/main" val="2673879492"/>
                    </a:ext>
                  </a:extLst>
                </a:gridCol>
              </a:tblGrid>
              <a:tr h="877377"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 on Ingress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Sent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Packets Monitored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Packet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 dirty="0">
                          <a:effectLst/>
                        </a:rPr>
                        <a:t>Monitoring efficacy(%)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b="1">
                          <a:effectLst/>
                        </a:rPr>
                        <a:t>Monitoring Rate (Mpps)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730442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pmacct(print)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101898951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52978667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3.742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0.5199137624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1.945517299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8460091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tcpdump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101834300.3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68618717.33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3.636746333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0.6738271595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2.450538452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22986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102109078.5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9223414.5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3.74490425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0.09032903475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0.3382735861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823755"/>
                  </a:ext>
                </a:extLst>
              </a:tr>
              <a:tr h="667235">
                <a:tc>
                  <a:txBody>
                    <a:bodyPr/>
                    <a:lstStyle/>
                    <a:p>
                      <a:pPr rtl="0" fontAlgn="b"/>
                      <a:r>
                        <a:rPr lang="en-IN">
                          <a:effectLst/>
                        </a:rPr>
                        <a:t>netobserv-ebpf-agent_V2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100279611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100279611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3.775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dirty="0">
                          <a:effectLst/>
                        </a:rPr>
                        <a:t>3.775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68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80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2D09-1107-D6D2-D5E2-F537E4D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Pmacctd</a:t>
            </a:r>
            <a:r>
              <a:rPr lang="en-US" dirty="0"/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795-A598-6D7C-088D-D5674ED5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i="1" dirty="0" err="1"/>
              <a:t>daemonize</a:t>
            </a:r>
            <a:r>
              <a:rPr lang="en-IN" i="1" dirty="0"/>
              <a:t>: true</a:t>
            </a:r>
          </a:p>
          <a:p>
            <a:pPr marL="0" indent="0">
              <a:buNone/>
            </a:pPr>
            <a:r>
              <a:rPr lang="en-IN" i="1" dirty="0" err="1"/>
              <a:t>pcap_interface</a:t>
            </a:r>
            <a:r>
              <a:rPr lang="en-IN" i="1" dirty="0"/>
              <a:t>: ens6f0np0</a:t>
            </a:r>
          </a:p>
          <a:p>
            <a:pPr marL="0" indent="0">
              <a:buNone/>
            </a:pPr>
            <a:r>
              <a:rPr lang="en-IN" i="1" dirty="0"/>
              <a:t>plugins: print[flows] 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/>
              <a:t>aggregate[flows]: </a:t>
            </a:r>
            <a:r>
              <a:rPr lang="en-IN" i="1" dirty="0" err="1"/>
              <a:t>src_mac</a:t>
            </a:r>
            <a:r>
              <a:rPr lang="en-IN" i="1" dirty="0"/>
              <a:t>, </a:t>
            </a:r>
            <a:r>
              <a:rPr lang="en-IN" i="1" dirty="0" err="1"/>
              <a:t>dst_mac</a:t>
            </a:r>
            <a:r>
              <a:rPr lang="en-IN" i="1" dirty="0"/>
              <a:t>, </a:t>
            </a:r>
            <a:r>
              <a:rPr lang="en-IN" i="1" dirty="0" err="1"/>
              <a:t>src_host</a:t>
            </a:r>
            <a:r>
              <a:rPr lang="en-IN" i="1" dirty="0"/>
              <a:t>, </a:t>
            </a:r>
            <a:r>
              <a:rPr lang="en-IN" i="1" dirty="0" err="1"/>
              <a:t>dst_host</a:t>
            </a:r>
            <a:r>
              <a:rPr lang="en-IN" i="1" dirty="0"/>
              <a:t>, </a:t>
            </a:r>
            <a:r>
              <a:rPr lang="en-IN" i="1" dirty="0" err="1"/>
              <a:t>src_port</a:t>
            </a:r>
            <a:r>
              <a:rPr lang="en-IN" i="1" dirty="0"/>
              <a:t>, </a:t>
            </a:r>
            <a:r>
              <a:rPr lang="en-IN" i="1" dirty="0" err="1"/>
              <a:t>dst_port</a:t>
            </a:r>
            <a:r>
              <a:rPr lang="en-IN" i="1" dirty="0"/>
              <a:t>, proto, </a:t>
            </a:r>
            <a:r>
              <a:rPr lang="en-IN" i="1" dirty="0" err="1"/>
              <a:t>tos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print_output_file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/flows-%</a:t>
            </a:r>
            <a:r>
              <a:rPr lang="en-IN" i="1" dirty="0" err="1"/>
              <a:t>Y%m%d</a:t>
            </a:r>
            <a:r>
              <a:rPr lang="en-IN" i="1" dirty="0"/>
              <a:t>_%</a:t>
            </a:r>
            <a:r>
              <a:rPr lang="en-IN" i="1" dirty="0" err="1"/>
              <a:t>H%M.txt</a:t>
            </a:r>
            <a:endParaRPr lang="en-IN" i="1" dirty="0"/>
          </a:p>
          <a:p>
            <a:pPr marL="0" indent="0">
              <a:buNone/>
            </a:pPr>
            <a:r>
              <a:rPr lang="en-IN" i="1" dirty="0" err="1"/>
              <a:t>print_output</a:t>
            </a:r>
            <a:r>
              <a:rPr lang="en-IN" i="1" dirty="0"/>
              <a:t>[flows]: csv</a:t>
            </a:r>
          </a:p>
          <a:p>
            <a:pPr marL="0" indent="0">
              <a:buNone/>
            </a:pPr>
            <a:r>
              <a:rPr lang="en-IN" i="1" dirty="0" err="1"/>
              <a:t>print_refresh_time</a:t>
            </a:r>
            <a:r>
              <a:rPr lang="en-IN" i="1" dirty="0"/>
              <a:t>[flows]: 100 </a:t>
            </a:r>
          </a:p>
          <a:p>
            <a:pPr marL="0" indent="0">
              <a:buNone/>
            </a:pPr>
            <a:r>
              <a:rPr lang="en-IN" i="1" dirty="0" err="1"/>
              <a:t>print_history</a:t>
            </a:r>
            <a:r>
              <a:rPr lang="en-IN" i="1" dirty="0"/>
              <a:t>[flows]: 5m </a:t>
            </a:r>
          </a:p>
          <a:p>
            <a:pPr marL="0" indent="0">
              <a:buNone/>
            </a:pPr>
            <a:r>
              <a:rPr lang="en-IN" i="1" dirty="0" err="1"/>
              <a:t>print_output_file_append</a:t>
            </a:r>
            <a:r>
              <a:rPr lang="en-IN" i="1" dirty="0"/>
              <a:t>[flows]: true</a:t>
            </a:r>
          </a:p>
          <a:p>
            <a:pPr marL="0" indent="0">
              <a:buNone/>
            </a:pPr>
            <a:r>
              <a:rPr lang="en-IN" i="1" dirty="0"/>
              <a:t>!</a:t>
            </a:r>
          </a:p>
          <a:p>
            <a:pPr marL="0" indent="0">
              <a:buNone/>
            </a:pPr>
            <a:r>
              <a:rPr lang="en-IN" i="1" dirty="0" err="1"/>
              <a:t>print_latest_file</a:t>
            </a:r>
            <a:r>
              <a:rPr lang="en-IN" i="1" dirty="0"/>
              <a:t>[flows]: /home/</a:t>
            </a:r>
            <a:r>
              <a:rPr lang="en-IN" i="1" dirty="0" err="1"/>
              <a:t>pravein</a:t>
            </a:r>
            <a:r>
              <a:rPr lang="en-IN" i="1" dirty="0"/>
              <a:t>/</a:t>
            </a:r>
            <a:r>
              <a:rPr lang="en-IN" i="1" dirty="0" err="1"/>
              <a:t>pmacctd</a:t>
            </a:r>
            <a:r>
              <a:rPr lang="en-IN" i="1" dirty="0"/>
              <a:t>/flows-latest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2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411</Words>
  <Application>Microsoft Macintosh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Network Observability Measurements</vt:lpstr>
      <vt:lpstr>Testbed Setup - Egress</vt:lpstr>
      <vt:lpstr>Results – Monitoring Egress</vt:lpstr>
      <vt:lpstr>Testbed Setup - Ingress</vt:lpstr>
      <vt:lpstr>Results – Monitoring Ingress</vt:lpstr>
      <vt:lpstr>Pmacctd Config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Observability Measurements</dc:title>
  <dc:creator>Pravein Govindan Kannan</dc:creator>
  <cp:lastModifiedBy>Pravein Govindan Kannan</cp:lastModifiedBy>
  <cp:revision>6</cp:revision>
  <dcterms:created xsi:type="dcterms:W3CDTF">2022-06-09T05:54:45Z</dcterms:created>
  <dcterms:modified xsi:type="dcterms:W3CDTF">2022-06-13T08:50:04Z</dcterms:modified>
</cp:coreProperties>
</file>