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3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4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24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(Mpps)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pmacct</c:v>
                </c:pt>
                <c:pt idx="1">
                  <c:v>tcpdump</c:v>
                </c:pt>
                <c:pt idx="2">
                  <c:v>netobserv-ebpf-agent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2.3199999999999998</c:v>
                </c:pt>
                <c:pt idx="1">
                  <c:v>1.65</c:v>
                </c:pt>
                <c:pt idx="2">
                  <c:v>4.45</c:v>
                </c:pt>
                <c:pt idx="3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9-5942-9E26-F0DB829F1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1669215"/>
        <c:axId val="1851522399"/>
      </c:barChart>
      <c:catAx>
        <c:axId val="1851669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522399"/>
        <c:crosses val="autoZero"/>
        <c:auto val="1"/>
        <c:lblAlgn val="ctr"/>
        <c:lblOffset val="100"/>
        <c:noMultiLvlLbl val="0"/>
      </c:catAx>
      <c:valAx>
        <c:axId val="1851522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66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442-CEF1-B45D-B11A-C942D04F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60F5-5C3E-4FA1-1E06-77276A6B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29EC-11B9-7FE6-4A79-4A33D5C1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1061-3730-EEAC-8758-855128C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1B-A22D-8E55-D8B5-874A855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537-AFC7-9754-6C5B-B3815A9B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47D0-FB2C-6489-C750-3D5E424E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8AD-5310-FD2A-C23D-38C3B1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F555-D188-0FE7-D388-3CFD632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B505-CD1A-4718-D0C5-F3BCFF0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5E88D-0BCE-FA2C-E20E-F784B42C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7421-794B-6762-EAD4-734D188E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8F8-8E27-96C8-BB45-595DA688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D71E-1F1C-88B2-4AB0-2CC6CEB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5A4A-C38D-2675-F541-69A33C6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EC55-04D9-DCB7-AF84-4E0EF58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D39-B24A-5409-2AA8-C266AD4A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A2EE-016B-6331-DC82-ED367FC2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34AD-9231-C034-BF42-6B089FE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1029-79AB-53FA-421A-315CEA3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8EB-7D0C-B6A5-A736-94B32CB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1FF8-064A-3372-874B-7D9186E9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A6E9-FC45-6087-12CF-E94D905E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012-3FC0-7C91-BD44-7390CD4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F83-C2D8-EF7C-779C-8DC6C15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C9C2-C7F6-4EA3-3915-F50EF7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4E54-D178-E094-0CBC-7976256B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86DA-592C-8234-E257-D027454F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3ED8-7D6E-5322-4A1A-D590EE80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51D0-D4A4-299F-C7CC-DFDEA2E7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DB17-F7F1-5388-3E97-46C6EE4E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1D9-3F3E-2903-0B85-D2FDB106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F88A-D75A-D1E7-0AF9-DFC14D13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20A8-29DD-BDC5-B5C5-B5370779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6AFF-D089-134C-9C69-EE09C3D97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3763-EB3D-F71F-6711-B8FF7799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47D0-FEBD-9697-31CF-C11DDBD8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EA4C-EF95-D895-ECC9-9D0003AC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786B-9AFA-0BCC-1CDA-B40A7D60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695-1AB3-E93A-2BEA-E8505CC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9385-AF45-0FC9-39D8-B32E08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18DE-1BEA-BD81-EB53-B464C55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8C59-6FC5-E590-6CA3-3802C0A0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197B-6CC2-9E0C-05B9-992690C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3C521-FCF1-73EB-931D-E58DBD0C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F615-8B1A-341F-9871-2841DE1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B9B-8901-BA68-AC7A-585C029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6CA-4FD2-55AC-9114-80DA70EC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80AA-7622-2CC7-9CA5-1078251B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FCC-D491-3762-B0C9-05C76EC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05B2-D028-6281-6505-74FA9D4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711C-FE7F-B68B-9E00-CA698AB4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4C4-6022-2722-46FC-EA7A2E68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6246-D7CE-BD27-B225-8A17C80B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6E95-4DF8-51BD-15BF-EEBB53FB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F8A-A34C-583D-01BC-04F6914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EFD9-0BF0-8473-97EF-18B04F6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4432-0CAD-3C52-3FF7-EAACD2D5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2380-C7F7-3588-AD16-5FDC2E96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98DB-43DE-EE69-FDE3-4B143C9E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CC-E53D-7598-67E0-B85E6DE3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233C-30F2-024D-AC2A-712D8D9BEB2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CA2C-FD64-28CF-C292-279ACB188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6B41-5756-58E8-8BA9-3EC34FD7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etobserv/ebpf-research/tree/main/PcapPlusPlus/Examples/pktg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15F-8962-C6C9-8703-22832041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Observability :</a:t>
            </a:r>
            <a:br>
              <a:rPr lang="en-US" dirty="0"/>
            </a:br>
            <a:r>
              <a:rPr lang="en-US" dirty="0"/>
              <a:t>Performance Measurements</a:t>
            </a:r>
          </a:p>
        </p:txBody>
      </p:sp>
    </p:spTree>
    <p:extLst>
      <p:ext uri="{BB962C8B-B14F-4D97-AF65-F5344CB8AC3E}">
        <p14:creationId xmlns:p14="http://schemas.microsoft.com/office/powerpoint/2010/main" val="30683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Ingress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Pktgen</a:t>
            </a:r>
            <a:r>
              <a:rPr lang="en-US" baseline="30000" dirty="0"/>
              <a:t>1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 rot="5400000" flipH="1">
            <a:off x="5174975" y="962438"/>
            <a:ext cx="1461051" cy="5092148"/>
          </a:xfrm>
          <a:prstGeom prst="bentConnector3">
            <a:avLst>
              <a:gd name="adj1" fmla="val -156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02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 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7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778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</a:t>
            </a:r>
            <a:r>
              <a:rPr lang="en-US" b="1" dirty="0"/>
              <a:t>%</a:t>
            </a:r>
            <a:r>
              <a:rPr lang="en-US" dirty="0"/>
              <a:t> of traffic is </a:t>
            </a:r>
            <a:r>
              <a:rPr lang="en-US" b="1" dirty="0"/>
              <a:t>successfully monitored </a:t>
            </a:r>
            <a:r>
              <a:rPr lang="en-US" dirty="0"/>
              <a:t>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  <a:p>
            <a:pPr marL="342900" indent="-342900">
              <a:buAutoNum type="arabicParenR"/>
            </a:pPr>
            <a:r>
              <a:rPr lang="en-US" dirty="0"/>
              <a:t>What are the </a:t>
            </a:r>
            <a:r>
              <a:rPr lang="en-US" b="1" dirty="0"/>
              <a:t>overheads</a:t>
            </a:r>
            <a:r>
              <a:rPr lang="en-US" dirty="0"/>
              <a:t>?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4083332"/>
            <a:ext cx="2634912" cy="2774668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Observ</a:t>
            </a:r>
            <a:r>
              <a:rPr lang="en-US" b="1" dirty="0">
                <a:solidFill>
                  <a:schemeClr val="tx1"/>
                </a:solidFill>
              </a:rPr>
              <a:t> Logs/Metrics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Eth_protocol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Dest_IP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Dst_port</a:t>
            </a:r>
            <a:r>
              <a:rPr lang="en-US" dirty="0">
                <a:solidFill>
                  <a:schemeClr val="tx1"/>
                </a:solidFill>
              </a:rPr>
              <a:t>, Protocol =&gt;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Packets, Bytes, </a:t>
            </a:r>
            <a:r>
              <a:rPr lang="en-US" b="1" dirty="0" err="1">
                <a:solidFill>
                  <a:srgbClr val="002060"/>
                </a:solidFill>
              </a:rPr>
              <a:t>FlowStartTime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FlowEndTime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32D38-4DD2-0991-6510-C065F42C92D4}"/>
              </a:ext>
            </a:extLst>
          </p:cNvPr>
          <p:cNvSpPr txBox="1"/>
          <p:nvPr/>
        </p:nvSpPr>
        <p:spPr>
          <a:xfrm>
            <a:off x="9663155" y="2125102"/>
            <a:ext cx="26660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Packets </a:t>
            </a:r>
            <a:r>
              <a:rPr lang="en-US" dirty="0"/>
              <a:t>= 100 Million</a:t>
            </a:r>
          </a:p>
          <a:p>
            <a:r>
              <a:rPr lang="en-US" dirty="0"/>
              <a:t>   (75B, 1000B packets)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Packet Rate </a:t>
            </a:r>
            <a:r>
              <a:rPr lang="en-US" dirty="0"/>
              <a:t>= ~3.7 Mpps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Total threads </a:t>
            </a:r>
            <a:r>
              <a:rPr lang="en-US" dirty="0"/>
              <a:t>= 40</a:t>
            </a:r>
          </a:p>
          <a:p>
            <a:r>
              <a:rPr lang="en-US" dirty="0"/>
              <a:t>(1 UDP Flow per thread)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6D415-7ABC-4608-FD59-541E3A8BAC5A}"/>
              </a:ext>
            </a:extLst>
          </p:cNvPr>
          <p:cNvSpPr txBox="1"/>
          <p:nvPr/>
        </p:nvSpPr>
        <p:spPr>
          <a:xfrm>
            <a:off x="5430626" y="4094922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0990F-D200-F4BA-10D9-8B48E31C8DAA}"/>
              </a:ext>
            </a:extLst>
          </p:cNvPr>
          <p:cNvSpPr/>
          <p:nvPr/>
        </p:nvSpPr>
        <p:spPr>
          <a:xfrm>
            <a:off x="4350190" y="6596390"/>
            <a:ext cx="5274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err="1">
                <a:hlinkClick r:id="rId2"/>
              </a:rPr>
              <a:t>github.com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netobserv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ebpf</a:t>
            </a:r>
            <a:r>
              <a:rPr lang="en-US" sz="1100" dirty="0">
                <a:hlinkClick r:id="rId2"/>
              </a:rPr>
              <a:t>-research/tree/main/</a:t>
            </a:r>
            <a:r>
              <a:rPr lang="en-US" sz="1100" dirty="0" err="1">
                <a:hlinkClick r:id="rId2"/>
              </a:rPr>
              <a:t>PcapPlusPlus</a:t>
            </a:r>
            <a:r>
              <a:rPr lang="en-US" sz="1100" dirty="0">
                <a:hlinkClick r:id="rId2"/>
              </a:rPr>
              <a:t>/Examples/</a:t>
            </a:r>
            <a:r>
              <a:rPr lang="en-US" sz="1100" dirty="0" err="1">
                <a:hlinkClick r:id="rId2"/>
              </a:rPr>
              <a:t>pktgen</a:t>
            </a:r>
            <a:r>
              <a:rPr lang="en-US" sz="1100" dirty="0">
                <a:hlinkClick r:id="rId2"/>
              </a:rPr>
              <a:t> </a:t>
            </a:r>
            <a:endParaRPr lang="en-US" sz="1100" dirty="0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2B75908F-7BEC-D39B-E611-27D0F9CF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027" y="3626132"/>
            <a:ext cx="457200" cy="457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5A621B-3F20-4CC7-6335-4AB26D399467}"/>
              </a:ext>
            </a:extLst>
          </p:cNvPr>
          <p:cNvSpPr/>
          <p:nvPr/>
        </p:nvSpPr>
        <p:spPr>
          <a:xfrm>
            <a:off x="4571008" y="3031584"/>
            <a:ext cx="1459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Observ</a:t>
            </a:r>
            <a:r>
              <a:rPr lang="en-US" sz="1200" dirty="0"/>
              <a:t> Agent = {</a:t>
            </a:r>
            <a:r>
              <a:rPr lang="en-US" sz="1200" dirty="0" err="1"/>
              <a:t>pmacct</a:t>
            </a:r>
            <a:r>
              <a:rPr lang="en-US" sz="1200" dirty="0"/>
              <a:t>, </a:t>
            </a:r>
            <a:r>
              <a:rPr lang="en-US" sz="1200" dirty="0" err="1"/>
              <a:t>tcpdump</a:t>
            </a:r>
            <a:r>
              <a:rPr lang="en-US" sz="1200" dirty="0"/>
              <a:t>, </a:t>
            </a:r>
            <a:r>
              <a:rPr lang="en-US" sz="1200" dirty="0" err="1"/>
              <a:t>netobserv</a:t>
            </a:r>
            <a:r>
              <a:rPr lang="en-US" sz="1200" dirty="0"/>
              <a:t>-</a:t>
            </a:r>
            <a:r>
              <a:rPr lang="en-US" sz="1200" dirty="0" err="1"/>
              <a:t>ebpf</a:t>
            </a:r>
            <a:r>
              <a:rPr lang="en-US" sz="1200" dirty="0"/>
              <a:t>-agent}</a:t>
            </a:r>
          </a:p>
        </p:txBody>
      </p:sp>
    </p:spTree>
    <p:extLst>
      <p:ext uri="{BB962C8B-B14F-4D97-AF65-F5344CB8AC3E}">
        <p14:creationId xmlns:p14="http://schemas.microsoft.com/office/powerpoint/2010/main" val="1878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95A3-0124-854B-CF7F-4B6AE78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Ingress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A3317-4D93-A232-0497-D3D703F9C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384434"/>
              </p:ext>
            </p:extLst>
          </p:nvPr>
        </p:nvGraphicFramePr>
        <p:xfrm>
          <a:off x="1508482" y="1936915"/>
          <a:ext cx="10121611" cy="4213552"/>
        </p:xfrm>
        <a:graphic>
          <a:graphicData uri="http://schemas.openxmlformats.org/drawingml/2006/table">
            <a:tbl>
              <a:tblPr/>
              <a:tblGrid>
                <a:gridCol w="2461197">
                  <a:extLst>
                    <a:ext uri="{9D8B030D-6E8A-4147-A177-3AD203B41FA5}">
                      <a16:colId xmlns:a16="http://schemas.microsoft.com/office/drawing/2014/main" val="3432784150"/>
                    </a:ext>
                  </a:extLst>
                </a:gridCol>
                <a:gridCol w="1408171">
                  <a:extLst>
                    <a:ext uri="{9D8B030D-6E8A-4147-A177-3AD203B41FA5}">
                      <a16:colId xmlns:a16="http://schemas.microsoft.com/office/drawing/2014/main" val="1478042243"/>
                    </a:ext>
                  </a:extLst>
                </a:gridCol>
                <a:gridCol w="1545234">
                  <a:extLst>
                    <a:ext uri="{9D8B030D-6E8A-4147-A177-3AD203B41FA5}">
                      <a16:colId xmlns:a16="http://schemas.microsoft.com/office/drawing/2014/main" val="2179154643"/>
                    </a:ext>
                  </a:extLst>
                </a:gridCol>
                <a:gridCol w="1296618">
                  <a:extLst>
                    <a:ext uri="{9D8B030D-6E8A-4147-A177-3AD203B41FA5}">
                      <a16:colId xmlns:a16="http://schemas.microsoft.com/office/drawing/2014/main" val="1813181739"/>
                    </a:ext>
                  </a:extLst>
                </a:gridCol>
                <a:gridCol w="1654556">
                  <a:extLst>
                    <a:ext uri="{9D8B030D-6E8A-4147-A177-3AD203B41FA5}">
                      <a16:colId xmlns:a16="http://schemas.microsoft.com/office/drawing/2014/main" val="4012751905"/>
                    </a:ext>
                  </a:extLst>
                </a:gridCol>
                <a:gridCol w="1755835">
                  <a:extLst>
                    <a:ext uri="{9D8B030D-6E8A-4147-A177-3AD203B41FA5}">
                      <a16:colId xmlns:a16="http://schemas.microsoft.com/office/drawing/2014/main" val="2808467660"/>
                    </a:ext>
                  </a:extLst>
                </a:gridCol>
              </a:tblGrid>
              <a:tr h="8773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observed by 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Process CPU</a:t>
                      </a:r>
                      <a:r>
                        <a:rPr lang="en-IN" b="1" baseline="30000" dirty="0">
                          <a:effectLst/>
                        </a:rPr>
                        <a:t>3</a:t>
                      </a:r>
                      <a:r>
                        <a:rPr lang="en-IN" b="1" dirty="0">
                          <a:effectLst/>
                        </a:rPr>
                        <a:t>(%)</a:t>
                      </a:r>
                    </a:p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Overall CPU</a:t>
                      </a:r>
                      <a:r>
                        <a:rPr lang="en-IN" b="1" baseline="30000" dirty="0">
                          <a:effectLst/>
                        </a:rPr>
                        <a:t>4</a:t>
                      </a:r>
                      <a:r>
                        <a:rPr lang="en-IN" b="1" dirty="0">
                          <a:effectLst/>
                        </a:rPr>
                        <a:t> (%) 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30442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101,228,092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6157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Pmacct</a:t>
                      </a:r>
                      <a:r>
                        <a:rPr lang="en-IN" baseline="3000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101,898,951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52,978,667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16.1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009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Tcpdump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101,834,300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68,618,717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67.38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2986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102,109,078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9,223,414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10.07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44963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8562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A8B60F1-566A-7EE0-F397-C2497101C969}"/>
              </a:ext>
            </a:extLst>
          </p:cNvPr>
          <p:cNvSpPr/>
          <p:nvPr/>
        </p:nvSpPr>
        <p:spPr>
          <a:xfrm>
            <a:off x="4472991" y="1567583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IN" b="1" dirty="0"/>
              <a:t>Packet Rate (Mpps) = </a:t>
            </a:r>
            <a:r>
              <a:rPr lang="en-IN" b="1" dirty="0">
                <a:solidFill>
                  <a:srgbClr val="002060"/>
                </a:solidFill>
              </a:rPr>
              <a:t>~</a:t>
            </a:r>
            <a:r>
              <a:rPr lang="en-IN" dirty="0">
                <a:solidFill>
                  <a:srgbClr val="002060"/>
                </a:solidFill>
              </a:rPr>
              <a:t>3.7 Mpps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825D4-9D01-9184-7454-66FFC0FEF6F9}"/>
              </a:ext>
            </a:extLst>
          </p:cNvPr>
          <p:cNvSpPr txBox="1"/>
          <p:nvPr/>
        </p:nvSpPr>
        <p:spPr>
          <a:xfrm>
            <a:off x="707666" y="6289481"/>
            <a:ext cx="286802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sz="1400" dirty="0">
                <a:hlinkClick r:id="rId2"/>
              </a:rPr>
              <a:t>https://github.com/pmacct/pmacct</a:t>
            </a:r>
            <a:endParaRPr lang="en-US" sz="1400" dirty="0"/>
          </a:p>
          <a:p>
            <a:endParaRPr lang="en-US" sz="14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C41C7-DA69-9254-A6C8-2D45F81758C4}"/>
              </a:ext>
            </a:extLst>
          </p:cNvPr>
          <p:cNvSpPr txBox="1"/>
          <p:nvPr/>
        </p:nvSpPr>
        <p:spPr>
          <a:xfrm>
            <a:off x="8878685" y="6124094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*Values averaged over 5 runs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9FC2A-B546-CB1A-BCAE-2633D1532B42}"/>
              </a:ext>
            </a:extLst>
          </p:cNvPr>
          <p:cNvSpPr/>
          <p:nvPr/>
        </p:nvSpPr>
        <p:spPr>
          <a:xfrm>
            <a:off x="10293591" y="1459859"/>
            <a:ext cx="1181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/>
              <a:t>3 </a:t>
            </a:r>
            <a:r>
              <a:rPr lang="en-US" sz="1200" dirty="0" err="1"/>
              <a:t>pidstat</a:t>
            </a:r>
            <a:r>
              <a:rPr lang="en-US" sz="1200" dirty="0"/>
              <a:t> 1 –p &lt;&gt;</a:t>
            </a:r>
          </a:p>
          <a:p>
            <a:r>
              <a:rPr lang="en-US" sz="1200" baseline="30000" dirty="0"/>
              <a:t>4 </a:t>
            </a:r>
            <a:r>
              <a:rPr lang="en-US" sz="1200" dirty="0" err="1"/>
              <a:t>mpstat</a:t>
            </a:r>
            <a:r>
              <a:rPr lang="en-US" sz="1200" dirty="0"/>
              <a:t> 11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22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Egress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>
            <a:off x="3322238" y="2784857"/>
            <a:ext cx="5092149" cy="1461052"/>
          </a:xfrm>
          <a:prstGeom prst="bentConnector4">
            <a:avLst>
              <a:gd name="adj1" fmla="val 130"/>
              <a:gd name="adj2" fmla="val 1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0117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5.13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72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5.4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94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does “</a:t>
            </a:r>
            <a:r>
              <a:rPr lang="en-US" dirty="0" err="1"/>
              <a:t>Observ</a:t>
            </a:r>
            <a:r>
              <a:rPr lang="en-US" dirty="0"/>
              <a:t> agent” </a:t>
            </a:r>
            <a:r>
              <a:rPr lang="en-US" b="1" dirty="0"/>
              <a:t>slow down throughput </a:t>
            </a:r>
            <a:r>
              <a:rPr lang="en-US" dirty="0"/>
              <a:t>of “</a:t>
            </a:r>
            <a:r>
              <a:rPr lang="en-US" dirty="0" err="1"/>
              <a:t>Pktgen</a:t>
            </a:r>
            <a:r>
              <a:rPr lang="en-US" dirty="0"/>
              <a:t>”</a:t>
            </a:r>
          </a:p>
          <a:p>
            <a:pPr marL="342900" indent="-342900">
              <a:buAutoNum type="arabicParenR"/>
            </a:pPr>
            <a:r>
              <a:rPr lang="en-US" dirty="0"/>
              <a:t>How much </a:t>
            </a:r>
            <a:r>
              <a:rPr lang="en-US" b="1" dirty="0"/>
              <a:t>%</a:t>
            </a:r>
            <a:r>
              <a:rPr lang="en-US" dirty="0"/>
              <a:t> of traffic is </a:t>
            </a:r>
            <a:r>
              <a:rPr lang="en-US" b="1" dirty="0"/>
              <a:t>successfully monitored </a:t>
            </a:r>
            <a:r>
              <a:rPr lang="en-US" dirty="0"/>
              <a:t>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132D8-D9EE-31D8-C9A5-4BBF886D8832}"/>
              </a:ext>
            </a:extLst>
          </p:cNvPr>
          <p:cNvSpPr txBox="1"/>
          <p:nvPr/>
        </p:nvSpPr>
        <p:spPr>
          <a:xfrm>
            <a:off x="5462431" y="4325510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4CECC-B639-0525-DEC7-3D9EE0DF26E3}"/>
              </a:ext>
            </a:extLst>
          </p:cNvPr>
          <p:cNvSpPr txBox="1"/>
          <p:nvPr/>
        </p:nvSpPr>
        <p:spPr>
          <a:xfrm>
            <a:off x="427320" y="1823407"/>
            <a:ext cx="25345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Packets </a:t>
            </a:r>
            <a:r>
              <a:rPr lang="en-US" dirty="0"/>
              <a:t>= 100 M</a:t>
            </a:r>
          </a:p>
          <a:p>
            <a:r>
              <a:rPr lang="en-US" dirty="0"/>
              <a:t>        (75B packets)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Packet Rate </a:t>
            </a:r>
            <a:r>
              <a:rPr lang="en-US" dirty="0"/>
              <a:t>= ~4.7 Mpps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Total threads </a:t>
            </a:r>
            <a:r>
              <a:rPr lang="en-US" dirty="0"/>
              <a:t>= 40</a:t>
            </a:r>
          </a:p>
          <a:p>
            <a:r>
              <a:rPr lang="en-US" dirty="0"/>
              <a:t>(1 Flow per thread)</a:t>
            </a:r>
          </a:p>
        </p:txBody>
      </p:sp>
      <p:pic>
        <p:nvPicPr>
          <p:cNvPr id="21" name="Graphic 20" descr="Magnifying glass with solid fill">
            <a:extLst>
              <a:ext uri="{FF2B5EF4-FFF2-40B4-BE49-F238E27FC236}">
                <a16:creationId xmlns:a16="http://schemas.microsoft.com/office/drawing/2014/main" id="{56B1CB04-BCEA-12D3-FCC3-DDE8F43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4027" y="3626132"/>
            <a:ext cx="457200" cy="457200"/>
          </a:xfrm>
          <a:prstGeom prst="rect">
            <a:avLst/>
          </a:prstGeom>
        </p:spPr>
      </p:pic>
      <p:sp>
        <p:nvSpPr>
          <p:cNvPr id="22" name="Snip and Round Single Corner of Rectangle 21">
            <a:extLst>
              <a:ext uri="{FF2B5EF4-FFF2-40B4-BE49-F238E27FC236}">
                <a16:creationId xmlns:a16="http://schemas.microsoft.com/office/drawing/2014/main" id="{2B1B186E-125E-FB62-F395-3728968A9CBB}"/>
              </a:ext>
            </a:extLst>
          </p:cNvPr>
          <p:cNvSpPr/>
          <p:nvPr/>
        </p:nvSpPr>
        <p:spPr>
          <a:xfrm>
            <a:off x="28775" y="4083332"/>
            <a:ext cx="2634912" cy="2774668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Observ</a:t>
            </a:r>
            <a:r>
              <a:rPr lang="en-US" b="1" dirty="0">
                <a:solidFill>
                  <a:schemeClr val="tx1"/>
                </a:solidFill>
              </a:rPr>
              <a:t> Logs/Metrics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Eth_protocol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Dest_IP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Dst_port</a:t>
            </a:r>
            <a:r>
              <a:rPr lang="en-US" dirty="0">
                <a:solidFill>
                  <a:schemeClr val="tx1"/>
                </a:solidFill>
              </a:rPr>
              <a:t>, Protocol =&gt;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Packets, Bytes, </a:t>
            </a:r>
            <a:r>
              <a:rPr lang="en-US" b="1" dirty="0" err="1">
                <a:solidFill>
                  <a:srgbClr val="002060"/>
                </a:solidFill>
              </a:rPr>
              <a:t>FlowStartTime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FlowEndTime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2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3DD-C714-C12B-F6EC-30F1A09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Egress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85785-C819-9CB7-B2CC-AA9A75F4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71764"/>
              </p:ext>
            </p:extLst>
          </p:nvPr>
        </p:nvGraphicFramePr>
        <p:xfrm>
          <a:off x="596347" y="2407314"/>
          <a:ext cx="11155131" cy="4121932"/>
        </p:xfrm>
        <a:graphic>
          <a:graphicData uri="http://schemas.openxmlformats.org/drawingml/2006/table">
            <a:tbl>
              <a:tblPr/>
              <a:tblGrid>
                <a:gridCol w="2564297">
                  <a:extLst>
                    <a:ext uri="{9D8B030D-6E8A-4147-A177-3AD203B41FA5}">
                      <a16:colId xmlns:a16="http://schemas.microsoft.com/office/drawing/2014/main" val="2384654958"/>
                    </a:ext>
                  </a:extLst>
                </a:gridCol>
                <a:gridCol w="1329912">
                  <a:extLst>
                    <a:ext uri="{9D8B030D-6E8A-4147-A177-3AD203B41FA5}">
                      <a16:colId xmlns:a16="http://schemas.microsoft.com/office/drawing/2014/main" val="2898564621"/>
                    </a:ext>
                  </a:extLst>
                </a:gridCol>
                <a:gridCol w="1351116">
                  <a:extLst>
                    <a:ext uri="{9D8B030D-6E8A-4147-A177-3AD203B41FA5}">
                      <a16:colId xmlns:a16="http://schemas.microsoft.com/office/drawing/2014/main" val="2930916729"/>
                    </a:ext>
                  </a:extLst>
                </a:gridCol>
                <a:gridCol w="1205172">
                  <a:extLst>
                    <a:ext uri="{9D8B030D-6E8A-4147-A177-3AD203B41FA5}">
                      <a16:colId xmlns:a16="http://schemas.microsoft.com/office/drawing/2014/main" val="375046352"/>
                    </a:ext>
                  </a:extLst>
                </a:gridCol>
                <a:gridCol w="1389386">
                  <a:extLst>
                    <a:ext uri="{9D8B030D-6E8A-4147-A177-3AD203B41FA5}">
                      <a16:colId xmlns:a16="http://schemas.microsoft.com/office/drawing/2014/main" val="3427872198"/>
                    </a:ext>
                  </a:extLst>
                </a:gridCol>
                <a:gridCol w="1798646">
                  <a:extLst>
                    <a:ext uri="{9D8B030D-6E8A-4147-A177-3AD203B41FA5}">
                      <a16:colId xmlns:a16="http://schemas.microsoft.com/office/drawing/2014/main" val="3346774725"/>
                    </a:ext>
                  </a:extLst>
                </a:gridCol>
                <a:gridCol w="1516602">
                  <a:extLst>
                    <a:ext uri="{9D8B030D-6E8A-4147-A177-3AD203B41FA5}">
                      <a16:colId xmlns:a16="http://schemas.microsoft.com/office/drawing/2014/main" val="2057484107"/>
                    </a:ext>
                  </a:extLst>
                </a:gridCol>
              </a:tblGrid>
              <a:tr h="935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observed by 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Process CPU(%)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Overall CPU(%)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664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101,537,206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678772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Pmacct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101,636,497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65,574,533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51.79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47741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Tcpdump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100,374,690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100,374,690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1.65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178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101,186,109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13,037,588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55.2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7219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101,300,570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101,300,570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939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69176E-BAAB-5273-44D7-7EEB746F7022}"/>
              </a:ext>
            </a:extLst>
          </p:cNvPr>
          <p:cNvGraphicFramePr/>
          <p:nvPr/>
        </p:nvGraphicFramePr>
        <p:xfrm>
          <a:off x="7681417" y="121311"/>
          <a:ext cx="4237603" cy="2217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025C3-4109-2596-D035-B5C3CEA63753}"/>
              </a:ext>
            </a:extLst>
          </p:cNvPr>
          <p:cNvSpPr txBox="1"/>
          <p:nvPr/>
        </p:nvSpPr>
        <p:spPr>
          <a:xfrm>
            <a:off x="9580037" y="6598189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*Values averaged over 5 runs</a:t>
            </a:r>
          </a:p>
        </p:txBody>
      </p:sp>
    </p:spTree>
    <p:extLst>
      <p:ext uri="{BB962C8B-B14F-4D97-AF65-F5344CB8AC3E}">
        <p14:creationId xmlns:p14="http://schemas.microsoft.com/office/powerpoint/2010/main" val="128381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TCP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5864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>
            <a:off x="3322238" y="2784857"/>
            <a:ext cx="5092149" cy="1461052"/>
          </a:xfrm>
          <a:prstGeom prst="bentConnector4">
            <a:avLst>
              <a:gd name="adj1" fmla="val 130"/>
              <a:gd name="adj2" fmla="val 1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8383619" y="3559666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0117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5.13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72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5.4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700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does “</a:t>
            </a:r>
            <a:r>
              <a:rPr lang="en-US" dirty="0" err="1"/>
              <a:t>Observ</a:t>
            </a:r>
            <a:r>
              <a:rPr lang="en-US" dirty="0"/>
              <a:t> agent” </a:t>
            </a:r>
            <a:r>
              <a:rPr lang="en-US" b="1" dirty="0"/>
              <a:t>slow down throughput </a:t>
            </a:r>
            <a:r>
              <a:rPr lang="en-US" dirty="0"/>
              <a:t>of TCP Flows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132D8-D9EE-31D8-C9A5-4BBF886D8832}"/>
              </a:ext>
            </a:extLst>
          </p:cNvPr>
          <p:cNvSpPr txBox="1"/>
          <p:nvPr/>
        </p:nvSpPr>
        <p:spPr>
          <a:xfrm>
            <a:off x="5462431" y="4325510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4CECC-B639-0525-DEC7-3D9EE0DF26E3}"/>
              </a:ext>
            </a:extLst>
          </p:cNvPr>
          <p:cNvSpPr txBox="1"/>
          <p:nvPr/>
        </p:nvSpPr>
        <p:spPr>
          <a:xfrm>
            <a:off x="427320" y="1823407"/>
            <a:ext cx="1985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Flows </a:t>
            </a:r>
            <a:r>
              <a:rPr lang="en-US" dirty="0"/>
              <a:t>= 128</a:t>
            </a:r>
          </a:p>
          <a:p>
            <a:r>
              <a:rPr lang="en-US" dirty="0"/>
              <a:t>        (100B packets)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Duration</a:t>
            </a:r>
            <a:r>
              <a:rPr lang="en-US" dirty="0"/>
              <a:t> = 60 sec</a:t>
            </a:r>
          </a:p>
        </p:txBody>
      </p:sp>
      <p:pic>
        <p:nvPicPr>
          <p:cNvPr id="21" name="Graphic 20" descr="Magnifying glass with solid fill">
            <a:extLst>
              <a:ext uri="{FF2B5EF4-FFF2-40B4-BE49-F238E27FC236}">
                <a16:creationId xmlns:a16="http://schemas.microsoft.com/office/drawing/2014/main" id="{56B1CB04-BCEA-12D3-FCC3-DDE8F43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014" y="3626132"/>
            <a:ext cx="457200" cy="457200"/>
          </a:xfrm>
          <a:prstGeom prst="rect">
            <a:avLst/>
          </a:prstGeom>
        </p:spPr>
      </p:pic>
      <p:sp>
        <p:nvSpPr>
          <p:cNvPr id="22" name="Snip and Round Single Corner of Rectangle 21">
            <a:extLst>
              <a:ext uri="{FF2B5EF4-FFF2-40B4-BE49-F238E27FC236}">
                <a16:creationId xmlns:a16="http://schemas.microsoft.com/office/drawing/2014/main" id="{2B1B186E-125E-FB62-F395-3728968A9CBB}"/>
              </a:ext>
            </a:extLst>
          </p:cNvPr>
          <p:cNvSpPr/>
          <p:nvPr/>
        </p:nvSpPr>
        <p:spPr>
          <a:xfrm>
            <a:off x="28775" y="4083332"/>
            <a:ext cx="2634912" cy="2774668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Observ</a:t>
            </a:r>
            <a:r>
              <a:rPr lang="en-US" b="1" dirty="0">
                <a:solidFill>
                  <a:schemeClr val="tx1"/>
                </a:solidFill>
              </a:rPr>
              <a:t> Logs/Metrics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Eth_protocol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Dest_IP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Dst_port</a:t>
            </a:r>
            <a:r>
              <a:rPr lang="en-US" dirty="0">
                <a:solidFill>
                  <a:schemeClr val="tx1"/>
                </a:solidFill>
              </a:rPr>
              <a:t>, Protocol =&gt;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Packets, Bytes, </a:t>
            </a:r>
            <a:r>
              <a:rPr lang="en-US" b="1" dirty="0" err="1">
                <a:solidFill>
                  <a:srgbClr val="002060"/>
                </a:solidFill>
              </a:rPr>
              <a:t>FlowStartTime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FlowEndTime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7886B-21A8-C3BB-85CE-D18E097A4127}"/>
              </a:ext>
            </a:extLst>
          </p:cNvPr>
          <p:cNvSpPr txBox="1"/>
          <p:nvPr/>
        </p:nvSpPr>
        <p:spPr>
          <a:xfrm>
            <a:off x="2663687" y="4888315"/>
            <a:ext cx="925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Flows are allowed to run for 60 sec, and the final packet throughput (Mpps) is measured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494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Sender</a:t>
            </a:r>
          </a:p>
        </p:txBody>
      </p:sp>
    </p:spTree>
    <p:extLst>
      <p:ext uri="{BB962C8B-B14F-4D97-AF65-F5344CB8AC3E}">
        <p14:creationId xmlns:p14="http://schemas.microsoft.com/office/powerpoint/2010/main" val="244845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040F-C556-3E91-8963-A7C84949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TCP traffic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8EEDB-C666-C3C0-3EEE-14E321DA6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917402"/>
              </p:ext>
            </p:extLst>
          </p:nvPr>
        </p:nvGraphicFramePr>
        <p:xfrm>
          <a:off x="1411357" y="2171774"/>
          <a:ext cx="9084365" cy="3565488"/>
        </p:xfrm>
        <a:graphic>
          <a:graphicData uri="http://schemas.openxmlformats.org/drawingml/2006/table">
            <a:tbl>
              <a:tblPr/>
              <a:tblGrid>
                <a:gridCol w="2145082">
                  <a:extLst>
                    <a:ext uri="{9D8B030D-6E8A-4147-A177-3AD203B41FA5}">
                      <a16:colId xmlns:a16="http://schemas.microsoft.com/office/drawing/2014/main" val="1447024036"/>
                    </a:ext>
                  </a:extLst>
                </a:gridCol>
                <a:gridCol w="1172176">
                  <a:extLst>
                    <a:ext uri="{9D8B030D-6E8A-4147-A177-3AD203B41FA5}">
                      <a16:colId xmlns:a16="http://schemas.microsoft.com/office/drawing/2014/main" val="464156079"/>
                    </a:ext>
                  </a:extLst>
                </a:gridCol>
                <a:gridCol w="1441777">
                  <a:extLst>
                    <a:ext uri="{9D8B030D-6E8A-4147-A177-3AD203B41FA5}">
                      <a16:colId xmlns:a16="http://schemas.microsoft.com/office/drawing/2014/main" val="2357686796"/>
                    </a:ext>
                  </a:extLst>
                </a:gridCol>
                <a:gridCol w="1512108">
                  <a:extLst>
                    <a:ext uri="{9D8B030D-6E8A-4147-A177-3AD203B41FA5}">
                      <a16:colId xmlns:a16="http://schemas.microsoft.com/office/drawing/2014/main" val="822451429"/>
                    </a:ext>
                  </a:extLst>
                </a:gridCol>
                <a:gridCol w="1406611">
                  <a:extLst>
                    <a:ext uri="{9D8B030D-6E8A-4147-A177-3AD203B41FA5}">
                      <a16:colId xmlns:a16="http://schemas.microsoft.com/office/drawing/2014/main" val="1794610317"/>
                    </a:ext>
                  </a:extLst>
                </a:gridCol>
                <a:gridCol w="1406611">
                  <a:extLst>
                    <a:ext uri="{9D8B030D-6E8A-4147-A177-3AD203B41FA5}">
                      <a16:colId xmlns:a16="http://schemas.microsoft.com/office/drawing/2014/main" val="845358463"/>
                    </a:ext>
                  </a:extLst>
                </a:gridCol>
              </a:tblGrid>
              <a:tr h="804748">
                <a:tc>
                  <a:txBody>
                    <a:bodyPr/>
                    <a:lstStyle/>
                    <a:p>
                      <a:pPr rtl="0" fontAlgn="b"/>
                      <a:r>
                        <a:rPr lang="en-IN" sz="1700" b="1" dirty="0">
                          <a:effectLst/>
                        </a:rPr>
                        <a:t>Agent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700" b="1" dirty="0">
                          <a:effectLst/>
                        </a:rPr>
                        <a:t>Packets sent (over 60sec period)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700" b="1" dirty="0">
                          <a:effectLst/>
                        </a:rPr>
                        <a:t>Packets observed by agent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700" b="1" dirty="0">
                          <a:effectLst/>
                        </a:rPr>
                        <a:t>Monitoring efficacy (%)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700" b="1" dirty="0">
                          <a:effectLst/>
                        </a:rPr>
                        <a:t>Packet Rate (Mpps)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700" b="1" dirty="0">
                          <a:effectLst/>
                        </a:rPr>
                        <a:t>CPU Extra Overhead (%)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229334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rtl="0" fontAlgn="b"/>
                      <a:r>
                        <a:rPr lang="en-IN" sz="1700" dirty="0">
                          <a:solidFill>
                            <a:srgbClr val="FF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657,309,157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 dirty="0">
                          <a:effectLst/>
                        </a:rPr>
                        <a:t>11.75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704280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rtl="0" fontAlgn="b"/>
                      <a:r>
                        <a:rPr lang="en-IN" sz="1700">
                          <a:effectLst/>
                        </a:rPr>
                        <a:t>pmacct(print) 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225,467,753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71,410,449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31.67213411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3.5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234.2980543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890767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rtl="0" fontAlgn="b"/>
                      <a:r>
                        <a:rPr lang="en-IN" sz="1700">
                          <a:effectLst/>
                        </a:rPr>
                        <a:t>tcpdump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497,131,749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34420750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6.923868787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7.25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51.48792619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624395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rtl="0" fontAlgn="b"/>
                      <a:r>
                        <a:rPr lang="en-IN" sz="1700">
                          <a:effectLst/>
                        </a:rPr>
                        <a:t>netobserv-ebpf-agent_V1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220,042,728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14,577,508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6.624853348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3.7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220.4064098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08286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rtl="0" fontAlgn="b"/>
                      <a:r>
                        <a:rPr lang="en-IN" sz="1700">
                          <a:effectLst/>
                        </a:rPr>
                        <a:t>netobserv-ebpf-agent_V2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 dirty="0">
                          <a:effectLst/>
                        </a:rPr>
                        <a:t>611,224,733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611,224,733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>
                          <a:effectLst/>
                        </a:rPr>
                        <a:t>100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700" dirty="0">
                          <a:effectLst/>
                        </a:rPr>
                        <a:t>10.4</a:t>
                      </a:r>
                    </a:p>
                  </a:txBody>
                  <a:tcPr marL="26706" marR="26706" marT="17804" marB="178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11.19913195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87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6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D09-1107-D6D2-D5E2-F537E4D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</a:t>
            </a:r>
            <a:r>
              <a:rPr lang="en-US" dirty="0" err="1"/>
              <a:t>Pmacctd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F795-A598-6D7C-088D-D5674ED5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i="1" dirty="0" err="1"/>
              <a:t>daemonize</a:t>
            </a:r>
            <a:r>
              <a:rPr lang="en-IN" i="1" dirty="0"/>
              <a:t>: true</a:t>
            </a:r>
          </a:p>
          <a:p>
            <a:pPr marL="0" indent="0">
              <a:buNone/>
            </a:pPr>
            <a:r>
              <a:rPr lang="en-IN" i="1" dirty="0" err="1"/>
              <a:t>pcap_interface</a:t>
            </a:r>
            <a:r>
              <a:rPr lang="en-IN" i="1" dirty="0"/>
              <a:t>: ens6f0np0</a:t>
            </a:r>
          </a:p>
          <a:p>
            <a:pPr marL="0" indent="0">
              <a:buNone/>
            </a:pPr>
            <a:r>
              <a:rPr lang="en-IN" i="1" dirty="0"/>
              <a:t>plugins: print[flows] 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/>
              <a:t>aggregate[flows]: </a:t>
            </a:r>
            <a:r>
              <a:rPr lang="en-IN" i="1" dirty="0" err="1"/>
              <a:t>src_mac</a:t>
            </a:r>
            <a:r>
              <a:rPr lang="en-IN" i="1" dirty="0"/>
              <a:t>, </a:t>
            </a:r>
            <a:r>
              <a:rPr lang="en-IN" i="1" dirty="0" err="1"/>
              <a:t>dst_mac</a:t>
            </a:r>
            <a:r>
              <a:rPr lang="en-IN" i="1" dirty="0"/>
              <a:t>, </a:t>
            </a:r>
            <a:r>
              <a:rPr lang="en-IN" i="1" dirty="0" err="1"/>
              <a:t>src_host</a:t>
            </a:r>
            <a:r>
              <a:rPr lang="en-IN" i="1" dirty="0"/>
              <a:t>, </a:t>
            </a:r>
            <a:r>
              <a:rPr lang="en-IN" i="1" dirty="0" err="1"/>
              <a:t>dst_host</a:t>
            </a:r>
            <a:r>
              <a:rPr lang="en-IN" i="1" dirty="0"/>
              <a:t>, </a:t>
            </a:r>
            <a:r>
              <a:rPr lang="en-IN" i="1" dirty="0" err="1"/>
              <a:t>src_port</a:t>
            </a:r>
            <a:r>
              <a:rPr lang="en-IN" i="1" dirty="0"/>
              <a:t>, </a:t>
            </a:r>
            <a:r>
              <a:rPr lang="en-IN" i="1" dirty="0" err="1"/>
              <a:t>dst_port</a:t>
            </a:r>
            <a:r>
              <a:rPr lang="en-IN" i="1" dirty="0"/>
              <a:t>, proto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print_output_file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/flows-%</a:t>
            </a:r>
            <a:r>
              <a:rPr lang="en-IN" i="1" dirty="0" err="1"/>
              <a:t>Y%m%d</a:t>
            </a:r>
            <a:r>
              <a:rPr lang="en-IN" i="1" dirty="0"/>
              <a:t>_%</a:t>
            </a:r>
            <a:r>
              <a:rPr lang="en-IN" i="1" dirty="0" err="1"/>
              <a:t>H%M.txt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print_output</a:t>
            </a:r>
            <a:r>
              <a:rPr lang="en-IN" i="1" dirty="0"/>
              <a:t>[flows]: csv</a:t>
            </a:r>
          </a:p>
          <a:p>
            <a:pPr marL="0" indent="0">
              <a:buNone/>
            </a:pPr>
            <a:r>
              <a:rPr lang="en-IN" i="1" dirty="0" err="1"/>
              <a:t>print_refresh_time</a:t>
            </a:r>
            <a:r>
              <a:rPr lang="en-IN" i="1" dirty="0"/>
              <a:t>[flows]: 100 </a:t>
            </a:r>
          </a:p>
          <a:p>
            <a:pPr marL="0" indent="0">
              <a:buNone/>
            </a:pPr>
            <a:r>
              <a:rPr lang="en-IN" i="1" dirty="0" err="1"/>
              <a:t>print_history</a:t>
            </a:r>
            <a:r>
              <a:rPr lang="en-IN" i="1" dirty="0"/>
              <a:t>[flows]: 5m </a:t>
            </a:r>
          </a:p>
          <a:p>
            <a:pPr marL="0" indent="0">
              <a:buNone/>
            </a:pPr>
            <a:r>
              <a:rPr lang="en-IN" i="1" dirty="0" err="1"/>
              <a:t>print_output_file_append</a:t>
            </a:r>
            <a:r>
              <a:rPr lang="en-IN" i="1" dirty="0"/>
              <a:t>[flows]: true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print_latest_file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722</Words>
  <Application>Microsoft Macintosh PowerPoint</Application>
  <PresentationFormat>Widescreen</PresentationFormat>
  <Paragraphs>210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Network Observability : Performance Measurements</vt:lpstr>
      <vt:lpstr>Testbed Setup - Ingress</vt:lpstr>
      <vt:lpstr>Results – Monitoring Ingress</vt:lpstr>
      <vt:lpstr>Testbed Setup - Egress</vt:lpstr>
      <vt:lpstr>Results – Monitoring Egress</vt:lpstr>
      <vt:lpstr>Testbed Setup - TCP</vt:lpstr>
      <vt:lpstr>Results – Monitoring TCP traffic</vt:lpstr>
      <vt:lpstr>Appendix 1: Pmacctd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Observability Measurements</dc:title>
  <dc:creator>Pravein Govindan Kannan</dc:creator>
  <cp:lastModifiedBy>Pravein Govindan Kannan</cp:lastModifiedBy>
  <cp:revision>13</cp:revision>
  <dcterms:created xsi:type="dcterms:W3CDTF">2022-06-09T05:54:45Z</dcterms:created>
  <dcterms:modified xsi:type="dcterms:W3CDTF">2022-09-08T09:09:36Z</dcterms:modified>
</cp:coreProperties>
</file>