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y="5143500" cx="9144000"/>
  <p:notesSz cx="6858000" cy="9144000"/>
  <p:embeddedFontLst>
    <p:embeddedFont>
      <p:font typeface="Merriweather Sans"/>
      <p:regular r:id="rId32"/>
      <p:bold r:id="rId33"/>
      <p:italic r:id="rId34"/>
      <p:boldItalic r:id="rId35"/>
    </p:embeddedFont>
    <p:embeddedFont>
      <p:font typeface="Helvetica Neue"/>
      <p:regular r:id="rId36"/>
      <p:bold r:id="rId37"/>
      <p:italic r:id="rId38"/>
      <p:boldItalic r:id="rId39"/>
    </p:embeddedFont>
    <p:embeddedFont>
      <p:font typeface="Helvetica Neue Light"/>
      <p:regular r:id="rId40"/>
      <p:bold r:id="rId41"/>
      <p:italic r:id="rId42"/>
      <p:boldItalic r:id="rId43"/>
    </p:embeddedFont>
    <p:embeddedFont>
      <p:font typeface="Gill Sans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asturg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7678702-692A-417E-A176-2FC5D1D6304B}">
  <a:tblStyle styleId="{07678702-692A-417E-A176-2FC5D1D6304B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regular.fntdata"/><Relationship Id="rId20" Type="http://schemas.openxmlformats.org/officeDocument/2006/relationships/slide" Target="slides/slide12.xml"/><Relationship Id="rId42" Type="http://schemas.openxmlformats.org/officeDocument/2006/relationships/font" Target="fonts/HelveticaNeueLight-italic.fntdata"/><Relationship Id="rId41" Type="http://schemas.openxmlformats.org/officeDocument/2006/relationships/font" Target="fonts/HelveticaNeueLight-bold.fntdata"/><Relationship Id="rId22" Type="http://schemas.openxmlformats.org/officeDocument/2006/relationships/slide" Target="slides/slide14.xml"/><Relationship Id="rId44" Type="http://schemas.openxmlformats.org/officeDocument/2006/relationships/font" Target="fonts/GillSans-regular.fntdata"/><Relationship Id="rId21" Type="http://schemas.openxmlformats.org/officeDocument/2006/relationships/slide" Target="slides/slide13.xml"/><Relationship Id="rId43" Type="http://schemas.openxmlformats.org/officeDocument/2006/relationships/font" Target="fonts/HelveticaNeueLight-boldItalic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45" Type="http://schemas.openxmlformats.org/officeDocument/2006/relationships/font" Target="fonts/GillSans-bold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MerriweatherSans-bold.fntdata"/><Relationship Id="rId10" Type="http://schemas.openxmlformats.org/officeDocument/2006/relationships/slide" Target="slides/slide2.xml"/><Relationship Id="rId32" Type="http://schemas.openxmlformats.org/officeDocument/2006/relationships/font" Target="fonts/MerriweatherSans-regular.fntdata"/><Relationship Id="rId13" Type="http://schemas.openxmlformats.org/officeDocument/2006/relationships/slide" Target="slides/slide5.xml"/><Relationship Id="rId35" Type="http://schemas.openxmlformats.org/officeDocument/2006/relationships/font" Target="fonts/MerriweatherSans-boldItalic.fntdata"/><Relationship Id="rId12" Type="http://schemas.openxmlformats.org/officeDocument/2006/relationships/slide" Target="slides/slide4.xml"/><Relationship Id="rId34" Type="http://schemas.openxmlformats.org/officeDocument/2006/relationships/font" Target="fonts/MerriweatherSans-italic.fntdata"/><Relationship Id="rId15" Type="http://schemas.openxmlformats.org/officeDocument/2006/relationships/slide" Target="slides/slide7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6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9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8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10-12T03:51:32.673">
    <p:pos x="172" y="1033"/>
    <p:text>x_data = [1.0, 2.0, 3.0]
y_data = [2.0, 4.0, 6.0]</p:text>
  </p:cm>
  <p:cm authorId="0" idx="2" dt="2018-10-12T03:46:56.779">
    <p:pos x="172" y="1133"/>
    <p:text>I recommend avoiding "l" (lower case L) as a variable name because it's hard to differentiate it from the number 1. In this case I would spell out "loss".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a50f754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a50f754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ba50f768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g27ba50f768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7ba50f768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27ba50f768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7ba50f768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g27ba50f768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ba50f768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g27ba50f768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ba50f768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g27ba50f768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ba50f768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g27ba50f768_0_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ba50f768_0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g27ba50f768_0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7ba50f768_0_1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7ba50f768_0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7ba50f768_0_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7ba50f768_0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db25d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db25d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7ba50f768_0_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27ba50f768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7ba50f768_0_1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27ba50f768_0_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e9614b9c_10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7e9614b9c_10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7ba50f768_0_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27ba50f768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db25d00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bdb25d00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7ba50f768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ca740315_21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7ca740315_21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ba50f768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g27ba50f768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0b11e068_87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270b11e068_87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ba50f768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7ba50f768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ba50f768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7ba50f768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5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1.xml"/><Relationship Id="rId4" Type="http://schemas.openxmlformats.org/officeDocument/2006/relationships/image" Target="../media/image14.png"/><Relationship Id="rId5" Type="http://schemas.openxmlformats.org/officeDocument/2006/relationships/image" Target="../media/image21.png"/><Relationship Id="rId6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5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1929600" y="1995800"/>
            <a:ext cx="5284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2: Linear Model</a:t>
            </a:r>
            <a:endParaRPr sz="500"/>
          </a:p>
        </p:txBody>
      </p:sp>
      <p:sp>
        <p:nvSpPr>
          <p:cNvPr id="150" name="Google Shape;150;p3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58" name="Google Shape;258;p46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{07678702-692A-417E-A176-2FC5D1D6304B}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mean=14/3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59" name="Google Shape;25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65" name="Google Shape;265;p47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{07678702-692A-417E-A176-2FC5D1D6304B}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y^(w=4)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8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mean=56/3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66" name="Google Shape;26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72" name="Google Shape;272;p48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{07678702-692A-417E-A176-2FC5D1D6304B}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mean=56/3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73" name="Google Shape;27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79" name="Google Shape;279;p49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{07678702-692A-417E-A176-2FC5D1D6304B}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mean=14/3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80" name="Google Shape;28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86" name="Google Shape;286;p50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{07678702-692A-417E-A176-2FC5D1D6304B}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87" name="Google Shape;28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93" name="Google Shape;293;p51"/>
          <p:cNvGraphicFramePr/>
          <p:nvPr/>
        </p:nvGraphicFramePr>
        <p:xfrm>
          <a:off x="474938" y="2582465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{07678702-692A-417E-A176-2FC5D1D6304B}</a:tableStyleId>
              </a:tblPr>
              <a:tblGrid>
                <a:gridCol w="1365675"/>
                <a:gridCol w="1365675"/>
                <a:gridCol w="1365675"/>
                <a:gridCol w="1365675"/>
                <a:gridCol w="1365675"/>
                <a:gridCol w="13656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MSE=56/3=18.7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94" name="Google Shape;29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84" y="1517110"/>
            <a:ext cx="3941610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5" name="Google Shape;29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0747" y="1292904"/>
            <a:ext cx="2801304" cy="79516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1"/>
          <p:cNvSpPr txBox="1"/>
          <p:nvPr/>
        </p:nvSpPr>
        <p:spPr>
          <a:xfrm>
            <a:off x="4739424" y="2216926"/>
            <a:ext cx="1819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MSE, mean square error</a:t>
            </a:r>
            <a:endParaRPr sz="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302" name="Google Shape;302;p52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{07678702-692A-417E-A176-2FC5D1D6304B}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303" name="Google Shape;30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4" name="Google Shape;30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2"/>
          <p:cNvSpPr/>
          <p:nvPr/>
        </p:nvSpPr>
        <p:spPr>
          <a:xfrm>
            <a:off x="2702175" y="1898825"/>
            <a:ext cx="3641100" cy="264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2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</a:t>
            </a:r>
            <a:endParaRPr sz="1800"/>
          </a:p>
        </p:txBody>
      </p:sp>
      <p:sp>
        <p:nvSpPr>
          <p:cNvPr id="307" name="Google Shape;307;p52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3"/>
          <p:cNvSpPr txBox="1"/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313" name="Google Shape;313;p53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{07678702-692A-417E-A176-2FC5D1D6304B}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314" name="Google Shape;31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5" name="Google Shape;31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</a:t>
            </a:r>
            <a:endParaRPr sz="1800"/>
          </a:p>
        </p:txBody>
      </p:sp>
      <p:sp>
        <p:nvSpPr>
          <p:cNvPr id="317" name="Google Shape;317;p53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&amp; Loss</a:t>
            </a:r>
            <a:endParaRPr/>
          </a:p>
        </p:txBody>
      </p:sp>
      <p:pic>
        <p:nvPicPr>
          <p:cNvPr descr="Image" id="323" name="Google Shape;32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896" y="1951944"/>
            <a:ext cx="1395114" cy="315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4" name="Google Shape;324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868" y="3310783"/>
            <a:ext cx="1776978" cy="3155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Google Shape;325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4"/>
          <p:cNvSpPr txBox="1"/>
          <p:nvPr/>
        </p:nvSpPr>
        <p:spPr>
          <a:xfrm>
            <a:off x="3428075" y="1317325"/>
            <a:ext cx="40446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 the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54"/>
          <p:cNvSpPr txBox="1"/>
          <p:nvPr/>
        </p:nvSpPr>
        <p:spPr>
          <a:xfrm>
            <a:off x="3404825" y="2873500"/>
            <a:ext cx="40446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Compute loss for w</a:t>
            </a:r>
            <a:endParaRPr/>
          </a:p>
        </p:txBody>
      </p:sp>
      <p:grpSp>
        <p:nvGrpSpPr>
          <p:cNvPr id="333" name="Google Shape;333;p55"/>
          <p:cNvGrpSpPr/>
          <p:nvPr/>
        </p:nvGrpSpPr>
        <p:grpSpPr>
          <a:xfrm>
            <a:off x="6082025" y="1327863"/>
            <a:ext cx="1892206" cy="3693663"/>
            <a:chOff x="0" y="0"/>
            <a:chExt cx="5045883" cy="9849768"/>
          </a:xfrm>
        </p:grpSpPr>
        <p:pic>
          <p:nvPicPr>
            <p:cNvPr descr="Image" id="334" name="Google Shape;334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7800" y="114300"/>
              <a:ext cx="4687044" cy="93828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35" name="Google Shape;335;p5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045883" cy="98497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mage" id="336" name="Google Shape;336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5"/>
          <p:cNvSpPr txBox="1"/>
          <p:nvPr/>
        </p:nvSpPr>
        <p:spPr>
          <a:xfrm>
            <a:off x="273100" y="1641100"/>
            <a:ext cx="5560800" cy="2914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_sum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x_data, y_data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Plot graph</a:t>
            </a:r>
            <a:endParaRPr/>
          </a:p>
        </p:txBody>
      </p:sp>
      <p:pic>
        <p:nvPicPr>
          <p:cNvPr descr="Image" id="343" name="Google Shape;34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1179" y="1580755"/>
            <a:ext cx="4121656" cy="2985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4" name="Google Shape;34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6"/>
          <p:cNvSpPr txBox="1"/>
          <p:nvPr/>
        </p:nvSpPr>
        <p:spPr>
          <a:xfrm>
            <a:off x="35200" y="917100"/>
            <a:ext cx="5560800" cy="40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w_list = []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mse_list = []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w_list.append(w)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mse_list.append(l_sum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plt.plot(w_list, mse_list)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plt.ylabel(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'Loss'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plt.xlabel(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50" name="Google Shape;35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Google Shape;351;p57"/>
          <p:cNvGrpSpPr/>
          <p:nvPr/>
        </p:nvGrpSpPr>
        <p:grpSpPr>
          <a:xfrm>
            <a:off x="4832028" y="537143"/>
            <a:ext cx="2216439" cy="476213"/>
            <a:chOff x="0" y="0"/>
            <a:chExt cx="5910503" cy="1269900"/>
          </a:xfrm>
        </p:grpSpPr>
        <p:sp>
          <p:nvSpPr>
            <p:cNvPr id="352" name="Google Shape;352;p57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53" name="Google Shape;353;p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54" name="Google Shape;354;p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5" name="Google Shape;355;p57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56" name="Google Shape;356;p57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57" name="Google Shape;357;p57"/>
          <p:cNvSpPr txBox="1"/>
          <p:nvPr/>
        </p:nvSpPr>
        <p:spPr>
          <a:xfrm>
            <a:off x="304800" y="0"/>
            <a:ext cx="8577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matplotlib.pyplot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value, 1.0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 the forward pass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w_list = []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mse_list = []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w_list.append(w)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mse_list.append(l_sum /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plt.plot(w_list, mse_list)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plt.ylabel(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'Loss'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plt.xlabel(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2-1</a:t>
            </a:r>
            <a:endParaRPr/>
          </a:p>
        </p:txBody>
      </p:sp>
      <p:sp>
        <p:nvSpPr>
          <p:cNvPr id="363" name="Google Shape;363;p58"/>
          <p:cNvSpPr txBox="1"/>
          <p:nvPr>
            <p:ph idx="1" type="body"/>
          </p:nvPr>
        </p:nvSpPr>
        <p:spPr>
          <a:xfrm>
            <a:off x="495450" y="1595073"/>
            <a:ext cx="8081400" cy="2380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Any other interesting linear prediction problems?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Find some datasets for </a:t>
            </a:r>
            <a:r>
              <a:rPr lang="en" sz="2400"/>
              <a:t>linear</a:t>
            </a:r>
            <a:r>
              <a:rPr lang="en" sz="2400"/>
              <a:t> prediction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Draw the cost graph for one dataset 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68" name="Google Shape;36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9" name="Google Shape;369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9"/>
          <p:cNvSpPr txBox="1"/>
          <p:nvPr/>
        </p:nvSpPr>
        <p:spPr>
          <a:xfrm>
            <a:off x="4373298" y="2022550"/>
            <a:ext cx="43590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Gradient Descent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65" name="Google Shape;16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9"/>
          <p:cNvSpPr txBox="1"/>
          <p:nvPr/>
        </p:nvSpPr>
        <p:spPr>
          <a:xfrm>
            <a:off x="1929600" y="1995800"/>
            <a:ext cx="5284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2: Linear Model</a:t>
            </a:r>
            <a:endParaRPr sz="500"/>
          </a:p>
        </p:txBody>
      </p:sp>
      <p:sp>
        <p:nvSpPr>
          <p:cNvPr id="167" name="Google Shape;167;p39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173" name="Google Shape;173;p40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40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40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176" name="Google Shape;176;p40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177" name="Google Shape;177;p40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178" name="Google Shape;178;p40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descr="Image" id="179" name="Google Shape;17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Google Shape;180;p40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{07678702-692A-417E-A176-2FC5D1D6304B}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1" name="Google Shape;181;p40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b="1" sz="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1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187" name="Google Shape;187;p41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41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41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190" name="Google Shape;190;p41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191" name="Google Shape;191;p41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192" name="Google Shape;192;p41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descr="Image" id="193" name="Google Shape;19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Google Shape;194;p41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{07678702-692A-417E-A176-2FC5D1D6304B}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p41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b="1" sz="500">
              <a:solidFill>
                <a:srgbClr val="4A86E8"/>
              </a:solidFill>
            </a:endParaRPr>
          </a:p>
        </p:txBody>
      </p:sp>
      <p:pic>
        <p:nvPicPr>
          <p:cNvPr descr="Image" id="196" name="Google Shape;19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4794380" y="39338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1"/>
          <p:cNvSpPr/>
          <p:nvPr/>
        </p:nvSpPr>
        <p:spPr>
          <a:xfrm>
            <a:off x="5158150" y="3726275"/>
            <a:ext cx="418800" cy="7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1"/>
          <p:cNvSpPr txBox="1"/>
          <p:nvPr/>
        </p:nvSpPr>
        <p:spPr>
          <a:xfrm>
            <a:off x="5197500" y="3900900"/>
            <a:ext cx="48231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Supervised learning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/>
          </a:p>
        </p:txBody>
      </p:sp>
      <p:pic>
        <p:nvPicPr>
          <p:cNvPr descr="Image" id="204" name="Google Shape;20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42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{07678702-692A-417E-A176-2FC5D1D6304B}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42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07" name="Google Shape;20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8455" y="2483798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42"/>
          <p:cNvGrpSpPr/>
          <p:nvPr/>
        </p:nvGrpSpPr>
        <p:grpSpPr>
          <a:xfrm>
            <a:off x="5934318" y="3083058"/>
            <a:ext cx="2216439" cy="476213"/>
            <a:chOff x="0" y="0"/>
            <a:chExt cx="5910503" cy="1269900"/>
          </a:xfrm>
        </p:grpSpPr>
        <p:sp>
          <p:nvSpPr>
            <p:cNvPr id="209" name="Google Shape;209;p42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10" name="Google Shape;210;p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1" name="Google Shape;211;p4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2" name="Google Shape;212;p42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3" name="Google Shape;213;p42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/>
          </a:p>
        </p:txBody>
      </p:sp>
      <p:pic>
        <p:nvPicPr>
          <p:cNvPr descr="Image" id="219" name="Google Shape;21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" name="Google Shape;220;p43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{07678702-692A-417E-A176-2FC5D1D6304B}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p43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22" name="Google Shape;22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8455" y="2483798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43"/>
          <p:cNvGrpSpPr/>
          <p:nvPr/>
        </p:nvGrpSpPr>
        <p:grpSpPr>
          <a:xfrm>
            <a:off x="5934318" y="3083058"/>
            <a:ext cx="2216439" cy="476213"/>
            <a:chOff x="0" y="0"/>
            <a:chExt cx="5910503" cy="1269900"/>
          </a:xfrm>
        </p:grpSpPr>
        <p:sp>
          <p:nvSpPr>
            <p:cNvPr id="224" name="Google Shape;224;p43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25" name="Google Shape;225;p4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26" name="Google Shape;226;p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7" name="Google Shape;227;p43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28" name="Google Shape;228;p43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229" name="Google Shape;229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58461" y="1970716"/>
            <a:ext cx="1453543" cy="3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graphicFrame>
        <p:nvGraphicFramePr>
          <p:cNvPr id="235" name="Google Shape;235;p44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{07678702-692A-417E-A176-2FC5D1D6304B}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6" name="Google Shape;23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4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* The machine</a:t>
            </a:r>
            <a:r>
              <a:rPr lang="en">
                <a:solidFill>
                  <a:srgbClr val="4A86E8"/>
                </a:solidFill>
              </a:rPr>
              <a:t> starts with </a:t>
            </a:r>
            <a:r>
              <a:rPr b="1" lang="en">
                <a:solidFill>
                  <a:srgbClr val="4A86E8"/>
                </a:solidFill>
              </a:rPr>
              <a:t>a </a:t>
            </a:r>
            <a:r>
              <a:rPr b="1" lang="en">
                <a:solidFill>
                  <a:srgbClr val="4A86E8"/>
                </a:solidFill>
              </a:rPr>
              <a:t>random</a:t>
            </a:r>
            <a:r>
              <a:rPr b="1" lang="en">
                <a:solidFill>
                  <a:srgbClr val="4A86E8"/>
                </a:solidFill>
              </a:rPr>
              <a:t>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descr="Image" id="238" name="Google Shape;23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236" y="1205591"/>
            <a:ext cx="1453543" cy="328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44"/>
          <p:cNvCxnSpPr/>
          <p:nvPr/>
        </p:nvCxnSpPr>
        <p:spPr>
          <a:xfrm flipH="1" rot="10800000">
            <a:off x="4711950" y="26499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44"/>
          <p:cNvSpPr txBox="1"/>
          <p:nvPr/>
        </p:nvSpPr>
        <p:spPr>
          <a:xfrm>
            <a:off x="7912350" y="2410650"/>
            <a:ext cx="111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line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45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{07678702-692A-417E-A176-2FC5D1D6304B}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46" name="Google Shape;24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5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pic>
        <p:nvPicPr>
          <p:cNvPr descr="Image" id="248" name="Google Shape;24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236" y="1205591"/>
            <a:ext cx="1453543" cy="328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45"/>
          <p:cNvCxnSpPr/>
          <p:nvPr/>
        </p:nvCxnSpPr>
        <p:spPr>
          <a:xfrm flipH="1" rot="10800000">
            <a:off x="4711950" y="26499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45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* The machine starts with </a:t>
            </a:r>
            <a:r>
              <a:rPr b="1" lang="en">
                <a:solidFill>
                  <a:srgbClr val="4A86E8"/>
                </a:solidFill>
              </a:rPr>
              <a:t>a random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cxnSp>
        <p:nvCxnSpPr>
          <p:cNvPr id="251" name="Google Shape;251;p45"/>
          <p:cNvCxnSpPr/>
          <p:nvPr/>
        </p:nvCxnSpPr>
        <p:spPr>
          <a:xfrm flipH="1" rot="10800000">
            <a:off x="4755775" y="2116175"/>
            <a:ext cx="2327700" cy="1692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45"/>
          <p:cNvCxnSpPr/>
          <p:nvPr/>
        </p:nvCxnSpPr>
        <p:spPr>
          <a:xfrm flipH="1" rot="10800000">
            <a:off x="4744625" y="3129725"/>
            <a:ext cx="3686700" cy="813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