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6" r:id="rId4"/>
    <p:sldMasterId id="2147483687" r:id="rId5"/>
    <p:sldMasterId id="2147483688" r:id="rId6"/>
    <p:sldMasterId id="214748368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5143500" cx="9144000"/>
  <p:notesSz cx="6858000" cy="9144000"/>
  <p:embeddedFontLst>
    <p:embeddedFont>
      <p:font typeface="Merriweather Sans"/>
      <p:regular r:id="rId31"/>
      <p:bold r:id="rId32"/>
      <p:italic r:id="rId33"/>
      <p:boldItalic r:id="rId34"/>
    </p:embeddedFont>
    <p:embeddedFont>
      <p:font typeface="Helvetica Neue"/>
      <p:regular r:id="rId35"/>
      <p:bold r:id="rId36"/>
      <p:italic r:id="rId37"/>
      <p:boldItalic r:id="rId38"/>
    </p:embeddedFont>
    <p:embeddedFont>
      <p:font typeface="Helvetica Neue Light"/>
      <p:regular r:id="rId39"/>
      <p:bold r:id="rId40"/>
      <p:italic r:id="rId41"/>
      <p:boldItalic r:id="rId42"/>
    </p:embeddedFont>
    <p:embeddedFont>
      <p:font typeface="Gill Sans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E4568B8-CAED-44A1-AB9D-1B9463FA24A9}">
  <a:tblStyle styleId="{8E4568B8-CAED-44A1-AB9D-1B9463FA24A9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.fntdata"/><Relationship Id="rId20" Type="http://schemas.openxmlformats.org/officeDocument/2006/relationships/slide" Target="slides/slide12.xml"/><Relationship Id="rId42" Type="http://schemas.openxmlformats.org/officeDocument/2006/relationships/font" Target="fonts/HelveticaNeueLight-boldItalic.fntdata"/><Relationship Id="rId41" Type="http://schemas.openxmlformats.org/officeDocument/2006/relationships/font" Target="fonts/HelveticaNeueLight-italic.fntdata"/><Relationship Id="rId22" Type="http://schemas.openxmlformats.org/officeDocument/2006/relationships/slide" Target="slides/slide14.xml"/><Relationship Id="rId44" Type="http://schemas.openxmlformats.org/officeDocument/2006/relationships/font" Target="fonts/GillSans-bold.fntdata"/><Relationship Id="rId21" Type="http://schemas.openxmlformats.org/officeDocument/2006/relationships/slide" Target="slides/slide13.xml"/><Relationship Id="rId43" Type="http://schemas.openxmlformats.org/officeDocument/2006/relationships/font" Target="fonts/GillSans-regular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MerriweatherSans-regular.fntdata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MerriweatherSans-italic.fntdata"/><Relationship Id="rId10" Type="http://schemas.openxmlformats.org/officeDocument/2006/relationships/slide" Target="slides/slide2.xml"/><Relationship Id="rId32" Type="http://schemas.openxmlformats.org/officeDocument/2006/relationships/font" Target="fonts/MerriweatherSans-bold.fntdata"/><Relationship Id="rId13" Type="http://schemas.openxmlformats.org/officeDocument/2006/relationships/slide" Target="slides/slide5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4.xml"/><Relationship Id="rId34" Type="http://schemas.openxmlformats.org/officeDocument/2006/relationships/font" Target="fonts/MerriweatherSans-boldItalic.fntdata"/><Relationship Id="rId15" Type="http://schemas.openxmlformats.org/officeDocument/2006/relationships/slide" Target="slides/slide7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6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9.xml"/><Relationship Id="rId39" Type="http://schemas.openxmlformats.org/officeDocument/2006/relationships/font" Target="fonts/HelveticaNeueLight-regular.fntdata"/><Relationship Id="rId16" Type="http://schemas.openxmlformats.org/officeDocument/2006/relationships/slide" Target="slides/slide8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6dd722406_0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6dd722406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dd722406_0_1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26dd722406_0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6dd722406_0_1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26dd722406_0_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90bb5f2c6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290bb5f2c6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6dd722406_0_1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26dd722406_0_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6dd722406_0_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26dd722406_0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6dd722406_0_1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26dd722406_0_1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7cbb599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7cbb599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6dd722406_0_2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g26dd722406_0_2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6dd722406_0_2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g26dd722406_0_2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be53b3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be53b3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6dd722406_0_2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Google Shape;453;g26dd722406_0_2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5b25d6b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5b25d6b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6dd722406_0_2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26dd722406_0_2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be53b36d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7be53b36d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dd722406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6dd722406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dd722406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6dd722406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dd722406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g26dd722406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90bb5f2c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290bb5f2c6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6dd722406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g26dd722406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7" name="Google Shape;147;p38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8" name="Google Shape;148;p3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1" name="Google Shape;151;p39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2" name="Google Shape;152;p39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5" name="Google Shape;155;p40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6" name="Google Shape;156;p40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9" name="Google Shape;159;p4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0" name="Google Shape;160;p41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3" name="Google Shape;143;p37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4" name="Google Shape;144;p37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hyperlink" Target="http://rasbt.github.io/mlxtend/user_guide/general_concepts/activation-function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hyperlink" Target="http://rasbt.github.io/mlxtend/user_guide/general_concepts/activation-functions/" TargetMode="External"/><Relationship Id="rId6" Type="http://schemas.openxmlformats.org/officeDocument/2006/relationships/image" Target="../media/image17.png"/><Relationship Id="rId7" Type="http://schemas.openxmlformats.org/officeDocument/2006/relationships/hyperlink" Target="http://excelsior-cjh.tistory.com/entry/RNN-LSTMLong-Short-Term-Memory-network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hyperlink" Target="http://rasbt.github.io/mlxtend/user_guide/general_concepts/activation-functions/" TargetMode="External"/><Relationship Id="rId6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hyperlink" Target="http://rasbt.github.io/mlxtend/user_guide/general_concepts/activation-functions/" TargetMode="External"/><Relationship Id="rId8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ashee87.github.io/data%20science/deep%20learning/visualising-activation-functions-in-neural-networks/" TargetMode="External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Relationship Id="rId4" Type="http://schemas.openxmlformats.org/officeDocument/2006/relationships/image" Target="../media/image20.png"/><Relationship Id="rId5" Type="http://schemas.openxmlformats.org/officeDocument/2006/relationships/image" Target="../media/image2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Relationship Id="rId4" Type="http://schemas.openxmlformats.org/officeDocument/2006/relationships/image" Target="../media/image25.png"/><Relationship Id="rId5" Type="http://schemas.openxmlformats.org/officeDocument/2006/relationships/image" Target="../media/image29.png"/><Relationship Id="rId6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jpg"/><Relationship Id="rId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7" name="Google Shape;16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8" name="Google Shape;16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3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70" name="Google Shape;170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3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&amp; Deep</a:t>
            </a:r>
            <a:endParaRPr sz="500"/>
          </a:p>
        </p:txBody>
      </p:sp>
      <p:sp>
        <p:nvSpPr>
          <p:cNvPr id="172" name="Google Shape;172;p43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Wide!</a:t>
            </a:r>
            <a:endParaRPr/>
          </a:p>
        </p:txBody>
      </p:sp>
      <p:sp>
        <p:nvSpPr>
          <p:cNvPr id="312" name="Google Shape;312;p52"/>
          <p:cNvSpPr/>
          <p:nvPr/>
        </p:nvSpPr>
        <p:spPr>
          <a:xfrm>
            <a:off x="3289275" y="1411800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313" name="Google Shape;31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866" y="1442898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52"/>
          <p:cNvCxnSpPr/>
          <p:nvPr/>
        </p:nvCxnSpPr>
        <p:spPr>
          <a:xfrm>
            <a:off x="2659943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5" name="Google Shape;315;p52"/>
          <p:cNvCxnSpPr/>
          <p:nvPr/>
        </p:nvCxnSpPr>
        <p:spPr>
          <a:xfrm>
            <a:off x="4376308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6" name="Google Shape;316;p52"/>
          <p:cNvSpPr/>
          <p:nvPr/>
        </p:nvSpPr>
        <p:spPr>
          <a:xfrm>
            <a:off x="4986827" y="1411800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17" name="Google Shape;317;p52"/>
          <p:cNvCxnSpPr/>
          <p:nvPr/>
        </p:nvCxnSpPr>
        <p:spPr>
          <a:xfrm>
            <a:off x="5891287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8" name="Google Shape;318;p52"/>
          <p:cNvCxnSpPr/>
          <p:nvPr/>
        </p:nvCxnSpPr>
        <p:spPr>
          <a:xfrm>
            <a:off x="2659943" y="1647547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9" name="Google Shape;319;p52"/>
          <p:cNvCxnSpPr/>
          <p:nvPr/>
        </p:nvCxnSpPr>
        <p:spPr>
          <a:xfrm>
            <a:off x="2659943" y="155274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0" name="Google Shape;320;p52"/>
          <p:cNvCxnSpPr/>
          <p:nvPr/>
        </p:nvCxnSpPr>
        <p:spPr>
          <a:xfrm>
            <a:off x="2659943" y="1837156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1" name="Google Shape;321;p52"/>
          <p:cNvCxnSpPr/>
          <p:nvPr/>
        </p:nvCxnSpPr>
        <p:spPr>
          <a:xfrm>
            <a:off x="2673165" y="2026766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2" name="Google Shape;322;p52"/>
          <p:cNvSpPr txBox="1"/>
          <p:nvPr/>
        </p:nvSpPr>
        <p:spPr>
          <a:xfrm>
            <a:off x="2831982" y="1785721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23" name="Google Shape;323;p52"/>
          <p:cNvSpPr/>
          <p:nvPr/>
        </p:nvSpPr>
        <p:spPr>
          <a:xfrm>
            <a:off x="3292557" y="2814497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324" name="Google Shape;32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5149" y="2845595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52"/>
          <p:cNvCxnSpPr/>
          <p:nvPr/>
        </p:nvCxnSpPr>
        <p:spPr>
          <a:xfrm>
            <a:off x="2661037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6" name="Google Shape;326;p52"/>
          <p:cNvCxnSpPr/>
          <p:nvPr/>
        </p:nvCxnSpPr>
        <p:spPr>
          <a:xfrm>
            <a:off x="4379590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7" name="Google Shape;327;p52"/>
          <p:cNvSpPr/>
          <p:nvPr/>
        </p:nvSpPr>
        <p:spPr>
          <a:xfrm>
            <a:off x="4990110" y="2814497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28" name="Google Shape;328;p52"/>
          <p:cNvCxnSpPr/>
          <p:nvPr/>
        </p:nvCxnSpPr>
        <p:spPr>
          <a:xfrm>
            <a:off x="5894569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329" name="Google Shape;32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4590" y="3057240"/>
            <a:ext cx="210741" cy="1756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30" name="Google Shape;330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79827" y="1316001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  <a:endParaRPr/>
          </a:p>
        </p:txBody>
      </p:sp>
      <p:cxnSp>
        <p:nvCxnSpPr>
          <p:cNvPr id="336" name="Google Shape;336;p53"/>
          <p:cNvCxnSpPr/>
          <p:nvPr/>
        </p:nvCxnSpPr>
        <p:spPr>
          <a:xfrm>
            <a:off x="61896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7" name="Google Shape;337;p53"/>
          <p:cNvSpPr/>
          <p:nvPr/>
        </p:nvSpPr>
        <p:spPr>
          <a:xfrm>
            <a:off x="878670" y="1726332"/>
            <a:ext cx="10110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cxnSp>
        <p:nvCxnSpPr>
          <p:cNvPr id="338" name="Google Shape;338;p53"/>
          <p:cNvCxnSpPr/>
          <p:nvPr/>
        </p:nvCxnSpPr>
        <p:spPr>
          <a:xfrm>
            <a:off x="190192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9" name="Google Shape;339;p53"/>
          <p:cNvSpPr/>
          <p:nvPr/>
        </p:nvSpPr>
        <p:spPr>
          <a:xfrm>
            <a:off x="2118144" y="1726332"/>
            <a:ext cx="8370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40" name="Google Shape;340;p53"/>
          <p:cNvCxnSpPr/>
          <p:nvPr/>
        </p:nvCxnSpPr>
        <p:spPr>
          <a:xfrm>
            <a:off x="2977119" y="2056884"/>
            <a:ext cx="5338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341" name="Google Shape;34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68" y="1969075"/>
            <a:ext cx="203917" cy="1756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2" name="Google Shape;342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7682" y="1748055"/>
            <a:ext cx="404221" cy="59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  <a:endParaRPr/>
          </a:p>
        </p:txBody>
      </p:sp>
      <p:pic>
        <p:nvPicPr>
          <p:cNvPr descr="Image" id="348" name="Google Shape;34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379" y="1797905"/>
            <a:ext cx="391133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54"/>
          <p:cNvCxnSpPr/>
          <p:nvPr/>
        </p:nvCxnSpPr>
        <p:spPr>
          <a:xfrm>
            <a:off x="61896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350" name="Google Shape;350;p54"/>
          <p:cNvGrpSpPr/>
          <p:nvPr/>
        </p:nvGrpSpPr>
        <p:grpSpPr>
          <a:xfrm>
            <a:off x="878670" y="1726332"/>
            <a:ext cx="2302412" cy="661050"/>
            <a:chOff x="0" y="0"/>
            <a:chExt cx="6139765" cy="1762800"/>
          </a:xfrm>
        </p:grpSpPr>
        <p:sp>
          <p:nvSpPr>
            <p:cNvPr id="351" name="Google Shape;351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52" name="Google Shape;352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53" name="Google Shape;353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54" name="Google Shape;354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55" name="Google Shape;355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68" y="1969075"/>
            <a:ext cx="203917" cy="1756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54"/>
          <p:cNvGrpSpPr/>
          <p:nvPr/>
        </p:nvGrpSpPr>
        <p:grpSpPr>
          <a:xfrm>
            <a:off x="3236820" y="1726332"/>
            <a:ext cx="2302412" cy="661050"/>
            <a:chOff x="0" y="0"/>
            <a:chExt cx="6139765" cy="1762800"/>
          </a:xfrm>
        </p:grpSpPr>
        <p:sp>
          <p:nvSpPr>
            <p:cNvPr id="357" name="Google Shape;357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58" name="Google Shape;358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59" name="Google Shape;359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60" name="Google Shape;360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361" name="Google Shape;361;p54"/>
          <p:cNvGrpSpPr/>
          <p:nvPr/>
        </p:nvGrpSpPr>
        <p:grpSpPr>
          <a:xfrm>
            <a:off x="5990613" y="1716957"/>
            <a:ext cx="2302412" cy="661050"/>
            <a:chOff x="0" y="0"/>
            <a:chExt cx="6139765" cy="1762800"/>
          </a:xfrm>
        </p:grpSpPr>
        <p:sp>
          <p:nvSpPr>
            <p:cNvPr id="362" name="Google Shape;362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63" name="Google Shape;363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64" name="Google Shape;364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65" name="Google Shape;365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66" name="Google Shape;36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7682" y="1748055"/>
            <a:ext cx="404221" cy="59890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4"/>
          <p:cNvSpPr txBox="1"/>
          <p:nvPr/>
        </p:nvSpPr>
        <p:spPr>
          <a:xfrm>
            <a:off x="5623545" y="1901486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68" name="Google Shape;368;p54"/>
          <p:cNvSpPr txBox="1"/>
          <p:nvPr/>
        </p:nvSpPr>
        <p:spPr>
          <a:xfrm>
            <a:off x="2625675" y="2723375"/>
            <a:ext cx="3524700" cy="2223300"/>
          </a:xfrm>
          <a:prstGeom prst="rect">
            <a:avLst/>
          </a:prstGeom>
          <a:noFill/>
          <a:ln cap="flat" cmpd="sng" w="12700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sigmoid = torch.nn.Sigmoid()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l1 = torch.nn.Linear(</a:t>
            </a:r>
            <a:r>
              <a:rPr i="0" lang="en" sz="1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l2 = torch.nn.Linear(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l3 = torch.nn.Linear(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   = sigmoid(l1(x_data))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out2    = sigmoid(l2(out1))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i="0" lang="en" sz="1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sigmoid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(l3(out2)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/>
          <p:nvPr>
            <p:ph type="title"/>
          </p:nvPr>
        </p:nvSpPr>
        <p:spPr>
          <a:xfrm>
            <a:off x="383072" y="25579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 Activation Functions</a:t>
            </a:r>
            <a:endParaRPr/>
          </a:p>
        </p:txBody>
      </p:sp>
      <p:grpSp>
        <p:nvGrpSpPr>
          <p:cNvPr id="374" name="Google Shape;374;p55"/>
          <p:cNvGrpSpPr/>
          <p:nvPr/>
        </p:nvGrpSpPr>
        <p:grpSpPr>
          <a:xfrm>
            <a:off x="3164689" y="1220292"/>
            <a:ext cx="2814633" cy="476100"/>
            <a:chOff x="1854477" y="1331167"/>
            <a:chExt cx="2814633" cy="476100"/>
          </a:xfrm>
        </p:grpSpPr>
        <p:sp>
          <p:nvSpPr>
            <p:cNvPr id="375" name="Google Shape;375;p55"/>
            <p:cNvSpPr/>
            <p:nvPr/>
          </p:nvSpPr>
          <p:spPr>
            <a:xfrm>
              <a:off x="2575875" y="1331167"/>
              <a:ext cx="7527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76" name="Google Shape;376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7914" y="1353570"/>
              <a:ext cx="291196" cy="431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77" name="Google Shape;377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4477" y="1413172"/>
              <a:ext cx="312219" cy="3122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8" name="Google Shape;378;p55"/>
            <p:cNvCxnSpPr/>
            <p:nvPr/>
          </p:nvCxnSpPr>
          <p:spPr>
            <a:xfrm>
              <a:off x="2122512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79" name="Google Shape;379;p55"/>
            <p:cNvSpPr/>
            <p:nvPr/>
          </p:nvSpPr>
          <p:spPr>
            <a:xfrm>
              <a:off x="3314508" y="1331167"/>
              <a:ext cx="623400" cy="4761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9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80" name="Google Shape;380;p55"/>
            <p:cNvCxnSpPr/>
            <p:nvPr/>
          </p:nvCxnSpPr>
          <p:spPr>
            <a:xfrm>
              <a:off x="3974080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81" name="Google Shape;381;p55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b="1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/>
          <p:nvPr>
            <p:ph type="title"/>
          </p:nvPr>
        </p:nvSpPr>
        <p:spPr>
          <a:xfrm>
            <a:off x="383072" y="25579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Sigmoid: </a:t>
            </a:r>
            <a:r>
              <a:rPr lang="en"/>
              <a:t>Vanishing Gradient Problem</a:t>
            </a:r>
            <a:endParaRPr/>
          </a:p>
        </p:txBody>
      </p:sp>
      <p:grpSp>
        <p:nvGrpSpPr>
          <p:cNvPr id="387" name="Google Shape;387;p56"/>
          <p:cNvGrpSpPr/>
          <p:nvPr/>
        </p:nvGrpSpPr>
        <p:grpSpPr>
          <a:xfrm>
            <a:off x="3164689" y="1220292"/>
            <a:ext cx="2814633" cy="476100"/>
            <a:chOff x="1854477" y="1331167"/>
            <a:chExt cx="2814633" cy="476100"/>
          </a:xfrm>
        </p:grpSpPr>
        <p:sp>
          <p:nvSpPr>
            <p:cNvPr id="388" name="Google Shape;388;p56"/>
            <p:cNvSpPr/>
            <p:nvPr/>
          </p:nvSpPr>
          <p:spPr>
            <a:xfrm>
              <a:off x="2575875" y="1331167"/>
              <a:ext cx="7527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89" name="Google Shape;389;p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7914" y="1353570"/>
              <a:ext cx="291196" cy="431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90" name="Google Shape;390;p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4477" y="1413172"/>
              <a:ext cx="312219" cy="3122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1" name="Google Shape;391;p56"/>
            <p:cNvCxnSpPr/>
            <p:nvPr/>
          </p:nvCxnSpPr>
          <p:spPr>
            <a:xfrm>
              <a:off x="2122512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92" name="Google Shape;392;p56"/>
            <p:cNvSpPr/>
            <p:nvPr/>
          </p:nvSpPr>
          <p:spPr>
            <a:xfrm>
              <a:off x="3314508" y="1331167"/>
              <a:ext cx="623400" cy="4761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9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93" name="Google Shape;393;p56"/>
            <p:cNvCxnSpPr/>
            <p:nvPr/>
          </p:nvCxnSpPr>
          <p:spPr>
            <a:xfrm>
              <a:off x="3974080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94" name="Google Shape;394;p56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b="1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500"/>
          </a:p>
        </p:txBody>
      </p:sp>
      <p:pic>
        <p:nvPicPr>
          <p:cNvPr id="395" name="Google Shape;395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1725" y="2133092"/>
            <a:ext cx="420052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6"/>
          <p:cNvSpPr txBox="1"/>
          <p:nvPr/>
        </p:nvSpPr>
        <p:spPr>
          <a:xfrm>
            <a:off x="3604450" y="3470425"/>
            <a:ext cx="729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7"/>
              </a:rPr>
              <a:t>http://excelsior-cjh.tistory.com/entry/RNN-LSTMLong-Short-Term-Memory-networks</a:t>
            </a: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/>
          </a:p>
        </p:txBody>
      </p:sp>
      <p:sp>
        <p:nvSpPr>
          <p:cNvPr id="402" name="Google Shape;402;p57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403" name="Google Shape;40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4" name="Google Shape;404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57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6" name="Google Shape;406;p57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407" name="Google Shape;407;p57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408" name="Google Shape;408;p57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409" name="Google Shape;409;p57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800" u="sng" cap="none" strike="noStrik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5"/>
                </a:rPr>
                <a:t>http://rasbt.github.io/mlxtend/user_guide/general_concepts/activation-functions/</a:t>
              </a:r>
              <a:r>
                <a:rPr b="1" i="0" lang="en" sz="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  <a:endParaRPr sz="500"/>
            </a:p>
          </p:txBody>
        </p:sp>
        <p:pic>
          <p:nvPicPr>
            <p:cNvPr descr="Image" id="410" name="Google Shape;410;p5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/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/>
          </a:p>
        </p:txBody>
      </p:sp>
      <p:sp>
        <p:nvSpPr>
          <p:cNvPr id="416" name="Google Shape;416;p58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417" name="Google Shape;41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18" name="Google Shape;418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p58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0" name="Google Shape;420;p58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421" name="Google Shape;421;p58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422" name="Google Shape;422;p58"/>
          <p:cNvGrpSpPr/>
          <p:nvPr/>
        </p:nvGrpSpPr>
        <p:grpSpPr>
          <a:xfrm>
            <a:off x="6609720" y="357438"/>
            <a:ext cx="1565081" cy="4657225"/>
            <a:chOff x="0" y="0"/>
            <a:chExt cx="4173550" cy="12419266"/>
          </a:xfrm>
        </p:grpSpPr>
        <p:pic>
          <p:nvPicPr>
            <p:cNvPr descr="Image" id="423" name="Google Shape;423;p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3818318" cy="11914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24" name="Google Shape;424;p5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4173550" cy="124192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5" name="Google Shape;425;p58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426" name="Google Shape;426;p58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800" u="sng" cap="none" strike="noStrik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7"/>
                </a:rPr>
                <a:t>http://rasbt.github.io/mlxtend/user_guide/general_concepts/activation-functions/</a:t>
              </a:r>
              <a:r>
                <a:rPr b="1" i="0" lang="en" sz="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  <a:endParaRPr sz="500"/>
            </a:p>
          </p:txBody>
        </p:sp>
        <p:pic>
          <p:nvPicPr>
            <p:cNvPr descr="Image" id="427" name="Google Shape;427;p5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9"/>
          <p:cNvSpPr txBox="1"/>
          <p:nvPr>
            <p:ph type="title"/>
          </p:nvPr>
        </p:nvSpPr>
        <p:spPr>
          <a:xfrm>
            <a:off x="431625" y="3451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Activation Functions</a:t>
            </a:r>
            <a:endParaRPr/>
          </a:p>
        </p:txBody>
      </p:sp>
      <p:sp>
        <p:nvSpPr>
          <p:cNvPr id="433" name="Google Shape;433;p59"/>
          <p:cNvSpPr txBox="1"/>
          <p:nvPr/>
        </p:nvSpPr>
        <p:spPr>
          <a:xfrm>
            <a:off x="2714100" y="4557900"/>
            <a:ext cx="80814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https://dashee87.github.io/data%20science/deep%20learning/visualising-activation-functions-in-neural-networks/</a:t>
            </a:r>
            <a:r>
              <a:rPr lang="en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100"/>
          </a:p>
        </p:txBody>
      </p:sp>
      <p:pic>
        <p:nvPicPr>
          <p:cNvPr id="434" name="Google Shape;43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538" y="1600232"/>
            <a:ext cx="4686918" cy="271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0"/>
          <p:cNvSpPr txBox="1"/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pic>
        <p:nvPicPr>
          <p:cNvPr descr="Image" id="440" name="Google Shape;44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6d48r2iVVawPk1d9Z7lBuRU6x1NWFEHfeIemEO6ooCTyTS8wEdGqlXwW0gAWquPB4vePoJvJmWLX1vQ4MWb4-_wGgfC9lk6iNd03UfphMJ2oQhUKbo2Em9hCfGnrYm9WhOif6g8J2M.png" id="441" name="Google Shape;441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2409" y="1797095"/>
            <a:ext cx="5522549" cy="1228418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pic>
      <p:pic>
        <p:nvPicPr>
          <p:cNvPr descr="RHx5ub7gwVar7Va1nYJ5bgQwSiR_ZY8ByYhujBGtJRuI5Ws_3qLWTDo4-nrOcgb_5rkUf7D2TgYGz9d3hDOTIUYFBf27bxX7UQXxWxJ_SH-w8xIcAeqbDGlCY1lPhc-V9lx0wvp8nqM.jpg" id="442" name="Google Shape;442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0" y="212981"/>
            <a:ext cx="1905645" cy="93371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60"/>
          <p:cNvSpPr txBox="1"/>
          <p:nvPr/>
        </p:nvSpPr>
        <p:spPr>
          <a:xfrm>
            <a:off x="1718166" y="3385328"/>
            <a:ext cx="52767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xy = np.loadtxt(</a:t>
            </a:r>
            <a:r>
              <a:rPr b="1" i="0" lang="en" sz="10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'data-diabetes.csv'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000" u="none" cap="none" strike="noStrik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delimiter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','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000" u="none" cap="none" strike="noStrik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dtype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=np.float32)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 Variable(torch.from_numpy(xy[:, 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:-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]))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 Variable(torch.from_numpy(xy[:, [-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]]))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(x_data.data.shape) # torch.Size([759, 8])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(y_data.data.shape) # torch.Size([759, 1])</a:t>
            </a:r>
            <a:endParaRPr sz="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/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Wide &amp; Deep</a:t>
            </a:r>
            <a:endParaRPr/>
          </a:p>
        </p:txBody>
      </p:sp>
      <p:pic>
        <p:nvPicPr>
          <p:cNvPr descr="Image" id="449" name="Google Shape;44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1"/>
          <p:cNvSpPr txBox="1"/>
          <p:nvPr/>
        </p:nvSpPr>
        <p:spPr>
          <a:xfrm>
            <a:off x="414925" y="947649"/>
            <a:ext cx="7214100" cy="40383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three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78" name="Google Shape;178;p44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79" name="Google Shape;17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sp>
        <p:nvSpPr>
          <p:cNvPr id="456" name="Google Shape;456;p62"/>
          <p:cNvSpPr txBox="1"/>
          <p:nvPr/>
        </p:nvSpPr>
        <p:spPr>
          <a:xfrm>
            <a:off x="44188" y="44648"/>
            <a:ext cx="4497000" cy="5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7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7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Variable(torch.from_numpy(xy[:,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Variable(torch.from_numpy(xy[:, [-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457" name="Google Shape;45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yYhr_VuwmB_l4ddk_Fj4pnr0PXe-0yjoYM_XG0ZZE1k3bE0HeO8-U__pKBI20Knfh7_heXn673ERI4VZkw-fDXWiMoEozis9OmlzVKDKkiDD2VWyZss37sWZTkAxzKdWHFCXbaZO2M.png" id="458" name="Google Shape;458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1997" y="3069453"/>
            <a:ext cx="487933" cy="4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2"/>
          <p:cNvSpPr txBox="1"/>
          <p:nvPr/>
        </p:nvSpPr>
        <p:spPr>
          <a:xfrm>
            <a:off x="4872904" y="3031164"/>
            <a:ext cx="30615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loss and optimizer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 from PyTorch API)</a:t>
            </a:r>
            <a:endParaRPr sz="500"/>
          </a:p>
        </p:txBody>
      </p:sp>
      <p:pic>
        <p:nvPicPr>
          <p:cNvPr descr="OConiHf09-3d1otJoHaUncKi3XSNZkQPgVumx2XiTNfuVheUQ6MSRNoKzIXk879J6HutJbPBIFdziSubsjW7vjiSkbqaPN0ntv28n02E-m8c_7HbWHnAJD2rqssPlMh3a3nxxA3D_vM.png" id="460" name="Google Shape;460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4463" y="4181555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2"/>
          <p:cNvSpPr txBox="1"/>
          <p:nvPr/>
        </p:nvSpPr>
        <p:spPr>
          <a:xfrm>
            <a:off x="3545903" y="4143300"/>
            <a:ext cx="4230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cycle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(forward, backward, update)</a:t>
            </a:r>
            <a:endParaRPr sz="500"/>
          </a:p>
        </p:txBody>
      </p:sp>
      <p:pic>
        <p:nvPicPr>
          <p:cNvPr descr="6VqhwWvXFhSt2CvTqHgSYEBekFdAvqQdVm9fUSw_5YppHeIrOB_3z1v0WcKRPyyRiE61zuf7KkaOhmkjcESVNLvd3PCPS53qN5WwmvVNhITUH-g3IZ4iuLdrmZQgYajSnza1vLFX2Lc.png" id="462" name="Google Shape;462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51372" y="1150319"/>
            <a:ext cx="488202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2"/>
          <p:cNvSpPr txBox="1"/>
          <p:nvPr/>
        </p:nvSpPr>
        <p:spPr>
          <a:xfrm>
            <a:off x="3509275" y="1240650"/>
            <a:ext cx="338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7-1</a:t>
            </a:r>
            <a:endParaRPr/>
          </a:p>
        </p:txBody>
      </p:sp>
      <p:sp>
        <p:nvSpPr>
          <p:cNvPr id="469" name="Google Shape;469;p63"/>
          <p:cNvSpPr txBox="1"/>
          <p:nvPr>
            <p:ph idx="1" type="body"/>
          </p:nvPr>
        </p:nvSpPr>
        <p:spPr>
          <a:xfrm>
            <a:off x="495450" y="1595075"/>
            <a:ext cx="8081400" cy="3036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Classifying Diabetes with deep nets 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More than 10 layers</a:t>
            </a:r>
            <a:endParaRPr sz="24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Find other classification datasets 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Try with deep network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Try different activation functions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Sigmoid to something else</a:t>
            </a:r>
            <a:br>
              <a:rPr lang="en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74" name="Google Shape;47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5" name="Google Shape;47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64"/>
          <p:cNvSpPr txBox="1"/>
          <p:nvPr/>
        </p:nvSpPr>
        <p:spPr>
          <a:xfrm>
            <a:off x="4845200" y="2022550"/>
            <a:ext cx="32997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4" name="Google Shape;18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5" name="Google Shape;18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5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87" name="Google Shape;187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45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&amp; Deep</a:t>
            </a:r>
            <a:endParaRPr sz="500"/>
          </a:p>
        </p:txBody>
      </p:sp>
      <p:sp>
        <p:nvSpPr>
          <p:cNvPr id="189" name="Google Shape;189;p45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6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HKUST PHD Program Application</a:t>
            </a:r>
            <a:endParaRPr/>
          </a:p>
        </p:txBody>
      </p:sp>
      <p:graphicFrame>
        <p:nvGraphicFramePr>
          <p:cNvPr id="195" name="Google Shape;195;p46"/>
          <p:cNvGraphicFramePr/>
          <p:nvPr/>
        </p:nvGraphicFramePr>
        <p:xfrm>
          <a:off x="918114" y="164100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{8E4568B8-CAED-44A1-AB9D-1B9463FA24A9}</a:tableStyleId>
              </a:tblPr>
              <a:tblGrid>
                <a:gridCol w="1453800"/>
                <a:gridCol w="14538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GPA (a)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Admission?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4.2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3.3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46"/>
          <p:cNvSpPr txBox="1"/>
          <p:nvPr/>
        </p:nvSpPr>
        <p:spPr>
          <a:xfrm>
            <a:off x="81993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197" name="Google Shape;197;p46"/>
          <p:cNvSpPr txBox="1"/>
          <p:nvPr/>
        </p:nvSpPr>
        <p:spPr>
          <a:xfrm>
            <a:off x="243651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sp>
        <p:nvSpPr>
          <p:cNvPr id="198" name="Google Shape;198;p46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199" name="Google Shape;1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46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1" name="Google Shape;201;p46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2" name="Google Shape;202;p46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03" name="Google Shape;203;p46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204" name="Google Shape;20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7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GPA enough?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about experience and others?</a:t>
            </a:r>
            <a:endParaRPr/>
          </a:p>
        </p:txBody>
      </p:sp>
      <p:graphicFrame>
        <p:nvGraphicFramePr>
          <p:cNvPr id="210" name="Google Shape;210;p47"/>
          <p:cNvGraphicFramePr/>
          <p:nvPr/>
        </p:nvGraphicFramePr>
        <p:xfrm>
          <a:off x="1630264" y="168643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{8E4568B8-CAED-44A1-AB9D-1B9463FA24A9}</a:tableStyleId>
              </a:tblPr>
              <a:tblGrid>
                <a:gridCol w="1435425"/>
                <a:gridCol w="1435425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Experience (b)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Admission?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0.8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1" name="Google Shape;211;p47"/>
          <p:cNvSpPr txBox="1"/>
          <p:nvPr/>
        </p:nvSpPr>
        <p:spPr>
          <a:xfrm>
            <a:off x="463857" y="383519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12" name="Google Shape;212;p47"/>
          <p:cNvSpPr txBox="1"/>
          <p:nvPr/>
        </p:nvSpPr>
        <p:spPr>
          <a:xfrm>
            <a:off x="2728492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13" name="Google Shape;21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87" y="1640665"/>
            <a:ext cx="1590158" cy="195707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7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15" name="Google Shape;21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47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7" name="Google Shape;217;p47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8" name="Google Shape;218;p47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19" name="Google Shape;219;p47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0" name="Google Shape;220;p47"/>
          <p:cNvCxnSpPr/>
          <p:nvPr/>
        </p:nvCxnSpPr>
        <p:spPr>
          <a:xfrm>
            <a:off x="5554153" y="276482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221" name="Google Shape;221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2" name="Google Shape;222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5676" y="2643683"/>
            <a:ext cx="112168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28" name="Google Shape;228;p48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29" name="Google Shape;22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48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1" name="Google Shape;231;p48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2" name="Google Shape;232;p48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33" name="Google Shape;233;p48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4" name="Google Shape;234;p48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5" name="Google Shape;235;p48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36" name="Google Shape;236;p48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37" name="Google Shape;23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8" name="Google Shape;238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9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44" name="Google Shape;244;p49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45" name="Google Shape;24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49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7" name="Google Shape;247;p49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8" name="Google Shape;248;p49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49" name="Google Shape;249;p49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0" name="Google Shape;250;p49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1" name="Google Shape;251;p49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52" name="Google Shape;252;p49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53" name="Google Shape;25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4" name="Google Shape;254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9"/>
          <p:cNvSpPr/>
          <p:nvPr/>
        </p:nvSpPr>
        <p:spPr>
          <a:xfrm>
            <a:off x="2318395" y="4121209"/>
            <a:ext cx="250988" cy="167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56" name="Google Shape;256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7" name="Google Shape;257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8" name="Google Shape;258;p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65" name="Google Shape;265;p50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66" name="Google Shape;26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50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8" name="Google Shape;268;p50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9" name="Google Shape;269;p50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70" name="Google Shape;270;p50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1" name="Google Shape;271;p50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2" name="Google Shape;272;p50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73" name="Google Shape;273;p50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74" name="Google Shape;27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5" name="Google Shape;275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6" name="Google Shape;276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7" name="Google Shape;277;p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8" name="Google Shape;278;p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50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80" name="Google Shape;280;p5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2" name="Google Shape;282;p5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59427" y="1653226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88" name="Google Shape;288;p51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89" name="Google Shape;28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51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1" name="Google Shape;291;p51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2" name="Google Shape;292;p51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93" name="Google Shape;293;p51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4" name="Google Shape;294;p51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5" name="Google Shape;295;p51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96" name="Google Shape;296;p51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97" name="Google Shape;29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8" name="Google Shape;298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9" name="Google Shape;299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1"/>
          <p:cNvSpPr txBox="1"/>
          <p:nvPr/>
        </p:nvSpPr>
        <p:spPr>
          <a:xfrm>
            <a:off x="5170138" y="3826229"/>
            <a:ext cx="3017400" cy="439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= torch.nn.Linear(</a:t>
            </a:r>
            <a:r>
              <a:rPr b="0" i="0" lang="en" sz="13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3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y_prd = linear(x_data)</a:t>
            </a:r>
            <a:endParaRPr sz="500"/>
          </a:p>
        </p:txBody>
      </p:sp>
      <p:pic>
        <p:nvPicPr>
          <p:cNvPr descr="Image" id="301" name="Google Shape;301;p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2" name="Google Shape;302;p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1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04" name="Google Shape;304;p5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6" name="Google Shape;306;p5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59427" y="1653226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