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1.xml" ContentType="application/vnd.openxmlformats-officedocument.drawingml.chart+xml"/>
  <Override PartName="/ppt/notesSlides/notesSlide11.xml" ContentType="application/vnd.openxmlformats-officedocument.presentationml.notesSlide+xml"/>
  <Override PartName="/ppt/charts/chart2.xml" ContentType="application/vnd.openxmlformats-officedocument.drawingml.chart+xml"/>
  <Override PartName="/ppt/notesSlides/notesSlide12.xml" ContentType="application/vnd.openxmlformats-officedocument.presentationml.notesSlide+xml"/>
  <Override PartName="/ppt/charts/chart3.xml" ContentType="application/vnd.openxmlformats-officedocument.drawingml.chart+xml"/>
  <Override PartName="/ppt/notesSlides/notesSlide13.xml" ContentType="application/vnd.openxmlformats-officedocument.presentationml.notesSlide+xml"/>
  <Override PartName="/ppt/charts/chart4.xml" ContentType="application/vnd.openxmlformats-officedocument.drawingml.chart+xml"/>
  <Override PartName="/ppt/notesSlides/notesSlide14.xml" ContentType="application/vnd.openxmlformats-officedocument.presentationml.notesSlide+xml"/>
  <Override PartName="/ppt/charts/chart5.xml" ContentType="application/vnd.openxmlformats-officedocument.drawingml.chart+xml"/>
  <Override PartName="/ppt/notesSlides/notesSlide15.xml" ContentType="application/vnd.openxmlformats-officedocument.presentationml.notesSlide+xml"/>
  <Override PartName="/ppt/charts/chart6.xml" ContentType="application/vnd.openxmlformats-officedocument.drawingml.chart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rts/chart7.xml" ContentType="application/vnd.openxmlformats-officedocument.drawingml.chart+xml"/>
  <Override PartName="/ppt/notesSlides/notesSlide18.xml" ContentType="application/vnd.openxmlformats-officedocument.presentationml.notesSlide+xml"/>
  <Override PartName="/ppt/charts/chart8.xml" ContentType="application/vnd.openxmlformats-officedocument.drawingml.chart+xml"/>
  <Override PartName="/ppt/notesSlides/notesSlide19.xml" ContentType="application/vnd.openxmlformats-officedocument.presentationml.notesSlide+xml"/>
  <Override PartName="/ppt/charts/chart9.xml" ContentType="application/vnd.openxmlformats-officedocument.drawingml.chart+xml"/>
  <Override PartName="/ppt/notesSlides/notesSlide20.xml" ContentType="application/vnd.openxmlformats-officedocument.presentationml.notesSlide+xml"/>
  <Override PartName="/ppt/charts/chart10.xml" ContentType="application/vnd.openxmlformats-officedocument.drawingml.chart+xml"/>
  <Override PartName="/ppt/notesSlides/notesSlide21.xml" ContentType="application/vnd.openxmlformats-officedocument.presentationml.notesSlide+xml"/>
  <Override PartName="/ppt/charts/chart11.xml" ContentType="application/vnd.openxmlformats-officedocument.drawingml.chart+xml"/>
  <Override PartName="/ppt/notesSlides/notesSlide22.xml" ContentType="application/vnd.openxmlformats-officedocument.presentationml.notesSlide+xml"/>
  <Override PartName="/ppt/charts/chart12.xml" ContentType="application/vnd.openxmlformats-officedocument.drawingml.chart+xml"/>
  <Override PartName="/ppt/notesSlides/notesSlide23.xml" ContentType="application/vnd.openxmlformats-officedocument.presentationml.notesSlide+xml"/>
  <Override PartName="/ppt/charts/chart13.xml" ContentType="application/vnd.openxmlformats-officedocument.drawingml.chart+xml"/>
  <Override PartName="/ppt/notesSlides/notesSlide24.xml" ContentType="application/vnd.openxmlformats-officedocument.presentationml.notesSlide+xml"/>
  <Override PartName="/ppt/charts/chart14.xml" ContentType="application/vnd.openxmlformats-officedocument.drawingml.chart+xml"/>
  <Override PartName="/ppt/notesSlides/notesSlide25.xml" ContentType="application/vnd.openxmlformats-officedocument.presentationml.notesSlide+xml"/>
  <Override PartName="/ppt/charts/chart15.xml" ContentType="application/vnd.openxmlformats-officedocument.drawingml.chart+xml"/>
  <Override PartName="/ppt/notesSlides/notesSlide26.xml" ContentType="application/vnd.openxmlformats-officedocument.presentationml.notesSlide+xml"/>
  <Override PartName="/ppt/charts/chart16.xml" ContentType="application/vnd.openxmlformats-officedocument.drawingml.chart+xml"/>
  <Override PartName="/ppt/notesSlides/notesSlide27.xml" ContentType="application/vnd.openxmlformats-officedocument.presentationml.notesSlide+xml"/>
  <Override PartName="/ppt/charts/chart17.xml" ContentType="application/vnd.openxmlformats-officedocument.drawingml.chart+xml"/>
  <Override PartName="/ppt/notesSlides/notesSlide28.xml" ContentType="application/vnd.openxmlformats-officedocument.presentationml.notesSlide+xml"/>
  <Override PartName="/ppt/charts/chart18.xml" ContentType="application/vnd.openxmlformats-officedocument.drawingml.chart+xml"/>
  <Override PartName="/ppt/notesSlides/notesSlide29.xml" ContentType="application/vnd.openxmlformats-officedocument.presentationml.notesSlide+xml"/>
  <Override PartName="/ppt/charts/chart19.xml" ContentType="application/vnd.openxmlformats-officedocument.drawingml.chart+xml"/>
  <Override PartName="/ppt/notesSlides/notesSlide30.xml" ContentType="application/vnd.openxmlformats-officedocument.presentationml.notesSlide+xml"/>
  <Override PartName="/ppt/charts/chart20.xml" ContentType="application/vnd.openxmlformats-officedocument.drawingml.chart+xml"/>
  <Override PartName="/ppt/notesSlides/notesSlide31.xml" ContentType="application/vnd.openxmlformats-officedocument.presentationml.notesSlide+xml"/>
  <Override PartName="/ppt/charts/chart21.xml" ContentType="application/vnd.openxmlformats-officedocument.drawingml.chart+xml"/>
  <Override PartName="/ppt/notesSlides/notesSlide32.xml" ContentType="application/vnd.openxmlformats-officedocument.presentationml.notesSlide+xml"/>
  <Override PartName="/ppt/charts/chart22.xml" ContentType="application/vnd.openxmlformats-officedocument.drawingml.chart+xml"/>
  <Override PartName="/ppt/notesSlides/notesSlide33.xml" ContentType="application/vnd.openxmlformats-officedocument.presentationml.notesSlide+xml"/>
  <Override PartName="/ppt/charts/chart23.xml" ContentType="application/vnd.openxmlformats-officedocument.drawingml.chart+xml"/>
  <Override PartName="/ppt/notesSlides/notesSlide34.xml" ContentType="application/vnd.openxmlformats-officedocument.presentationml.notesSlide+xml"/>
  <Override PartName="/ppt/charts/chart24.xml" ContentType="application/vnd.openxmlformats-officedocument.drawingml.chart+xml"/>
  <Override PartName="/ppt/notesSlides/notesSlide35.xml" ContentType="application/vnd.openxmlformats-officedocument.presentationml.notesSlide+xml"/>
  <Override PartName="/ppt/charts/chart25.xml" ContentType="application/vnd.openxmlformats-officedocument.drawingml.chart+xml"/>
  <Override PartName="/ppt/notesSlides/notesSlide36.xml" ContentType="application/vnd.openxmlformats-officedocument.presentationml.notesSlide+xml"/>
  <Override PartName="/ppt/charts/chart26.xml" ContentType="application/vnd.openxmlformats-officedocument.drawingml.chart+xml"/>
  <Override PartName="/ppt/notesSlides/notesSlide37.xml" ContentType="application/vnd.openxmlformats-officedocument.presentationml.notesSlide+xml"/>
  <Override PartName="/ppt/charts/chart27.xml" ContentType="application/vnd.openxmlformats-officedocument.drawingml.chart+xml"/>
  <Override PartName="/ppt/notesSlides/notesSlide38.xml" ContentType="application/vnd.openxmlformats-officedocument.presentationml.notesSlide+xml"/>
  <Override PartName="/ppt/charts/chart28.xml" ContentType="application/vnd.openxmlformats-officedocument.drawingml.chart+xml"/>
  <Override PartName="/ppt/notesSlides/notesSlide39.xml" ContentType="application/vnd.openxmlformats-officedocument.presentationml.notesSlide+xml"/>
  <Override PartName="/ppt/charts/chart29.xml" ContentType="application/vnd.openxmlformats-officedocument.drawingml.chart+xml"/>
  <Override PartName="/ppt/notesSlides/notesSlide40.xml" ContentType="application/vnd.openxmlformats-officedocument.presentationml.notesSlide+xml"/>
  <Override PartName="/ppt/charts/chart30.xml" ContentType="application/vnd.openxmlformats-officedocument.drawingml.chart+xml"/>
  <Override PartName="/ppt/notesSlides/notesSlide41.xml" ContentType="application/vnd.openxmlformats-officedocument.presentationml.notesSlide+xml"/>
  <Override PartName="/ppt/charts/chart31.xml" ContentType="application/vnd.openxmlformats-officedocument.drawingml.chart+xml"/>
  <Override PartName="/ppt/notesSlides/notesSlide42.xml" ContentType="application/vnd.openxmlformats-officedocument.presentationml.notesSlide+xml"/>
  <Override PartName="/ppt/charts/chart32.xml" ContentType="application/vnd.openxmlformats-officedocument.drawingml.chart+xml"/>
  <Override PartName="/ppt/notesSlides/notesSlide43.xml" ContentType="application/vnd.openxmlformats-officedocument.presentationml.notesSlide+xml"/>
  <Override PartName="/ppt/charts/chart33.xml" ContentType="application/vnd.openxmlformats-officedocument.drawingml.chart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  <p:sldMasterId id="2147483734" r:id="rId2"/>
  </p:sldMasterIdLst>
  <p:notesMasterIdLst>
    <p:notesMasterId r:id="rId60"/>
  </p:notesMasterIdLst>
  <p:handoutMasterIdLst>
    <p:handoutMasterId r:id="rId61"/>
  </p:handoutMasterIdLst>
  <p:sldIdLst>
    <p:sldId id="525" r:id="rId3"/>
    <p:sldId id="506" r:id="rId4"/>
    <p:sldId id="567" r:id="rId5"/>
    <p:sldId id="514" r:id="rId6"/>
    <p:sldId id="512" r:id="rId7"/>
    <p:sldId id="507" r:id="rId8"/>
    <p:sldId id="508" r:id="rId9"/>
    <p:sldId id="568" r:id="rId10"/>
    <p:sldId id="526" r:id="rId11"/>
    <p:sldId id="527" r:id="rId12"/>
    <p:sldId id="528" r:id="rId13"/>
    <p:sldId id="529" r:id="rId14"/>
    <p:sldId id="530" r:id="rId15"/>
    <p:sldId id="532" r:id="rId16"/>
    <p:sldId id="533" r:id="rId17"/>
    <p:sldId id="534" r:id="rId18"/>
    <p:sldId id="535" r:id="rId19"/>
    <p:sldId id="536" r:id="rId20"/>
    <p:sldId id="537" r:id="rId21"/>
    <p:sldId id="538" r:id="rId22"/>
    <p:sldId id="539" r:id="rId23"/>
    <p:sldId id="540" r:id="rId24"/>
    <p:sldId id="541" r:id="rId25"/>
    <p:sldId id="542" r:id="rId26"/>
    <p:sldId id="543" r:id="rId27"/>
    <p:sldId id="544" r:id="rId28"/>
    <p:sldId id="545" r:id="rId29"/>
    <p:sldId id="546" r:id="rId30"/>
    <p:sldId id="547" r:id="rId31"/>
    <p:sldId id="548" r:id="rId32"/>
    <p:sldId id="549" r:id="rId33"/>
    <p:sldId id="550" r:id="rId34"/>
    <p:sldId id="551" r:id="rId35"/>
    <p:sldId id="552" r:id="rId36"/>
    <p:sldId id="553" r:id="rId37"/>
    <p:sldId id="554" r:id="rId38"/>
    <p:sldId id="555" r:id="rId39"/>
    <p:sldId id="556" r:id="rId40"/>
    <p:sldId id="557" r:id="rId41"/>
    <p:sldId id="558" r:id="rId42"/>
    <p:sldId id="559" r:id="rId43"/>
    <p:sldId id="560" r:id="rId44"/>
    <p:sldId id="561" r:id="rId45"/>
    <p:sldId id="569" r:id="rId46"/>
    <p:sldId id="515" r:id="rId47"/>
    <p:sldId id="516" r:id="rId48"/>
    <p:sldId id="517" r:id="rId49"/>
    <p:sldId id="518" r:id="rId50"/>
    <p:sldId id="519" r:id="rId51"/>
    <p:sldId id="520" r:id="rId52"/>
    <p:sldId id="521" r:id="rId53"/>
    <p:sldId id="522" r:id="rId54"/>
    <p:sldId id="523" r:id="rId55"/>
    <p:sldId id="524" r:id="rId56"/>
    <p:sldId id="572" r:id="rId57"/>
    <p:sldId id="570" r:id="rId58"/>
    <p:sldId id="566" r:id="rId59"/>
  </p:sldIdLst>
  <p:sldSz cx="12192000" cy="6858000"/>
  <p:notesSz cx="6819900" cy="99314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userDrawn="1">
          <p15:clr>
            <a:srgbClr val="A4A3A4"/>
          </p15:clr>
        </p15:guide>
        <p15:guide id="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3864"/>
    <a:srgbClr val="F8941E"/>
    <a:srgbClr val="0000FF"/>
    <a:srgbClr val="69A336"/>
    <a:srgbClr val="F0F5FA"/>
    <a:srgbClr val="D7DF23"/>
    <a:srgbClr val="ECECEC"/>
    <a:srgbClr val="0080C0"/>
    <a:srgbClr val="000000"/>
    <a:srgbClr val="0077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713" autoAdjust="0"/>
    <p:restoredTop sz="94434" autoAdjust="0"/>
  </p:normalViewPr>
  <p:slideViewPr>
    <p:cSldViewPr>
      <p:cViewPr varScale="1">
        <p:scale>
          <a:sx n="92" d="100"/>
          <a:sy n="92" d="100"/>
        </p:scale>
        <p:origin x="366" y="90"/>
      </p:cViewPr>
      <p:guideLst>
        <p:guide orient="horz"/>
        <p:guide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5" Type="http://schemas.openxmlformats.org/officeDocument/2006/relationships/slide" Target="slides/slide3.xml"/><Relationship Id="rId61" Type="http://schemas.openxmlformats.org/officeDocument/2006/relationships/handoutMaster" Target="handoutMasters/handoutMaster1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\\ensi-filer02\unicom\Comunica&#231;&#227;o%20Externa\SAC\Portal%20da%20Transpar&#234;ncia%20-%20TCU\SAC%20-%20OUVIDORIA%20-%20GR&#193;FICOS%20DA%20PESQUISA.xlsx" TargetMode="Externa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oleObject" Target="file:///\\ensi-filer02\unicom\Comunica&#231;&#227;o%20Externa\SAC\Portal%20da%20Transpar&#234;ncia%20-%20TCU\SAC%20-%20OUVIDORIA%20-%20GR&#193;FICOS%20DA%20PESQUISA.xlsx" TargetMode="External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oleObject" Target="file:///\\ensi-filer02\unicom\Comunica&#231;&#227;o%20Externa\SAC\Portal%20da%20Transpar&#234;ncia%20-%20TCU\SAC%20-%20OUVIDORIA%20-%20GR&#193;FICOS%20DA%20PESQUISA.xlsx" TargetMode="External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oleObject" Target="file:///\\ensi-filer02\unicom\Comunica&#231;&#227;o%20Externa\SAC\Portal%20da%20Transpar&#234;ncia%20-%20TCU\SAC%20-%20OUVIDORIA%20-%20GR&#193;FICOS%20DA%20PESQUISA.xlsx" TargetMode="External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oleObject" Target="file:///\\ensi-filer02\unicom\Comunica&#231;&#227;o%20Externa\SAC\Portal%20da%20Transpar&#234;ncia%20-%20TCU\SAC%20-%20OUVIDORIA%20-%20GR&#193;FICOS%20DA%20PESQUISA.xlsx" TargetMode="External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oleObject" Target="file:///\\ensi-filer02\unicom\Comunica&#231;&#227;o%20Externa\SAC\Portal%20da%20Transpar&#234;ncia%20-%20TCU\SAC%20-%20OUVIDORIA%20-%20GR&#193;FICOS%20DA%20PESQUISA.xlsx" TargetMode="External"/></Relationships>
</file>

<file path=ppt/charts/_rels/chart15.xml.rels><?xml version="1.0" encoding="UTF-8" standalone="yes"?>
<Relationships xmlns="http://schemas.openxmlformats.org/package/2006/relationships"><Relationship Id="rId1" Type="http://schemas.openxmlformats.org/officeDocument/2006/relationships/oleObject" Target="file:///\\ensi-filer02\unicom\Comunica&#231;&#227;o%20Externa\SAC\Portal%20da%20Transpar&#234;ncia%20-%20TCU\SAC%20-%20OUVIDORIA%20-%20GR&#193;FICOS%20DA%20PESQUISA.xlsx" TargetMode="External"/></Relationships>
</file>

<file path=ppt/charts/_rels/chart16.xml.rels><?xml version="1.0" encoding="UTF-8" standalone="yes"?>
<Relationships xmlns="http://schemas.openxmlformats.org/package/2006/relationships"><Relationship Id="rId1" Type="http://schemas.openxmlformats.org/officeDocument/2006/relationships/oleObject" Target="file:///\\ensi-filer02\unicom\Comunica&#231;&#227;o%20Externa\SAC\Portal%20da%20Transpar&#234;ncia%20-%20TCU\SAC%20-%20OUVIDORIA%20-%20GR&#193;FICOS%20DA%20PESQUISA.xlsx" TargetMode="External"/></Relationships>
</file>

<file path=ppt/charts/_rels/chart17.xml.rels><?xml version="1.0" encoding="UTF-8" standalone="yes"?>
<Relationships xmlns="http://schemas.openxmlformats.org/package/2006/relationships"><Relationship Id="rId1" Type="http://schemas.openxmlformats.org/officeDocument/2006/relationships/oleObject" Target="file:///\\ensi-filer02\unicom\Comunica&#231;&#227;o%20Externa\SAC\Portal%20da%20Transpar&#234;ncia%20-%20TCU\SAC%20-%20OUVIDORIA%20-%20GR&#193;FICOS%20DA%20PESQUISA.xlsx" TargetMode="External"/></Relationships>
</file>

<file path=ppt/charts/_rels/chart18.xml.rels><?xml version="1.0" encoding="UTF-8" standalone="yes"?>
<Relationships xmlns="http://schemas.openxmlformats.org/package/2006/relationships"><Relationship Id="rId1" Type="http://schemas.openxmlformats.org/officeDocument/2006/relationships/oleObject" Target="file:///\\ensi-filer02\unicom\Comunica&#231;&#227;o%20Externa\SAC\Portal%20da%20Transpar&#234;ncia%20-%20TCU\SAC%20-%20OUVIDORIA%20-%20GR&#193;FICOS%20DA%20PESQUISA.xlsx" TargetMode="External"/></Relationships>
</file>

<file path=ppt/charts/_rels/chart19.xml.rels><?xml version="1.0" encoding="UTF-8" standalone="yes"?>
<Relationships xmlns="http://schemas.openxmlformats.org/package/2006/relationships"><Relationship Id="rId1" Type="http://schemas.openxmlformats.org/officeDocument/2006/relationships/oleObject" Target="file:///\\ensi-filer02\unicom\Comunica&#231;&#227;o%20Externa\SAC\Portal%20da%20Transpar&#234;ncia%20-%20TCU\SAC%20-%20OUVIDORIA%20-%20GR&#193;FICOS%20DA%20PESQUISA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\\ensi-filer02\unicom\Comunica&#231;&#227;o%20Externa\SAC\Portal%20da%20Transpar&#234;ncia%20-%20TCU\SAC%20-%20OUVIDORIA%20-%20GR&#193;FICOS%20DA%20PESQUISA.xlsx" TargetMode="External"/></Relationships>
</file>

<file path=ppt/charts/_rels/chart20.xml.rels><?xml version="1.0" encoding="UTF-8" standalone="yes"?>
<Relationships xmlns="http://schemas.openxmlformats.org/package/2006/relationships"><Relationship Id="rId1" Type="http://schemas.openxmlformats.org/officeDocument/2006/relationships/oleObject" Target="file:///\\ensi-filer02\unicom\Comunica&#231;&#227;o%20Externa\SAC\Portal%20da%20Transpar&#234;ncia%20-%20TCU\SAC%20-%20OUVIDORIA%20-%20GR&#193;FICOS%20DA%20PESQUISA.xlsx" TargetMode="External"/></Relationships>
</file>

<file path=ppt/charts/_rels/chart21.xml.rels><?xml version="1.0" encoding="UTF-8" standalone="yes"?>
<Relationships xmlns="http://schemas.openxmlformats.org/package/2006/relationships"><Relationship Id="rId1" Type="http://schemas.openxmlformats.org/officeDocument/2006/relationships/oleObject" Target="file:///\\ensi-filer02\unicom\Comunica&#231;&#227;o%20Externa\SAC\Portal%20da%20Transpar&#234;ncia%20-%20TCU\SAC%20-%20OUVIDORIA%20-%20GR&#193;FICOS%20DA%20PESQUISA.xlsx" TargetMode="External"/></Relationships>
</file>

<file path=ppt/charts/_rels/chart22.xml.rels><?xml version="1.0" encoding="UTF-8" standalone="yes"?>
<Relationships xmlns="http://schemas.openxmlformats.org/package/2006/relationships"><Relationship Id="rId1" Type="http://schemas.openxmlformats.org/officeDocument/2006/relationships/oleObject" Target="file:///\\ensi-filer02\unicom\Comunica&#231;&#227;o%20Externa\SAC\Portal%20da%20Transpar&#234;ncia%20-%20TCU\SAC%20-%20OUVIDORIA%20-%20GR&#193;FICOS%20DA%20PESQUISA.xlsx" TargetMode="External"/></Relationships>
</file>

<file path=ppt/charts/_rels/chart23.xml.rels><?xml version="1.0" encoding="UTF-8" standalone="yes"?>
<Relationships xmlns="http://schemas.openxmlformats.org/package/2006/relationships"><Relationship Id="rId1" Type="http://schemas.openxmlformats.org/officeDocument/2006/relationships/oleObject" Target="file:///\\ensi-filer02\unicom\Comunica&#231;&#227;o%20Externa\SAC\Portal%20da%20Transpar&#234;ncia%20-%20TCU\SAC%20-%20OUVIDORIA%20-%20GR&#193;FICOS%20DA%20PESQUISA.xlsx" TargetMode="External"/></Relationships>
</file>

<file path=ppt/charts/_rels/chart24.xml.rels><?xml version="1.0" encoding="UTF-8" standalone="yes"?>
<Relationships xmlns="http://schemas.openxmlformats.org/package/2006/relationships"><Relationship Id="rId1" Type="http://schemas.openxmlformats.org/officeDocument/2006/relationships/oleObject" Target="file:///\\ensi-filer02\unicom\Comunica&#231;&#227;o%20Externa\SAC\Portal%20da%20Transpar&#234;ncia%20-%20TCU\SAC%20-%20OUVIDORIA%20-%20GR&#193;FICOS%20DA%20PESQUISA.xlsx" TargetMode="External"/></Relationships>
</file>

<file path=ppt/charts/_rels/chart25.xml.rels><?xml version="1.0" encoding="UTF-8" standalone="yes"?>
<Relationships xmlns="http://schemas.openxmlformats.org/package/2006/relationships"><Relationship Id="rId1" Type="http://schemas.openxmlformats.org/officeDocument/2006/relationships/oleObject" Target="file:///\\ensi-filer02\unicom\Comunica&#231;&#227;o%20Externa\SAC\Portal%20da%20Transpar&#234;ncia%20-%20TCU\SAC%20-%20OUVIDORIA%20-%20GR&#193;FICOS%20DA%20PESQUISA.xlsx" TargetMode="External"/></Relationships>
</file>

<file path=ppt/charts/_rels/chart26.xml.rels><?xml version="1.0" encoding="UTF-8" standalone="yes"?>
<Relationships xmlns="http://schemas.openxmlformats.org/package/2006/relationships"><Relationship Id="rId1" Type="http://schemas.openxmlformats.org/officeDocument/2006/relationships/oleObject" Target="file:///\\ensi-filer02\unicom\Comunica&#231;&#227;o%20Externa\SAC\Portal%20da%20Transpar&#234;ncia%20-%20TCU\SAC%20-%20OUVIDORIA%20-%20GR&#193;FICOS%20DA%20PESQUISA.xlsx" TargetMode="External"/></Relationships>
</file>

<file path=ppt/charts/_rels/chart27.xml.rels><?xml version="1.0" encoding="UTF-8" standalone="yes"?>
<Relationships xmlns="http://schemas.openxmlformats.org/package/2006/relationships"><Relationship Id="rId1" Type="http://schemas.openxmlformats.org/officeDocument/2006/relationships/oleObject" Target="file:///\\ensi-filer02\unicom\Comunica&#231;&#227;o%20Externa\SAC\Portal%20da%20Transpar&#234;ncia%20-%20TCU\SAC%20-%20OUVIDORIA%20-%20GR&#193;FICOS%20DA%20PESQUISA.xlsx" TargetMode="External"/></Relationships>
</file>

<file path=ppt/charts/_rels/chart28.xml.rels><?xml version="1.0" encoding="UTF-8" standalone="yes"?>
<Relationships xmlns="http://schemas.openxmlformats.org/package/2006/relationships"><Relationship Id="rId1" Type="http://schemas.openxmlformats.org/officeDocument/2006/relationships/oleObject" Target="file:///\\ensi-filer02\unicom\Comunica&#231;&#227;o%20Externa\SAC\Portal%20da%20Transpar&#234;ncia%20-%20TCU\SAC%20-%20OUVIDORIA%20-%20GR&#193;FICOS%20DA%20PESQUISA.xlsx" TargetMode="External"/></Relationships>
</file>

<file path=ppt/charts/_rels/chart29.xml.rels><?xml version="1.0" encoding="UTF-8" standalone="yes"?>
<Relationships xmlns="http://schemas.openxmlformats.org/package/2006/relationships"><Relationship Id="rId1" Type="http://schemas.openxmlformats.org/officeDocument/2006/relationships/oleObject" Target="file:///\\ensi-filer02\unicom\Comunica&#231;&#227;o%20Externa\SAC\Portal%20da%20Transpar&#234;ncia%20-%20TCU\SAC%20-%20OUVIDORIA%20-%20GR&#193;FICOS%20DA%20PESQUISA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\\ensi-filer02\unicom\Comunica&#231;&#227;o%20Externa\SAC\Portal%20da%20Transpar&#234;ncia%20-%20TCU\SAC%20-%20OUVIDORIA%20-%20GR&#193;FICOS%20DA%20PESQUISA.xlsx" TargetMode="External"/></Relationships>
</file>

<file path=ppt/charts/_rels/chart30.xml.rels><?xml version="1.0" encoding="UTF-8" standalone="yes"?>
<Relationships xmlns="http://schemas.openxmlformats.org/package/2006/relationships"><Relationship Id="rId1" Type="http://schemas.openxmlformats.org/officeDocument/2006/relationships/oleObject" Target="file:///\\ensi-filer02\unicom\Comunica&#231;&#227;o%20Externa\SAC\Portal%20da%20Transpar&#234;ncia%20-%20TCU\SAC%20-%20OUVIDORIA%20-%20GR&#193;FICOS%20DA%20PESQUISA.xlsx" TargetMode="External"/></Relationships>
</file>

<file path=ppt/charts/_rels/chart31.xml.rels><?xml version="1.0" encoding="UTF-8" standalone="yes"?>
<Relationships xmlns="http://schemas.openxmlformats.org/package/2006/relationships"><Relationship Id="rId1" Type="http://schemas.openxmlformats.org/officeDocument/2006/relationships/oleObject" Target="file:///\\ensi-filer02\unicom\Comunica&#231;&#227;o%20Externa\SAC\Portal%20da%20Transpar&#234;ncia%20-%20TCU\SAC%20-%20OUVIDORIA%20-%20GR&#193;FICOS%20DA%20PESQUISA.xlsx" TargetMode="External"/></Relationships>
</file>

<file path=ppt/charts/_rels/chart32.xml.rels><?xml version="1.0" encoding="UTF-8" standalone="yes"?>
<Relationships xmlns="http://schemas.openxmlformats.org/package/2006/relationships"><Relationship Id="rId1" Type="http://schemas.openxmlformats.org/officeDocument/2006/relationships/oleObject" Target="file:///\\ensi-filer02\unicom\Comunica&#231;&#227;o%20Externa\SAC\Portal%20da%20Transpar&#234;ncia%20-%20TCU\SAC%20-%20OUVIDORIA%20-%20GR&#193;FICOS%20DA%20PESQUISA.xlsx" TargetMode="External"/></Relationships>
</file>

<file path=ppt/charts/_rels/chart33.xml.rels><?xml version="1.0" encoding="UTF-8" standalone="yes"?>
<Relationships xmlns="http://schemas.openxmlformats.org/package/2006/relationships"><Relationship Id="rId1" Type="http://schemas.openxmlformats.org/officeDocument/2006/relationships/oleObject" Target="file:///\\ensi-filer02\unicom\Comunica&#231;&#227;o%20Externa\SAC\Portal%20da%20Transpar&#234;ncia%20-%20TCU\SAC%20-%20OUVIDORIA%20-%20GR&#193;FICOS%20DA%20PESQUISA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\\ensi-filer02\unicom\Comunica&#231;&#227;o%20Externa\SAC\Portal%20da%20Transpar&#234;ncia%20-%20TCU\SAC%20-%20OUVIDORIA%20-%20GR&#193;FICOS%20DA%20PESQUISA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\\ensi-filer02\unicom\Comunica&#231;&#227;o%20Externa\SAC\Portal%20da%20Transpar&#234;ncia%20-%20TCU\SAC%20-%20OUVIDORIA%20-%20GR&#193;FICOS%20DA%20PESQUISA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\\ensi-filer02\unicom\Comunica&#231;&#227;o%20Externa\SAC\Portal%20da%20Transpar&#234;ncia%20-%20TCU\SAC%20-%20OUVIDORIA%20-%20GR&#193;FICOS%20DA%20PESQUISA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\\ensi-filer02\unicom\Comunica&#231;&#227;o%20Externa\SAC\Portal%20da%20Transpar&#234;ncia%20-%20TCU\SAC%20-%20OUVIDORIA%20-%20GR&#193;FICOS%20DA%20PESQUISA.xlsx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\\ensi-filer02\unicom\Comunica&#231;&#227;o%20Externa\SAC\Portal%20da%20Transpar&#234;ncia%20-%20TCU\SAC%20-%20OUVIDORIA%20-%20GR&#193;FICOS%20DA%20PESQUISA.xlsx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oleObject" Target="file:///\\ensi-filer02\unicom\Comunica&#231;&#227;o%20Externa\SAC\Portal%20da%20Transpar&#234;ncia%20-%20TCU\SAC%20-%20OUVIDORIA%20-%20GR&#193;FICOS%20DA%20PESQUISA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1" i="0" u="none" strike="noStrike" kern="1200" spc="100" baseline="0"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ea typeface="+mn-ea"/>
                <a:cs typeface="+mn-cs"/>
              </a:defRPr>
            </a:pPr>
            <a:r>
              <a:rPr lang="en-US" sz="2400" baseline="0">
                <a:solidFill>
                  <a:schemeClr val="tx1"/>
                </a:solidFill>
                <a:latin typeface="Arial" panose="020B0604020202020204" pitchFamily="34" charset="0"/>
              </a:rPr>
              <a:t>Instituição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view3D>
      <c:rotX val="30"/>
      <c:rotY val="18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9.3055555555555738E-2"/>
          <c:y val="0.22004447360746601"/>
          <c:w val="0.8666666666666667"/>
          <c:h val="0.6118318022747169"/>
        </c:manualLayout>
      </c:layout>
      <c:pie3DChart>
        <c:varyColors val="1"/>
        <c:ser>
          <c:idx val="0"/>
          <c:order val="0"/>
          <c:tx>
            <c:strRef>
              <c:f>'[1]BASE GRÁFICOS SAC'!$E$1</c:f>
              <c:strCache>
                <c:ptCount val="1"/>
                <c:pt idx="0">
                  <c:v>Qtdd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</c:dPt>
          <c:dLbls>
            <c:dLbl>
              <c:idx val="0"/>
              <c:layout>
                <c:manualLayout>
                  <c:x val="-9.8791146808654764E-3"/>
                  <c:y val="1.7407555958990399E-2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layout>
                <c:manualLayout>
                  <c:x val="6.0708887033819993E-3"/>
                  <c:y val="-2.7880067270411629E-2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layout>
                <c:manualLayout>
                  <c:x val="7.5708741707564906E-3"/>
                  <c:y val="-0.10421003004651248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layout>
                <c:manualLayout>
                  <c:x val="-1.4981657378787554E-2"/>
                  <c:y val="1.1593309549442933E-2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'[1]BASE GRÁFICOS SAC'!$D$2:$D$5</c:f>
              <c:strCache>
                <c:ptCount val="4"/>
                <c:pt idx="0">
                  <c:v>SESI</c:v>
                </c:pt>
                <c:pt idx="1">
                  <c:v>SENAI</c:v>
                </c:pt>
                <c:pt idx="2">
                  <c:v>SESI / SENAI</c:v>
                </c:pt>
                <c:pt idx="3">
                  <c:v>SENAI CETIQT</c:v>
                </c:pt>
              </c:strCache>
            </c:strRef>
          </c:cat>
          <c:val>
            <c:numRef>
              <c:f>'[1]BASE GRÁFICOS SAC'!$E$2:$E$5</c:f>
              <c:numCache>
                <c:formatCode>General</c:formatCode>
                <c:ptCount val="4"/>
                <c:pt idx="0">
                  <c:v>9</c:v>
                </c:pt>
                <c:pt idx="1">
                  <c:v>9</c:v>
                </c:pt>
                <c:pt idx="2">
                  <c:v>18</c:v>
                </c:pt>
                <c:pt idx="3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0"/>
        </c:dLbls>
      </c:pie3D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1352398658501037"/>
          <c:y val="0.92443147000587411"/>
          <c:w val="0.63005079226207905"/>
          <c:h val="6.109856646716977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zero"/>
    <c:showDLblsOverMax val="0"/>
  </c:chart>
  <c:spPr>
    <a:noFill/>
    <a:ln>
      <a:solidFill>
        <a:schemeClr val="tx1">
          <a:lumMod val="65000"/>
          <a:lumOff val="35000"/>
        </a:schemeClr>
      </a:solidFill>
    </a:ln>
    <a:effectLst/>
  </c:spPr>
  <c:txPr>
    <a:bodyPr/>
    <a:lstStyle/>
    <a:p>
      <a:pPr>
        <a:defRPr/>
      </a:pPr>
      <a:endParaRPr lang="pt-BR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 rtl="0">
              <a:defRPr lang="pt-BR" sz="1600" b="1" i="0" u="none" strike="noStrike" kern="1200" spc="100" baseline="0"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pt-BR" sz="1600" b="1" i="0" u="none" strike="noStrike" kern="1200" spc="100" baseline="0"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Existem dados gerais de atendimento, estatísticas e indicadores de performance?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view3D>
      <c:rotX val="50"/>
      <c:rotY val="18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</c:dPt>
          <c:dLbls>
            <c:dLbl>
              <c:idx val="0"/>
              <c:layout>
                <c:manualLayout>
                  <c:x val="-9.0707963018235565E-3"/>
                  <c:y val="1.3116311487931562E-2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layout>
                <c:manualLayout>
                  <c:x val="9.5743317865810331E-3"/>
                  <c:y val="2.602107918958145E-2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'C:\Users\alisson\Documents\[SAC - RESULTADO DA PESQUISA.xlsx]BASE GRÁFICOS SAC'!$BX$2:$BX$3</c:f>
              <c:strCache>
                <c:ptCount val="2"/>
                <c:pt idx="0">
                  <c:v>SIM</c:v>
                </c:pt>
                <c:pt idx="1">
                  <c:v>NÃO</c:v>
                </c:pt>
              </c:strCache>
            </c:strRef>
          </c:cat>
          <c:val>
            <c:numRef>
              <c:f>'C:\Users\alisson\Documents\[SAC - RESULTADO DA PESQUISA.xlsx]BASE GRÁFICOS SAC'!$BY$2:$BY$3</c:f>
              <c:numCache>
                <c:formatCode>General</c:formatCode>
                <c:ptCount val="2"/>
                <c:pt idx="0">
                  <c:v>21</c:v>
                </c:pt>
                <c:pt idx="1">
                  <c:v>10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0"/>
        </c:dLbls>
      </c:pie3DChart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zero"/>
    <c:showDLblsOverMax val="0"/>
  </c:chart>
  <c:spPr>
    <a:noFill/>
    <a:ln w="9525" cap="flat" cmpd="sng" algn="ctr">
      <a:solidFill>
        <a:schemeClr val="tx1">
          <a:lumMod val="65000"/>
          <a:lumOff val="35000"/>
        </a:schemeClr>
      </a:solidFill>
      <a:round/>
    </a:ln>
    <a:effectLst/>
  </c:spPr>
  <c:txPr>
    <a:bodyPr/>
    <a:lstStyle/>
    <a:p>
      <a:pPr>
        <a:defRPr/>
      </a:pPr>
      <a:endParaRPr lang="pt-BR"/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 rtl="0">
              <a:defRPr lang="pt-BR" sz="1400" b="1" i="0" u="none" strike="noStrike" kern="1200" spc="100" baseline="0"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pt-BR" sz="1400" b="1" i="0" u="none" strike="noStrike" kern="1200" spc="100" baseline="0"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Caso tenha respondido SIM ao item anterior, por favor informe os principais indicadores utilizados.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view3D>
      <c:rotX val="0"/>
      <c:rotY val="0"/>
      <c:depthPercent val="60"/>
      <c:rAngAx val="0"/>
      <c:perspective val="100"/>
    </c:view3D>
    <c:floor>
      <c:thickness val="0"/>
      <c:spPr>
        <a:solidFill>
          <a:schemeClr val="lt1">
            <a:lumMod val="95000"/>
          </a:schemeClr>
        </a:solidFill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bar"/>
        <c:grouping val="clustered"/>
        <c:varyColors val="0"/>
        <c:ser>
          <c:idx val="1"/>
          <c:order val="0"/>
          <c:spPr>
            <a:solidFill>
              <a:schemeClr val="accent2">
                <a:alpha val="85000"/>
              </a:schemeClr>
            </a:solidFill>
            <a:ln w="9525" cap="flat" cmpd="sng" algn="ctr">
              <a:solidFill>
                <a:schemeClr val="accent2">
                  <a:lumMod val="75000"/>
                </a:schemeClr>
              </a:solidFill>
              <a:round/>
            </a:ln>
            <a:effectLst/>
            <a:sp3d contourW="9525">
              <a:contourClr>
                <a:schemeClr val="accent2">
                  <a:lumMod val="75000"/>
                </a:schemeClr>
              </a:contourClr>
            </a:sp3d>
          </c:spPr>
          <c:invertIfNegative val="0"/>
          <c:dLbls>
            <c:dLbl>
              <c:idx val="4"/>
              <c:layout>
                <c:manualLayout>
                  <c:x val="8.9462684500433935E-3"/>
                  <c:y val="2.7133737277055697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numFmt formatCode="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'C:\Users\alisson\Documents\[SAC - RESULTADO DA PESQUISA.xlsx]BASE GRÁFICOS SAC'!$CH$2:$CH$6</c:f>
              <c:strCache>
                <c:ptCount val="5"/>
                <c:pt idx="0">
                  <c:v>Volume de atendimento/mês</c:v>
                </c:pt>
                <c:pt idx="1">
                  <c:v>Total por assunto</c:v>
                </c:pt>
                <c:pt idx="2">
                  <c:v>Total por instituição</c:v>
                </c:pt>
                <c:pt idx="3">
                  <c:v>Tempo de atendimento</c:v>
                </c:pt>
                <c:pt idx="4">
                  <c:v>Outros</c:v>
                </c:pt>
              </c:strCache>
            </c:strRef>
          </c:cat>
          <c:val>
            <c:numRef>
              <c:f>'C:\Users\alisson\Documents\[SAC - RESULTADO DA PESQUISA.xlsx]BASE GRÁFICOS SAC'!$CJ$2:$CJ$6</c:f>
              <c:numCache>
                <c:formatCode>General</c:formatCode>
                <c:ptCount val="5"/>
                <c:pt idx="0">
                  <c:v>0.76190476190476186</c:v>
                </c:pt>
                <c:pt idx="1">
                  <c:v>0.52380952380952384</c:v>
                </c:pt>
                <c:pt idx="2">
                  <c:v>0.52380952380952384</c:v>
                </c:pt>
                <c:pt idx="3">
                  <c:v>0.38095238095238143</c:v>
                </c:pt>
                <c:pt idx="4">
                  <c:v>0.23809523809523842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5"/>
        <c:shape val="box"/>
        <c:axId val="1629200496"/>
        <c:axId val="1629205936"/>
        <c:axId val="0"/>
      </c:bar3DChart>
      <c:catAx>
        <c:axId val="1629200496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629205936"/>
        <c:crosses val="autoZero"/>
        <c:auto val="1"/>
        <c:lblAlgn val="ctr"/>
        <c:lblOffset val="100"/>
        <c:noMultiLvlLbl val="0"/>
      </c:catAx>
      <c:valAx>
        <c:axId val="1629205936"/>
        <c:scaling>
          <c:orientation val="minMax"/>
        </c:scaling>
        <c:delete val="1"/>
        <c:axPos val="t"/>
        <c:numFmt formatCode="General" sourceLinked="1"/>
        <c:majorTickMark val="none"/>
        <c:minorTickMark val="none"/>
        <c:tickLblPos val="none"/>
        <c:crossAx val="16292004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solidFill>
        <a:schemeClr val="tx1">
          <a:lumMod val="65000"/>
          <a:lumOff val="35000"/>
        </a:schemeClr>
      </a:solidFill>
      <a:round/>
    </a:ln>
    <a:effectLst/>
  </c:spPr>
  <c:txPr>
    <a:bodyPr/>
    <a:lstStyle/>
    <a:p>
      <a:pPr>
        <a:defRPr/>
      </a:pPr>
      <a:endParaRPr lang="pt-BR"/>
    </a:p>
  </c:tx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 rtl="0">
              <a:defRPr lang="pt-BR" sz="1400" b="1" i="0" u="none" strike="noStrike" kern="1200" spc="100" baseline="0"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pt-BR" sz="1400" b="1" i="0" u="none" strike="noStrike" kern="1200" spc="100" baseline="0"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Existem informações sobre o perfil do público-alvo atendido pelo SAC do seu Departamento Regional?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view3D>
      <c:rotX val="50"/>
      <c:rotY val="18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</c:dPt>
          <c:dLbls>
            <c:dLbl>
              <c:idx val="0"/>
              <c:layout>
                <c:manualLayout>
                  <c:x val="-1.4768163091360901E-2"/>
                  <c:y val="1.2688277060373789E-3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layout>
                <c:manualLayout>
                  <c:x val="2.1083798653565633E-2"/>
                  <c:y val="4.9842429372603532E-2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'C:\Users\alisson\Documents\[SAC - RESULTADO DA PESQUISA.xlsx]BASE GRÁFICOS SAC'!$CN$2:$CN$3</c:f>
              <c:strCache>
                <c:ptCount val="2"/>
                <c:pt idx="0">
                  <c:v>SIM</c:v>
                </c:pt>
                <c:pt idx="1">
                  <c:v>NÃO</c:v>
                </c:pt>
              </c:strCache>
            </c:strRef>
          </c:cat>
          <c:val>
            <c:numRef>
              <c:f>'C:\Users\alisson\Documents\[SAC - RESULTADO DA PESQUISA.xlsx]BASE GRÁFICOS SAC'!$CO$2:$CO$3</c:f>
              <c:numCache>
                <c:formatCode>General</c:formatCode>
                <c:ptCount val="2"/>
                <c:pt idx="0">
                  <c:v>10</c:v>
                </c:pt>
                <c:pt idx="1">
                  <c:v>21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0"/>
        </c:dLbls>
      </c:pie3DChart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zero"/>
    <c:showDLblsOverMax val="0"/>
  </c:chart>
  <c:spPr>
    <a:noFill/>
    <a:ln w="9525" cap="flat" cmpd="sng" algn="ctr">
      <a:solidFill>
        <a:schemeClr val="tx1">
          <a:lumMod val="65000"/>
          <a:lumOff val="35000"/>
        </a:schemeClr>
      </a:solidFill>
      <a:round/>
    </a:ln>
    <a:effectLst/>
  </c:spPr>
  <c:txPr>
    <a:bodyPr/>
    <a:lstStyle/>
    <a:p>
      <a:pPr>
        <a:defRPr/>
      </a:pPr>
      <a:endParaRPr lang="pt-BR"/>
    </a:p>
  </c:txPr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 rtl="0">
              <a:defRPr lang="pt-BR" sz="1400" b="1" i="0" u="none" strike="noStrike" kern="1200" spc="100" baseline="0"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pt-BR" sz="1400" b="1" i="0" u="none" strike="noStrike" kern="1200" spc="100" baseline="0"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Se você respondeu SIM ao item anterior, por favor indique quais as características que você monitora (idade, sexo, local, hábitos de consumo etc).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view3D>
      <c:rotX val="0"/>
      <c:rotY val="0"/>
      <c:depthPercent val="60"/>
      <c:rAngAx val="0"/>
      <c:perspective val="100"/>
    </c:view3D>
    <c:floor>
      <c:thickness val="0"/>
      <c:spPr>
        <a:solidFill>
          <a:schemeClr val="lt1">
            <a:lumMod val="95000"/>
          </a:schemeClr>
        </a:solidFill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0.42298718318549866"/>
          <c:y val="0.19586950766600861"/>
          <c:w val="0.54402639822561638"/>
          <c:h val="0.76570590059528043"/>
        </c:manualLayout>
      </c:layout>
      <c:bar3DChart>
        <c:barDir val="bar"/>
        <c:grouping val="clustered"/>
        <c:varyColors val="0"/>
        <c:ser>
          <c:idx val="1"/>
          <c:order val="0"/>
          <c:spPr>
            <a:solidFill>
              <a:schemeClr val="accent2">
                <a:alpha val="85000"/>
              </a:schemeClr>
            </a:solidFill>
            <a:ln w="9525" cap="flat" cmpd="sng" algn="ctr">
              <a:solidFill>
                <a:schemeClr val="accent2">
                  <a:lumMod val="75000"/>
                </a:schemeClr>
              </a:solidFill>
              <a:round/>
            </a:ln>
            <a:effectLst/>
            <a:sp3d contourW="9525">
              <a:contourClr>
                <a:schemeClr val="accent2">
                  <a:lumMod val="75000"/>
                </a:schemeClr>
              </a:contourClr>
            </a:sp3d>
          </c:spPr>
          <c:invertIfNegative val="0"/>
          <c:dLbls>
            <c:numFmt formatCode="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'C:\Users\alisson\Documents\[SAC - RESULTADO DA PESQUISA.xlsx]BASE GRÁFICOS SAC'!$CY$2:$CY$7</c:f>
              <c:strCache>
                <c:ptCount val="6"/>
                <c:pt idx="0">
                  <c:v>Perfil (Indústria, Estudante, Comunidade, etc)</c:v>
                </c:pt>
                <c:pt idx="1">
                  <c:v>Outros</c:v>
                </c:pt>
                <c:pt idx="2">
                  <c:v>Município</c:v>
                </c:pt>
                <c:pt idx="3">
                  <c:v>Idade</c:v>
                </c:pt>
                <c:pt idx="4">
                  <c:v>Sexo</c:v>
                </c:pt>
                <c:pt idx="5">
                  <c:v>Escolaridade</c:v>
                </c:pt>
              </c:strCache>
            </c:strRef>
          </c:cat>
          <c:val>
            <c:numRef>
              <c:f>'C:\Users\alisson\Documents\[SAC - RESULTADO DA PESQUISA.xlsx]BASE GRÁFICOS SAC'!$DA$2:$DA$7</c:f>
              <c:numCache>
                <c:formatCode>General</c:formatCode>
                <c:ptCount val="6"/>
                <c:pt idx="0">
                  <c:v>0.81818181818181879</c:v>
                </c:pt>
                <c:pt idx="1">
                  <c:v>0.54545454545454541</c:v>
                </c:pt>
                <c:pt idx="2">
                  <c:v>0.54545454545454541</c:v>
                </c:pt>
                <c:pt idx="3">
                  <c:v>0.45454545454545453</c:v>
                </c:pt>
                <c:pt idx="4">
                  <c:v>0.45454545454545453</c:v>
                </c:pt>
                <c:pt idx="5">
                  <c:v>0.18181818181818202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5"/>
        <c:shape val="box"/>
        <c:axId val="1629205392"/>
        <c:axId val="1629193424"/>
        <c:axId val="0"/>
      </c:bar3DChart>
      <c:catAx>
        <c:axId val="1629205392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629193424"/>
        <c:crosses val="autoZero"/>
        <c:auto val="1"/>
        <c:lblAlgn val="ctr"/>
        <c:lblOffset val="100"/>
        <c:noMultiLvlLbl val="0"/>
      </c:catAx>
      <c:valAx>
        <c:axId val="1629193424"/>
        <c:scaling>
          <c:orientation val="minMax"/>
        </c:scaling>
        <c:delete val="1"/>
        <c:axPos val="t"/>
        <c:numFmt formatCode="General" sourceLinked="1"/>
        <c:majorTickMark val="none"/>
        <c:minorTickMark val="none"/>
        <c:tickLblPos val="none"/>
        <c:crossAx val="16292053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solidFill>
        <a:schemeClr val="tx1">
          <a:lumMod val="65000"/>
          <a:lumOff val="35000"/>
        </a:schemeClr>
      </a:solidFill>
      <a:round/>
    </a:ln>
    <a:effectLst/>
  </c:spPr>
  <c:txPr>
    <a:bodyPr/>
    <a:lstStyle/>
    <a:p>
      <a:pPr>
        <a:defRPr/>
      </a:pPr>
      <a:endParaRPr lang="pt-BR"/>
    </a:p>
  </c:txPr>
  <c:externalData r:id="rId1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 rtl="0">
              <a:defRPr lang="pt-BR" sz="1400" b="1" i="0" u="none" strike="noStrike" kern="1200" spc="100" baseline="0"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pt-BR" sz="1400" b="1" i="0" u="none" strike="noStrike" kern="1200" spc="100" baseline="0"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O SAC trabalha de forma integrada atendendo Federação, Sesi, Senai e IEL?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view3D>
      <c:rotX val="50"/>
      <c:rotY val="18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</c:dPt>
          <c:dLbls>
            <c:dLbl>
              <c:idx val="0"/>
              <c:layout>
                <c:manualLayout>
                  <c:x val="-7.1977885221523093E-3"/>
                  <c:y val="1.6897563860855287E-2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layout>
                <c:manualLayout>
                  <c:x val="1.7960473895267635E-2"/>
                  <c:y val="3.3421315293334815E-2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'C:\Users\alisson\Documents\[SAC - RESULTADO DA PESQUISA.xlsx]BASE GRÁFICOS SAC'!$DE$2:$DE$3</c:f>
              <c:strCache>
                <c:ptCount val="2"/>
                <c:pt idx="0">
                  <c:v>SIM</c:v>
                </c:pt>
                <c:pt idx="1">
                  <c:v>NÃO</c:v>
                </c:pt>
              </c:strCache>
            </c:strRef>
          </c:cat>
          <c:val>
            <c:numRef>
              <c:f>'C:\Users\alisson\Documents\[SAC - RESULTADO DA PESQUISA.xlsx]BASE GRÁFICOS SAC'!$DF$2:$DF$3</c:f>
              <c:numCache>
                <c:formatCode>General</c:formatCode>
                <c:ptCount val="2"/>
                <c:pt idx="0">
                  <c:v>10</c:v>
                </c:pt>
                <c:pt idx="1">
                  <c:v>21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0"/>
        </c:dLbls>
      </c:pie3DChart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zero"/>
    <c:showDLblsOverMax val="0"/>
  </c:chart>
  <c:spPr>
    <a:noFill/>
    <a:ln w="9525" cap="flat" cmpd="sng" algn="ctr">
      <a:solidFill>
        <a:schemeClr val="tx1">
          <a:lumMod val="65000"/>
          <a:lumOff val="35000"/>
        </a:schemeClr>
      </a:solidFill>
      <a:round/>
    </a:ln>
    <a:effectLst/>
  </c:spPr>
  <c:txPr>
    <a:bodyPr/>
    <a:lstStyle/>
    <a:p>
      <a:pPr>
        <a:defRPr/>
      </a:pPr>
      <a:endParaRPr lang="pt-BR"/>
    </a:p>
  </c:txPr>
  <c:externalData r:id="rId1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 rtl="0">
              <a:defRPr lang="pt-BR" sz="1400" b="1" i="0" u="none" strike="noStrike" kern="1200" spc="100" baseline="0"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pt-BR" sz="1400" b="1" i="0" u="none" strike="noStrike" kern="1200" spc="100" baseline="0"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Qual a área responsável pelo SAC?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view3D>
      <c:rotX val="0"/>
      <c:rotY val="0"/>
      <c:depthPercent val="60"/>
      <c:rAngAx val="0"/>
      <c:perspective val="100"/>
    </c:view3D>
    <c:floor>
      <c:thickness val="0"/>
      <c:spPr>
        <a:solidFill>
          <a:schemeClr val="lt1">
            <a:lumMod val="95000"/>
          </a:schemeClr>
        </a:solidFill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bar"/>
        <c:grouping val="clustered"/>
        <c:varyColors val="0"/>
        <c:ser>
          <c:idx val="1"/>
          <c:order val="0"/>
          <c:spPr>
            <a:solidFill>
              <a:schemeClr val="accent2">
                <a:alpha val="85000"/>
              </a:schemeClr>
            </a:solidFill>
            <a:ln w="9525" cap="flat" cmpd="sng" algn="ctr">
              <a:solidFill>
                <a:schemeClr val="accent2">
                  <a:lumMod val="75000"/>
                </a:schemeClr>
              </a:solidFill>
              <a:round/>
            </a:ln>
            <a:effectLst/>
            <a:sp3d contourW="9525">
              <a:contourClr>
                <a:schemeClr val="accent2">
                  <a:lumMod val="75000"/>
                </a:schemeClr>
              </a:contourClr>
            </a:sp3d>
          </c:spPr>
          <c:invertIfNegative val="0"/>
          <c:dLbls>
            <c:dLbl>
              <c:idx val="0"/>
              <c:layout>
                <c:manualLayout>
                  <c:x val="1.6524656544121809E-2"/>
                  <c:y val="3.4428387090621028E-1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layout>
                <c:manualLayout>
                  <c:x val="1.2393492408091187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layout>
                <c:manualLayout>
                  <c:x val="1.2393492408091338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layout>
                <c:manualLayout>
                  <c:x val="1.8590238612137079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layout>
                <c:manualLayout>
                  <c:x val="2.0655820680152311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numFmt formatCode="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'C:\Users\alisson\Documents\[SAC - RESULTADO DA PESQUISA.xlsx]BASE GRÁFICOS SAC'!$DM$2:$DM$6</c:f>
              <c:strCache>
                <c:ptCount val="5"/>
                <c:pt idx="0">
                  <c:v>Mercado</c:v>
                </c:pt>
                <c:pt idx="1">
                  <c:v>Outros</c:v>
                </c:pt>
                <c:pt idx="2">
                  <c:v>Diretoria/Superintendência</c:v>
                </c:pt>
                <c:pt idx="3">
                  <c:v>Comunicação</c:v>
                </c:pt>
                <c:pt idx="4">
                  <c:v>Marketing</c:v>
                </c:pt>
              </c:strCache>
            </c:strRef>
          </c:cat>
          <c:val>
            <c:numRef>
              <c:f>'C:\Users\alisson\Documents\[SAC - RESULTADO DA PESQUISA.xlsx]BASE GRÁFICOS SAC'!$DO$2:$DO$6</c:f>
              <c:numCache>
                <c:formatCode>General</c:formatCode>
                <c:ptCount val="5"/>
                <c:pt idx="0">
                  <c:v>0.48387096774193605</c:v>
                </c:pt>
                <c:pt idx="1">
                  <c:v>0.32258064516129065</c:v>
                </c:pt>
                <c:pt idx="2">
                  <c:v>9.6774193548387205E-2</c:v>
                </c:pt>
                <c:pt idx="3">
                  <c:v>6.4516129032258132E-2</c:v>
                </c:pt>
                <c:pt idx="4">
                  <c:v>3.2258064516129066E-2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5"/>
        <c:shape val="box"/>
        <c:axId val="1630008736"/>
        <c:axId val="1630016896"/>
        <c:axId val="0"/>
      </c:bar3DChart>
      <c:catAx>
        <c:axId val="1630008736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630016896"/>
        <c:crosses val="autoZero"/>
        <c:auto val="1"/>
        <c:lblAlgn val="ctr"/>
        <c:lblOffset val="100"/>
        <c:noMultiLvlLbl val="0"/>
      </c:catAx>
      <c:valAx>
        <c:axId val="1630016896"/>
        <c:scaling>
          <c:orientation val="minMax"/>
        </c:scaling>
        <c:delete val="1"/>
        <c:axPos val="t"/>
        <c:numFmt formatCode="General" sourceLinked="1"/>
        <c:majorTickMark val="none"/>
        <c:minorTickMark val="none"/>
        <c:tickLblPos val="none"/>
        <c:crossAx val="16300087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solidFill>
        <a:schemeClr val="tx1">
          <a:lumMod val="65000"/>
          <a:lumOff val="35000"/>
        </a:schemeClr>
      </a:solidFill>
      <a:round/>
    </a:ln>
    <a:effectLst/>
  </c:spPr>
  <c:txPr>
    <a:bodyPr/>
    <a:lstStyle/>
    <a:p>
      <a:pPr>
        <a:defRPr/>
      </a:pPr>
      <a:endParaRPr lang="pt-BR"/>
    </a:p>
  </c:txPr>
  <c:externalData r:id="rId1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 rtl="0">
              <a:defRPr lang="pt-BR" sz="1400" b="1" i="0" u="none" strike="noStrike" kern="1200" spc="100" baseline="0"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pt-BR" sz="1400" b="1" i="0" u="none" strike="noStrike" kern="1200" spc="100" baseline="0"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 equipe de atendimento do SAC possui quantas pessoas?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view3D>
      <c:rotX val="0"/>
      <c:rotY val="0"/>
      <c:depthPercent val="60"/>
      <c:rAngAx val="0"/>
      <c:perspective val="100"/>
    </c:view3D>
    <c:floor>
      <c:thickness val="0"/>
      <c:spPr>
        <a:solidFill>
          <a:schemeClr val="lt1">
            <a:lumMod val="95000"/>
          </a:schemeClr>
        </a:solidFill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bar"/>
        <c:grouping val="clustered"/>
        <c:varyColors val="0"/>
        <c:ser>
          <c:idx val="1"/>
          <c:order val="0"/>
          <c:spPr>
            <a:solidFill>
              <a:schemeClr val="accent2">
                <a:alpha val="85000"/>
              </a:schemeClr>
            </a:solidFill>
            <a:ln w="9525" cap="flat" cmpd="sng" algn="ctr">
              <a:solidFill>
                <a:schemeClr val="accent2">
                  <a:lumMod val="75000"/>
                </a:schemeClr>
              </a:solidFill>
              <a:round/>
            </a:ln>
            <a:effectLst/>
            <a:sp3d contourW="9525">
              <a:contourClr>
                <a:schemeClr val="accent2">
                  <a:lumMod val="75000"/>
                </a:schemeClr>
              </a:contourClr>
            </a:sp3d>
          </c:spPr>
          <c:invertIfNegative val="0"/>
          <c:dLbls>
            <c:dLbl>
              <c:idx val="2"/>
              <c:layout>
                <c:manualLayout>
                  <c:x val="1.8181818181818254E-2"/>
                  <c:y val="2.9825817227392163E-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layout>
                <c:manualLayout>
                  <c:x val="2.0454545454545496E-2"/>
                  <c:y val="2.9825817227392163E-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numFmt formatCode="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'C:\Users\alisson\Documents\[SAC - RESULTADO DA PESQUISA.xlsx]BASE GRÁFICOS SAC'!$DY$2:$DY$8</c:f>
              <c:strCache>
                <c:ptCount val="7"/>
                <c:pt idx="0">
                  <c:v>01 Atendente</c:v>
                </c:pt>
                <c:pt idx="1">
                  <c:v>02 Atendentes</c:v>
                </c:pt>
                <c:pt idx="2">
                  <c:v>03 Atendentes</c:v>
                </c:pt>
                <c:pt idx="3">
                  <c:v>04 Atendentes</c:v>
                </c:pt>
                <c:pt idx="4">
                  <c:v>De 05 à 10 atendentes</c:v>
                </c:pt>
                <c:pt idx="5">
                  <c:v>De 11 à 15 Atendentes</c:v>
                </c:pt>
                <c:pt idx="6">
                  <c:v>Mais de 15 Atendentes</c:v>
                </c:pt>
              </c:strCache>
            </c:strRef>
          </c:cat>
          <c:val>
            <c:numRef>
              <c:f>'C:\Users\alisson\Documents\[SAC - RESULTADO DA PESQUISA.xlsx]BASE GRÁFICOS SAC'!$EA$2:$EA$8</c:f>
              <c:numCache>
                <c:formatCode>General</c:formatCode>
                <c:ptCount val="7"/>
                <c:pt idx="0">
                  <c:v>0.26666666666666694</c:v>
                </c:pt>
                <c:pt idx="1">
                  <c:v>0.13333333333333341</c:v>
                </c:pt>
                <c:pt idx="2">
                  <c:v>3.333333333333334E-2</c:v>
                </c:pt>
                <c:pt idx="3">
                  <c:v>3.333333333333334E-2</c:v>
                </c:pt>
                <c:pt idx="4">
                  <c:v>0.23333333333333345</c:v>
                </c:pt>
                <c:pt idx="5">
                  <c:v>0.16666666666666669</c:v>
                </c:pt>
                <c:pt idx="6">
                  <c:v>0.1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5"/>
        <c:shape val="box"/>
        <c:axId val="1630005472"/>
        <c:axId val="1630011456"/>
        <c:axId val="0"/>
      </c:bar3DChart>
      <c:catAx>
        <c:axId val="1630005472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630011456"/>
        <c:crosses val="autoZero"/>
        <c:auto val="1"/>
        <c:lblAlgn val="ctr"/>
        <c:lblOffset val="100"/>
        <c:noMultiLvlLbl val="0"/>
      </c:catAx>
      <c:valAx>
        <c:axId val="1630011456"/>
        <c:scaling>
          <c:orientation val="minMax"/>
        </c:scaling>
        <c:delete val="1"/>
        <c:axPos val="t"/>
        <c:numFmt formatCode="General" sourceLinked="1"/>
        <c:majorTickMark val="none"/>
        <c:minorTickMark val="none"/>
        <c:tickLblPos val="none"/>
        <c:crossAx val="16300054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solidFill>
        <a:schemeClr val="tx1">
          <a:lumMod val="65000"/>
          <a:lumOff val="35000"/>
        </a:schemeClr>
      </a:solidFill>
      <a:round/>
    </a:ln>
    <a:effectLst/>
  </c:spPr>
  <c:txPr>
    <a:bodyPr/>
    <a:lstStyle/>
    <a:p>
      <a:pPr>
        <a:defRPr/>
      </a:pPr>
      <a:endParaRPr lang="pt-BR"/>
    </a:p>
  </c:txPr>
  <c:externalData r:id="rId1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 rtl="0">
              <a:defRPr lang="pt-BR" sz="1600" b="1" i="0" u="none" strike="noStrike" kern="1200" spc="100" baseline="0"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pt-BR" sz="1600" b="1" i="0" u="none" strike="noStrike" kern="1200" spc="100" baseline="0"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Essa equipe é capacitada periodicamente?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view3D>
      <c:rotX val="50"/>
      <c:rotY val="18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</c:dPt>
          <c:dLbls>
            <c:dLbl>
              <c:idx val="0"/>
              <c:layout>
                <c:manualLayout>
                  <c:x val="4.7183193396853774E-3"/>
                  <c:y val="7.4569292958335545E-2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layout>
                <c:manualLayout>
                  <c:x val="-1.8382039499421344E-2"/>
                  <c:y val="-5.8529868011850276E-2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'C:\Users\alisson\Documents\[SAC - RESULTADO DA PESQUISA.xlsx]BASE GRÁFICOS SAC'!$EE$2:$EE$3</c:f>
              <c:strCache>
                <c:ptCount val="2"/>
                <c:pt idx="0">
                  <c:v>SIM</c:v>
                </c:pt>
                <c:pt idx="1">
                  <c:v>NÃO</c:v>
                </c:pt>
              </c:strCache>
            </c:strRef>
          </c:cat>
          <c:val>
            <c:numRef>
              <c:f>'C:\Users\alisson\Documents\[SAC - RESULTADO DA PESQUISA.xlsx]BASE GRÁFICOS SAC'!$EF$2:$EF$3</c:f>
              <c:numCache>
                <c:formatCode>General</c:formatCode>
                <c:ptCount val="2"/>
                <c:pt idx="0">
                  <c:v>14</c:v>
                </c:pt>
                <c:pt idx="1">
                  <c:v>16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0"/>
        </c:dLbls>
      </c:pie3DChart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zero"/>
    <c:showDLblsOverMax val="0"/>
  </c:chart>
  <c:spPr>
    <a:noFill/>
    <a:ln w="9525" cap="flat" cmpd="sng" algn="ctr">
      <a:solidFill>
        <a:schemeClr val="tx1">
          <a:lumMod val="65000"/>
          <a:lumOff val="35000"/>
        </a:schemeClr>
      </a:solidFill>
      <a:round/>
    </a:ln>
    <a:effectLst/>
  </c:spPr>
  <c:txPr>
    <a:bodyPr/>
    <a:lstStyle/>
    <a:p>
      <a:pPr>
        <a:defRPr/>
      </a:pPr>
      <a:endParaRPr lang="pt-BR"/>
    </a:p>
  </c:txPr>
  <c:externalData r:id="rId1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 rtl="0">
              <a:defRPr lang="pt-BR" sz="1400" b="1" i="0" u="none" strike="noStrike" kern="1200" spc="100" baseline="0"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pt-BR" sz="1400" b="1" i="0" u="none" strike="noStrike" kern="1200" spc="100" baseline="0" dirty="0"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Existe uma Ouvidoria Externa no seu Departamento Regional?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view3D>
      <c:rotX val="30"/>
      <c:rotY val="18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schemeClr val="accent1">
                    <a:lumMod val="75000"/>
                    <a:alpha val="20000"/>
                  </a:schemeClr>
                </a:outerShdw>
              </a:effectLst>
              <a:sp3d/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schemeClr val="accent1">
                    <a:lumMod val="75000"/>
                    <a:alpha val="20000"/>
                  </a:schemeClr>
                </a:outerShdw>
              </a:effectLst>
              <a:sp3d/>
            </c:spPr>
          </c:dPt>
          <c:dLbls>
            <c:dLbl>
              <c:idx val="0"/>
              <c:layout>
                <c:manualLayout>
                  <c:x val="-5.7981836505791307E-2"/>
                  <c:y val="-3.3399673011323495E-2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layout>
                <c:manualLayout>
                  <c:x val="7.0025422258726377E-2"/>
                  <c:y val="6.1445343775440829E-2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'[1]BASE GRÁFICOS OUVIDORIA'!$G$2:$G$3</c:f>
              <c:strCache>
                <c:ptCount val="2"/>
                <c:pt idx="0">
                  <c:v>SIM</c:v>
                </c:pt>
                <c:pt idx="1">
                  <c:v>NÃO</c:v>
                </c:pt>
              </c:strCache>
            </c:strRef>
          </c:cat>
          <c:val>
            <c:numRef>
              <c:f>'[1]BASE GRÁFICOS OUVIDORIA'!$H$2:$H$3</c:f>
              <c:numCache>
                <c:formatCode>General</c:formatCode>
                <c:ptCount val="2"/>
                <c:pt idx="0">
                  <c:v>11</c:v>
                </c:pt>
                <c:pt idx="1">
                  <c:v>26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0"/>
        </c:dLbls>
      </c:pie3DChart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zero"/>
    <c:showDLblsOverMax val="0"/>
  </c:chart>
  <c:spPr>
    <a:noFill/>
    <a:ln w="9525" cap="flat" cmpd="sng" algn="ctr">
      <a:solidFill>
        <a:schemeClr val="tx1">
          <a:lumMod val="65000"/>
          <a:lumOff val="35000"/>
        </a:schemeClr>
      </a:solidFill>
      <a:round/>
    </a:ln>
    <a:effectLst/>
  </c:spPr>
  <c:txPr>
    <a:bodyPr/>
    <a:lstStyle/>
    <a:p>
      <a:pPr>
        <a:defRPr/>
      </a:pPr>
      <a:endParaRPr lang="pt-BR"/>
    </a:p>
  </c:txPr>
  <c:externalData r:id="rId1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 rtl="0">
              <a:defRPr lang="pt-BR" sz="1400" b="1" i="0" u="none" strike="noStrike" kern="1200" spc="100" baseline="0"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pt-BR" sz="1400" b="1" i="0" u="none" strike="noStrike" kern="1200" spc="100" baseline="0"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Se você respondeu SIM à questão anterior, por favor informe os canais utilizados pela Ouvidoria Externa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view3D>
      <c:rotX val="0"/>
      <c:rotY val="0"/>
      <c:depthPercent val="60"/>
      <c:rAngAx val="0"/>
      <c:perspective val="100"/>
    </c:view3D>
    <c:floor>
      <c:thickness val="0"/>
      <c:spPr>
        <a:solidFill>
          <a:schemeClr val="lt1">
            <a:lumMod val="95000"/>
          </a:schemeClr>
        </a:solidFill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bar"/>
        <c:grouping val="clustered"/>
        <c:varyColors val="0"/>
        <c:ser>
          <c:idx val="1"/>
          <c:order val="0"/>
          <c:spPr>
            <a:solidFill>
              <a:schemeClr val="accent2">
                <a:alpha val="85000"/>
              </a:schemeClr>
            </a:solidFill>
            <a:ln w="9525" cap="flat" cmpd="sng" algn="ctr">
              <a:solidFill>
                <a:schemeClr val="accent2">
                  <a:lumMod val="75000"/>
                </a:schemeClr>
              </a:solidFill>
              <a:round/>
            </a:ln>
            <a:effectLst/>
            <a:sp3d contourW="9525">
              <a:contourClr>
                <a:schemeClr val="accent2">
                  <a:lumMod val="75000"/>
                </a:schemeClr>
              </a:contourClr>
            </a:sp3d>
          </c:spPr>
          <c:invertIfNegative val="0"/>
          <c:dLbls>
            <c:numFmt formatCode="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'C:\Users\alisson\Documents\[SAC - RESULTADO DA PESQUISA.xlsx]BASE GRÁFICOS OUVIDORIA'!$M$2:$M$8</c:f>
              <c:strCache>
                <c:ptCount val="7"/>
                <c:pt idx="0">
                  <c:v>E-mail</c:v>
                </c:pt>
                <c:pt idx="1">
                  <c:v>Formulário para envio de mensagem no site</c:v>
                </c:pt>
                <c:pt idx="2">
                  <c:v>Telefone</c:v>
                </c:pt>
                <c:pt idx="3">
                  <c:v>Site fale conosco</c:v>
                </c:pt>
                <c:pt idx="4">
                  <c:v>Presencial</c:v>
                </c:pt>
                <c:pt idx="5">
                  <c:v>Redes Sociais</c:v>
                </c:pt>
                <c:pt idx="6">
                  <c:v>Correspondências</c:v>
                </c:pt>
              </c:strCache>
            </c:strRef>
          </c:cat>
          <c:val>
            <c:numRef>
              <c:f>'C:\Users\alisson\Documents\[SAC - RESULTADO DA PESQUISA.xlsx]BASE GRÁFICOS OUVIDORIA'!$O$2:$O$8</c:f>
              <c:numCache>
                <c:formatCode>General</c:formatCode>
                <c:ptCount val="7"/>
                <c:pt idx="0">
                  <c:v>0.72727272727272729</c:v>
                </c:pt>
                <c:pt idx="1">
                  <c:v>0.63636363636363702</c:v>
                </c:pt>
                <c:pt idx="2">
                  <c:v>0.63636363636363702</c:v>
                </c:pt>
                <c:pt idx="3">
                  <c:v>0.45454545454545453</c:v>
                </c:pt>
                <c:pt idx="4">
                  <c:v>0.27272727272727282</c:v>
                </c:pt>
                <c:pt idx="5">
                  <c:v>0.18181818181818202</c:v>
                </c:pt>
                <c:pt idx="6">
                  <c:v>9.090909090909105E-2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5"/>
        <c:shape val="box"/>
        <c:axId val="1630009824"/>
        <c:axId val="1630017984"/>
        <c:axId val="0"/>
      </c:bar3DChart>
      <c:catAx>
        <c:axId val="1630009824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630017984"/>
        <c:crosses val="autoZero"/>
        <c:auto val="1"/>
        <c:lblAlgn val="ctr"/>
        <c:lblOffset val="100"/>
        <c:noMultiLvlLbl val="0"/>
      </c:catAx>
      <c:valAx>
        <c:axId val="1630017984"/>
        <c:scaling>
          <c:orientation val="minMax"/>
        </c:scaling>
        <c:delete val="1"/>
        <c:axPos val="t"/>
        <c:numFmt formatCode="General" sourceLinked="1"/>
        <c:majorTickMark val="none"/>
        <c:minorTickMark val="none"/>
        <c:tickLblPos val="none"/>
        <c:crossAx val="16300098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solidFill>
        <a:schemeClr val="tx1">
          <a:lumMod val="65000"/>
          <a:lumOff val="35000"/>
        </a:schemeClr>
      </a:solidFill>
      <a:round/>
    </a:ln>
    <a:effectLst/>
  </c:spPr>
  <c:txPr>
    <a:bodyPr/>
    <a:lstStyle/>
    <a:p>
      <a:pPr>
        <a:defRPr/>
      </a:pPr>
      <a:endParaRPr lang="pt-BR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pt-BR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Existe uma estrutura de SAC no seu Departamento Regional?</a:t>
            </a:r>
          </a:p>
        </c:rich>
      </c:tx>
      <c:layout>
        <c:manualLayout>
          <c:xMode val="edge"/>
          <c:yMode val="edge"/>
          <c:x val="0.15420809015045592"/>
          <c:y val="2.3292846372926796E-2"/>
        </c:manualLayout>
      </c:layout>
      <c:overlay val="0"/>
      <c:spPr>
        <a:noFill/>
        <a:ln>
          <a:noFill/>
        </a:ln>
        <a:effectLst/>
      </c:spPr>
    </c:title>
    <c:autoTitleDeleted val="0"/>
    <c:view3D>
      <c:rotX val="30"/>
      <c:rotY val="18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'[1]BASE GRÁFICOS SAC'!$K$1</c:f>
              <c:strCache>
                <c:ptCount val="1"/>
                <c:pt idx="0">
                  <c:v>Qtdd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</c:dPt>
          <c:dLbls>
            <c:dLbl>
              <c:idx val="0"/>
              <c:layout>
                <c:manualLayout>
                  <c:x val="-0.13872267989622691"/>
                  <c:y val="0.10215041038945269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layout>
                <c:manualLayout>
                  <c:x val="-1.1156524509580821E-2"/>
                  <c:y val="2.0392335351144687E-2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'[1]BASE GRÁFICOS SAC'!$J$2:$J$3</c:f>
              <c:strCache>
                <c:ptCount val="2"/>
                <c:pt idx="0">
                  <c:v>SIM</c:v>
                </c:pt>
                <c:pt idx="1">
                  <c:v>NÃO</c:v>
                </c:pt>
              </c:strCache>
            </c:strRef>
          </c:cat>
          <c:val>
            <c:numRef>
              <c:f>'[1]BASE GRÁFICOS SAC'!$K$2:$K$3</c:f>
              <c:numCache>
                <c:formatCode>General</c:formatCode>
                <c:ptCount val="2"/>
                <c:pt idx="0">
                  <c:v>31</c:v>
                </c:pt>
                <c:pt idx="1">
                  <c:v>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</c:pie3D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zero"/>
    <c:showDLblsOverMax val="0"/>
  </c:chart>
  <c:spPr>
    <a:noFill/>
    <a:ln>
      <a:solidFill>
        <a:schemeClr val="tx1">
          <a:lumMod val="65000"/>
          <a:lumOff val="35000"/>
        </a:schemeClr>
      </a:solidFill>
    </a:ln>
    <a:effectLst/>
  </c:spPr>
  <c:txPr>
    <a:bodyPr/>
    <a:lstStyle/>
    <a:p>
      <a:pPr>
        <a:defRPr/>
      </a:pPr>
      <a:endParaRPr lang="pt-BR"/>
    </a:p>
  </c:txPr>
  <c:externalData r:id="rId1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 rtl="0">
              <a:defRPr lang="pt-BR" sz="1400" b="1" i="0" u="none" strike="noStrike" kern="1200" spc="100" baseline="0"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pt-BR" sz="1400" b="1" i="0" u="none" strike="noStrike" kern="1200" spc="100" baseline="0"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Se você respondeu à questão anterior, por favor informe qual desses canais é o mais utilizado pela Ouvidoria Externa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view3D>
      <c:rotX val="0"/>
      <c:rotY val="0"/>
      <c:depthPercent val="60"/>
      <c:rAngAx val="0"/>
      <c:perspective val="100"/>
    </c:view3D>
    <c:floor>
      <c:thickness val="0"/>
      <c:spPr>
        <a:solidFill>
          <a:schemeClr val="lt1">
            <a:lumMod val="95000"/>
          </a:schemeClr>
        </a:solidFill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bar"/>
        <c:grouping val="clustered"/>
        <c:varyColors val="0"/>
        <c:ser>
          <c:idx val="1"/>
          <c:order val="0"/>
          <c:spPr>
            <a:solidFill>
              <a:schemeClr val="accent2">
                <a:alpha val="85000"/>
              </a:schemeClr>
            </a:solidFill>
            <a:ln w="9525" cap="flat" cmpd="sng" algn="ctr">
              <a:solidFill>
                <a:schemeClr val="accent2">
                  <a:lumMod val="75000"/>
                </a:schemeClr>
              </a:solidFill>
              <a:round/>
            </a:ln>
            <a:effectLst/>
            <a:sp3d contourW="9525">
              <a:contourClr>
                <a:schemeClr val="accent2">
                  <a:lumMod val="75000"/>
                </a:schemeClr>
              </a:contourClr>
            </a:sp3d>
          </c:spPr>
          <c:invertIfNegative val="0"/>
          <c:dLbls>
            <c:numFmt formatCode="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'C:\Users\alisson\Documents\[SAC - RESULTADO DA PESQUISA.xlsx]BASE GRÁFICOS OUVIDORIA'!$S$2:$S$6</c:f>
              <c:strCache>
                <c:ptCount val="5"/>
                <c:pt idx="0">
                  <c:v>E-mail</c:v>
                </c:pt>
                <c:pt idx="1">
                  <c:v>Formulário para envio de mensagem no site</c:v>
                </c:pt>
                <c:pt idx="2">
                  <c:v>Telefone</c:v>
                </c:pt>
                <c:pt idx="3">
                  <c:v>Site fale conosco</c:v>
                </c:pt>
                <c:pt idx="4">
                  <c:v>Outros</c:v>
                </c:pt>
              </c:strCache>
            </c:strRef>
          </c:cat>
          <c:val>
            <c:numRef>
              <c:f>'C:\Users\alisson\Documents\[SAC - RESULTADO DA PESQUISA.xlsx]BASE GRÁFICOS OUVIDORIA'!$U$2:$U$6</c:f>
              <c:numCache>
                <c:formatCode>General</c:formatCode>
                <c:ptCount val="5"/>
                <c:pt idx="0">
                  <c:v>0.27272727272727282</c:v>
                </c:pt>
                <c:pt idx="1">
                  <c:v>0.27272727272727282</c:v>
                </c:pt>
                <c:pt idx="2">
                  <c:v>0.27272727272727282</c:v>
                </c:pt>
                <c:pt idx="3">
                  <c:v>9.090909090909105E-2</c:v>
                </c:pt>
                <c:pt idx="4">
                  <c:v>9.090909090909105E-2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5"/>
        <c:shape val="box"/>
        <c:axId val="1630007104"/>
        <c:axId val="1630013088"/>
        <c:axId val="0"/>
      </c:bar3DChart>
      <c:catAx>
        <c:axId val="1630007104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630013088"/>
        <c:crosses val="autoZero"/>
        <c:auto val="1"/>
        <c:lblAlgn val="ctr"/>
        <c:lblOffset val="100"/>
        <c:noMultiLvlLbl val="0"/>
      </c:catAx>
      <c:valAx>
        <c:axId val="1630013088"/>
        <c:scaling>
          <c:orientation val="minMax"/>
        </c:scaling>
        <c:delete val="1"/>
        <c:axPos val="t"/>
        <c:numFmt formatCode="General" sourceLinked="1"/>
        <c:majorTickMark val="none"/>
        <c:minorTickMark val="none"/>
        <c:tickLblPos val="none"/>
        <c:crossAx val="16300071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solidFill>
        <a:schemeClr val="tx1">
          <a:lumMod val="65000"/>
          <a:lumOff val="35000"/>
        </a:schemeClr>
      </a:solidFill>
      <a:round/>
    </a:ln>
    <a:effectLst/>
  </c:spPr>
  <c:txPr>
    <a:bodyPr/>
    <a:lstStyle/>
    <a:p>
      <a:pPr>
        <a:defRPr/>
      </a:pPr>
      <a:endParaRPr lang="pt-BR"/>
    </a:p>
  </c:txPr>
  <c:externalData r:id="rId1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 rtl="0">
              <a:defRPr lang="pt-BR" sz="1400" b="1" i="0" u="none" strike="noStrike" kern="1200" spc="100" baseline="0"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pt-BR" sz="1400" b="1" i="0" u="none" strike="noStrike" kern="1200" spc="100" baseline="0"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 Ouvidoria Externa possui regulamentos ou atos normativos específicos que estabelecem a sua forma de atuação?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view3D>
      <c:rotX val="50"/>
      <c:rotY val="18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</c:dPt>
          <c:dLbls>
            <c:dLbl>
              <c:idx val="0"/>
              <c:layout>
                <c:manualLayout>
                  <c:x val="-5.7791883929599192E-3"/>
                  <c:y val="2.07215700910632E-2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layout>
                <c:manualLayout>
                  <c:x val="2.506311758818467E-2"/>
                  <c:y val="-1.6170779294027268E-2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'C:\Users\alisson\Documents\[SAC - RESULTADO DA PESQUISA.xlsx]BASE GRÁFICOS OUVIDORIA'!$Y$2:$Y$3</c:f>
              <c:strCache>
                <c:ptCount val="2"/>
                <c:pt idx="0">
                  <c:v>SIM</c:v>
                </c:pt>
                <c:pt idx="1">
                  <c:v>NÃO</c:v>
                </c:pt>
              </c:strCache>
            </c:strRef>
          </c:cat>
          <c:val>
            <c:numRef>
              <c:f>'C:\Users\alisson\Documents\[SAC - RESULTADO DA PESQUISA.xlsx]BASE GRÁFICOS OUVIDORIA'!$Z$2:$Z$3</c:f>
              <c:numCache>
                <c:formatCode>General</c:formatCode>
                <c:ptCount val="2"/>
                <c:pt idx="0">
                  <c:v>8</c:v>
                </c:pt>
                <c:pt idx="1">
                  <c:v>13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0"/>
        </c:dLbls>
      </c:pie3DChart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zero"/>
    <c:showDLblsOverMax val="0"/>
  </c:chart>
  <c:spPr>
    <a:noFill/>
    <a:ln w="9525" cap="flat" cmpd="sng" algn="ctr">
      <a:solidFill>
        <a:schemeClr val="tx1">
          <a:lumMod val="65000"/>
          <a:lumOff val="35000"/>
        </a:schemeClr>
      </a:solidFill>
      <a:round/>
    </a:ln>
    <a:effectLst/>
  </c:spPr>
  <c:txPr>
    <a:bodyPr/>
    <a:lstStyle/>
    <a:p>
      <a:pPr>
        <a:defRPr/>
      </a:pPr>
      <a:endParaRPr lang="pt-BR"/>
    </a:p>
  </c:txPr>
  <c:externalData r:id="rId1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 rtl="0">
              <a:defRPr lang="pt-BR" sz="1400" b="1" i="0" u="none" strike="noStrike" kern="1200" spc="100" baseline="0"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pt-BR" sz="1400" b="1" i="0" u="none" strike="noStrike" kern="1200" spc="100" baseline="0"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Ela possui autonomia para propor e articular soluções para possíveis denúncias e conflitos?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view3D>
      <c:rotX val="50"/>
      <c:rotY val="18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</c:dPt>
          <c:dLbls>
            <c:dLbl>
              <c:idx val="0"/>
              <c:layout>
                <c:manualLayout>
                  <c:x val="-1.3553745418225687E-2"/>
                  <c:y val="2.3297352776110579E-2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layout>
                <c:manualLayout>
                  <c:x val="2.7938147655350038E-2"/>
                  <c:y val="6.0602752087879644E-2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'C:\Users\alisson\Documents\[SAC - RESULTADO DA PESQUISA.xlsx]BASE GRÁFICOS OUVIDORIA'!$AE$2:$AE$3</c:f>
              <c:strCache>
                <c:ptCount val="2"/>
                <c:pt idx="0">
                  <c:v>SIM</c:v>
                </c:pt>
                <c:pt idx="1">
                  <c:v>NÃO</c:v>
                </c:pt>
              </c:strCache>
            </c:strRef>
          </c:cat>
          <c:val>
            <c:numRef>
              <c:f>'C:\Users\alisson\Documents\[SAC - RESULTADO DA PESQUISA.xlsx]BASE GRÁFICOS OUVIDORIA'!$AF$2:$AF$3</c:f>
              <c:numCache>
                <c:formatCode>General</c:formatCode>
                <c:ptCount val="2"/>
                <c:pt idx="0">
                  <c:v>6</c:v>
                </c:pt>
                <c:pt idx="1">
                  <c:v>14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0"/>
        </c:dLbls>
      </c:pie3DChart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zero"/>
    <c:showDLblsOverMax val="0"/>
  </c:chart>
  <c:spPr>
    <a:noFill/>
    <a:ln w="9525" cap="flat" cmpd="sng" algn="ctr">
      <a:solidFill>
        <a:schemeClr val="tx1">
          <a:lumMod val="65000"/>
          <a:lumOff val="35000"/>
        </a:schemeClr>
      </a:solidFill>
      <a:round/>
    </a:ln>
    <a:effectLst/>
  </c:spPr>
  <c:txPr>
    <a:bodyPr/>
    <a:lstStyle/>
    <a:p>
      <a:pPr>
        <a:defRPr/>
      </a:pPr>
      <a:endParaRPr lang="pt-BR"/>
    </a:p>
  </c:txPr>
  <c:externalData r:id="rId1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 rtl="0">
              <a:defRPr lang="pt-BR" sz="1400" b="1" i="0" u="none" strike="noStrike" kern="1200" spc="100" baseline="0"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pt-BR" sz="1400" b="1" i="0" u="none" strike="noStrike" kern="1200" spc="100" baseline="0" dirty="0"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 Ouvidoria Externa está integrada ao SAC?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view3D>
      <c:rotX val="50"/>
      <c:rotY val="18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</c:dPt>
          <c:dLbls>
            <c:dLbl>
              <c:idx val="0"/>
              <c:layout>
                <c:manualLayout>
                  <c:x val="-4.5457354242864567E-2"/>
                  <c:y val="-4.5924300175608876E-2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layout>
                <c:manualLayout>
                  <c:x val="5.0978672946206505E-2"/>
                  <c:y val="5.7484406181544316E-2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'C:\Users\alisson\Documents\[SAC - RESULTADO DA PESQUISA.xlsx]BASE GRÁFICOS OUVIDORIA'!$AK$2:$AK$3</c:f>
              <c:strCache>
                <c:ptCount val="2"/>
                <c:pt idx="0">
                  <c:v>SIM</c:v>
                </c:pt>
                <c:pt idx="1">
                  <c:v>NÃO</c:v>
                </c:pt>
              </c:strCache>
            </c:strRef>
          </c:cat>
          <c:val>
            <c:numRef>
              <c:f>'C:\Users\alisson\Documents\[SAC - RESULTADO DA PESQUISA.xlsx]BASE GRÁFICOS OUVIDORIA'!$AL$2:$AL$3</c:f>
              <c:numCache>
                <c:formatCode>General</c:formatCode>
                <c:ptCount val="2"/>
                <c:pt idx="0">
                  <c:v>5</c:v>
                </c:pt>
                <c:pt idx="1">
                  <c:v>15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0"/>
        </c:dLbls>
      </c:pie3DChart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zero"/>
    <c:showDLblsOverMax val="0"/>
  </c:chart>
  <c:spPr>
    <a:noFill/>
    <a:ln w="9525" cap="flat" cmpd="sng" algn="ctr">
      <a:solidFill>
        <a:schemeClr val="tx1">
          <a:lumMod val="65000"/>
          <a:lumOff val="35000"/>
        </a:schemeClr>
      </a:solidFill>
      <a:round/>
    </a:ln>
    <a:effectLst/>
  </c:spPr>
  <c:txPr>
    <a:bodyPr/>
    <a:lstStyle/>
    <a:p>
      <a:pPr>
        <a:defRPr/>
      </a:pPr>
      <a:endParaRPr lang="pt-BR"/>
    </a:p>
  </c:txPr>
  <c:externalData r:id="rId1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 rtl="0">
              <a:defRPr lang="pt-BR" sz="1400" b="1" i="0" u="none" strike="noStrike" kern="1200" spc="100" baseline="0"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pt-BR" sz="1400" b="1" i="0" u="none" strike="noStrike" kern="1200" spc="100" baseline="0" dirty="0"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Existe um sistema de informações para registro e controle dos atendimentos?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view3D>
      <c:rotX val="50"/>
      <c:rotY val="18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</c:dPt>
          <c:dLbls>
            <c:dLbl>
              <c:idx val="0"/>
              <c:layout>
                <c:manualLayout>
                  <c:x val="-9.9052065134860208E-3"/>
                  <c:y val="-4.7162335862788431E-2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layout>
                <c:manualLayout>
                  <c:x val="-1.4854884922275091E-3"/>
                  <c:y val="-3.1128868513368418E-2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'C:\Users\alisson\Documents\[SAC - RESULTADO DA PESQUISA.xlsx]BASE GRÁFICOS OUVIDORIA'!$AQ$2:$AQ$3</c:f>
              <c:strCache>
                <c:ptCount val="2"/>
                <c:pt idx="0">
                  <c:v>SIM</c:v>
                </c:pt>
                <c:pt idx="1">
                  <c:v>NÃO</c:v>
                </c:pt>
              </c:strCache>
            </c:strRef>
          </c:cat>
          <c:val>
            <c:numRef>
              <c:f>'C:\Users\alisson\Documents\[SAC - RESULTADO DA PESQUISA.xlsx]BASE GRÁFICOS OUVIDORIA'!$AR$2:$AR$3</c:f>
              <c:numCache>
                <c:formatCode>General</c:formatCode>
                <c:ptCount val="2"/>
                <c:pt idx="0">
                  <c:v>9</c:v>
                </c:pt>
                <c:pt idx="1">
                  <c:v>11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0"/>
        </c:dLbls>
      </c:pie3DChart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zero"/>
    <c:showDLblsOverMax val="0"/>
  </c:chart>
  <c:spPr>
    <a:noFill/>
    <a:ln w="9525" cap="flat" cmpd="sng" algn="ctr">
      <a:solidFill>
        <a:schemeClr val="tx1">
          <a:lumMod val="65000"/>
          <a:lumOff val="35000"/>
        </a:schemeClr>
      </a:solidFill>
      <a:round/>
    </a:ln>
    <a:effectLst/>
  </c:spPr>
  <c:txPr>
    <a:bodyPr/>
    <a:lstStyle/>
    <a:p>
      <a:pPr>
        <a:defRPr/>
      </a:pPr>
      <a:endParaRPr lang="pt-BR"/>
    </a:p>
  </c:txPr>
  <c:externalData r:id="rId1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 rtl="0">
              <a:defRPr lang="pt-BR" sz="1400" b="1" i="0" u="none" strike="noStrike" kern="1200" spc="100" baseline="0"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pt-BR" sz="1400" b="1" i="0" u="none" strike="noStrike" kern="1200" spc="100" baseline="0"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Se você respondeu SIM à questão anterior, por favor informe o sistema de informação utilizado (CRM Dynamics, sistema próprio etc)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view3D>
      <c:rotX val="0"/>
      <c:rotY val="0"/>
      <c:depthPercent val="60"/>
      <c:rAngAx val="0"/>
      <c:perspective val="100"/>
    </c:view3D>
    <c:floor>
      <c:thickness val="0"/>
      <c:spPr>
        <a:solidFill>
          <a:schemeClr val="lt1">
            <a:lumMod val="95000"/>
          </a:schemeClr>
        </a:solidFill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bar"/>
        <c:grouping val="clustered"/>
        <c:varyColors val="0"/>
        <c:ser>
          <c:idx val="1"/>
          <c:order val="0"/>
          <c:spPr>
            <a:solidFill>
              <a:schemeClr val="accent2">
                <a:alpha val="85000"/>
              </a:schemeClr>
            </a:solidFill>
            <a:ln w="9525" cap="flat" cmpd="sng" algn="ctr">
              <a:solidFill>
                <a:schemeClr val="accent2">
                  <a:lumMod val="75000"/>
                </a:schemeClr>
              </a:solidFill>
              <a:round/>
            </a:ln>
            <a:effectLst/>
            <a:sp3d contourW="9525">
              <a:contourClr>
                <a:schemeClr val="accent2">
                  <a:lumMod val="75000"/>
                </a:schemeClr>
              </a:contourClr>
            </a:sp3d>
          </c:spPr>
          <c:invertIfNegative val="0"/>
          <c:dLbls>
            <c:dLbl>
              <c:idx val="1"/>
              <c:layout>
                <c:manualLayout>
                  <c:x val="3.662637030804148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layout>
                <c:manualLayout>
                  <c:x val="3.2317385565919017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numFmt formatCode="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'C:\Users\alisson\Documents\[SAC - RESULTADO DA PESQUISA.xlsx]BASE GRÁFICOS OUVIDORIA'!$AY$2:$AY$4</c:f>
              <c:strCache>
                <c:ptCount val="3"/>
                <c:pt idx="0">
                  <c:v>Sistema Próprio</c:v>
                </c:pt>
                <c:pt idx="1">
                  <c:v>CRM Dynamics</c:v>
                </c:pt>
                <c:pt idx="2">
                  <c:v>Planilha Excel</c:v>
                </c:pt>
              </c:strCache>
            </c:strRef>
          </c:cat>
          <c:val>
            <c:numRef>
              <c:f>'C:\Users\alisson\Documents\[SAC - RESULTADO DA PESQUISA.xlsx]BASE GRÁFICOS OUVIDORIA'!$BA$2:$BA$4</c:f>
              <c:numCache>
                <c:formatCode>General</c:formatCode>
                <c:ptCount val="3"/>
                <c:pt idx="0">
                  <c:v>0.8</c:v>
                </c:pt>
                <c:pt idx="1">
                  <c:v>0.1</c:v>
                </c:pt>
                <c:pt idx="2">
                  <c:v>0.1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5"/>
        <c:shape val="box"/>
        <c:axId val="1631020176"/>
        <c:axId val="1631026160"/>
        <c:axId val="0"/>
      </c:bar3DChart>
      <c:catAx>
        <c:axId val="1631020176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631026160"/>
        <c:crosses val="autoZero"/>
        <c:auto val="1"/>
        <c:lblAlgn val="ctr"/>
        <c:lblOffset val="100"/>
        <c:noMultiLvlLbl val="0"/>
      </c:catAx>
      <c:valAx>
        <c:axId val="1631026160"/>
        <c:scaling>
          <c:orientation val="minMax"/>
        </c:scaling>
        <c:delete val="1"/>
        <c:axPos val="t"/>
        <c:numFmt formatCode="General" sourceLinked="1"/>
        <c:majorTickMark val="none"/>
        <c:minorTickMark val="none"/>
        <c:tickLblPos val="none"/>
        <c:crossAx val="16310201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solidFill>
        <a:schemeClr val="tx1">
          <a:lumMod val="65000"/>
          <a:lumOff val="35000"/>
        </a:schemeClr>
      </a:solidFill>
      <a:round/>
    </a:ln>
    <a:effectLst/>
  </c:spPr>
  <c:txPr>
    <a:bodyPr/>
    <a:lstStyle/>
    <a:p>
      <a:pPr>
        <a:defRPr/>
      </a:pPr>
      <a:endParaRPr lang="pt-BR"/>
    </a:p>
  </c:txPr>
  <c:externalData r:id="rId1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 rtl="0">
              <a:defRPr lang="pt-BR" sz="1400" b="1" i="0" u="none" strike="noStrike" kern="1200" spc="100" baseline="0"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pt-BR" sz="1400" b="1" i="0" u="none" strike="noStrike" kern="1200" spc="100" baseline="0"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Existe um processo relativo à atuação da Ouvidoria Externa definido e implantado (fluxo, responsáveis, prazos etc)?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view3D>
      <c:rotX val="50"/>
      <c:rotY val="18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</c:dPt>
          <c:dLbls>
            <c:dLbl>
              <c:idx val="0"/>
              <c:layout>
                <c:manualLayout>
                  <c:x val="-1.6918912661142517E-2"/>
                  <c:y val="1.0561600282979585E-2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layout>
                <c:manualLayout>
                  <c:x val="1.2869021665604358E-2"/>
                  <c:y val="-2.1801961638997752E-2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'C:\Users\alisson\Documents\[SAC - RESULTADO DA PESQUISA.xlsx]BASE GRÁFICOS OUVIDORIA'!$BE$2:$BE$3</c:f>
              <c:strCache>
                <c:ptCount val="2"/>
                <c:pt idx="0">
                  <c:v>SIM</c:v>
                </c:pt>
                <c:pt idx="1">
                  <c:v>NÃO</c:v>
                </c:pt>
              </c:strCache>
            </c:strRef>
          </c:cat>
          <c:val>
            <c:numRef>
              <c:f>'C:\Users\alisson\Documents\[SAC - RESULTADO DA PESQUISA.xlsx]BASE GRÁFICOS OUVIDORIA'!$BF$2:$BF$3</c:f>
              <c:numCache>
                <c:formatCode>General</c:formatCode>
                <c:ptCount val="2"/>
                <c:pt idx="0">
                  <c:v>8</c:v>
                </c:pt>
                <c:pt idx="1">
                  <c:v>13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0"/>
        </c:dLbls>
      </c:pie3DChart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zero"/>
    <c:showDLblsOverMax val="0"/>
  </c:chart>
  <c:spPr>
    <a:noFill/>
    <a:ln w="9525" cap="flat" cmpd="sng" algn="ctr">
      <a:solidFill>
        <a:schemeClr val="tx1">
          <a:lumMod val="65000"/>
          <a:lumOff val="35000"/>
        </a:schemeClr>
      </a:solidFill>
      <a:round/>
    </a:ln>
    <a:effectLst/>
  </c:spPr>
  <c:txPr>
    <a:bodyPr/>
    <a:lstStyle/>
    <a:p>
      <a:pPr>
        <a:defRPr/>
      </a:pPr>
      <a:endParaRPr lang="pt-BR"/>
    </a:p>
  </c:txPr>
  <c:externalData r:id="rId1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 rtl="0">
              <a:defRPr lang="pt-BR" sz="1400" b="1" i="0" u="none" strike="noStrike" kern="1200" spc="100" baseline="0"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pt-BR" sz="1400" b="1" i="0" u="none" strike="noStrike" kern="1200" spc="100" baseline="0"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Existem dados gerais de atendimento, estatísticas e indicadores de performance?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view3D>
      <c:rotX val="50"/>
      <c:rotY val="18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</c:dPt>
          <c:dLbls>
            <c:dLbl>
              <c:idx val="0"/>
              <c:layout>
                <c:manualLayout>
                  <c:x val="-7.04217957769942E-2"/>
                  <c:y val="-8.9937095532070216E-2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layout>
                <c:manualLayout>
                  <c:x val="9.3005810654639393E-2"/>
                  <c:y val="0.12058049808306398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'C:\Users\alisson\Documents\[SAC - RESULTADO DA PESQUISA.xlsx]BASE GRÁFICOS OUVIDORIA'!$BK$2:$BK$3</c:f>
              <c:strCache>
                <c:ptCount val="2"/>
                <c:pt idx="0">
                  <c:v>SIM</c:v>
                </c:pt>
                <c:pt idx="1">
                  <c:v>NÃO</c:v>
                </c:pt>
              </c:strCache>
            </c:strRef>
          </c:cat>
          <c:val>
            <c:numRef>
              <c:f>'C:\Users\alisson\Documents\[SAC - RESULTADO DA PESQUISA.xlsx]BASE GRÁFICOS OUVIDORIA'!$BL$2:$BL$3</c:f>
              <c:numCache>
                <c:formatCode>General</c:formatCode>
                <c:ptCount val="2"/>
                <c:pt idx="0">
                  <c:v>5</c:v>
                </c:pt>
                <c:pt idx="1">
                  <c:v>16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0"/>
        </c:dLbls>
      </c:pie3DChart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zero"/>
    <c:showDLblsOverMax val="0"/>
  </c:chart>
  <c:spPr>
    <a:noFill/>
    <a:ln w="9525" cap="flat" cmpd="sng" algn="ctr">
      <a:solidFill>
        <a:schemeClr val="tx1">
          <a:lumMod val="65000"/>
          <a:lumOff val="35000"/>
        </a:schemeClr>
      </a:solidFill>
      <a:round/>
    </a:ln>
    <a:effectLst/>
  </c:spPr>
  <c:txPr>
    <a:bodyPr/>
    <a:lstStyle/>
    <a:p>
      <a:pPr>
        <a:defRPr/>
      </a:pPr>
      <a:endParaRPr lang="pt-BR"/>
    </a:p>
  </c:txPr>
  <c:externalData r:id="rId1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 rtl="0">
              <a:defRPr lang="pt-BR" sz="1400" b="1" i="0" u="none" strike="noStrike" kern="1200" spc="100" baseline="0"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pt-BR" sz="1400" b="1" i="0" u="none" strike="noStrike" kern="1200" spc="100" baseline="0"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Existem informações sobre o perfil do público-alvo atendido pela Ouvidoria Externa do seu Departamento Regional?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view3D>
      <c:rotX val="50"/>
      <c:rotY val="18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</c:dPt>
          <c:dLbls>
            <c:dLbl>
              <c:idx val="0"/>
              <c:layout>
                <c:manualLayout>
                  <c:x val="-1.977999460825168E-2"/>
                  <c:y val="-1.7644724143645561E-2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layout>
                <c:manualLayout>
                  <c:x val="9.7906527541956043E-2"/>
                  <c:y val="0.12484134621410357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'C:\Users\alisson\Documents\[SAC - RESULTADO DA PESQUISA.xlsx]BASE GRÁFICOS OUVIDORIA'!$BS$2:$BS$3</c:f>
              <c:strCache>
                <c:ptCount val="2"/>
                <c:pt idx="0">
                  <c:v>SIM</c:v>
                </c:pt>
                <c:pt idx="1">
                  <c:v>NÃO</c:v>
                </c:pt>
              </c:strCache>
            </c:strRef>
          </c:cat>
          <c:val>
            <c:numRef>
              <c:f>'C:\Users\alisson\Documents\[SAC - RESULTADO DA PESQUISA.xlsx]BASE GRÁFICOS OUVIDORIA'!$BT$2:$BT$3</c:f>
              <c:numCache>
                <c:formatCode>General</c:formatCode>
                <c:ptCount val="2"/>
                <c:pt idx="0">
                  <c:v>3</c:v>
                </c:pt>
                <c:pt idx="1">
                  <c:v>18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0"/>
        </c:dLbls>
      </c:pie3DChart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zero"/>
    <c:showDLblsOverMax val="0"/>
  </c:chart>
  <c:spPr>
    <a:noFill/>
    <a:ln w="9525" cap="flat" cmpd="sng" algn="ctr">
      <a:solidFill>
        <a:schemeClr val="tx1">
          <a:lumMod val="65000"/>
          <a:lumOff val="35000"/>
        </a:schemeClr>
      </a:solidFill>
      <a:round/>
    </a:ln>
    <a:effectLst/>
  </c:spPr>
  <c:txPr>
    <a:bodyPr/>
    <a:lstStyle/>
    <a:p>
      <a:pPr>
        <a:defRPr/>
      </a:pPr>
      <a:endParaRPr lang="pt-BR"/>
    </a:p>
  </c:txPr>
  <c:externalData r:id="rId1">
    <c:autoUpdate val="0"/>
  </c:externalData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 rtl="0">
              <a:defRPr lang="pt-BR" sz="1400" b="1" i="0" u="none" strike="noStrike" kern="1200" spc="100" baseline="0"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pt-BR" sz="1400" b="1" i="0" u="none" strike="noStrike" kern="1200" spc="100" baseline="0" dirty="0"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Se você respondeu SIM ao item anterior, por favor indique quais as características que você monitora (idade, sexo, local </a:t>
            </a:r>
            <a:r>
              <a:rPr lang="pt-BR" sz="1400" b="1" i="0" u="none" strike="noStrike" kern="1200" spc="100" baseline="0" dirty="0" err="1"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etc</a:t>
            </a:r>
            <a:r>
              <a:rPr lang="pt-BR" sz="1400" b="1" i="0" u="none" strike="noStrike" kern="1200" spc="100" baseline="0" dirty="0"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).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view3D>
      <c:rotX val="0"/>
      <c:rotY val="0"/>
      <c:depthPercent val="60"/>
      <c:rAngAx val="0"/>
      <c:perspective val="100"/>
    </c:view3D>
    <c:floor>
      <c:thickness val="0"/>
      <c:spPr>
        <a:solidFill>
          <a:schemeClr val="lt1">
            <a:lumMod val="95000"/>
          </a:schemeClr>
        </a:solidFill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bar"/>
        <c:grouping val="clustered"/>
        <c:varyColors val="0"/>
        <c:ser>
          <c:idx val="1"/>
          <c:order val="0"/>
          <c:spPr>
            <a:solidFill>
              <a:schemeClr val="accent2">
                <a:alpha val="85000"/>
              </a:schemeClr>
            </a:solidFill>
            <a:ln w="9525" cap="flat" cmpd="sng" algn="ctr">
              <a:solidFill>
                <a:schemeClr val="accent2">
                  <a:lumMod val="75000"/>
                </a:schemeClr>
              </a:solidFill>
              <a:round/>
            </a:ln>
            <a:effectLst/>
            <a:sp3d contourW="9525">
              <a:contourClr>
                <a:schemeClr val="accent2">
                  <a:lumMod val="75000"/>
                </a:schemeClr>
              </a:contourClr>
            </a:sp3d>
          </c:spPr>
          <c:invertIfNegative val="0"/>
          <c:dLbls>
            <c:numFmt formatCode="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'C:\Users\alisson\Documents\[SAC - RESULTADO DA PESQUISA.xlsx]BASE GRÁFICOS OUVIDORIA'!$BY$2:$BY$5</c:f>
              <c:strCache>
                <c:ptCount val="4"/>
                <c:pt idx="0">
                  <c:v>Perfil (Indústria, Estudante, Comunidade, etc)</c:v>
                </c:pt>
                <c:pt idx="1">
                  <c:v>Sexo</c:v>
                </c:pt>
                <c:pt idx="2">
                  <c:v>Município</c:v>
                </c:pt>
                <c:pt idx="3">
                  <c:v>Tipo de Serviço</c:v>
                </c:pt>
              </c:strCache>
            </c:strRef>
          </c:cat>
          <c:val>
            <c:numRef>
              <c:f>'C:\Users\alisson\Documents\[SAC - RESULTADO DA PESQUISA.xlsx]BASE GRÁFICOS OUVIDORIA'!$CB$2:$CB$5</c:f>
              <c:numCache>
                <c:formatCode>General</c:formatCode>
                <c:ptCount val="4"/>
                <c:pt idx="0">
                  <c:v>0.49000000000000027</c:v>
                </c:pt>
                <c:pt idx="1">
                  <c:v>0.17</c:v>
                </c:pt>
                <c:pt idx="2">
                  <c:v>0.17</c:v>
                </c:pt>
                <c:pt idx="3">
                  <c:v>0.17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5"/>
        <c:shape val="box"/>
        <c:axId val="1631014192"/>
        <c:axId val="1631021264"/>
        <c:axId val="0"/>
      </c:bar3DChart>
      <c:catAx>
        <c:axId val="1631014192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631021264"/>
        <c:crosses val="autoZero"/>
        <c:auto val="1"/>
        <c:lblAlgn val="ctr"/>
        <c:lblOffset val="100"/>
        <c:noMultiLvlLbl val="0"/>
      </c:catAx>
      <c:valAx>
        <c:axId val="1631021264"/>
        <c:scaling>
          <c:orientation val="minMax"/>
        </c:scaling>
        <c:delete val="1"/>
        <c:axPos val="t"/>
        <c:numFmt formatCode="General" sourceLinked="1"/>
        <c:majorTickMark val="none"/>
        <c:minorTickMark val="none"/>
        <c:tickLblPos val="none"/>
        <c:crossAx val="16310141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solidFill>
        <a:schemeClr val="tx1">
          <a:lumMod val="65000"/>
          <a:lumOff val="35000"/>
        </a:schemeClr>
      </a:solidFill>
      <a:round/>
    </a:ln>
    <a:effectLst/>
  </c:spPr>
  <c:txPr>
    <a:bodyPr/>
    <a:lstStyle/>
    <a:p>
      <a:pPr>
        <a:defRPr/>
      </a:pPr>
      <a:endParaRPr lang="pt-BR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 rtl="0">
              <a:defRPr lang="pt-BR" sz="1600" b="1" i="0" u="none" strike="noStrike" kern="1200" spc="100" baseline="0"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pt-BR" sz="1400" b="1" i="0" u="none" strike="noStrike" kern="1200" spc="100" baseline="0" dirty="0"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Se você respondeu SIM à questão anterior, por favor informe os canais utilizados para atendimento ao cliente.</a:t>
            </a:r>
          </a:p>
        </c:rich>
      </c:tx>
      <c:layout>
        <c:manualLayout>
          <c:xMode val="edge"/>
          <c:yMode val="edge"/>
          <c:x val="0.10359523308764765"/>
          <c:y val="1.0367405752003041E-2"/>
        </c:manualLayout>
      </c:layout>
      <c:overlay val="0"/>
      <c:spPr>
        <a:noFill/>
        <a:ln>
          <a:noFill/>
        </a:ln>
        <a:effectLst/>
      </c:spPr>
    </c:title>
    <c:autoTitleDeleted val="0"/>
    <c:view3D>
      <c:rotX val="0"/>
      <c:rotY val="0"/>
      <c:depthPercent val="60"/>
      <c:rAngAx val="0"/>
      <c:perspective val="100"/>
    </c:view3D>
    <c:floor>
      <c:thickness val="0"/>
      <c:spPr>
        <a:solidFill>
          <a:schemeClr val="lt1">
            <a:lumMod val="95000"/>
          </a:schemeClr>
        </a:solidFill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bar"/>
        <c:grouping val="clustered"/>
        <c:varyColors val="0"/>
        <c:ser>
          <c:idx val="1"/>
          <c:order val="0"/>
          <c:tx>
            <c:strRef>
              <c:f>'C:\Users\alisson\Documents\[SAC - RESULTADO DA PESQUISA.xlsx]BASE GRÁFICOS SAC'!$T$1</c:f>
              <c:strCache>
                <c:ptCount val="1"/>
                <c:pt idx="0">
                  <c:v>%</c:v>
                </c:pt>
              </c:strCache>
            </c:strRef>
          </c:tx>
          <c:spPr>
            <a:solidFill>
              <a:schemeClr val="accent2">
                <a:alpha val="85000"/>
              </a:schemeClr>
            </a:solidFill>
            <a:ln w="9525" cap="flat" cmpd="sng" algn="ctr">
              <a:solidFill>
                <a:schemeClr val="accent2">
                  <a:lumMod val="75000"/>
                </a:schemeClr>
              </a:solidFill>
              <a:round/>
            </a:ln>
            <a:effectLst/>
            <a:sp3d contourW="9525">
              <a:contourClr>
                <a:schemeClr val="accent2">
                  <a:lumMod val="75000"/>
                </a:schemeClr>
              </a:contourClr>
            </a:sp3d>
          </c:spPr>
          <c:invertIfNegative val="0"/>
          <c:dLbls>
            <c:numFmt formatCode="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'C:\Users\alisson\Documents\[SAC - RESULTADO DA PESQUISA.xlsx]BASE GRÁFICOS SAC'!$R$2:$R$13</c:f>
              <c:strCache>
                <c:ptCount val="12"/>
                <c:pt idx="0">
                  <c:v>E-mail</c:v>
                </c:pt>
                <c:pt idx="1">
                  <c:v>Site fale conosco</c:v>
                </c:pt>
                <c:pt idx="2">
                  <c:v>Telefone</c:v>
                </c:pt>
                <c:pt idx="3">
                  <c:v>Redes Sociais</c:v>
                </c:pt>
                <c:pt idx="4">
                  <c:v>Presencial</c:v>
                </c:pt>
                <c:pt idx="5">
                  <c:v>Formulário para envio de mensagem no site</c:v>
                </c:pt>
                <c:pt idx="6">
                  <c:v>Caixa de Sugestão</c:v>
                </c:pt>
                <c:pt idx="7">
                  <c:v>Filipetas</c:v>
                </c:pt>
                <c:pt idx="8">
                  <c:v>Formulário de Opinião do Cliente Externo</c:v>
                </c:pt>
                <c:pt idx="9">
                  <c:v>Formulário fale com a gente</c:v>
                </c:pt>
                <c:pt idx="10">
                  <c:v>Pesquisas de satisfação</c:v>
                </c:pt>
                <c:pt idx="11">
                  <c:v>Whatsapp</c:v>
                </c:pt>
              </c:strCache>
            </c:strRef>
          </c:cat>
          <c:val>
            <c:numRef>
              <c:f>'C:\Users\alisson\Documents\[SAC - RESULTADO DA PESQUISA.xlsx]BASE GRÁFICOS SAC'!$T$2:$T$13</c:f>
              <c:numCache>
                <c:formatCode>General</c:formatCode>
                <c:ptCount val="12"/>
                <c:pt idx="0">
                  <c:v>0.96774193548387266</c:v>
                </c:pt>
                <c:pt idx="1">
                  <c:v>0.93548387096774133</c:v>
                </c:pt>
                <c:pt idx="2">
                  <c:v>0.87096774193548387</c:v>
                </c:pt>
                <c:pt idx="3">
                  <c:v>0.77419354838709675</c:v>
                </c:pt>
                <c:pt idx="4">
                  <c:v>0.74193548387096753</c:v>
                </c:pt>
                <c:pt idx="5">
                  <c:v>0.70967741935483974</c:v>
                </c:pt>
                <c:pt idx="6">
                  <c:v>9.6774193548387205E-2</c:v>
                </c:pt>
                <c:pt idx="7">
                  <c:v>3.2258064516129066E-2</c:v>
                </c:pt>
                <c:pt idx="8">
                  <c:v>3.2258064516129066E-2</c:v>
                </c:pt>
                <c:pt idx="9">
                  <c:v>3.2258064516129066E-2</c:v>
                </c:pt>
                <c:pt idx="10">
                  <c:v>3.2258064516129066E-2</c:v>
                </c:pt>
                <c:pt idx="11">
                  <c:v>3.2258064516129066E-2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65"/>
        <c:shape val="box"/>
        <c:axId val="1629196144"/>
        <c:axId val="1629196688"/>
        <c:axId val="0"/>
      </c:bar3DChart>
      <c:catAx>
        <c:axId val="1629196144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629196688"/>
        <c:crosses val="autoZero"/>
        <c:auto val="1"/>
        <c:lblAlgn val="ctr"/>
        <c:lblOffset val="100"/>
        <c:noMultiLvlLbl val="0"/>
      </c:catAx>
      <c:valAx>
        <c:axId val="1629196688"/>
        <c:scaling>
          <c:orientation val="minMax"/>
        </c:scaling>
        <c:delete val="1"/>
        <c:axPos val="t"/>
        <c:numFmt formatCode="General" sourceLinked="1"/>
        <c:majorTickMark val="none"/>
        <c:minorTickMark val="none"/>
        <c:tickLblPos val="none"/>
        <c:crossAx val="1629196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solidFill>
        <a:schemeClr val="tx1">
          <a:lumMod val="65000"/>
          <a:lumOff val="35000"/>
        </a:schemeClr>
      </a:solidFill>
      <a:round/>
    </a:ln>
    <a:effectLst/>
  </c:spPr>
  <c:txPr>
    <a:bodyPr/>
    <a:lstStyle/>
    <a:p>
      <a:pPr>
        <a:defRPr/>
      </a:pPr>
      <a:endParaRPr lang="pt-BR"/>
    </a:p>
  </c:txPr>
  <c:externalData r:id="rId1">
    <c:autoUpdate val="0"/>
  </c:externalData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 rtl="0">
              <a:defRPr lang="pt-BR" sz="1400" b="1" i="0" u="none" strike="noStrike" kern="1200" spc="100" baseline="0"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pt-BR" sz="1400" b="1" i="0" u="none" strike="noStrike" kern="1200" spc="100" baseline="0" dirty="0"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Qual a área responsável pela Ouvidoria Externa?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view3D>
      <c:rotX val="0"/>
      <c:rotY val="0"/>
      <c:depthPercent val="60"/>
      <c:rAngAx val="0"/>
      <c:perspective val="100"/>
    </c:view3D>
    <c:floor>
      <c:thickness val="0"/>
      <c:spPr>
        <a:solidFill>
          <a:schemeClr val="lt1">
            <a:lumMod val="95000"/>
          </a:schemeClr>
        </a:solidFill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bar"/>
        <c:grouping val="clustered"/>
        <c:varyColors val="0"/>
        <c:ser>
          <c:idx val="1"/>
          <c:order val="0"/>
          <c:spPr>
            <a:solidFill>
              <a:schemeClr val="accent2">
                <a:alpha val="85000"/>
              </a:schemeClr>
            </a:solidFill>
            <a:ln w="9525" cap="flat" cmpd="sng" algn="ctr">
              <a:solidFill>
                <a:schemeClr val="accent2">
                  <a:lumMod val="75000"/>
                </a:schemeClr>
              </a:solidFill>
              <a:round/>
            </a:ln>
            <a:effectLst/>
            <a:sp3d contourW="9525">
              <a:contourClr>
                <a:schemeClr val="accent2">
                  <a:lumMod val="75000"/>
                </a:schemeClr>
              </a:contourClr>
            </a:sp3d>
          </c:spPr>
          <c:invertIfNegative val="0"/>
          <c:dLbls>
            <c:dLbl>
              <c:idx val="2"/>
              <c:layout>
                <c:manualLayout>
                  <c:x val="1.7084746902759036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layout>
                <c:manualLayout>
                  <c:x val="1.9220340265603951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layout>
                <c:manualLayout>
                  <c:x val="1.7084746902759036E-2"/>
                  <c:y val="3.5366931918656055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numFmt formatCode="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'C:\Users\alisson\Documents\[SAC - RESULTADO DA PESQUISA.xlsx]BASE GRÁFICOS OUVIDORIA'!$CF$2:$CF$6</c:f>
              <c:strCache>
                <c:ptCount val="5"/>
                <c:pt idx="0">
                  <c:v>Mercado</c:v>
                </c:pt>
                <c:pt idx="1">
                  <c:v>Presidência</c:v>
                </c:pt>
                <c:pt idx="2">
                  <c:v>Auditoria Interna</c:v>
                </c:pt>
                <c:pt idx="3">
                  <c:v>Diretoria/Superintendência</c:v>
                </c:pt>
                <c:pt idx="4">
                  <c:v>Gerência de Gestão Pessoas</c:v>
                </c:pt>
              </c:strCache>
            </c:strRef>
          </c:cat>
          <c:val>
            <c:numRef>
              <c:f>'C:\Users\alisson\Documents\[SAC - RESULTADO DA PESQUISA.xlsx]BASE GRÁFICOS OUVIDORIA'!$CI$2:$CI$6</c:f>
              <c:numCache>
                <c:formatCode>General</c:formatCode>
                <c:ptCount val="5"/>
                <c:pt idx="0">
                  <c:v>0.46</c:v>
                </c:pt>
                <c:pt idx="1">
                  <c:v>0.27</c:v>
                </c:pt>
                <c:pt idx="2">
                  <c:v>9.0000000000000024E-2</c:v>
                </c:pt>
                <c:pt idx="3">
                  <c:v>9.0000000000000024E-2</c:v>
                </c:pt>
                <c:pt idx="4">
                  <c:v>9.0000000000000024E-2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5"/>
        <c:shape val="box"/>
        <c:axId val="1631019088"/>
        <c:axId val="1631021808"/>
        <c:axId val="0"/>
      </c:bar3DChart>
      <c:catAx>
        <c:axId val="1631019088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631021808"/>
        <c:crosses val="autoZero"/>
        <c:auto val="1"/>
        <c:lblAlgn val="ctr"/>
        <c:lblOffset val="100"/>
        <c:noMultiLvlLbl val="0"/>
      </c:catAx>
      <c:valAx>
        <c:axId val="1631021808"/>
        <c:scaling>
          <c:orientation val="minMax"/>
        </c:scaling>
        <c:delete val="1"/>
        <c:axPos val="t"/>
        <c:numFmt formatCode="General" sourceLinked="1"/>
        <c:majorTickMark val="none"/>
        <c:minorTickMark val="none"/>
        <c:tickLblPos val="none"/>
        <c:crossAx val="16310190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solidFill>
        <a:schemeClr val="tx1">
          <a:lumMod val="65000"/>
          <a:lumOff val="35000"/>
        </a:schemeClr>
      </a:solidFill>
      <a:round/>
    </a:ln>
    <a:effectLst/>
  </c:spPr>
  <c:txPr>
    <a:bodyPr/>
    <a:lstStyle/>
    <a:p>
      <a:pPr>
        <a:defRPr/>
      </a:pPr>
      <a:endParaRPr lang="pt-BR"/>
    </a:p>
  </c:txPr>
  <c:externalData r:id="rId1">
    <c:autoUpdate val="0"/>
  </c:externalData>
</c:chartSpace>
</file>

<file path=ppt/charts/chart3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 rtl="0">
              <a:defRPr lang="pt-BR" sz="1400" b="1" i="0" u="none" strike="noStrike" kern="1200" spc="100" baseline="0"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pt-BR" sz="1400" b="1" i="0" u="none" strike="noStrike" kern="1200" spc="100" baseline="0"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 Ouvidoria Externa trabalha de forma integrada atendendo Federação, Sesi, Senai e IEL?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view3D>
      <c:rotX val="50"/>
      <c:rotY val="18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</c:dPt>
          <c:dLbls>
            <c:dLbl>
              <c:idx val="0"/>
              <c:layout>
                <c:manualLayout>
                  <c:x val="-4.5698603228902034E-2"/>
                  <c:y val="-7.0148021162193819E-2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layout>
                <c:manualLayout>
                  <c:x val="5.6240649563530747E-2"/>
                  <c:y val="0.10251743207166959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'C:\Users\alisson\Documents\[SAC - RESULTADO DA PESQUISA.xlsx]BASE GRÁFICOS OUVIDORIA'!$CM$2:$CM$3</c:f>
              <c:strCache>
                <c:ptCount val="2"/>
                <c:pt idx="0">
                  <c:v>SIM</c:v>
                </c:pt>
                <c:pt idx="1">
                  <c:v>NÃO</c:v>
                </c:pt>
              </c:strCache>
            </c:strRef>
          </c:cat>
          <c:val>
            <c:numRef>
              <c:f>'C:\Users\alisson\Documents\[SAC - RESULTADO DA PESQUISA.xlsx]BASE GRÁFICOS OUVIDORIA'!$CN$2:$CN$3</c:f>
              <c:numCache>
                <c:formatCode>General</c:formatCode>
                <c:ptCount val="2"/>
                <c:pt idx="0">
                  <c:v>6</c:v>
                </c:pt>
                <c:pt idx="1">
                  <c:v>15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0"/>
        </c:dLbls>
      </c:pie3DChart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zero"/>
    <c:showDLblsOverMax val="0"/>
  </c:chart>
  <c:spPr>
    <a:noFill/>
    <a:ln w="9525" cap="flat" cmpd="sng" algn="ctr">
      <a:solidFill>
        <a:schemeClr val="tx1">
          <a:lumMod val="65000"/>
          <a:lumOff val="35000"/>
        </a:schemeClr>
      </a:solidFill>
      <a:round/>
    </a:ln>
    <a:effectLst/>
  </c:spPr>
  <c:txPr>
    <a:bodyPr/>
    <a:lstStyle/>
    <a:p>
      <a:pPr>
        <a:defRPr/>
      </a:pPr>
      <a:endParaRPr lang="pt-BR"/>
    </a:p>
  </c:txPr>
  <c:externalData r:id="rId1">
    <c:autoUpdate val="0"/>
  </c:externalData>
</c:chartSpace>
</file>

<file path=ppt/charts/chart3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 rtl="0">
              <a:defRPr lang="pt-BR" sz="1400" b="1" i="0" u="none" strike="noStrike" kern="1200" spc="100" baseline="0"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pt-BR" sz="1400" b="1" i="0" u="none" strike="noStrike" kern="1200" spc="100" baseline="0"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 equipe de atendimento da Ouvidoria Externa possui quantas pessoas?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view3D>
      <c:rotX val="0"/>
      <c:rotY val="0"/>
      <c:depthPercent val="60"/>
      <c:rAngAx val="0"/>
      <c:perspective val="100"/>
    </c:view3D>
    <c:floor>
      <c:thickness val="0"/>
      <c:spPr>
        <a:solidFill>
          <a:schemeClr val="lt1">
            <a:lumMod val="95000"/>
          </a:schemeClr>
        </a:solidFill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bar"/>
        <c:grouping val="clustered"/>
        <c:varyColors val="0"/>
        <c:ser>
          <c:idx val="1"/>
          <c:order val="0"/>
          <c:spPr>
            <a:solidFill>
              <a:schemeClr val="accent2">
                <a:alpha val="85000"/>
              </a:schemeClr>
            </a:solidFill>
            <a:ln w="9525" cap="flat" cmpd="sng" algn="ctr">
              <a:solidFill>
                <a:schemeClr val="accent2">
                  <a:lumMod val="75000"/>
                </a:schemeClr>
              </a:solidFill>
              <a:round/>
            </a:ln>
            <a:effectLst/>
            <a:sp3d contourW="9525">
              <a:contourClr>
                <a:schemeClr val="accent2">
                  <a:lumMod val="75000"/>
                </a:schemeClr>
              </a:contourClr>
            </a:sp3d>
          </c:spPr>
          <c:invertIfNegative val="0"/>
          <c:dLbls>
            <c:numFmt formatCode="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'C:\Users\alisson\Documents\[SAC - RESULTADO DA PESQUISA.xlsx]BASE GRÁFICOS OUVIDORIA'!$CW$2:$CW$7</c:f>
              <c:strCache>
                <c:ptCount val="6"/>
                <c:pt idx="0">
                  <c:v>01 Atendente</c:v>
                </c:pt>
                <c:pt idx="1">
                  <c:v>02 Atendentes</c:v>
                </c:pt>
                <c:pt idx="2">
                  <c:v>03 Atendentes</c:v>
                </c:pt>
                <c:pt idx="3">
                  <c:v>04 Atendentes</c:v>
                </c:pt>
                <c:pt idx="4">
                  <c:v>De 05 à 10 atendentes</c:v>
                </c:pt>
                <c:pt idx="5">
                  <c:v>De 11 à 15 Atendentes</c:v>
                </c:pt>
              </c:strCache>
            </c:strRef>
          </c:cat>
          <c:val>
            <c:numRef>
              <c:f>'C:\Users\alisson\Documents\[SAC - RESULTADO DA PESQUISA.xlsx]BASE GRÁFICOS OUVIDORIA'!$CZ$2:$CZ$7</c:f>
              <c:numCache>
                <c:formatCode>General</c:formatCode>
                <c:ptCount val="6"/>
                <c:pt idx="0">
                  <c:v>0.28000000000000008</c:v>
                </c:pt>
                <c:pt idx="1">
                  <c:v>0.18000000000000013</c:v>
                </c:pt>
                <c:pt idx="2">
                  <c:v>0.18000000000000013</c:v>
                </c:pt>
                <c:pt idx="3">
                  <c:v>9.0000000000000024E-2</c:v>
                </c:pt>
                <c:pt idx="4">
                  <c:v>0.18000000000000013</c:v>
                </c:pt>
                <c:pt idx="5">
                  <c:v>9.0000000000000024E-2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5"/>
        <c:shape val="box"/>
        <c:axId val="1631017456"/>
        <c:axId val="1631013104"/>
        <c:axId val="0"/>
      </c:bar3DChart>
      <c:catAx>
        <c:axId val="1631017456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631013104"/>
        <c:crosses val="autoZero"/>
        <c:auto val="1"/>
        <c:lblAlgn val="ctr"/>
        <c:lblOffset val="100"/>
        <c:noMultiLvlLbl val="0"/>
      </c:catAx>
      <c:valAx>
        <c:axId val="1631013104"/>
        <c:scaling>
          <c:orientation val="minMax"/>
        </c:scaling>
        <c:delete val="1"/>
        <c:axPos val="t"/>
        <c:numFmt formatCode="General" sourceLinked="1"/>
        <c:majorTickMark val="none"/>
        <c:minorTickMark val="none"/>
        <c:tickLblPos val="none"/>
        <c:crossAx val="16310174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solidFill>
        <a:schemeClr val="tx1">
          <a:lumMod val="65000"/>
          <a:lumOff val="35000"/>
        </a:schemeClr>
      </a:solidFill>
      <a:round/>
    </a:ln>
    <a:effectLst/>
  </c:spPr>
  <c:txPr>
    <a:bodyPr/>
    <a:lstStyle/>
    <a:p>
      <a:pPr>
        <a:defRPr/>
      </a:pPr>
      <a:endParaRPr lang="pt-BR"/>
    </a:p>
  </c:txPr>
  <c:externalData r:id="rId1">
    <c:autoUpdate val="0"/>
  </c:externalData>
</c:chartSpace>
</file>

<file path=ppt/charts/chart3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 rtl="0">
              <a:defRPr lang="pt-BR" sz="1400" b="1" i="0" u="none" strike="noStrike" kern="1200" spc="100" baseline="0"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pt-BR" sz="1400" b="1" i="0" u="none" strike="noStrike" kern="1200" spc="100" baseline="0"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Essa equipe é capacitada periodicamente?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view3D>
      <c:rotX val="50"/>
      <c:rotY val="18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</c:dPt>
          <c:dLbls>
            <c:dLbl>
              <c:idx val="0"/>
              <c:layout>
                <c:manualLayout>
                  <c:x val="-5.3627489786975575E-2"/>
                  <c:y val="-8.8819660396645142E-2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layout>
                <c:manualLayout>
                  <c:x val="7.2120107268657488E-2"/>
                  <c:y val="0.12326657596094025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'C:\Users\alisson\Documents\[SAC - RESULTADO DA PESQUISA.xlsx]BASE GRÁFICOS OUVIDORIA'!$DD$2:$DD$3</c:f>
              <c:strCache>
                <c:ptCount val="2"/>
                <c:pt idx="0">
                  <c:v>SIM</c:v>
                </c:pt>
                <c:pt idx="1">
                  <c:v>NÃO</c:v>
                </c:pt>
              </c:strCache>
            </c:strRef>
          </c:cat>
          <c:val>
            <c:numRef>
              <c:f>'C:\Users\alisson\Documents\[SAC - RESULTADO DA PESQUISA.xlsx]BASE GRÁFICOS OUVIDORIA'!$DE$2:$DE$3</c:f>
              <c:numCache>
                <c:formatCode>General</c:formatCode>
                <c:ptCount val="2"/>
                <c:pt idx="0">
                  <c:v>5</c:v>
                </c:pt>
                <c:pt idx="1">
                  <c:v>14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0"/>
        </c:dLbls>
      </c:pie3DChart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zero"/>
    <c:showDLblsOverMax val="0"/>
  </c:chart>
  <c:spPr>
    <a:noFill/>
    <a:ln w="9525" cap="flat" cmpd="sng" algn="ctr">
      <a:solidFill>
        <a:schemeClr val="tx1">
          <a:lumMod val="65000"/>
          <a:lumOff val="35000"/>
        </a:schemeClr>
      </a:solidFill>
      <a:round/>
    </a:ln>
    <a:effectLst/>
  </c:spPr>
  <c:txPr>
    <a:bodyPr/>
    <a:lstStyle/>
    <a:p>
      <a:pPr>
        <a:defRPr/>
      </a:pPr>
      <a:endParaRPr lang="pt-BR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 rtl="0">
              <a:defRPr lang="en-US" sz="1400" b="1" i="0" u="none" strike="noStrike" kern="1200" spc="100" baseline="0"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US" sz="1400" b="1" i="0" u="none" strike="noStrike" kern="1200" spc="100" baseline="0"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Se você respondeu à questão anterior, por favor informe qual desses canais é o mais utilizado no seu Departamento Regional.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view3D>
      <c:rotX val="0"/>
      <c:rotY val="0"/>
      <c:depthPercent val="60"/>
      <c:rAngAx val="0"/>
      <c:perspective val="60"/>
    </c:view3D>
    <c:floor>
      <c:thickness val="0"/>
      <c:spPr>
        <a:solidFill>
          <a:schemeClr val="lt1">
            <a:lumMod val="95000"/>
          </a:schemeClr>
        </a:solidFill>
        <a:ln>
          <a:noFill/>
        </a:ln>
        <a:effectLst/>
        <a:scene3d>
          <a:camera prst="orthographicFront"/>
          <a:lightRig rig="threePt" dir="t"/>
        </a:scene3d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bar"/>
        <c:grouping val="clustered"/>
        <c:varyColors val="0"/>
        <c:ser>
          <c:idx val="1"/>
          <c:order val="0"/>
          <c:tx>
            <c:strRef>
              <c:f>'C:\Users\alisson\Documents\[SAC - RESULTADO DA PESQUISA.xlsx]BASE GRÁFICOS SAC'!$AB$1</c:f>
              <c:strCache>
                <c:ptCount val="1"/>
                <c:pt idx="0">
                  <c:v>%</c:v>
                </c:pt>
              </c:strCache>
            </c:strRef>
          </c:tx>
          <c:spPr>
            <a:solidFill>
              <a:schemeClr val="accent2">
                <a:alpha val="85000"/>
              </a:schemeClr>
            </a:solidFill>
            <a:ln w="9525" cap="flat" cmpd="sng" algn="ctr">
              <a:solidFill>
                <a:schemeClr val="accent2">
                  <a:lumMod val="75000"/>
                </a:schemeClr>
              </a:solidFill>
              <a:round/>
            </a:ln>
            <a:effectLst/>
            <a:sp3d contourW="9525">
              <a:contourClr>
                <a:schemeClr val="accent2">
                  <a:lumMod val="75000"/>
                </a:schemeClr>
              </a:contourClr>
            </a:sp3d>
          </c:spPr>
          <c:invertIfNegative val="0"/>
          <c:dLbls>
            <c:dLbl>
              <c:idx val="4"/>
              <c:layout>
                <c:manualLayout>
                  <c:x val="1.6576015223830076E-2"/>
                  <c:y val="3.1225597318630957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layout>
                <c:manualLayout>
                  <c:x val="1.6576015223830103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numFmt formatCode="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'C:\Users\alisson\Documents\[SAC - RESULTADO DA PESQUISA.xlsx]BASE GRÁFICOS SAC'!$Z$2:$Z$7</c:f>
              <c:strCache>
                <c:ptCount val="6"/>
                <c:pt idx="0">
                  <c:v>Site fale conosco</c:v>
                </c:pt>
                <c:pt idx="1">
                  <c:v>Telefone</c:v>
                </c:pt>
                <c:pt idx="2">
                  <c:v>Redes Sociais</c:v>
                </c:pt>
                <c:pt idx="3">
                  <c:v>Outros</c:v>
                </c:pt>
                <c:pt idx="4">
                  <c:v>E-mail</c:v>
                </c:pt>
                <c:pt idx="5">
                  <c:v>Presencial</c:v>
                </c:pt>
              </c:strCache>
            </c:strRef>
          </c:cat>
          <c:val>
            <c:numRef>
              <c:f>'C:\Users\alisson\Documents\[SAC - RESULTADO DA PESQUISA.xlsx]BASE GRÁFICOS SAC'!$AB$2:$AB$7</c:f>
              <c:numCache>
                <c:formatCode>General</c:formatCode>
                <c:ptCount val="6"/>
                <c:pt idx="0">
                  <c:v>0.32258064516129065</c:v>
                </c:pt>
                <c:pt idx="1">
                  <c:v>0.32258064516129065</c:v>
                </c:pt>
                <c:pt idx="2">
                  <c:v>0.12903225806451613</c:v>
                </c:pt>
                <c:pt idx="3">
                  <c:v>0.12903225806451613</c:v>
                </c:pt>
                <c:pt idx="4">
                  <c:v>6.4516129032258132E-2</c:v>
                </c:pt>
                <c:pt idx="5">
                  <c:v>3.2258064516129066E-2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65"/>
        <c:shape val="box"/>
        <c:axId val="1629197232"/>
        <c:axId val="1629201040"/>
        <c:axId val="0"/>
      </c:bar3DChart>
      <c:catAx>
        <c:axId val="1629197232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629201040"/>
        <c:crosses val="autoZero"/>
        <c:auto val="1"/>
        <c:lblAlgn val="ctr"/>
        <c:lblOffset val="100"/>
        <c:noMultiLvlLbl val="0"/>
      </c:catAx>
      <c:valAx>
        <c:axId val="1629201040"/>
        <c:scaling>
          <c:orientation val="minMax"/>
        </c:scaling>
        <c:delete val="1"/>
        <c:axPos val="t"/>
        <c:numFmt formatCode="General" sourceLinked="1"/>
        <c:majorTickMark val="none"/>
        <c:minorTickMark val="none"/>
        <c:tickLblPos val="none"/>
        <c:crossAx val="16291972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solidFill>
        <a:schemeClr val="tx1">
          <a:lumMod val="65000"/>
          <a:lumOff val="35000"/>
        </a:schemeClr>
      </a:solidFill>
      <a:round/>
    </a:ln>
    <a:effectLst/>
  </c:spPr>
  <c:txPr>
    <a:bodyPr/>
    <a:lstStyle/>
    <a:p>
      <a:pPr>
        <a:defRPr/>
      </a:pPr>
      <a:endParaRPr lang="pt-BR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 rtl="0">
              <a:defRPr lang="pt-BR" sz="1600" b="1" i="0" u="none" strike="noStrike" kern="1200" spc="100" baseline="0"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pt-BR" sz="1600" b="1" i="0" u="none" strike="noStrike" kern="1200" spc="100" baseline="0"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Qual o principal assunto tratado pelo SAC do seu Departamento Regional?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view3D>
      <c:rotX val="50"/>
      <c:rotY val="19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</c:dPt>
          <c:dLbls>
            <c:dLbl>
              <c:idx val="0"/>
              <c:layout>
                <c:manualLayout>
                  <c:x val="-2.687731271584615E-2"/>
                  <c:y val="1.247793891412272E-3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layout>
                <c:manualLayout>
                  <c:x val="3.2464673086815839E-2"/>
                  <c:y val="7.9802486060809141E-2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0">
                <a:spAutoFit/>
              </a:bodyPr>
              <a:lstStyle/>
              <a:p>
                <a:pPr algn="ctr">
                  <a:defRPr lang="pt-BR" sz="16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'C:\Users\alisson\Documents\[SAC - RESULTADO DA PESQUISA.xlsx]BASE GRÁFICOS SAC'!$AH$2:$AH$3</c:f>
              <c:strCache>
                <c:ptCount val="2"/>
                <c:pt idx="0">
                  <c:v>Outros</c:v>
                </c:pt>
                <c:pt idx="1">
                  <c:v>Cursos / Matrículas</c:v>
                </c:pt>
              </c:strCache>
            </c:strRef>
          </c:cat>
          <c:val>
            <c:numRef>
              <c:f>'C:\Users\alisson\Documents\[SAC - RESULTADO DA PESQUISA.xlsx]BASE GRÁFICOS SAC'!$AI$2:$AI$3</c:f>
              <c:numCache>
                <c:formatCode>General</c:formatCode>
                <c:ptCount val="2"/>
                <c:pt idx="0">
                  <c:v>7</c:v>
                </c:pt>
                <c:pt idx="1">
                  <c:v>24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0"/>
        </c:dLbls>
      </c:pie3DChart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zero"/>
    <c:showDLblsOverMax val="0"/>
  </c:chart>
  <c:spPr>
    <a:noFill/>
    <a:ln w="9525" cap="flat" cmpd="sng" algn="ctr">
      <a:solidFill>
        <a:schemeClr val="tx1">
          <a:lumMod val="65000"/>
          <a:lumOff val="35000"/>
        </a:schemeClr>
      </a:solidFill>
      <a:round/>
    </a:ln>
    <a:effectLst/>
  </c:spPr>
  <c:txPr>
    <a:bodyPr/>
    <a:lstStyle/>
    <a:p>
      <a:pPr>
        <a:defRPr/>
      </a:pPr>
      <a:endParaRPr lang="pt-BR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 rtl="0">
              <a:defRPr lang="pt-BR" sz="1400" b="1" i="0" u="none" strike="noStrike" kern="1200" spc="100" baseline="0"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pt-BR" sz="1400" b="1" i="0" u="none" strike="noStrike" kern="1200" spc="100" baseline="0"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Existe um sistema de informações para registro e controle dos atendimentos?</a:t>
            </a:r>
          </a:p>
        </c:rich>
      </c:tx>
      <c:layout>
        <c:manualLayout>
          <c:xMode val="edge"/>
          <c:yMode val="edge"/>
          <c:x val="0.13674474514965843"/>
          <c:y val="2.3121387283236993E-2"/>
        </c:manualLayout>
      </c:layout>
      <c:overlay val="0"/>
      <c:spPr>
        <a:noFill/>
        <a:ln>
          <a:noFill/>
        </a:ln>
        <a:effectLst/>
      </c:spPr>
    </c:title>
    <c:autoTitleDeleted val="0"/>
    <c:view3D>
      <c:rotX val="50"/>
      <c:rotY val="18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</c:dPt>
          <c:dLbls>
            <c:dLbl>
              <c:idx val="0"/>
              <c:layout>
                <c:manualLayout>
                  <c:x val="-1.0176537313315627E-3"/>
                  <c:y val="1.8238283798340235E-2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layout>
                <c:manualLayout>
                  <c:x val="-6.863558145517131E-3"/>
                  <c:y val="3.9169511325535034E-2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'C:\Users\alisson\Documents\[SAC - RESULTADO DA PESQUISA.xlsx]BASE GRÁFICOS SAC'!$AN$2:$AN$3</c:f>
              <c:strCache>
                <c:ptCount val="2"/>
                <c:pt idx="0">
                  <c:v>SIM</c:v>
                </c:pt>
                <c:pt idx="1">
                  <c:v>NÃO</c:v>
                </c:pt>
              </c:strCache>
            </c:strRef>
          </c:cat>
          <c:val>
            <c:numRef>
              <c:f>'C:\Users\alisson\Documents\[SAC - RESULTADO DA PESQUISA.xlsx]BASE GRÁFICOS SAC'!$AO$2:$AO$3</c:f>
              <c:numCache>
                <c:formatCode>General</c:formatCode>
                <c:ptCount val="2"/>
                <c:pt idx="0">
                  <c:v>20</c:v>
                </c:pt>
                <c:pt idx="1">
                  <c:v>11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0"/>
        </c:dLbls>
      </c:pie3DChart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zero"/>
    <c:showDLblsOverMax val="0"/>
  </c:chart>
  <c:spPr>
    <a:noFill/>
    <a:ln w="9525" cap="flat" cmpd="sng" algn="ctr">
      <a:solidFill>
        <a:schemeClr val="tx1">
          <a:lumMod val="65000"/>
          <a:lumOff val="35000"/>
        </a:schemeClr>
      </a:solidFill>
      <a:round/>
    </a:ln>
    <a:effectLst/>
  </c:spPr>
  <c:txPr>
    <a:bodyPr/>
    <a:lstStyle/>
    <a:p>
      <a:pPr>
        <a:defRPr/>
      </a:pPr>
      <a:endParaRPr lang="pt-BR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 rtl="0">
              <a:defRPr lang="pt-BR" sz="1600" b="1" i="0" u="none" strike="noStrike" kern="1200" spc="100" baseline="0"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pt-BR" sz="1600" b="1" i="0" u="none" strike="noStrike" kern="1200" spc="100" baseline="0"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Existe um processo de atendimento ao cliente definido e implantado (fluxo, responsáveis, prazos etc)?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view3D>
      <c:rotX val="50"/>
      <c:rotY val="18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</c:dPt>
          <c:dLbls>
            <c:dLbl>
              <c:idx val="0"/>
              <c:layout>
                <c:manualLayout>
                  <c:x val="-9.569855939667582E-3"/>
                  <c:y val="1.1635346088240838E-2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layout>
                <c:manualLayout>
                  <c:x val="1.1195657576224058E-2"/>
                  <c:y val="-1.3693326863121313E-2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'C:\Users\alisson\Documents\[SAC - RESULTADO DA PESQUISA.xlsx]BASE GRÁFICOS SAC'!$BF$2:$BF$3</c:f>
              <c:strCache>
                <c:ptCount val="2"/>
                <c:pt idx="0">
                  <c:v>SIM</c:v>
                </c:pt>
                <c:pt idx="1">
                  <c:v>NÃO</c:v>
                </c:pt>
              </c:strCache>
            </c:strRef>
          </c:cat>
          <c:val>
            <c:numRef>
              <c:f>'C:\Users\alisson\Documents\[SAC - RESULTADO DA PESQUISA.xlsx]BASE GRÁFICOS SAC'!$BG$2:$BG$3</c:f>
              <c:numCache>
                <c:formatCode>General</c:formatCode>
                <c:ptCount val="2"/>
                <c:pt idx="0">
                  <c:v>23</c:v>
                </c:pt>
                <c:pt idx="1">
                  <c:v>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0"/>
        </c:dLbls>
      </c:pie3DChart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zero"/>
    <c:showDLblsOverMax val="0"/>
  </c:chart>
  <c:spPr>
    <a:noFill/>
    <a:ln w="9525" cap="flat" cmpd="sng" algn="ctr">
      <a:solidFill>
        <a:schemeClr val="tx1">
          <a:lumMod val="65000"/>
          <a:lumOff val="35000"/>
        </a:schemeClr>
      </a:solidFill>
      <a:round/>
    </a:ln>
    <a:effectLst/>
  </c:spPr>
  <c:txPr>
    <a:bodyPr/>
    <a:lstStyle/>
    <a:p>
      <a:pPr>
        <a:defRPr/>
      </a:pPr>
      <a:endParaRPr lang="pt-BR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 rtl="0">
              <a:defRPr lang="pt-BR" sz="1200" b="1" i="0" u="none" strike="noStrike" kern="1200" spc="100" baseline="0"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pt-BR" sz="1200" b="1" i="0" u="none" strike="noStrike" kern="1200" spc="100" baseline="0"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O processo, prazos e forma de atuação do SAC foram estabelecidos por algum ato normativo ou Acordo de Níveis de Serviço?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view3D>
      <c:rotX val="50"/>
      <c:rotY val="18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</c:dPt>
          <c:dLbls>
            <c:dLbl>
              <c:idx val="0"/>
              <c:layout>
                <c:manualLayout>
                  <c:x val="-5.2667069190909764E-3"/>
                  <c:y val="3.0022943685161223E-2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layout>
                <c:manualLayout>
                  <c:x val="7.2139313724209122E-5"/>
                  <c:y val="-1.6852292075626878E-2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'C:\Users\alisson\Documents\[SAC - RESULTADO DA PESQUISA.xlsx]BASE GRÁFICOS SAC'!$BL$2:$BL$3</c:f>
              <c:strCache>
                <c:ptCount val="2"/>
                <c:pt idx="0">
                  <c:v>SIM</c:v>
                </c:pt>
                <c:pt idx="1">
                  <c:v>NÃO</c:v>
                </c:pt>
              </c:strCache>
            </c:strRef>
          </c:cat>
          <c:val>
            <c:numRef>
              <c:f>'C:\Users\alisson\Documents\[SAC - RESULTADO DA PESQUISA.xlsx]BASE GRÁFICOS SAC'!$BM$2:$BM$3</c:f>
              <c:numCache>
                <c:formatCode>General</c:formatCode>
                <c:ptCount val="2"/>
                <c:pt idx="0">
                  <c:v>12</c:v>
                </c:pt>
                <c:pt idx="1">
                  <c:v>19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0"/>
        </c:dLbls>
      </c:pie3DChart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zero"/>
    <c:showDLblsOverMax val="0"/>
  </c:chart>
  <c:spPr>
    <a:noFill/>
    <a:ln w="9525" cap="flat" cmpd="sng" algn="ctr">
      <a:solidFill>
        <a:schemeClr val="tx1">
          <a:lumMod val="65000"/>
          <a:lumOff val="35000"/>
        </a:schemeClr>
      </a:solidFill>
      <a:round/>
    </a:ln>
    <a:effectLst/>
  </c:spPr>
  <c:txPr>
    <a:bodyPr/>
    <a:lstStyle/>
    <a:p>
      <a:pPr>
        <a:defRPr/>
      </a:pPr>
      <a:endParaRPr lang="pt-BR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 rtl="0">
              <a:defRPr lang="pt-BR" sz="1600" b="1" i="0" u="none" strike="noStrike" kern="1200" spc="100" baseline="0"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pt-BR" sz="1600" b="1" i="0" u="none" strike="noStrike" kern="1200" spc="100" baseline="0"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Existe monitoramento do status de cada solicitação (em andamento, concluída etc)?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view3D>
      <c:rotX val="50"/>
      <c:rotY val="18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</c:dPt>
          <c:dLbls>
            <c:dLbl>
              <c:idx val="0"/>
              <c:layout>
                <c:manualLayout>
                  <c:x val="1.7917269369057503E-2"/>
                  <c:y val="-2.6728099878280877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>
                    <a:defRPr lang="pt-BR" sz="1600" b="1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t-BR"/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layout>
                <c:manualLayout>
                  <c:x val="1.1400252360042801E-2"/>
                  <c:y val="4.982401281793951E-3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>
                    <a:defRPr lang="pt-BR" sz="1600" b="1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t-BR"/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0">
                <a:spAutoFit/>
              </a:bodyPr>
              <a:lstStyle/>
              <a:p>
                <a:pPr algn="ctr">
                  <a:defRPr lang="pt-BR" sz="16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'C:\Users\alisson\Documents\[SAC - RESULTADO DA PESQUISA.xlsx]BASE GRÁFICOS SAC'!$BR$2:$BR$3</c:f>
              <c:strCache>
                <c:ptCount val="2"/>
                <c:pt idx="0">
                  <c:v>SIM</c:v>
                </c:pt>
                <c:pt idx="1">
                  <c:v>NÃO</c:v>
                </c:pt>
              </c:strCache>
            </c:strRef>
          </c:cat>
          <c:val>
            <c:numRef>
              <c:f>'C:\Users\alisson\Documents\[SAC - RESULTADO DA PESQUISA.xlsx]BASE GRÁFICOS SAC'!$BS$2:$BS$3</c:f>
              <c:numCache>
                <c:formatCode>General</c:formatCode>
                <c:ptCount val="2"/>
                <c:pt idx="0">
                  <c:v>20</c:v>
                </c:pt>
                <c:pt idx="1">
                  <c:v>11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0"/>
        </c:dLbls>
      </c:pie3DChart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zero"/>
    <c:showDLblsOverMax val="0"/>
  </c:chart>
  <c:spPr>
    <a:noFill/>
    <a:ln w="9525" cap="flat" cmpd="sng" algn="ctr">
      <a:solidFill>
        <a:schemeClr val="tx1">
          <a:lumMod val="65000"/>
          <a:lumOff val="35000"/>
        </a:schemeClr>
      </a:solidFill>
      <a:round/>
    </a:ln>
    <a:effectLst/>
  </c:spPr>
  <c:txPr>
    <a:bodyPr/>
    <a:lstStyle/>
    <a:p>
      <a:pPr>
        <a:defRPr/>
      </a:pPr>
      <a:endParaRPr lang="pt-BR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55493" cy="496031"/>
          </a:xfrm>
          <a:prstGeom prst="rect">
            <a:avLst/>
          </a:prstGeom>
        </p:spPr>
        <p:txBody>
          <a:bodyPr vert="horz" lIns="88358" tIns="44179" rIns="88358" bIns="44179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62883" y="0"/>
            <a:ext cx="2955493" cy="496031"/>
          </a:xfrm>
          <a:prstGeom prst="rect">
            <a:avLst/>
          </a:prstGeom>
        </p:spPr>
        <p:txBody>
          <a:bodyPr vert="horz" lIns="88358" tIns="44179" rIns="88358" bIns="44179" rtlCol="0"/>
          <a:lstStyle>
            <a:lvl1pPr algn="r">
              <a:defRPr sz="1200"/>
            </a:lvl1pPr>
          </a:lstStyle>
          <a:p>
            <a:fld id="{AE8509B5-F9C6-4C66-807E-8E58D01AC4A5}" type="datetimeFigureOut">
              <a:rPr lang="pt-BR" smtClean="0"/>
              <a:pPr/>
              <a:t>17/02/2017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1" y="9433829"/>
            <a:ext cx="2955493" cy="496031"/>
          </a:xfrm>
          <a:prstGeom prst="rect">
            <a:avLst/>
          </a:prstGeom>
        </p:spPr>
        <p:txBody>
          <a:bodyPr vert="horz" lIns="88358" tIns="44179" rIns="88358" bIns="44179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62883" y="9433829"/>
            <a:ext cx="2955493" cy="496031"/>
          </a:xfrm>
          <a:prstGeom prst="rect">
            <a:avLst/>
          </a:prstGeom>
        </p:spPr>
        <p:txBody>
          <a:bodyPr vert="horz" lIns="88358" tIns="44179" rIns="88358" bIns="44179" rtlCol="0" anchor="b"/>
          <a:lstStyle>
            <a:lvl1pPr algn="r">
              <a:defRPr sz="1200"/>
            </a:lvl1pPr>
          </a:lstStyle>
          <a:p>
            <a:fld id="{74B50289-F2D0-4FB4-A4B4-E093EF52854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63654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55188" cy="496232"/>
          </a:xfrm>
          <a:prstGeom prst="rect">
            <a:avLst/>
          </a:prstGeom>
        </p:spPr>
        <p:txBody>
          <a:bodyPr vert="horz" lIns="91433" tIns="45717" rIns="91433" bIns="45717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63172" y="0"/>
            <a:ext cx="2955188" cy="496232"/>
          </a:xfrm>
          <a:prstGeom prst="rect">
            <a:avLst/>
          </a:prstGeom>
        </p:spPr>
        <p:txBody>
          <a:bodyPr vert="horz" lIns="91433" tIns="45717" rIns="91433" bIns="45717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A681CB3F-3726-4AA1-9B81-5150937C7C96}" type="datetimeFigureOut">
              <a:rPr lang="pt-BR"/>
              <a:pPr>
                <a:defRPr/>
              </a:pPr>
              <a:t>17/02/2017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01600" y="746125"/>
            <a:ext cx="6616700" cy="37226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3" tIns="45717" rIns="91433" bIns="45717" rtlCol="0" anchor="ctr"/>
          <a:lstStyle/>
          <a:p>
            <a:pPr lvl="0"/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2916" y="4716739"/>
            <a:ext cx="5454070" cy="4469469"/>
          </a:xfrm>
          <a:prstGeom prst="rect">
            <a:avLst/>
          </a:prstGeom>
        </p:spPr>
        <p:txBody>
          <a:bodyPr vert="horz" lIns="91433" tIns="45717" rIns="91433" bIns="45717" rtlCol="0">
            <a:normAutofit/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1" y="9433476"/>
            <a:ext cx="2955188" cy="496232"/>
          </a:xfrm>
          <a:prstGeom prst="rect">
            <a:avLst/>
          </a:prstGeom>
        </p:spPr>
        <p:txBody>
          <a:bodyPr vert="horz" lIns="91433" tIns="45717" rIns="91433" bIns="45717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63172" y="9433476"/>
            <a:ext cx="2955188" cy="496232"/>
          </a:xfrm>
          <a:prstGeom prst="rect">
            <a:avLst/>
          </a:prstGeom>
        </p:spPr>
        <p:txBody>
          <a:bodyPr vert="horz" lIns="91433" tIns="45717" rIns="91433" bIns="45717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47108F6A-5487-4FA3-ACF8-BB1571E587A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285341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01600" y="746125"/>
            <a:ext cx="6616700" cy="3722688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19595F-A6C1-4E79-8119-6B9C00066733}" type="slidenum">
              <a:rPr lang="pt-BR" smtClean="0"/>
              <a:pPr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58845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-215900" y="809625"/>
            <a:ext cx="7200900" cy="40513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36 respondentes</a:t>
            </a:r>
            <a:r>
              <a:rPr lang="pt-BR" baseline="0" dirty="0" smtClean="0"/>
              <a:t> sendo:</a:t>
            </a:r>
          </a:p>
          <a:p>
            <a:pPr>
              <a:buFont typeface="Arial" pitchFamily="34" charset="0"/>
              <a:buChar char="•"/>
            </a:pPr>
            <a:r>
              <a:rPr lang="pt-BR" baseline="0" dirty="0" smtClean="0"/>
              <a:t> 9 SESI</a:t>
            </a:r>
          </a:p>
          <a:p>
            <a:pPr>
              <a:buFont typeface="Arial" pitchFamily="34" charset="0"/>
              <a:buChar char="•"/>
            </a:pPr>
            <a:r>
              <a:rPr lang="pt-BR" baseline="0" dirty="0" smtClean="0"/>
              <a:t> 9 SENAI</a:t>
            </a:r>
          </a:p>
          <a:p>
            <a:pPr>
              <a:buFont typeface="Arial" pitchFamily="34" charset="0"/>
              <a:buChar char="•"/>
            </a:pPr>
            <a:r>
              <a:rPr lang="pt-BR" baseline="0" dirty="0" smtClean="0"/>
              <a:t> 17 SESI-SENAI</a:t>
            </a:r>
          </a:p>
          <a:p>
            <a:pPr>
              <a:buFont typeface="Arial" pitchFamily="34" charset="0"/>
              <a:buChar char="•"/>
            </a:pPr>
            <a:r>
              <a:rPr lang="pt-BR" baseline="0" dirty="0" smtClean="0"/>
              <a:t> 1 SENAI CETIQT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19595F-A6C1-4E79-8119-6B9C00066733}" type="slidenum">
              <a:rPr lang="pt-BR" smtClean="0"/>
              <a:pPr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80894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-215900" y="809625"/>
            <a:ext cx="7200900" cy="40513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Não tem</a:t>
            </a:r>
            <a:r>
              <a:rPr lang="pt-BR" baseline="0" dirty="0" smtClean="0"/>
              <a:t> SAC: 5</a:t>
            </a:r>
          </a:p>
          <a:p>
            <a:pPr>
              <a:buFont typeface="Arial" pitchFamily="34" charset="0"/>
              <a:buChar char="•"/>
            </a:pPr>
            <a:r>
              <a:rPr lang="pt-BR" baseline="0" dirty="0" smtClean="0"/>
              <a:t> PA (2)</a:t>
            </a:r>
          </a:p>
          <a:p>
            <a:pPr>
              <a:buFont typeface="Arial" pitchFamily="34" charset="0"/>
              <a:buChar char="•"/>
            </a:pPr>
            <a:r>
              <a:rPr lang="pt-BR" baseline="0" dirty="0" smtClean="0"/>
              <a:t> MG</a:t>
            </a:r>
          </a:p>
          <a:p>
            <a:pPr>
              <a:buFont typeface="Arial" pitchFamily="34" charset="0"/>
              <a:buChar char="•"/>
            </a:pPr>
            <a:r>
              <a:rPr lang="pt-BR" baseline="0" dirty="0" smtClean="0"/>
              <a:t> DF</a:t>
            </a:r>
          </a:p>
          <a:p>
            <a:pPr>
              <a:buFont typeface="Arial" pitchFamily="34" charset="0"/>
              <a:buChar char="•"/>
            </a:pPr>
            <a:r>
              <a:rPr lang="pt-BR" baseline="0" dirty="0" smtClean="0"/>
              <a:t> ES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19595F-A6C1-4E79-8119-6B9C00066733}" type="slidenum">
              <a:rPr lang="pt-BR" smtClean="0"/>
              <a:pPr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80894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-215900" y="809625"/>
            <a:ext cx="7200900" cy="40513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rtl="0" eaLnBrk="1" fontAlgn="t" latinLnBrk="0" hangingPunct="1"/>
            <a:r>
              <a:rPr lang="pt-BR" b="1" dirty="0" smtClean="0"/>
              <a:t>REDES SOCIAIS :: SAC</a:t>
            </a:r>
          </a:p>
          <a:p>
            <a:pPr rtl="0" eaLnBrk="1" fontAlgn="ctr" latinLnBrk="0" hangingPunct="1"/>
            <a:r>
              <a:rPr lang="pt-BR" b="1" dirty="0" smtClean="0"/>
              <a:t>AL - SENAI</a:t>
            </a:r>
            <a:endParaRPr lang="pt-BR" dirty="0" smtClean="0"/>
          </a:p>
          <a:p>
            <a:pPr rtl="0" eaLnBrk="1" fontAlgn="ctr" latinLnBrk="0" hangingPunct="1"/>
            <a:r>
              <a:rPr lang="pt-BR" b="1" dirty="0" smtClean="0"/>
              <a:t>PB - SESI/SENAI</a:t>
            </a:r>
            <a:endParaRPr lang="pt-BR" dirty="0" smtClean="0"/>
          </a:p>
          <a:p>
            <a:pPr rtl="0" eaLnBrk="1" fontAlgn="ctr" latinLnBrk="0" hangingPunct="1"/>
            <a:r>
              <a:rPr lang="pt-BR" b="1" dirty="0" smtClean="0"/>
              <a:t>AL - SESI</a:t>
            </a:r>
            <a:endParaRPr lang="pt-BR" dirty="0" smtClean="0"/>
          </a:p>
          <a:p>
            <a:pPr rtl="0" eaLnBrk="1" fontAlgn="ctr" latinLnBrk="0" hangingPunct="1"/>
            <a:r>
              <a:rPr lang="pt-BR" b="1" dirty="0" smtClean="0"/>
              <a:t>PE - SENAI</a:t>
            </a:r>
            <a:endParaRPr lang="pt-BR" dirty="0" smtClean="0"/>
          </a:p>
          <a:p>
            <a:pPr rtl="0" eaLnBrk="1" fontAlgn="ctr" latinLnBrk="0" hangingPunct="1"/>
            <a:r>
              <a:rPr lang="pt-BR" b="1" dirty="0" smtClean="0"/>
              <a:t>AM - SESI/SENAI</a:t>
            </a:r>
            <a:endParaRPr lang="pt-BR" dirty="0" smtClean="0"/>
          </a:p>
          <a:p>
            <a:pPr rtl="0" eaLnBrk="1" fontAlgn="ctr" latinLnBrk="0" hangingPunct="1"/>
            <a:r>
              <a:rPr lang="pt-BR" b="1" dirty="0" smtClean="0"/>
              <a:t>PE - SESI</a:t>
            </a:r>
            <a:endParaRPr lang="pt-BR" dirty="0" smtClean="0"/>
          </a:p>
          <a:p>
            <a:pPr rtl="0" eaLnBrk="1" fontAlgn="ctr" latinLnBrk="0" hangingPunct="1"/>
            <a:r>
              <a:rPr lang="pt-BR" b="1" dirty="0" smtClean="0"/>
              <a:t>AP - SESI/SENAI</a:t>
            </a:r>
            <a:endParaRPr lang="pt-BR" dirty="0" smtClean="0"/>
          </a:p>
          <a:p>
            <a:pPr rtl="0" eaLnBrk="1" fontAlgn="ctr" latinLnBrk="0" hangingPunct="1"/>
            <a:r>
              <a:rPr lang="pt-BR" b="1" dirty="0" smtClean="0"/>
              <a:t>RJ - SESI/SENAI</a:t>
            </a:r>
            <a:endParaRPr lang="pt-BR" dirty="0" smtClean="0"/>
          </a:p>
          <a:p>
            <a:pPr rtl="0" eaLnBrk="1" fontAlgn="ctr" latinLnBrk="0" hangingPunct="1"/>
            <a:r>
              <a:rPr lang="pt-BR" b="1" dirty="0" smtClean="0"/>
              <a:t>BA - SENAI</a:t>
            </a:r>
            <a:endParaRPr lang="pt-BR" dirty="0" smtClean="0"/>
          </a:p>
          <a:p>
            <a:pPr rtl="0" eaLnBrk="1" fontAlgn="ctr" latinLnBrk="0" hangingPunct="1"/>
            <a:r>
              <a:rPr lang="pt-BR" b="1" dirty="0" smtClean="0"/>
              <a:t>RN - SENAI</a:t>
            </a:r>
            <a:endParaRPr lang="pt-BR" dirty="0" smtClean="0"/>
          </a:p>
          <a:p>
            <a:pPr rtl="0" eaLnBrk="1" fontAlgn="ctr" latinLnBrk="0" hangingPunct="1"/>
            <a:r>
              <a:rPr lang="pt-BR" b="1" dirty="0" smtClean="0"/>
              <a:t>BA - SESI</a:t>
            </a:r>
            <a:endParaRPr lang="pt-BR" dirty="0" smtClean="0"/>
          </a:p>
          <a:p>
            <a:pPr rtl="0" eaLnBrk="1" fontAlgn="ctr" latinLnBrk="0" hangingPunct="1"/>
            <a:r>
              <a:rPr lang="pt-BR" b="1" dirty="0" smtClean="0"/>
              <a:t>RO - SESI/SENAI</a:t>
            </a:r>
            <a:endParaRPr lang="pt-BR" dirty="0" smtClean="0"/>
          </a:p>
          <a:p>
            <a:pPr rtl="0" eaLnBrk="1" fontAlgn="ctr" latinLnBrk="0" hangingPunct="1"/>
            <a:r>
              <a:rPr lang="pt-BR" b="1" dirty="0" smtClean="0"/>
              <a:t>CE - SESI/SENAI</a:t>
            </a:r>
            <a:endParaRPr lang="pt-BR" dirty="0" smtClean="0"/>
          </a:p>
          <a:p>
            <a:pPr rtl="0" eaLnBrk="1" fontAlgn="ctr" latinLnBrk="0" hangingPunct="1"/>
            <a:r>
              <a:rPr lang="pt-BR" b="1" dirty="0" smtClean="0"/>
              <a:t>RR - SENAI</a:t>
            </a:r>
            <a:endParaRPr lang="pt-BR" dirty="0" smtClean="0"/>
          </a:p>
          <a:p>
            <a:pPr rtl="0" eaLnBrk="1" fontAlgn="ctr" latinLnBrk="0" hangingPunct="1"/>
            <a:r>
              <a:rPr lang="pt-BR" b="1" dirty="0" smtClean="0"/>
              <a:t>CETIQT</a:t>
            </a:r>
            <a:endParaRPr lang="pt-BR" dirty="0" smtClean="0"/>
          </a:p>
          <a:p>
            <a:pPr rtl="0" eaLnBrk="1" fontAlgn="ctr" latinLnBrk="0" hangingPunct="1"/>
            <a:r>
              <a:rPr lang="pt-BR" b="1" dirty="0" smtClean="0"/>
              <a:t>RS - SESI/SENAI</a:t>
            </a:r>
            <a:endParaRPr lang="pt-BR" dirty="0" smtClean="0"/>
          </a:p>
          <a:p>
            <a:pPr rtl="0" eaLnBrk="1" fontAlgn="ctr" latinLnBrk="0" hangingPunct="1"/>
            <a:r>
              <a:rPr lang="pt-BR" b="1" dirty="0" smtClean="0"/>
              <a:t>MS - SENAI</a:t>
            </a:r>
            <a:endParaRPr lang="pt-BR" dirty="0" smtClean="0"/>
          </a:p>
          <a:p>
            <a:pPr rtl="0" eaLnBrk="1" fontAlgn="ctr" latinLnBrk="0" hangingPunct="1"/>
            <a:r>
              <a:rPr lang="pt-BR" b="1" dirty="0" smtClean="0"/>
              <a:t>SC - SESI/SENAI</a:t>
            </a:r>
            <a:endParaRPr lang="pt-BR" dirty="0" smtClean="0"/>
          </a:p>
          <a:p>
            <a:pPr rtl="0" eaLnBrk="1" fontAlgn="ctr" latinLnBrk="0" hangingPunct="1"/>
            <a:r>
              <a:rPr lang="pt-BR" b="1" dirty="0" smtClean="0"/>
              <a:t>MS - SESI</a:t>
            </a:r>
            <a:endParaRPr lang="pt-BR" dirty="0" smtClean="0"/>
          </a:p>
          <a:p>
            <a:pPr rtl="0" eaLnBrk="1" fontAlgn="ctr" latinLnBrk="0" hangingPunct="1"/>
            <a:r>
              <a:rPr lang="pt-BR" b="1" dirty="0" smtClean="0"/>
              <a:t>SP - SESI/SENAI</a:t>
            </a:r>
            <a:endParaRPr lang="pt-BR" dirty="0" smtClean="0"/>
          </a:p>
          <a:p>
            <a:pPr rtl="0" eaLnBrk="1" fontAlgn="ctr" latinLnBrk="0" hangingPunct="1"/>
            <a:r>
              <a:rPr lang="pt-BR" b="1" dirty="0" smtClean="0"/>
              <a:t>MT - SENAI</a:t>
            </a:r>
            <a:endParaRPr lang="pt-BR" dirty="0" smtClean="0"/>
          </a:p>
          <a:p>
            <a:pPr rtl="0" eaLnBrk="1" fontAlgn="ctr" latinLnBrk="0" hangingPunct="1"/>
            <a:r>
              <a:rPr lang="pt-BR" b="1" dirty="0" smtClean="0"/>
              <a:t>TO - SESI/SENAI</a:t>
            </a:r>
            <a:endParaRPr lang="pt-BR" dirty="0" smtClean="0"/>
          </a:p>
          <a:p>
            <a:pPr rtl="0" eaLnBrk="1" fontAlgn="ctr" latinLnBrk="0" hangingPunct="1"/>
            <a:r>
              <a:rPr lang="pt-BR" b="1" dirty="0" smtClean="0"/>
              <a:t>MT - SESI</a:t>
            </a:r>
            <a:endParaRPr lang="pt-BR" dirty="0" smtClean="0"/>
          </a:p>
          <a:p>
            <a:pPr rtl="0" eaLnBrk="1" fontAlgn="b" latinLnBrk="0" hangingPunct="1"/>
            <a:endParaRPr lang="pt-BR" b="1" dirty="0" smtClean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19595F-A6C1-4E79-8119-6B9C00066733}" type="slidenum">
              <a:rPr lang="pt-BR" smtClean="0"/>
              <a:pPr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80894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-215900" y="809625"/>
            <a:ext cx="7200900" cy="40513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Outros:</a:t>
            </a:r>
          </a:p>
          <a:p>
            <a:pPr>
              <a:buFont typeface="Arial" pitchFamily="34" charset="0"/>
              <a:buChar char="•"/>
            </a:pPr>
            <a:r>
              <a:rPr lang="pt-BR" baseline="0" dirty="0" smtClean="0"/>
              <a:t> Caixa de sugestões</a:t>
            </a:r>
          </a:p>
          <a:p>
            <a:pPr>
              <a:buFont typeface="Arial" pitchFamily="34" charset="0"/>
              <a:buChar char="•"/>
            </a:pPr>
            <a:r>
              <a:rPr lang="pt-BR" baseline="0" dirty="0" smtClean="0"/>
              <a:t> Formulário de opinião do cliente externo</a:t>
            </a:r>
          </a:p>
          <a:p>
            <a:pPr>
              <a:buFont typeface="Arial" pitchFamily="34" charset="0"/>
              <a:buChar char="•"/>
            </a:pPr>
            <a:r>
              <a:rPr lang="pt-BR" baseline="0" dirty="0" smtClean="0"/>
              <a:t> Formulário Fale com a Gente</a:t>
            </a:r>
          </a:p>
          <a:p>
            <a:pPr>
              <a:buFont typeface="Arial" pitchFamily="34" charset="0"/>
              <a:buChar char="•"/>
            </a:pPr>
            <a:r>
              <a:rPr lang="pt-BR" baseline="0" dirty="0" smtClean="0"/>
              <a:t> Telefone e Email</a:t>
            </a:r>
            <a:endParaRPr lang="pt-BR" dirty="0" smtClean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19595F-A6C1-4E79-8119-6B9C00066733}" type="slidenum">
              <a:rPr lang="pt-BR" smtClean="0"/>
              <a:pPr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80894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-215900" y="809625"/>
            <a:ext cx="7200900" cy="40513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Outros:</a:t>
            </a:r>
          </a:p>
          <a:p>
            <a:pPr>
              <a:buFont typeface="Arial" pitchFamily="34" charset="0"/>
              <a:buChar char="•"/>
            </a:pPr>
            <a:r>
              <a:rPr lang="pt-BR" baseline="0" dirty="0" smtClean="0"/>
              <a:t> Saúde médica</a:t>
            </a:r>
          </a:p>
          <a:p>
            <a:pPr>
              <a:buFont typeface="Arial" pitchFamily="34" charset="0"/>
              <a:buChar char="•"/>
            </a:pPr>
            <a:r>
              <a:rPr lang="pt-BR" baseline="0" dirty="0" smtClean="0"/>
              <a:t> Telemarketing ativo de pós-venda</a:t>
            </a:r>
          </a:p>
          <a:p>
            <a:pPr>
              <a:buFont typeface="Arial" pitchFamily="34" charset="0"/>
              <a:buChar char="•"/>
            </a:pPr>
            <a:r>
              <a:rPr lang="pt-BR" baseline="0" dirty="0" smtClean="0"/>
              <a:t> Sugestões, expectativas e reclamações</a:t>
            </a:r>
          </a:p>
          <a:p>
            <a:pPr>
              <a:buFont typeface="Arial" pitchFamily="34" charset="0"/>
              <a:buChar char="•"/>
            </a:pPr>
            <a:r>
              <a:rPr lang="pt-BR" baseline="0" dirty="0" smtClean="0"/>
              <a:t> Solicitações de informações sobre os serviços oferecidos</a:t>
            </a:r>
          </a:p>
          <a:p>
            <a:pPr>
              <a:buFont typeface="Arial" pitchFamily="34" charset="0"/>
              <a:buChar char="•"/>
            </a:pPr>
            <a:r>
              <a:rPr lang="pt-BR" baseline="0" dirty="0" smtClean="0"/>
              <a:t> Marcação de consultas</a:t>
            </a:r>
          </a:p>
          <a:p>
            <a:pPr>
              <a:buFont typeface="Arial" pitchFamily="34" charset="0"/>
              <a:buChar char="•"/>
            </a:pPr>
            <a:r>
              <a:rPr lang="pt-BR" baseline="0" dirty="0" smtClean="0"/>
              <a:t> Odontologia, Matrículas, SST e atividades físicas</a:t>
            </a:r>
          </a:p>
          <a:p>
            <a:pPr>
              <a:buFont typeface="Arial" pitchFamily="34" charset="0"/>
              <a:buChar char="•"/>
            </a:pPr>
            <a:r>
              <a:rPr lang="pt-BR" baseline="0" dirty="0" smtClean="0"/>
              <a:t> Cursos SENAI e SESI</a:t>
            </a:r>
          </a:p>
          <a:p>
            <a:pPr>
              <a:buFont typeface="Arial" pitchFamily="34" charset="0"/>
              <a:buChar char="•"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19595F-A6C1-4E79-8119-6B9C00066733}" type="slidenum">
              <a:rPr lang="pt-BR" smtClean="0"/>
              <a:pPr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80894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-215900" y="809625"/>
            <a:ext cx="7200900" cy="40513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19595F-A6C1-4E79-8119-6B9C00066733}" type="slidenum">
              <a:rPr lang="pt-BR" smtClean="0"/>
              <a:pPr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80894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-215900" y="809625"/>
            <a:ext cx="7200900" cy="40513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pt-BR" baseline="0" dirty="0" smtClean="0"/>
              <a:t> 21 respondentes nesta pergunta.</a:t>
            </a:r>
          </a:p>
          <a:p>
            <a:pPr>
              <a:buFont typeface="Arial" pitchFamily="34" charset="0"/>
              <a:buChar char="•"/>
            </a:pPr>
            <a:r>
              <a:rPr lang="pt-BR" baseline="0" dirty="0" smtClean="0"/>
              <a:t> </a:t>
            </a:r>
            <a:r>
              <a:rPr lang="pt-BR" dirty="0" smtClean="0"/>
              <a:t>13% dos respondentes que marcaram sistema próprio possuem a intenção de migrar</a:t>
            </a:r>
            <a:r>
              <a:rPr lang="pt-BR" baseline="0" dirty="0" smtClean="0"/>
              <a:t> para o CRM: SP, MA e TO.</a:t>
            </a:r>
          </a:p>
          <a:p>
            <a:pPr>
              <a:buFont typeface="Arial" pitchFamily="34" charset="0"/>
              <a:buChar char="•"/>
            </a:pPr>
            <a:r>
              <a:rPr lang="pt-BR" baseline="0" dirty="0" smtClean="0"/>
              <a:t> Estados que usam o CRM Dynamics: PE e </a:t>
            </a:r>
            <a:r>
              <a:rPr lang="pt-BR" baseline="0" smtClean="0"/>
              <a:t>CETIQT.</a:t>
            </a:r>
            <a:endParaRPr lang="pt-BR" baseline="0" dirty="0" smtClean="0"/>
          </a:p>
          <a:p>
            <a:pPr>
              <a:buFont typeface="Arial" pitchFamily="34" charset="0"/>
              <a:buChar char="•"/>
            </a:pPr>
            <a:r>
              <a:rPr lang="pt-BR" baseline="0" dirty="0" smtClean="0"/>
              <a:t> CRM em implantação: RN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19595F-A6C1-4E79-8119-6B9C00066733}" type="slidenum">
              <a:rPr lang="pt-BR" smtClean="0"/>
              <a:pPr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80894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-215900" y="809625"/>
            <a:ext cx="7200900" cy="40513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19595F-A6C1-4E79-8119-6B9C00066733}" type="slidenum">
              <a:rPr lang="pt-BR" smtClean="0"/>
              <a:pPr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80894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-215900" y="809625"/>
            <a:ext cx="7200900" cy="40513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19595F-A6C1-4E79-8119-6B9C00066733}" type="slidenum">
              <a:rPr lang="pt-BR" smtClean="0"/>
              <a:pPr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808942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-215900" y="809625"/>
            <a:ext cx="7200900" cy="40513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19595F-A6C1-4E79-8119-6B9C00066733}" type="slidenum">
              <a:rPr lang="pt-BR" smtClean="0"/>
              <a:pPr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80894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01600" y="746125"/>
            <a:ext cx="6616700" cy="3722688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108F6A-5487-4FA3-ACF8-BB1571E587A5}" type="slidenum">
              <a:rPr lang="pt-BR" smtClean="0"/>
              <a:pPr>
                <a:defRPr/>
              </a:pPr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036523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-215900" y="809625"/>
            <a:ext cx="7200900" cy="40513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19595F-A6C1-4E79-8119-6B9C00066733}" type="slidenum">
              <a:rPr lang="pt-BR" smtClean="0"/>
              <a:pPr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808942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-215900" y="809625"/>
            <a:ext cx="7200900" cy="40513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Arial" pitchFamily="34" charset="0"/>
              <a:buChar char="•"/>
            </a:pPr>
            <a:r>
              <a:rPr lang="pt-BR" dirty="0" smtClean="0"/>
              <a:t> 21 respondentes: </a:t>
            </a:r>
          </a:p>
          <a:p>
            <a:pPr>
              <a:buFont typeface="Arial" pitchFamily="34" charset="0"/>
              <a:buNone/>
            </a:pPr>
            <a:r>
              <a:rPr lang="pt-BR" dirty="0" smtClean="0"/>
              <a:t>AL - SENAI</a:t>
            </a:r>
            <a:br>
              <a:rPr lang="pt-BR" dirty="0" smtClean="0"/>
            </a:br>
            <a:r>
              <a:rPr lang="pt-BR" dirty="0" smtClean="0"/>
              <a:t>AL - SESI</a:t>
            </a:r>
            <a:br>
              <a:rPr lang="pt-BR" dirty="0" smtClean="0"/>
            </a:br>
            <a:r>
              <a:rPr lang="pt-BR" dirty="0" smtClean="0"/>
              <a:t>AP - SESI/SENAI</a:t>
            </a:r>
            <a:br>
              <a:rPr lang="pt-BR" dirty="0" smtClean="0"/>
            </a:br>
            <a:r>
              <a:rPr lang="pt-BR" dirty="0" smtClean="0"/>
              <a:t>BA - SENAI</a:t>
            </a:r>
            <a:br>
              <a:rPr lang="pt-BR" dirty="0" smtClean="0"/>
            </a:br>
            <a:r>
              <a:rPr lang="pt-BR" dirty="0" smtClean="0"/>
              <a:t>BA - SESI</a:t>
            </a:r>
            <a:br>
              <a:rPr lang="pt-BR" dirty="0" smtClean="0"/>
            </a:br>
            <a:r>
              <a:rPr lang="pt-BR" dirty="0" smtClean="0"/>
              <a:t>CE - SESI/SENAI</a:t>
            </a:r>
            <a:br>
              <a:rPr lang="pt-BR" dirty="0" smtClean="0"/>
            </a:br>
            <a:r>
              <a:rPr lang="pt-BR" dirty="0" smtClean="0"/>
              <a:t>GO - SESI/SENAI</a:t>
            </a:r>
            <a:br>
              <a:rPr lang="pt-BR" dirty="0" smtClean="0"/>
            </a:br>
            <a:r>
              <a:rPr lang="pt-BR" dirty="0" smtClean="0"/>
              <a:t>MA - SESI/SENAI</a:t>
            </a:r>
            <a:br>
              <a:rPr lang="pt-BR" dirty="0" smtClean="0"/>
            </a:br>
            <a:r>
              <a:rPr lang="pt-BR" dirty="0" smtClean="0"/>
              <a:t>MS - SENAI</a:t>
            </a:r>
            <a:br>
              <a:rPr lang="pt-BR" dirty="0" smtClean="0"/>
            </a:br>
            <a:r>
              <a:rPr lang="pt-BR" dirty="0" smtClean="0"/>
              <a:t>MT - SENAI</a:t>
            </a:r>
            <a:br>
              <a:rPr lang="pt-BR" dirty="0" smtClean="0"/>
            </a:br>
            <a:r>
              <a:rPr lang="pt-BR" dirty="0" smtClean="0"/>
              <a:t>PB - SESI/SENAI</a:t>
            </a:r>
            <a:br>
              <a:rPr lang="pt-BR" dirty="0" smtClean="0"/>
            </a:br>
            <a:r>
              <a:rPr lang="pt-BR" dirty="0" smtClean="0"/>
              <a:t>PE - SENAI</a:t>
            </a:r>
            <a:br>
              <a:rPr lang="pt-BR" dirty="0" smtClean="0"/>
            </a:br>
            <a:r>
              <a:rPr lang="pt-BR" dirty="0" smtClean="0"/>
              <a:t>PR - SESI/SENAI</a:t>
            </a:r>
            <a:br>
              <a:rPr lang="pt-BR" dirty="0" smtClean="0"/>
            </a:br>
            <a:r>
              <a:rPr lang="pt-BR" dirty="0" smtClean="0"/>
              <a:t>RO - SESI/SENAI</a:t>
            </a:r>
            <a:br>
              <a:rPr lang="pt-BR" dirty="0" smtClean="0"/>
            </a:br>
            <a:r>
              <a:rPr lang="pt-BR" dirty="0" smtClean="0"/>
              <a:t>RR - SESI</a:t>
            </a:r>
            <a:br>
              <a:rPr lang="pt-BR" dirty="0" smtClean="0"/>
            </a:br>
            <a:r>
              <a:rPr lang="pt-BR" dirty="0" smtClean="0"/>
              <a:t>RS - SESI/SENAI</a:t>
            </a:r>
            <a:br>
              <a:rPr lang="pt-BR" dirty="0" smtClean="0"/>
            </a:br>
            <a:r>
              <a:rPr lang="pt-BR" dirty="0" smtClean="0"/>
              <a:t>SC - SESI/SENAI</a:t>
            </a:r>
            <a:br>
              <a:rPr lang="pt-BR" dirty="0" smtClean="0"/>
            </a:br>
            <a:r>
              <a:rPr lang="pt-BR" dirty="0" smtClean="0"/>
              <a:t>SE - SESI/SENAI</a:t>
            </a:r>
            <a:br>
              <a:rPr lang="pt-BR" dirty="0" smtClean="0"/>
            </a:br>
            <a:r>
              <a:rPr lang="pt-BR" dirty="0" smtClean="0"/>
              <a:t>SP - SESI/SENAI</a:t>
            </a:r>
            <a:br>
              <a:rPr lang="pt-BR" dirty="0" smtClean="0"/>
            </a:br>
            <a:r>
              <a:rPr lang="pt-BR" dirty="0" smtClean="0"/>
              <a:t>TO - SESI/SENAI</a:t>
            </a:r>
            <a:br>
              <a:rPr lang="pt-BR" dirty="0" smtClean="0"/>
            </a:br>
            <a:r>
              <a:rPr lang="pt-BR" dirty="0" smtClean="0"/>
              <a:t>RJ - SESI/SENAI</a:t>
            </a:r>
          </a:p>
          <a:p>
            <a:pPr>
              <a:buFont typeface="Arial" pitchFamily="34" charset="0"/>
              <a:buNone/>
            </a:pPr>
            <a:endParaRPr lang="pt-BR" dirty="0" smtClean="0"/>
          </a:p>
          <a:p>
            <a:pPr>
              <a:buFont typeface="Arial" pitchFamily="34" charset="0"/>
              <a:buNone/>
            </a:pPr>
            <a:r>
              <a:rPr lang="pt-BR" dirty="0" smtClean="0"/>
              <a:t>Outros: </a:t>
            </a:r>
          </a:p>
          <a:p>
            <a:pPr>
              <a:buFont typeface="Arial" pitchFamily="34" charset="0"/>
              <a:buChar char="•"/>
            </a:pPr>
            <a:r>
              <a:rPr lang="pt-BR" dirty="0" smtClean="0"/>
              <a:t> Farol de acompanhamento dos prazos a partir da data de abertura</a:t>
            </a:r>
          </a:p>
          <a:p>
            <a:pPr>
              <a:buFont typeface="Arial" pitchFamily="34" charset="0"/>
              <a:buChar char="•"/>
            </a:pPr>
            <a:r>
              <a:rPr lang="pt-BR" dirty="0" smtClean="0"/>
              <a:t> Interação não atendidas e </a:t>
            </a:r>
            <a:r>
              <a:rPr lang="pt-BR" dirty="0" err="1" smtClean="0"/>
              <a:t>Call</a:t>
            </a:r>
            <a:r>
              <a:rPr lang="pt-BR" dirty="0" smtClean="0"/>
              <a:t> </a:t>
            </a:r>
            <a:r>
              <a:rPr lang="pt-BR" dirty="0" err="1" smtClean="0"/>
              <a:t>Back</a:t>
            </a:r>
            <a:endParaRPr lang="pt-BR" dirty="0" smtClean="0"/>
          </a:p>
          <a:p>
            <a:pPr>
              <a:buFont typeface="Arial" pitchFamily="34" charset="0"/>
              <a:buChar char="•"/>
            </a:pPr>
            <a:r>
              <a:rPr lang="pt-BR" dirty="0" smtClean="0"/>
              <a:t> Retorno sobre investimento na campanha promocional 2016/2017 (fase inicial)</a:t>
            </a:r>
          </a:p>
          <a:p>
            <a:pPr>
              <a:buFont typeface="Arial" pitchFamily="34" charset="0"/>
              <a:buChar char="•"/>
            </a:pPr>
            <a:r>
              <a:rPr lang="pt-BR" dirty="0" smtClean="0"/>
              <a:t> Tempo Médio de Atendimento</a:t>
            </a:r>
          </a:p>
          <a:p>
            <a:pPr>
              <a:buFont typeface="Arial" pitchFamily="34" charset="0"/>
              <a:buNone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19595F-A6C1-4E79-8119-6B9C00066733}" type="slidenum">
              <a:rPr lang="pt-BR" smtClean="0"/>
              <a:pPr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808942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-215900" y="809625"/>
            <a:ext cx="7200900" cy="40513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19595F-A6C1-4E79-8119-6B9C00066733}" type="slidenum">
              <a:rPr lang="pt-BR" smtClean="0"/>
              <a:pPr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808942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-215900" y="809625"/>
            <a:ext cx="7200900" cy="40513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Outros:</a:t>
            </a:r>
          </a:p>
          <a:p>
            <a:pPr>
              <a:buFont typeface="Arial" pitchFamily="34" charset="0"/>
              <a:buChar char="•"/>
            </a:pPr>
            <a:r>
              <a:rPr lang="pt-BR" dirty="0" smtClean="0"/>
              <a:t> Escola pública ou privada</a:t>
            </a:r>
          </a:p>
          <a:p>
            <a:pPr>
              <a:buFont typeface="Arial" pitchFamily="34" charset="0"/>
              <a:buChar char="•"/>
            </a:pPr>
            <a:r>
              <a:rPr lang="pt-BR" dirty="0" smtClean="0"/>
              <a:t> Etnia</a:t>
            </a:r>
          </a:p>
          <a:p>
            <a:pPr>
              <a:buFont typeface="Arial" pitchFamily="34" charset="0"/>
              <a:buChar char="•"/>
            </a:pPr>
            <a:r>
              <a:rPr lang="pt-BR" dirty="0" smtClean="0"/>
              <a:t> PF e PJ</a:t>
            </a:r>
          </a:p>
          <a:p>
            <a:pPr>
              <a:buFont typeface="Arial" pitchFamily="34" charset="0"/>
              <a:buChar char="•"/>
            </a:pPr>
            <a:r>
              <a:rPr lang="pt-BR" dirty="0" smtClean="0"/>
              <a:t> Renda</a:t>
            </a:r>
          </a:p>
          <a:p>
            <a:pPr>
              <a:buFont typeface="Arial" pitchFamily="34" charset="0"/>
              <a:buChar char="•"/>
            </a:pPr>
            <a:r>
              <a:rPr lang="pt-BR" dirty="0" smtClean="0"/>
              <a:t> Situação de empregabilidade</a:t>
            </a:r>
          </a:p>
          <a:p>
            <a:pPr>
              <a:buFont typeface="Arial" pitchFamily="34" charset="0"/>
              <a:buChar char="•"/>
            </a:pPr>
            <a:r>
              <a:rPr lang="pt-BR" dirty="0" smtClean="0"/>
              <a:t> Tipo de serviço demanda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19595F-A6C1-4E79-8119-6B9C00066733}" type="slidenum">
              <a:rPr lang="pt-BR" smtClean="0"/>
              <a:pPr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808942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-215900" y="809625"/>
            <a:ext cx="7200900" cy="40513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Integrados: AP, CE, GO, MA, PE, PR,</a:t>
            </a:r>
            <a:r>
              <a:rPr lang="pt-BR" baseline="0" dirty="0" smtClean="0"/>
              <a:t> RS, SC, TO e RJ.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19595F-A6C1-4E79-8119-6B9C00066733}" type="slidenum">
              <a:rPr lang="pt-BR" smtClean="0"/>
              <a:pPr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808942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-215900" y="809625"/>
            <a:ext cx="7200900" cy="40513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itchFamily="34" charset="0"/>
              <a:buNone/>
            </a:pPr>
            <a:r>
              <a:rPr lang="pt-BR" dirty="0" smtClean="0"/>
              <a:t>Outros: </a:t>
            </a:r>
          </a:p>
          <a:p>
            <a:pPr>
              <a:buFont typeface="Arial" pitchFamily="34" charset="0"/>
              <a:buChar char="•"/>
            </a:pPr>
            <a:r>
              <a:rPr lang="pt-BR" dirty="0" smtClean="0"/>
              <a:t> Administrativo</a:t>
            </a:r>
          </a:p>
          <a:p>
            <a:pPr>
              <a:buFont typeface="Arial" pitchFamily="34" charset="0"/>
              <a:buChar char="•"/>
            </a:pPr>
            <a:r>
              <a:rPr lang="pt-BR" baseline="0" dirty="0" smtClean="0"/>
              <a:t> Assessoria e Assessoria Técnica</a:t>
            </a:r>
          </a:p>
          <a:p>
            <a:pPr>
              <a:buFont typeface="Arial" pitchFamily="34" charset="0"/>
              <a:buChar char="•"/>
            </a:pPr>
            <a:r>
              <a:rPr lang="pt-BR" baseline="0" dirty="0" smtClean="0"/>
              <a:t> Assessoria Especial</a:t>
            </a:r>
          </a:p>
          <a:p>
            <a:pPr>
              <a:buFont typeface="Arial" pitchFamily="34" charset="0"/>
              <a:buChar char="•"/>
            </a:pPr>
            <a:r>
              <a:rPr lang="pt-BR" baseline="0" dirty="0" smtClean="0"/>
              <a:t> Gerência das Unidades Operacionais</a:t>
            </a:r>
          </a:p>
          <a:p>
            <a:pPr>
              <a:buFont typeface="Arial" pitchFamily="34" charset="0"/>
              <a:buChar char="•"/>
            </a:pPr>
            <a:r>
              <a:rPr lang="pt-BR" baseline="0" dirty="0" smtClean="0"/>
              <a:t> Gerência de Educação</a:t>
            </a:r>
          </a:p>
          <a:p>
            <a:pPr>
              <a:buFont typeface="Arial" pitchFamily="34" charset="0"/>
              <a:buChar char="•"/>
            </a:pPr>
            <a:r>
              <a:rPr lang="pt-BR" baseline="0" dirty="0" smtClean="0"/>
              <a:t> Gerência de Serviços</a:t>
            </a:r>
          </a:p>
          <a:p>
            <a:pPr>
              <a:buFont typeface="Arial" pitchFamily="34" charset="0"/>
              <a:buChar char="•"/>
            </a:pPr>
            <a:r>
              <a:rPr lang="pt-BR" baseline="0" dirty="0" smtClean="0"/>
              <a:t> Núcleo de Desenvolvimento Estratégico</a:t>
            </a:r>
          </a:p>
          <a:p>
            <a:pPr>
              <a:buFont typeface="Arial" pitchFamily="34" charset="0"/>
              <a:buChar char="•"/>
            </a:pPr>
            <a:r>
              <a:rPr lang="pt-BR" baseline="0" dirty="0" smtClean="0"/>
              <a:t> Comunicação (redes sociais, email e site) e Gerentes de Unidade (telefone e presencial)</a:t>
            </a:r>
          </a:p>
          <a:p>
            <a:pPr>
              <a:buFont typeface="Arial" pitchFamily="34" charset="0"/>
              <a:buNone/>
            </a:pPr>
            <a:r>
              <a:rPr lang="pt-BR" baseline="0" dirty="0" err="1" smtClean="0"/>
              <a:t>Obs</a:t>
            </a:r>
            <a:r>
              <a:rPr lang="pt-BR" baseline="0" dirty="0" smtClean="0"/>
              <a:t>: Falar sobre capacitação de unidades (demandas FIBRA e FIEPR)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19595F-A6C1-4E79-8119-6B9C00066733}" type="slidenum">
              <a:rPr lang="pt-BR" smtClean="0"/>
              <a:pPr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808942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-215900" y="809625"/>
            <a:ext cx="7200900" cy="40513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pt-BR" dirty="0" smtClean="0"/>
              <a:t> 46% tem até 5 pessoas na equipe.</a:t>
            </a:r>
          </a:p>
          <a:p>
            <a:pPr>
              <a:buFont typeface="Arial" pitchFamily="34" charset="0"/>
              <a:buChar char="•"/>
            </a:pPr>
            <a:r>
              <a:rPr lang="pt-BR" dirty="0" smtClean="0"/>
              <a:t> Ver dúvidas FIEMG</a:t>
            </a:r>
            <a:r>
              <a:rPr lang="pt-BR" baseline="0" dirty="0" smtClean="0"/>
              <a:t> e FIBRA (email DJ).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19595F-A6C1-4E79-8119-6B9C00066733}" type="slidenum">
              <a:rPr lang="pt-BR" smtClean="0"/>
              <a:pPr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808942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-215900" y="809625"/>
            <a:ext cx="7200900" cy="40513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19595F-A6C1-4E79-8119-6B9C00066733}" type="slidenum">
              <a:rPr lang="pt-BR" smtClean="0"/>
              <a:pPr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808942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-215900" y="809625"/>
            <a:ext cx="7200900" cy="40513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Tem Ouvidoria:</a:t>
            </a:r>
          </a:p>
          <a:p>
            <a:pPr>
              <a:buFont typeface="Arial" pitchFamily="34" charset="0"/>
              <a:buChar char="•"/>
            </a:pPr>
            <a:r>
              <a:rPr lang="pt-BR" dirty="0" smtClean="0"/>
              <a:t> SESI-AC</a:t>
            </a:r>
          </a:p>
          <a:p>
            <a:pPr>
              <a:buFont typeface="Arial" pitchFamily="34" charset="0"/>
              <a:buChar char="•"/>
            </a:pPr>
            <a:r>
              <a:rPr lang="pt-BR" dirty="0" smtClean="0"/>
              <a:t> SESI-AL</a:t>
            </a:r>
          </a:p>
          <a:p>
            <a:pPr>
              <a:buFont typeface="Arial" pitchFamily="34" charset="0"/>
              <a:buChar char="•"/>
            </a:pPr>
            <a:r>
              <a:rPr lang="pt-BR" dirty="0" smtClean="0"/>
              <a:t> SENAI-BA</a:t>
            </a:r>
          </a:p>
          <a:p>
            <a:pPr>
              <a:buFont typeface="Arial" pitchFamily="34" charset="0"/>
              <a:buChar char="•"/>
            </a:pPr>
            <a:r>
              <a:rPr lang="pt-BR" dirty="0" smtClean="0"/>
              <a:t> SESI-BA</a:t>
            </a:r>
          </a:p>
          <a:p>
            <a:pPr>
              <a:buFont typeface="Arial" pitchFamily="34" charset="0"/>
              <a:buChar char="•"/>
            </a:pPr>
            <a:r>
              <a:rPr lang="pt-BR" baseline="0" dirty="0" smtClean="0"/>
              <a:t> SENAI-PE</a:t>
            </a:r>
          </a:p>
          <a:p>
            <a:pPr>
              <a:buFont typeface="Arial" pitchFamily="34" charset="0"/>
              <a:buChar char="•"/>
            </a:pPr>
            <a:r>
              <a:rPr lang="pt-BR" baseline="0" dirty="0" smtClean="0"/>
              <a:t> SENAI-CETIQT</a:t>
            </a:r>
          </a:p>
          <a:p>
            <a:pPr defTabSz="914245" eaLnBrk="1" fontAlgn="auto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t-BR" baseline="0" dirty="0" smtClean="0"/>
              <a:t> </a:t>
            </a:r>
            <a:r>
              <a:rPr lang="pt-BR" dirty="0" smtClean="0"/>
              <a:t> SESI-SENAI/GO</a:t>
            </a:r>
          </a:p>
          <a:p>
            <a:pPr defTabSz="914245" eaLnBrk="1" fontAlgn="auto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t-BR" dirty="0" smtClean="0"/>
              <a:t>  SESI-SENAI/RO</a:t>
            </a:r>
          </a:p>
          <a:p>
            <a:pPr defTabSz="914245" eaLnBrk="1" fontAlgn="auto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t-BR" dirty="0" smtClean="0"/>
              <a:t>  SESI-SENAI/RS</a:t>
            </a:r>
          </a:p>
          <a:p>
            <a:pPr defTabSz="914245" eaLnBrk="1" fontAlgn="auto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t-BR" baseline="0" dirty="0" smtClean="0"/>
              <a:t> </a:t>
            </a:r>
            <a:r>
              <a:rPr lang="pt-BR" dirty="0" smtClean="0"/>
              <a:t> SESI-SENAI/SC</a:t>
            </a:r>
          </a:p>
          <a:p>
            <a:pPr defTabSz="914245" eaLnBrk="1" fontAlgn="auto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t-BR" baseline="0" dirty="0" smtClean="0"/>
              <a:t> </a:t>
            </a:r>
            <a:r>
              <a:rPr lang="pt-BR" dirty="0" smtClean="0"/>
              <a:t> SESI-SENAI/RJ</a:t>
            </a:r>
          </a:p>
          <a:p>
            <a:pPr defTabSz="914245" eaLnBrk="1" fontAlgn="auto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lang="pt-BR" dirty="0" smtClean="0"/>
          </a:p>
          <a:p>
            <a:pPr defTabSz="914245" eaLnBrk="1" fontAlgn="auto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lang="pt-BR" dirty="0" smtClean="0"/>
          </a:p>
          <a:p>
            <a:pPr defTabSz="914245" eaLnBrk="1" fontAlgn="auto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lang="pt-BR" dirty="0" smtClean="0"/>
          </a:p>
          <a:p>
            <a:pPr>
              <a:buFont typeface="Arial" pitchFamily="34" charset="0"/>
              <a:buChar char="•"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19595F-A6C1-4E79-8119-6B9C00066733}" type="slidenum">
              <a:rPr lang="pt-BR" smtClean="0"/>
              <a:pPr/>
              <a:t>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808942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-215900" y="809625"/>
            <a:ext cx="7200900" cy="40513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itchFamily="34" charset="0"/>
              <a:buNone/>
            </a:pPr>
            <a:r>
              <a:rPr lang="pt-BR" dirty="0" smtClean="0"/>
              <a:t>Quem tem Ouvidoria nas redes sociais:</a:t>
            </a:r>
          </a:p>
          <a:p>
            <a:pPr>
              <a:buFont typeface="Arial" pitchFamily="34" charset="0"/>
              <a:buChar char="•"/>
            </a:pPr>
            <a:r>
              <a:rPr lang="pt-BR" dirty="0" smtClean="0"/>
              <a:t> SENAI-PE</a:t>
            </a:r>
          </a:p>
          <a:p>
            <a:pPr>
              <a:buFont typeface="Arial" pitchFamily="34" charset="0"/>
              <a:buChar char="•"/>
            </a:pPr>
            <a:r>
              <a:rPr lang="pt-BR" dirty="0" smtClean="0"/>
              <a:t> SESI-SENAI/RJ</a:t>
            </a:r>
          </a:p>
          <a:p>
            <a:pPr>
              <a:buFont typeface="Arial" pitchFamily="34" charset="0"/>
              <a:buNone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19595F-A6C1-4E79-8119-6B9C00066733}" type="slidenum">
              <a:rPr lang="pt-BR" smtClean="0"/>
              <a:pPr/>
              <a:t>29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80894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01600" y="746125"/>
            <a:ext cx="6616700" cy="3722688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108F6A-5487-4FA3-ACF8-BB1571E587A5}" type="slidenum">
              <a:rPr lang="pt-BR" smtClean="0"/>
              <a:pPr>
                <a:defRPr/>
              </a:pPr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036523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-215900" y="809625"/>
            <a:ext cx="7200900" cy="40513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Outros (11 respondentes):</a:t>
            </a:r>
          </a:p>
          <a:p>
            <a:pPr>
              <a:buFont typeface="Arial" pitchFamily="34" charset="0"/>
              <a:buChar char="•"/>
            </a:pPr>
            <a:r>
              <a:rPr lang="pt-BR" dirty="0" smtClean="0"/>
              <a:t> Projetos em fase de implantação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19595F-A6C1-4E79-8119-6B9C00066733}" type="slidenum">
              <a:rPr lang="pt-BR" smtClean="0"/>
              <a:pPr/>
              <a:t>30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808942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-215900" y="809625"/>
            <a:ext cx="7200900" cy="40513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19595F-A6C1-4E79-8119-6B9C00066733}" type="slidenum">
              <a:rPr lang="pt-BR" smtClean="0"/>
              <a:pPr/>
              <a:t>31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808942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-215900" y="809625"/>
            <a:ext cx="7200900" cy="40513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19595F-A6C1-4E79-8119-6B9C00066733}" type="slidenum">
              <a:rPr lang="pt-BR" smtClean="0"/>
              <a:pPr/>
              <a:t>32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808942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-215900" y="809625"/>
            <a:ext cx="7200900" cy="40513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Integrados:</a:t>
            </a:r>
          </a:p>
          <a:p>
            <a:pPr>
              <a:buFont typeface="Arial" pitchFamily="34" charset="0"/>
              <a:buChar char="•"/>
            </a:pPr>
            <a:r>
              <a:rPr lang="pt-BR" dirty="0" smtClean="0"/>
              <a:t> SESI-AC</a:t>
            </a:r>
          </a:p>
          <a:p>
            <a:pPr>
              <a:buFont typeface="Arial" pitchFamily="34" charset="0"/>
              <a:buChar char="•"/>
            </a:pPr>
            <a:r>
              <a:rPr lang="pt-BR" dirty="0" smtClean="0"/>
              <a:t> SESI-AL</a:t>
            </a:r>
          </a:p>
          <a:p>
            <a:pPr>
              <a:buFont typeface="Arial" pitchFamily="34" charset="0"/>
              <a:buChar char="•"/>
            </a:pPr>
            <a:r>
              <a:rPr lang="pt-BR" dirty="0" smtClean="0"/>
              <a:t> CETIQT</a:t>
            </a:r>
          </a:p>
          <a:p>
            <a:pPr>
              <a:buFont typeface="Arial" pitchFamily="34" charset="0"/>
              <a:buChar char="•"/>
            </a:pPr>
            <a:r>
              <a:rPr lang="pt-BR" dirty="0" smtClean="0"/>
              <a:t> SESI-SENAI/RO</a:t>
            </a:r>
          </a:p>
          <a:p>
            <a:pPr>
              <a:buFont typeface="Arial" pitchFamily="34" charset="0"/>
              <a:buChar char="•"/>
            </a:pPr>
            <a:r>
              <a:rPr lang="pt-BR" dirty="0" smtClean="0"/>
              <a:t> SESI/SENAI/RJ</a:t>
            </a:r>
            <a:endParaRPr lang="pt-BR" dirty="0"/>
          </a:p>
          <a:p>
            <a:pPr>
              <a:buFont typeface="Arial" pitchFamily="34" charset="0"/>
              <a:buNone/>
            </a:pPr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19595F-A6C1-4E79-8119-6B9C00066733}" type="slidenum">
              <a:rPr lang="pt-BR" smtClean="0"/>
              <a:pPr/>
              <a:t>33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808942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-215900" y="809625"/>
            <a:ext cx="7200900" cy="40513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19595F-A6C1-4E79-8119-6B9C00066733}" type="slidenum">
              <a:rPr lang="pt-BR" smtClean="0"/>
              <a:pPr/>
              <a:t>34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808942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-215900" y="809625"/>
            <a:ext cx="7200900" cy="40513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19595F-A6C1-4E79-8119-6B9C00066733}" type="slidenum">
              <a:rPr lang="pt-BR" smtClean="0"/>
              <a:pPr/>
              <a:t>35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808942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-215900" y="809625"/>
            <a:ext cx="7200900" cy="40513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Responderam SIM:</a:t>
            </a:r>
          </a:p>
          <a:p>
            <a:pPr>
              <a:buFont typeface="Arial" pitchFamily="34" charset="0"/>
              <a:buChar char="•"/>
            </a:pPr>
            <a:r>
              <a:rPr lang="pt-BR" baseline="0" dirty="0" smtClean="0"/>
              <a:t> </a:t>
            </a:r>
            <a:r>
              <a:rPr lang="pt-BR" dirty="0" smtClean="0"/>
              <a:t>SESI-AC</a:t>
            </a:r>
          </a:p>
          <a:p>
            <a:pPr>
              <a:buFont typeface="Arial" pitchFamily="34" charset="0"/>
              <a:buChar char="•"/>
            </a:pPr>
            <a:r>
              <a:rPr lang="pt-BR" dirty="0" smtClean="0"/>
              <a:t> SENAI-BA</a:t>
            </a:r>
          </a:p>
          <a:p>
            <a:pPr>
              <a:buFont typeface="Arial" pitchFamily="34" charset="0"/>
              <a:buChar char="•"/>
            </a:pPr>
            <a:r>
              <a:rPr lang="pt-BR" dirty="0" smtClean="0"/>
              <a:t> SESI-BA</a:t>
            </a:r>
          </a:p>
          <a:p>
            <a:pPr>
              <a:buFont typeface="Arial" pitchFamily="34" charset="0"/>
              <a:buChar char="•"/>
            </a:pPr>
            <a:r>
              <a:rPr lang="pt-BR" dirty="0" smtClean="0"/>
              <a:t> SENAI-PE</a:t>
            </a:r>
          </a:p>
          <a:p>
            <a:pPr>
              <a:buFont typeface="Arial" pitchFamily="34" charset="0"/>
              <a:buChar char="•"/>
            </a:pPr>
            <a:r>
              <a:rPr lang="pt-BR" dirty="0" smtClean="0"/>
              <a:t> CETIQT</a:t>
            </a:r>
          </a:p>
          <a:p>
            <a:pPr>
              <a:buFont typeface="Arial" pitchFamily="34" charset="0"/>
              <a:buChar char="•"/>
            </a:pPr>
            <a:r>
              <a:rPr lang="pt-BR" baseline="0" dirty="0" smtClean="0"/>
              <a:t> SESI-SENAI/GO</a:t>
            </a:r>
          </a:p>
          <a:p>
            <a:pPr>
              <a:buFont typeface="Arial" pitchFamily="34" charset="0"/>
              <a:buChar char="•"/>
            </a:pPr>
            <a:r>
              <a:rPr lang="pt-BR" baseline="0" dirty="0" smtClean="0"/>
              <a:t> SESI-SENAI/SC</a:t>
            </a:r>
          </a:p>
          <a:p>
            <a:pPr>
              <a:buFont typeface="Arial" pitchFamily="34" charset="0"/>
              <a:buChar char="•"/>
            </a:pPr>
            <a:r>
              <a:rPr lang="pt-BR" baseline="0" dirty="0" smtClean="0"/>
              <a:t> SESI-SENAI/RJ</a:t>
            </a:r>
            <a:endParaRPr lang="pt-BR" dirty="0" smtClean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19595F-A6C1-4E79-8119-6B9C00066733}" type="slidenum">
              <a:rPr lang="pt-BR" smtClean="0"/>
              <a:pPr/>
              <a:t>36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808942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-215900" y="809625"/>
            <a:ext cx="7200900" cy="40513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19595F-A6C1-4E79-8119-6B9C00066733}" type="slidenum">
              <a:rPr lang="pt-BR" smtClean="0"/>
              <a:pPr/>
              <a:t>37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808942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-215900" y="809625"/>
            <a:ext cx="7200900" cy="40513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19595F-A6C1-4E79-8119-6B9C00066733}" type="slidenum">
              <a:rPr lang="pt-BR" smtClean="0"/>
              <a:pPr/>
              <a:t>38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808942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-215900" y="809625"/>
            <a:ext cx="7200900" cy="40513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19595F-A6C1-4E79-8119-6B9C00066733}" type="slidenum">
              <a:rPr lang="pt-BR" smtClean="0"/>
              <a:pPr/>
              <a:t>39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80894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01600" y="746125"/>
            <a:ext cx="6616700" cy="3722688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108F6A-5487-4FA3-ACF8-BB1571E587A5}" type="slidenum">
              <a:rPr lang="pt-BR" smtClean="0"/>
              <a:pPr>
                <a:defRPr/>
              </a:pPr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036523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-215900" y="809625"/>
            <a:ext cx="7200900" cy="40513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19595F-A6C1-4E79-8119-6B9C00066733}" type="slidenum">
              <a:rPr lang="pt-BR" smtClean="0"/>
              <a:pPr/>
              <a:t>40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808942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-215900" y="809625"/>
            <a:ext cx="7200900" cy="40513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Responderam</a:t>
            </a:r>
            <a:r>
              <a:rPr lang="pt-BR" baseline="0" dirty="0" smtClean="0"/>
              <a:t> SIM:</a:t>
            </a:r>
          </a:p>
          <a:p>
            <a:pPr>
              <a:buFont typeface="Arial" pitchFamily="34" charset="0"/>
              <a:buChar char="•"/>
            </a:pPr>
            <a:r>
              <a:rPr lang="pt-BR" baseline="0" dirty="0" smtClean="0"/>
              <a:t> SENAI-BA</a:t>
            </a:r>
          </a:p>
          <a:p>
            <a:pPr>
              <a:buFont typeface="Arial" pitchFamily="34" charset="0"/>
              <a:buChar char="•"/>
            </a:pPr>
            <a:r>
              <a:rPr lang="pt-BR" baseline="0" dirty="0" smtClean="0"/>
              <a:t> SESI-BA</a:t>
            </a:r>
          </a:p>
          <a:p>
            <a:pPr>
              <a:buFont typeface="Arial" pitchFamily="34" charset="0"/>
              <a:buChar char="•"/>
            </a:pPr>
            <a:r>
              <a:rPr lang="pt-BR" baseline="0" dirty="0" smtClean="0"/>
              <a:t> SESI-SENAI/GO</a:t>
            </a:r>
          </a:p>
          <a:p>
            <a:pPr>
              <a:buFont typeface="Arial" pitchFamily="34" charset="0"/>
              <a:buChar char="•"/>
            </a:pPr>
            <a:r>
              <a:rPr lang="pt-BR" baseline="0" dirty="0" smtClean="0"/>
              <a:t> SESI-SENAI/RS</a:t>
            </a:r>
          </a:p>
          <a:p>
            <a:pPr>
              <a:buFont typeface="Arial" pitchFamily="34" charset="0"/>
              <a:buChar char="•"/>
            </a:pPr>
            <a:r>
              <a:rPr lang="pt-BR" baseline="0" dirty="0" smtClean="0"/>
              <a:t> SESI-SENAI/SC</a:t>
            </a:r>
          </a:p>
          <a:p>
            <a:pPr>
              <a:buFont typeface="Arial" pitchFamily="34" charset="0"/>
              <a:buChar char="•"/>
            </a:pPr>
            <a:r>
              <a:rPr lang="pt-BR" baseline="0" dirty="0" smtClean="0"/>
              <a:t> SESI-SENAI/RJ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19595F-A6C1-4E79-8119-6B9C00066733}" type="slidenum">
              <a:rPr lang="pt-BR" smtClean="0"/>
              <a:pPr/>
              <a:t>41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808942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-215900" y="809625"/>
            <a:ext cx="7200900" cy="40513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pt-BR" dirty="0" smtClean="0"/>
              <a:t> 73% tem</a:t>
            </a:r>
            <a:r>
              <a:rPr lang="pt-BR" baseline="0" dirty="0" smtClean="0"/>
              <a:t> até 5 pessoas na equipe.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19595F-A6C1-4E79-8119-6B9C00066733}" type="slidenum">
              <a:rPr lang="pt-BR" smtClean="0"/>
              <a:pPr/>
              <a:t>42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808942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-215900" y="809625"/>
            <a:ext cx="7200900" cy="40513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itchFamily="34" charset="0"/>
              <a:buNone/>
            </a:pPr>
            <a:r>
              <a:rPr lang="pt-BR" baseline="0" dirty="0" smtClean="0"/>
              <a:t>Responderam SIM:</a:t>
            </a:r>
          </a:p>
          <a:p>
            <a:pPr>
              <a:buFont typeface="Arial" pitchFamily="34" charset="0"/>
              <a:buChar char="•"/>
            </a:pPr>
            <a:r>
              <a:rPr lang="pt-BR" baseline="0" dirty="0" smtClean="0"/>
              <a:t> SESI-AC</a:t>
            </a:r>
          </a:p>
          <a:p>
            <a:pPr>
              <a:buFont typeface="Arial" pitchFamily="34" charset="0"/>
              <a:buChar char="•"/>
            </a:pPr>
            <a:r>
              <a:rPr lang="pt-BR" baseline="0" dirty="0" smtClean="0"/>
              <a:t> SESI-AL</a:t>
            </a:r>
          </a:p>
          <a:p>
            <a:pPr>
              <a:buFont typeface="Arial" pitchFamily="34" charset="0"/>
              <a:buChar char="•"/>
            </a:pPr>
            <a:r>
              <a:rPr lang="pt-BR" baseline="0" dirty="0" smtClean="0"/>
              <a:t> SENAI-PE</a:t>
            </a:r>
          </a:p>
          <a:p>
            <a:pPr>
              <a:buFont typeface="Arial" pitchFamily="34" charset="0"/>
              <a:buChar char="•"/>
            </a:pPr>
            <a:r>
              <a:rPr lang="pt-BR" baseline="0" dirty="0" smtClean="0"/>
              <a:t> SESI-SENAI/SC</a:t>
            </a:r>
          </a:p>
          <a:p>
            <a:pPr>
              <a:buFont typeface="Arial" pitchFamily="34" charset="0"/>
              <a:buChar char="•"/>
            </a:pPr>
            <a:r>
              <a:rPr lang="pt-BR" baseline="0" dirty="0" smtClean="0"/>
              <a:t> SESI-SENAI/RJ</a:t>
            </a:r>
            <a:endParaRPr lang="pt-BR" dirty="0" smtClean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19595F-A6C1-4E79-8119-6B9C00066733}" type="slidenum">
              <a:rPr lang="pt-BR" smtClean="0"/>
              <a:pPr/>
              <a:t>43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808942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01600" y="746125"/>
            <a:ext cx="6616700" cy="3722688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108F6A-5487-4FA3-ACF8-BB1571E587A5}" type="slidenum">
              <a:rPr lang="pt-BR" smtClean="0"/>
              <a:pPr>
                <a:defRPr/>
              </a:pPr>
              <a:t>44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036523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01600" y="746125"/>
            <a:ext cx="6616700" cy="3722688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709389-2315-4C4A-B0A9-DEADF662630D}" type="slidenum">
              <a:rPr lang="pt-BR" smtClean="0"/>
              <a:pPr/>
              <a:t>47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9927169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01600" y="746125"/>
            <a:ext cx="6616700" cy="3722688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709389-2315-4C4A-B0A9-DEADF662630D}" type="slidenum">
              <a:rPr lang="pt-BR" smtClean="0"/>
              <a:pPr/>
              <a:t>48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7349628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01600" y="746125"/>
            <a:ext cx="6616700" cy="3722688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108F6A-5487-4FA3-ACF8-BB1571E587A5}" type="slidenum">
              <a:rPr lang="pt-BR" smtClean="0"/>
              <a:pPr>
                <a:defRPr/>
              </a:pPr>
              <a:t>56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03652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01600" y="746125"/>
            <a:ext cx="6616700" cy="3722688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108F6A-5487-4FA3-ACF8-BB1571E587A5}" type="slidenum">
              <a:rPr lang="pt-BR" smtClean="0"/>
              <a:pPr>
                <a:defRPr/>
              </a:pPr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30112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-252413" y="787400"/>
            <a:ext cx="6994526" cy="3935413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19595F-A6C1-4E79-8119-6B9C00066733}" type="slidenum">
              <a:rPr lang="pt-BR" smtClean="0">
                <a:solidFill>
                  <a:prstClr val="black"/>
                </a:solidFill>
              </a:rPr>
              <a:pPr/>
              <a:t>6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83853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-252413" y="787400"/>
            <a:ext cx="6994526" cy="3935413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19595F-A6C1-4E79-8119-6B9C00066733}" type="slidenum">
              <a:rPr lang="pt-BR" smtClean="0">
                <a:solidFill>
                  <a:prstClr val="black"/>
                </a:solidFill>
              </a:rPr>
              <a:pPr/>
              <a:t>7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37441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01600" y="746125"/>
            <a:ext cx="6616700" cy="3722688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108F6A-5487-4FA3-ACF8-BB1571E587A5}" type="slidenum">
              <a:rPr lang="pt-BR" smtClean="0"/>
              <a:pPr>
                <a:defRPr/>
              </a:pPr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03652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-215900" y="809625"/>
            <a:ext cx="7200900" cy="40513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19595F-A6C1-4E79-8119-6B9C00066733}" type="slidenum">
              <a:rPr lang="pt-BR" smtClean="0"/>
              <a:pPr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80894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9396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7F793-8DB7-4B68-ABF3-254AC5D0EA0E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17/02/2017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32AB4-BB36-460F-8872-1FA17055A474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0026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7F793-8DB7-4B68-ABF3-254AC5D0EA0E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17/02/2017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32AB4-BB36-460F-8872-1FA17055A474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59807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7F793-8DB7-4B68-ABF3-254AC5D0EA0E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17/02/2017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32AB4-BB36-460F-8872-1FA17055A474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39679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7F793-8DB7-4B68-ABF3-254AC5D0EA0E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17/02/2017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32AB4-BB36-460F-8872-1FA17055A474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82651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7F793-8DB7-4B68-ABF3-254AC5D0EA0E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17/02/2017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32AB4-BB36-460F-8872-1FA17055A474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37569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7F793-8DB7-4B68-ABF3-254AC5D0EA0E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17/02/2017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32AB4-BB36-460F-8872-1FA17055A474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71865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riângulo isósceles 11"/>
          <p:cNvSpPr/>
          <p:nvPr userDrawn="1"/>
        </p:nvSpPr>
        <p:spPr>
          <a:xfrm rot="5400000">
            <a:off x="788286" y="2364831"/>
            <a:ext cx="630621" cy="588579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5584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098944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Conector reto 10"/>
          <p:cNvCxnSpPr/>
          <p:nvPr userDrawn="1"/>
        </p:nvCxnSpPr>
        <p:spPr>
          <a:xfrm>
            <a:off x="0" y="6525344"/>
            <a:ext cx="12192000" cy="0"/>
          </a:xfrm>
          <a:prstGeom prst="line">
            <a:avLst/>
          </a:prstGeom>
          <a:ln w="38100">
            <a:solidFill>
              <a:schemeClr val="tx2">
                <a:lumMod val="20000"/>
                <a:lumOff val="80000"/>
              </a:schemeClr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lipse 12"/>
          <p:cNvSpPr/>
          <p:nvPr userDrawn="1"/>
        </p:nvSpPr>
        <p:spPr>
          <a:xfrm>
            <a:off x="11038307" y="6330586"/>
            <a:ext cx="672075" cy="432048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39F1F-1BAA-46B0-ADF4-B5EA36E674C4}" type="datetime1">
              <a:rPr lang="pt-BR" smtClean="0"/>
              <a:pPr/>
              <a:t>17/02/2017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4094713" y="6553448"/>
            <a:ext cx="3860800" cy="268139"/>
          </a:xfrm>
          <a:prstGeom prst="rect">
            <a:avLst/>
          </a:prstGeom>
          <a:noFill/>
          <a:ln w="38100">
            <a:noFill/>
          </a:ln>
          <a:effectLst/>
        </p:spPr>
        <p:txBody>
          <a:bodyPr vert="horz" lIns="91440" tIns="45720" rIns="91440" bIns="45720" rtlCol="0" anchor="ctr">
            <a:noAutofit/>
          </a:bodyPr>
          <a:lstStyle>
            <a:lvl1pPr algn="ctr">
              <a:def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Arial Narrow" pitchFamily="34" charset="0"/>
                <a:ea typeface="+mj-ea"/>
                <a:cs typeface="+mj-cs"/>
              </a:defRPr>
            </a:lvl1pPr>
          </a:lstStyle>
          <a:p>
            <a:pPr>
              <a:spcBef>
                <a:spcPct val="0"/>
              </a:spcBef>
              <a:defRPr/>
            </a:pPr>
            <a:r>
              <a:rPr lang="pt-BR" dirty="0" smtClean="0"/>
              <a:t>CNI / Diretoria de Serviços Corporativos</a:t>
            </a:r>
            <a:endParaRPr lang="pt-BR" dirty="0"/>
          </a:p>
        </p:txBody>
      </p:sp>
      <p:sp>
        <p:nvSpPr>
          <p:cNvPr id="12" name="Título 3"/>
          <p:cNvSpPr txBox="1">
            <a:spLocks/>
          </p:cNvSpPr>
          <p:nvPr userDrawn="1"/>
        </p:nvSpPr>
        <p:spPr>
          <a:xfrm>
            <a:off x="335360" y="6373118"/>
            <a:ext cx="1824203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2">
                <a:lumMod val="20000"/>
                <a:lumOff val="8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uLnTx/>
                <a:uFillTx/>
                <a:latin typeface="Arial Narrow" pitchFamily="34" charset="0"/>
                <a:ea typeface="+mj-ea"/>
                <a:cs typeface="+mj-cs"/>
              </a:rPr>
              <a:t>1ª Vers</a:t>
            </a:r>
            <a:r>
              <a:rPr lang="pt-BR" sz="1200" b="1" dirty="0" smtClean="0">
                <a:solidFill>
                  <a:schemeClr val="accent1">
                    <a:lumMod val="75000"/>
                  </a:schemeClr>
                </a:solidFill>
                <a:latin typeface="Arial Narrow" pitchFamily="34" charset="0"/>
                <a:ea typeface="+mj-ea"/>
                <a:cs typeface="+mj-cs"/>
              </a:rPr>
              <a:t>ão</a:t>
            </a:r>
            <a:endParaRPr kumimoji="0" lang="pt-BR" sz="12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uLnTx/>
              <a:uFillTx/>
              <a:latin typeface="Arial Narrow" pitchFamily="34" charset="0"/>
              <a:ea typeface="+mj-ea"/>
              <a:cs typeface="+mj-cs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10800523" y="6356351"/>
            <a:ext cx="781877" cy="365125"/>
          </a:xfrm>
        </p:spPr>
        <p:txBody>
          <a:bodyPr/>
          <a:lstStyle/>
          <a:p>
            <a:fld id="{981F333C-E3AD-4988-A1B4-CDABEC3A51F2}" type="slidenum">
              <a:rPr lang="pt-BR" smtClean="0"/>
              <a:pPr/>
              <a:t>‹nº›</a:t>
            </a:fld>
            <a:endParaRPr lang="pt-BR" dirty="0"/>
          </a:p>
        </p:txBody>
      </p:sp>
      <p:pic>
        <p:nvPicPr>
          <p:cNvPr id="14" name="Picture 5" descr="footer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75" y="6237312"/>
            <a:ext cx="12207875" cy="633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10"/>
          <p:cNvSpPr/>
          <p:nvPr userDrawn="1"/>
        </p:nvSpPr>
        <p:spPr>
          <a:xfrm>
            <a:off x="3" y="300038"/>
            <a:ext cx="1019503" cy="1095375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6" name="Triângulo isósceles 15"/>
          <p:cNvSpPr/>
          <p:nvPr userDrawn="1"/>
        </p:nvSpPr>
        <p:spPr>
          <a:xfrm rot="5400000">
            <a:off x="360622" y="649077"/>
            <a:ext cx="394193" cy="394137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53935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Conector reto 10"/>
          <p:cNvCxnSpPr/>
          <p:nvPr userDrawn="1"/>
        </p:nvCxnSpPr>
        <p:spPr>
          <a:xfrm>
            <a:off x="0" y="6525344"/>
            <a:ext cx="12192000" cy="0"/>
          </a:xfrm>
          <a:prstGeom prst="line">
            <a:avLst/>
          </a:prstGeom>
          <a:ln w="38100">
            <a:solidFill>
              <a:schemeClr val="tx2">
                <a:lumMod val="20000"/>
                <a:lumOff val="80000"/>
              </a:schemeClr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lipse 12"/>
          <p:cNvSpPr/>
          <p:nvPr userDrawn="1"/>
        </p:nvSpPr>
        <p:spPr>
          <a:xfrm>
            <a:off x="11038307" y="6330586"/>
            <a:ext cx="672075" cy="432048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39F1F-1BAA-46B0-ADF4-B5EA36E674C4}" type="datetime1">
              <a:rPr lang="pt-BR" smtClean="0"/>
              <a:pPr/>
              <a:t>17/02/2017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4094713" y="6553448"/>
            <a:ext cx="3860800" cy="268139"/>
          </a:xfrm>
          <a:prstGeom prst="rect">
            <a:avLst/>
          </a:prstGeom>
          <a:noFill/>
          <a:ln w="38100">
            <a:noFill/>
          </a:ln>
          <a:effectLst/>
        </p:spPr>
        <p:txBody>
          <a:bodyPr vert="horz" lIns="91440" tIns="45720" rIns="91440" bIns="45720" rtlCol="0" anchor="ctr">
            <a:noAutofit/>
          </a:bodyPr>
          <a:lstStyle>
            <a:lvl1pPr algn="ctr">
              <a:def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Arial Narrow" pitchFamily="34" charset="0"/>
                <a:ea typeface="+mj-ea"/>
                <a:cs typeface="+mj-cs"/>
              </a:defRPr>
            </a:lvl1pPr>
          </a:lstStyle>
          <a:p>
            <a:pPr>
              <a:spcBef>
                <a:spcPct val="0"/>
              </a:spcBef>
              <a:defRPr/>
            </a:pPr>
            <a:r>
              <a:rPr lang="pt-BR" dirty="0" smtClean="0"/>
              <a:t>CNI / Diretoria de Serviços Corporativos</a:t>
            </a:r>
            <a:endParaRPr lang="pt-BR" dirty="0"/>
          </a:p>
        </p:txBody>
      </p:sp>
      <p:sp>
        <p:nvSpPr>
          <p:cNvPr id="12" name="Título 3"/>
          <p:cNvSpPr txBox="1">
            <a:spLocks/>
          </p:cNvSpPr>
          <p:nvPr userDrawn="1"/>
        </p:nvSpPr>
        <p:spPr>
          <a:xfrm>
            <a:off x="335360" y="6373118"/>
            <a:ext cx="1824203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2">
                <a:lumMod val="20000"/>
                <a:lumOff val="8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uLnTx/>
                <a:uFillTx/>
                <a:latin typeface="Arial Narrow" pitchFamily="34" charset="0"/>
                <a:ea typeface="+mj-ea"/>
                <a:cs typeface="+mj-cs"/>
              </a:rPr>
              <a:t>1ª Vers</a:t>
            </a:r>
            <a:r>
              <a:rPr lang="pt-BR" sz="1200" b="1" dirty="0" smtClean="0">
                <a:solidFill>
                  <a:schemeClr val="accent1">
                    <a:lumMod val="75000"/>
                  </a:schemeClr>
                </a:solidFill>
                <a:latin typeface="Arial Narrow" pitchFamily="34" charset="0"/>
                <a:ea typeface="+mj-ea"/>
                <a:cs typeface="+mj-cs"/>
              </a:rPr>
              <a:t>ão</a:t>
            </a:r>
            <a:endParaRPr kumimoji="0" lang="pt-BR" sz="12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uLnTx/>
              <a:uFillTx/>
              <a:latin typeface="Arial Narrow" pitchFamily="34" charset="0"/>
              <a:ea typeface="+mj-ea"/>
              <a:cs typeface="+mj-cs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10800523" y="6356351"/>
            <a:ext cx="781877" cy="365125"/>
          </a:xfrm>
        </p:spPr>
        <p:txBody>
          <a:bodyPr/>
          <a:lstStyle/>
          <a:p>
            <a:fld id="{981F333C-E3AD-4988-A1B4-CDABEC3A51F2}" type="slidenum">
              <a:rPr lang="pt-BR" smtClean="0"/>
              <a:pPr/>
              <a:t>‹nº›</a:t>
            </a:fld>
            <a:endParaRPr lang="pt-BR" dirty="0"/>
          </a:p>
        </p:txBody>
      </p:sp>
      <p:pic>
        <p:nvPicPr>
          <p:cNvPr id="14" name="Picture 5" descr="footer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75" y="6237312"/>
            <a:ext cx="12207875" cy="633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10"/>
          <p:cNvSpPr/>
          <p:nvPr userDrawn="1"/>
        </p:nvSpPr>
        <p:spPr>
          <a:xfrm>
            <a:off x="3" y="300038"/>
            <a:ext cx="1019503" cy="1095375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6" name="Triângulo isósceles 15"/>
          <p:cNvSpPr/>
          <p:nvPr userDrawn="1"/>
        </p:nvSpPr>
        <p:spPr>
          <a:xfrm rot="5400000">
            <a:off x="360622" y="649077"/>
            <a:ext cx="394193" cy="394137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5055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161305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Conector reto 10"/>
          <p:cNvCxnSpPr/>
          <p:nvPr userDrawn="1"/>
        </p:nvCxnSpPr>
        <p:spPr>
          <a:xfrm>
            <a:off x="0" y="6525344"/>
            <a:ext cx="12192000" cy="0"/>
          </a:xfrm>
          <a:prstGeom prst="line">
            <a:avLst/>
          </a:prstGeom>
          <a:ln w="38100">
            <a:solidFill>
              <a:schemeClr val="tx2">
                <a:lumMod val="20000"/>
                <a:lumOff val="80000"/>
              </a:schemeClr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lipse 12"/>
          <p:cNvSpPr/>
          <p:nvPr userDrawn="1"/>
        </p:nvSpPr>
        <p:spPr>
          <a:xfrm>
            <a:off x="11038307" y="6330586"/>
            <a:ext cx="672075" cy="432048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39F1F-1BAA-46B0-ADF4-B5EA36E674C4}" type="datetime1">
              <a:rPr lang="pt-BR" smtClean="0"/>
              <a:pPr/>
              <a:t>17/02/2017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4094713" y="6553448"/>
            <a:ext cx="3860800" cy="268139"/>
          </a:xfrm>
          <a:prstGeom prst="rect">
            <a:avLst/>
          </a:prstGeom>
          <a:noFill/>
          <a:ln w="38100">
            <a:noFill/>
          </a:ln>
          <a:effectLst/>
        </p:spPr>
        <p:txBody>
          <a:bodyPr vert="horz" lIns="91440" tIns="45720" rIns="91440" bIns="45720" rtlCol="0" anchor="ctr">
            <a:noAutofit/>
          </a:bodyPr>
          <a:lstStyle>
            <a:lvl1pPr algn="ctr">
              <a:def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Arial Narrow" pitchFamily="34" charset="0"/>
                <a:ea typeface="+mj-ea"/>
                <a:cs typeface="+mj-cs"/>
              </a:defRPr>
            </a:lvl1pPr>
          </a:lstStyle>
          <a:p>
            <a:pPr>
              <a:spcBef>
                <a:spcPct val="0"/>
              </a:spcBef>
              <a:defRPr/>
            </a:pPr>
            <a:r>
              <a:rPr lang="pt-BR" dirty="0" smtClean="0"/>
              <a:t>CNI / Diretoria de Serviços Corporativos</a:t>
            </a:r>
            <a:endParaRPr lang="pt-BR" dirty="0"/>
          </a:p>
        </p:txBody>
      </p:sp>
      <p:sp>
        <p:nvSpPr>
          <p:cNvPr id="12" name="Título 3"/>
          <p:cNvSpPr txBox="1">
            <a:spLocks/>
          </p:cNvSpPr>
          <p:nvPr userDrawn="1"/>
        </p:nvSpPr>
        <p:spPr>
          <a:xfrm>
            <a:off x="335360" y="6373118"/>
            <a:ext cx="1824203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2">
                <a:lumMod val="20000"/>
                <a:lumOff val="8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uLnTx/>
                <a:uFillTx/>
                <a:latin typeface="Arial Narrow" pitchFamily="34" charset="0"/>
                <a:ea typeface="+mj-ea"/>
                <a:cs typeface="+mj-cs"/>
              </a:rPr>
              <a:t>1ª Vers</a:t>
            </a:r>
            <a:r>
              <a:rPr lang="pt-BR" sz="1200" b="1" dirty="0" smtClean="0">
                <a:solidFill>
                  <a:schemeClr val="accent1">
                    <a:lumMod val="75000"/>
                  </a:schemeClr>
                </a:solidFill>
                <a:latin typeface="Arial Narrow" pitchFamily="34" charset="0"/>
                <a:ea typeface="+mj-ea"/>
                <a:cs typeface="+mj-cs"/>
              </a:rPr>
              <a:t>ão</a:t>
            </a:r>
            <a:endParaRPr kumimoji="0" lang="pt-BR" sz="12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uLnTx/>
              <a:uFillTx/>
              <a:latin typeface="Arial Narrow" pitchFamily="34" charset="0"/>
              <a:ea typeface="+mj-ea"/>
              <a:cs typeface="+mj-cs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10800523" y="6356351"/>
            <a:ext cx="781877" cy="365125"/>
          </a:xfrm>
        </p:spPr>
        <p:txBody>
          <a:bodyPr/>
          <a:lstStyle/>
          <a:p>
            <a:fld id="{981F333C-E3AD-4988-A1B4-CDABEC3A51F2}" type="slidenum">
              <a:rPr lang="pt-BR" smtClean="0"/>
              <a:pPr/>
              <a:t>‹nº›</a:t>
            </a:fld>
            <a:endParaRPr lang="pt-BR" dirty="0"/>
          </a:p>
        </p:txBody>
      </p:sp>
      <p:pic>
        <p:nvPicPr>
          <p:cNvPr id="14" name="Picture 5" descr="footer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75" y="6237312"/>
            <a:ext cx="12207875" cy="633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10"/>
          <p:cNvSpPr/>
          <p:nvPr userDrawn="1"/>
        </p:nvSpPr>
        <p:spPr>
          <a:xfrm>
            <a:off x="3" y="300038"/>
            <a:ext cx="1019503" cy="1095375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6" name="Triângulo isósceles 15"/>
          <p:cNvSpPr/>
          <p:nvPr userDrawn="1"/>
        </p:nvSpPr>
        <p:spPr>
          <a:xfrm rot="5400000">
            <a:off x="360622" y="649077"/>
            <a:ext cx="394193" cy="394137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61191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Conector reto 10"/>
          <p:cNvCxnSpPr/>
          <p:nvPr userDrawn="1"/>
        </p:nvCxnSpPr>
        <p:spPr>
          <a:xfrm>
            <a:off x="0" y="6525344"/>
            <a:ext cx="12192000" cy="0"/>
          </a:xfrm>
          <a:prstGeom prst="line">
            <a:avLst/>
          </a:prstGeom>
          <a:ln w="38100">
            <a:solidFill>
              <a:schemeClr val="tx2">
                <a:lumMod val="20000"/>
                <a:lumOff val="80000"/>
              </a:schemeClr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lipse 12"/>
          <p:cNvSpPr/>
          <p:nvPr userDrawn="1"/>
        </p:nvSpPr>
        <p:spPr>
          <a:xfrm>
            <a:off x="11038307" y="6330586"/>
            <a:ext cx="672075" cy="432048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39F1F-1BAA-46B0-ADF4-B5EA36E674C4}" type="datetime1">
              <a:rPr lang="pt-BR" smtClean="0"/>
              <a:pPr/>
              <a:t>17/02/2017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4094713" y="6553448"/>
            <a:ext cx="3860800" cy="268139"/>
          </a:xfrm>
          <a:prstGeom prst="rect">
            <a:avLst/>
          </a:prstGeom>
          <a:noFill/>
          <a:ln w="38100">
            <a:noFill/>
          </a:ln>
          <a:effectLst/>
        </p:spPr>
        <p:txBody>
          <a:bodyPr vert="horz" lIns="91440" tIns="45720" rIns="91440" bIns="45720" rtlCol="0" anchor="ctr">
            <a:noAutofit/>
          </a:bodyPr>
          <a:lstStyle>
            <a:lvl1pPr algn="ctr">
              <a:def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Arial Narrow" pitchFamily="34" charset="0"/>
                <a:ea typeface="+mj-ea"/>
                <a:cs typeface="+mj-cs"/>
              </a:defRPr>
            </a:lvl1pPr>
          </a:lstStyle>
          <a:p>
            <a:pPr>
              <a:spcBef>
                <a:spcPct val="0"/>
              </a:spcBef>
              <a:defRPr/>
            </a:pPr>
            <a:r>
              <a:rPr lang="pt-BR" dirty="0" smtClean="0"/>
              <a:t>CNI / Diretoria de Serviços Corporativos</a:t>
            </a:r>
            <a:endParaRPr lang="pt-BR" dirty="0"/>
          </a:p>
        </p:txBody>
      </p:sp>
      <p:sp>
        <p:nvSpPr>
          <p:cNvPr id="12" name="Título 3"/>
          <p:cNvSpPr txBox="1">
            <a:spLocks/>
          </p:cNvSpPr>
          <p:nvPr userDrawn="1"/>
        </p:nvSpPr>
        <p:spPr>
          <a:xfrm>
            <a:off x="335360" y="6373118"/>
            <a:ext cx="1824203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2">
                <a:lumMod val="20000"/>
                <a:lumOff val="8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uLnTx/>
                <a:uFillTx/>
                <a:latin typeface="Arial Narrow" pitchFamily="34" charset="0"/>
                <a:ea typeface="+mj-ea"/>
                <a:cs typeface="+mj-cs"/>
              </a:rPr>
              <a:t>1ª Vers</a:t>
            </a:r>
            <a:r>
              <a:rPr lang="pt-BR" sz="1200" b="1" dirty="0" smtClean="0">
                <a:solidFill>
                  <a:schemeClr val="accent1">
                    <a:lumMod val="75000"/>
                  </a:schemeClr>
                </a:solidFill>
                <a:latin typeface="Arial Narrow" pitchFamily="34" charset="0"/>
                <a:ea typeface="+mj-ea"/>
                <a:cs typeface="+mj-cs"/>
              </a:rPr>
              <a:t>ão</a:t>
            </a:r>
            <a:endParaRPr kumimoji="0" lang="pt-BR" sz="12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uLnTx/>
              <a:uFillTx/>
              <a:latin typeface="Arial Narrow" pitchFamily="34" charset="0"/>
              <a:ea typeface="+mj-ea"/>
              <a:cs typeface="+mj-cs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10800523" y="6356351"/>
            <a:ext cx="781877" cy="365125"/>
          </a:xfrm>
        </p:spPr>
        <p:txBody>
          <a:bodyPr/>
          <a:lstStyle/>
          <a:p>
            <a:fld id="{981F333C-E3AD-4988-A1B4-CDABEC3A51F2}" type="slidenum">
              <a:rPr lang="pt-BR" smtClean="0"/>
              <a:pPr/>
              <a:t>‹nº›</a:t>
            </a:fld>
            <a:endParaRPr lang="pt-BR" dirty="0"/>
          </a:p>
        </p:txBody>
      </p:sp>
      <p:pic>
        <p:nvPicPr>
          <p:cNvPr id="14" name="Picture 5" descr="footer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75" y="6237312"/>
            <a:ext cx="12207875" cy="633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10"/>
          <p:cNvSpPr/>
          <p:nvPr userDrawn="1"/>
        </p:nvSpPr>
        <p:spPr>
          <a:xfrm>
            <a:off x="3" y="300038"/>
            <a:ext cx="1019503" cy="1095375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6" name="Triângulo isósceles 15"/>
          <p:cNvSpPr/>
          <p:nvPr userDrawn="1"/>
        </p:nvSpPr>
        <p:spPr>
          <a:xfrm rot="5400000">
            <a:off x="360622" y="649077"/>
            <a:ext cx="394193" cy="394137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75271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Conector reto 10"/>
          <p:cNvCxnSpPr/>
          <p:nvPr userDrawn="1"/>
        </p:nvCxnSpPr>
        <p:spPr>
          <a:xfrm>
            <a:off x="0" y="6525344"/>
            <a:ext cx="12192000" cy="0"/>
          </a:xfrm>
          <a:prstGeom prst="line">
            <a:avLst/>
          </a:prstGeom>
          <a:ln w="38100">
            <a:solidFill>
              <a:schemeClr val="tx2">
                <a:lumMod val="20000"/>
                <a:lumOff val="80000"/>
              </a:schemeClr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lipse 12"/>
          <p:cNvSpPr/>
          <p:nvPr userDrawn="1"/>
        </p:nvSpPr>
        <p:spPr>
          <a:xfrm>
            <a:off x="11038307" y="6330586"/>
            <a:ext cx="672075" cy="432048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39F1F-1BAA-46B0-ADF4-B5EA36E674C4}" type="datetime1">
              <a:rPr lang="pt-BR" smtClean="0"/>
              <a:pPr/>
              <a:t>17/02/2017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4094713" y="6553448"/>
            <a:ext cx="3860800" cy="268139"/>
          </a:xfrm>
          <a:prstGeom prst="rect">
            <a:avLst/>
          </a:prstGeom>
          <a:noFill/>
          <a:ln w="38100">
            <a:noFill/>
          </a:ln>
          <a:effectLst/>
        </p:spPr>
        <p:txBody>
          <a:bodyPr vert="horz" lIns="91440" tIns="45720" rIns="91440" bIns="45720" rtlCol="0" anchor="ctr">
            <a:noAutofit/>
          </a:bodyPr>
          <a:lstStyle>
            <a:lvl1pPr algn="ctr">
              <a:def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Arial Narrow" pitchFamily="34" charset="0"/>
                <a:ea typeface="+mj-ea"/>
                <a:cs typeface="+mj-cs"/>
              </a:defRPr>
            </a:lvl1pPr>
          </a:lstStyle>
          <a:p>
            <a:pPr>
              <a:spcBef>
                <a:spcPct val="0"/>
              </a:spcBef>
              <a:defRPr/>
            </a:pPr>
            <a:r>
              <a:rPr lang="pt-BR" dirty="0" smtClean="0"/>
              <a:t>CNI / Diretoria de Serviços Corporativos</a:t>
            </a:r>
            <a:endParaRPr lang="pt-BR" dirty="0"/>
          </a:p>
        </p:txBody>
      </p:sp>
      <p:sp>
        <p:nvSpPr>
          <p:cNvPr id="12" name="Título 3"/>
          <p:cNvSpPr txBox="1">
            <a:spLocks/>
          </p:cNvSpPr>
          <p:nvPr userDrawn="1"/>
        </p:nvSpPr>
        <p:spPr>
          <a:xfrm>
            <a:off x="335360" y="6373118"/>
            <a:ext cx="1824203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2">
                <a:lumMod val="20000"/>
                <a:lumOff val="8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uLnTx/>
                <a:uFillTx/>
                <a:latin typeface="Arial Narrow" pitchFamily="34" charset="0"/>
                <a:ea typeface="+mj-ea"/>
                <a:cs typeface="+mj-cs"/>
              </a:rPr>
              <a:t>1ª Vers</a:t>
            </a:r>
            <a:r>
              <a:rPr lang="pt-BR" sz="1200" b="1" dirty="0" smtClean="0">
                <a:solidFill>
                  <a:schemeClr val="accent1">
                    <a:lumMod val="75000"/>
                  </a:schemeClr>
                </a:solidFill>
                <a:latin typeface="Arial Narrow" pitchFamily="34" charset="0"/>
                <a:ea typeface="+mj-ea"/>
                <a:cs typeface="+mj-cs"/>
              </a:rPr>
              <a:t>ão</a:t>
            </a:r>
            <a:endParaRPr kumimoji="0" lang="pt-BR" sz="12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uLnTx/>
              <a:uFillTx/>
              <a:latin typeface="Arial Narrow" pitchFamily="34" charset="0"/>
              <a:ea typeface="+mj-ea"/>
              <a:cs typeface="+mj-cs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10800523" y="6356351"/>
            <a:ext cx="781877" cy="365125"/>
          </a:xfrm>
        </p:spPr>
        <p:txBody>
          <a:bodyPr/>
          <a:lstStyle/>
          <a:p>
            <a:fld id="{981F333C-E3AD-4988-A1B4-CDABEC3A51F2}" type="slidenum">
              <a:rPr lang="pt-BR" smtClean="0"/>
              <a:pPr/>
              <a:t>‹nº›</a:t>
            </a:fld>
            <a:endParaRPr lang="pt-BR" dirty="0"/>
          </a:p>
        </p:txBody>
      </p:sp>
      <p:pic>
        <p:nvPicPr>
          <p:cNvPr id="14" name="Picture 5" descr="footer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75" y="6237312"/>
            <a:ext cx="12207875" cy="633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10"/>
          <p:cNvSpPr/>
          <p:nvPr userDrawn="1"/>
        </p:nvSpPr>
        <p:spPr>
          <a:xfrm>
            <a:off x="3" y="300038"/>
            <a:ext cx="1019503" cy="1095375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6" name="Triângulo isósceles 15"/>
          <p:cNvSpPr/>
          <p:nvPr userDrawn="1"/>
        </p:nvSpPr>
        <p:spPr>
          <a:xfrm rot="5400000">
            <a:off x="360622" y="649077"/>
            <a:ext cx="394193" cy="394137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58122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Conector reto 10"/>
          <p:cNvCxnSpPr/>
          <p:nvPr userDrawn="1"/>
        </p:nvCxnSpPr>
        <p:spPr>
          <a:xfrm>
            <a:off x="0" y="6525344"/>
            <a:ext cx="12192000" cy="0"/>
          </a:xfrm>
          <a:prstGeom prst="line">
            <a:avLst/>
          </a:prstGeom>
          <a:ln w="38100">
            <a:solidFill>
              <a:schemeClr val="tx2">
                <a:lumMod val="20000"/>
                <a:lumOff val="80000"/>
              </a:schemeClr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lipse 12"/>
          <p:cNvSpPr/>
          <p:nvPr userDrawn="1"/>
        </p:nvSpPr>
        <p:spPr>
          <a:xfrm>
            <a:off x="11038307" y="6330586"/>
            <a:ext cx="672075" cy="432048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39F1F-1BAA-46B0-ADF4-B5EA36E674C4}" type="datetime1">
              <a:rPr lang="pt-BR" smtClean="0"/>
              <a:pPr/>
              <a:t>17/02/2017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4094713" y="6553448"/>
            <a:ext cx="3860800" cy="268139"/>
          </a:xfrm>
          <a:prstGeom prst="rect">
            <a:avLst/>
          </a:prstGeom>
          <a:noFill/>
          <a:ln w="38100">
            <a:noFill/>
          </a:ln>
          <a:effectLst/>
        </p:spPr>
        <p:txBody>
          <a:bodyPr vert="horz" lIns="91440" tIns="45720" rIns="91440" bIns="45720" rtlCol="0" anchor="ctr">
            <a:noAutofit/>
          </a:bodyPr>
          <a:lstStyle>
            <a:lvl1pPr algn="ctr">
              <a:def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Arial Narrow" pitchFamily="34" charset="0"/>
                <a:ea typeface="+mj-ea"/>
                <a:cs typeface="+mj-cs"/>
              </a:defRPr>
            </a:lvl1pPr>
          </a:lstStyle>
          <a:p>
            <a:pPr>
              <a:spcBef>
                <a:spcPct val="0"/>
              </a:spcBef>
              <a:defRPr/>
            </a:pPr>
            <a:r>
              <a:rPr lang="pt-BR" dirty="0" smtClean="0"/>
              <a:t>CNI / Diretoria de Serviços Corporativos</a:t>
            </a:r>
            <a:endParaRPr lang="pt-BR" dirty="0"/>
          </a:p>
        </p:txBody>
      </p:sp>
      <p:sp>
        <p:nvSpPr>
          <p:cNvPr id="12" name="Título 3"/>
          <p:cNvSpPr txBox="1">
            <a:spLocks/>
          </p:cNvSpPr>
          <p:nvPr userDrawn="1"/>
        </p:nvSpPr>
        <p:spPr>
          <a:xfrm>
            <a:off x="335360" y="6373118"/>
            <a:ext cx="1824203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2">
                <a:lumMod val="20000"/>
                <a:lumOff val="8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uLnTx/>
                <a:uFillTx/>
                <a:latin typeface="Arial Narrow" pitchFamily="34" charset="0"/>
                <a:ea typeface="+mj-ea"/>
                <a:cs typeface="+mj-cs"/>
              </a:rPr>
              <a:t>1ª Vers</a:t>
            </a:r>
            <a:r>
              <a:rPr lang="pt-BR" sz="1200" b="1" dirty="0" smtClean="0">
                <a:solidFill>
                  <a:schemeClr val="accent1">
                    <a:lumMod val="75000"/>
                  </a:schemeClr>
                </a:solidFill>
                <a:latin typeface="Arial Narrow" pitchFamily="34" charset="0"/>
                <a:ea typeface="+mj-ea"/>
                <a:cs typeface="+mj-cs"/>
              </a:rPr>
              <a:t>ão</a:t>
            </a:r>
            <a:endParaRPr kumimoji="0" lang="pt-BR" sz="12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uLnTx/>
              <a:uFillTx/>
              <a:latin typeface="Arial Narrow" pitchFamily="34" charset="0"/>
              <a:ea typeface="+mj-ea"/>
              <a:cs typeface="+mj-cs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10800523" y="6356351"/>
            <a:ext cx="781877" cy="365125"/>
          </a:xfrm>
        </p:spPr>
        <p:txBody>
          <a:bodyPr/>
          <a:lstStyle/>
          <a:p>
            <a:fld id="{981F333C-E3AD-4988-A1B4-CDABEC3A51F2}" type="slidenum">
              <a:rPr lang="pt-BR" smtClean="0"/>
              <a:pPr/>
              <a:t>‹nº›</a:t>
            </a:fld>
            <a:endParaRPr lang="pt-BR" dirty="0"/>
          </a:p>
        </p:txBody>
      </p:sp>
      <p:pic>
        <p:nvPicPr>
          <p:cNvPr id="14" name="Picture 5" descr="footer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75" y="6237312"/>
            <a:ext cx="12207875" cy="633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10"/>
          <p:cNvSpPr/>
          <p:nvPr userDrawn="1"/>
        </p:nvSpPr>
        <p:spPr>
          <a:xfrm>
            <a:off x="3" y="300038"/>
            <a:ext cx="1019503" cy="1095375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6" name="Triângulo isósceles 15"/>
          <p:cNvSpPr/>
          <p:nvPr userDrawn="1"/>
        </p:nvSpPr>
        <p:spPr>
          <a:xfrm rot="5400000">
            <a:off x="360622" y="649077"/>
            <a:ext cx="394193" cy="394137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19729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Conector reto 10"/>
          <p:cNvCxnSpPr/>
          <p:nvPr userDrawn="1"/>
        </p:nvCxnSpPr>
        <p:spPr>
          <a:xfrm>
            <a:off x="0" y="6525344"/>
            <a:ext cx="12192000" cy="0"/>
          </a:xfrm>
          <a:prstGeom prst="line">
            <a:avLst/>
          </a:prstGeom>
          <a:ln w="38100">
            <a:solidFill>
              <a:schemeClr val="tx2">
                <a:lumMod val="20000"/>
                <a:lumOff val="80000"/>
              </a:schemeClr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lipse 12"/>
          <p:cNvSpPr/>
          <p:nvPr userDrawn="1"/>
        </p:nvSpPr>
        <p:spPr>
          <a:xfrm>
            <a:off x="11038307" y="6330586"/>
            <a:ext cx="672075" cy="432048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39F1F-1BAA-46B0-ADF4-B5EA36E674C4}" type="datetime1">
              <a:rPr lang="pt-BR" smtClean="0"/>
              <a:pPr/>
              <a:t>17/02/2017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4094713" y="6553448"/>
            <a:ext cx="3860800" cy="268139"/>
          </a:xfrm>
          <a:prstGeom prst="rect">
            <a:avLst/>
          </a:prstGeom>
          <a:noFill/>
          <a:ln w="38100">
            <a:noFill/>
          </a:ln>
          <a:effectLst/>
        </p:spPr>
        <p:txBody>
          <a:bodyPr vert="horz" lIns="91440" tIns="45720" rIns="91440" bIns="45720" rtlCol="0" anchor="ctr">
            <a:noAutofit/>
          </a:bodyPr>
          <a:lstStyle>
            <a:lvl1pPr algn="ctr">
              <a:def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Arial Narrow" pitchFamily="34" charset="0"/>
                <a:ea typeface="+mj-ea"/>
                <a:cs typeface="+mj-cs"/>
              </a:defRPr>
            </a:lvl1pPr>
          </a:lstStyle>
          <a:p>
            <a:pPr>
              <a:spcBef>
                <a:spcPct val="0"/>
              </a:spcBef>
              <a:defRPr/>
            </a:pPr>
            <a:r>
              <a:rPr lang="pt-BR" dirty="0" smtClean="0"/>
              <a:t>CNI / Diretoria de Serviços Corporativos</a:t>
            </a:r>
            <a:endParaRPr lang="pt-BR" dirty="0"/>
          </a:p>
        </p:txBody>
      </p:sp>
      <p:sp>
        <p:nvSpPr>
          <p:cNvPr id="12" name="Título 3"/>
          <p:cNvSpPr txBox="1">
            <a:spLocks/>
          </p:cNvSpPr>
          <p:nvPr userDrawn="1"/>
        </p:nvSpPr>
        <p:spPr>
          <a:xfrm>
            <a:off x="335360" y="6373118"/>
            <a:ext cx="1824203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2">
                <a:lumMod val="20000"/>
                <a:lumOff val="8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uLnTx/>
                <a:uFillTx/>
                <a:latin typeface="Arial Narrow" pitchFamily="34" charset="0"/>
                <a:ea typeface="+mj-ea"/>
                <a:cs typeface="+mj-cs"/>
              </a:rPr>
              <a:t>1ª Vers</a:t>
            </a:r>
            <a:r>
              <a:rPr lang="pt-BR" sz="1200" b="1" dirty="0" smtClean="0">
                <a:solidFill>
                  <a:schemeClr val="accent1">
                    <a:lumMod val="75000"/>
                  </a:schemeClr>
                </a:solidFill>
                <a:latin typeface="Arial Narrow" pitchFamily="34" charset="0"/>
                <a:ea typeface="+mj-ea"/>
                <a:cs typeface="+mj-cs"/>
              </a:rPr>
              <a:t>ão</a:t>
            </a:r>
            <a:endParaRPr kumimoji="0" lang="pt-BR" sz="12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uLnTx/>
              <a:uFillTx/>
              <a:latin typeface="Arial Narrow" pitchFamily="34" charset="0"/>
              <a:ea typeface="+mj-ea"/>
              <a:cs typeface="+mj-cs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10800523" y="6356351"/>
            <a:ext cx="781877" cy="365125"/>
          </a:xfrm>
        </p:spPr>
        <p:txBody>
          <a:bodyPr/>
          <a:lstStyle/>
          <a:p>
            <a:fld id="{981F333C-E3AD-4988-A1B4-CDABEC3A51F2}" type="slidenum">
              <a:rPr lang="pt-BR" smtClean="0"/>
              <a:pPr/>
              <a:t>‹nº›</a:t>
            </a:fld>
            <a:endParaRPr lang="pt-BR" dirty="0"/>
          </a:p>
        </p:txBody>
      </p:sp>
      <p:pic>
        <p:nvPicPr>
          <p:cNvPr id="14" name="Picture 5" descr="footer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75" y="6237312"/>
            <a:ext cx="12207875" cy="633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10"/>
          <p:cNvSpPr/>
          <p:nvPr userDrawn="1"/>
        </p:nvSpPr>
        <p:spPr>
          <a:xfrm>
            <a:off x="3" y="300038"/>
            <a:ext cx="1019503" cy="1095375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6" name="Triângulo isósceles 15"/>
          <p:cNvSpPr/>
          <p:nvPr userDrawn="1"/>
        </p:nvSpPr>
        <p:spPr>
          <a:xfrm rot="5400000">
            <a:off x="360622" y="649077"/>
            <a:ext cx="394193" cy="394137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40142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Conector reto 10"/>
          <p:cNvCxnSpPr/>
          <p:nvPr userDrawn="1"/>
        </p:nvCxnSpPr>
        <p:spPr>
          <a:xfrm>
            <a:off x="0" y="6525344"/>
            <a:ext cx="12192000" cy="0"/>
          </a:xfrm>
          <a:prstGeom prst="line">
            <a:avLst/>
          </a:prstGeom>
          <a:ln w="38100">
            <a:solidFill>
              <a:schemeClr val="tx2">
                <a:lumMod val="20000"/>
                <a:lumOff val="80000"/>
              </a:schemeClr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lipse 12"/>
          <p:cNvSpPr/>
          <p:nvPr userDrawn="1"/>
        </p:nvSpPr>
        <p:spPr>
          <a:xfrm>
            <a:off x="11038307" y="6330586"/>
            <a:ext cx="672075" cy="432048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39F1F-1BAA-46B0-ADF4-B5EA36E674C4}" type="datetime1">
              <a:rPr lang="pt-BR" smtClean="0"/>
              <a:pPr/>
              <a:t>17/02/2017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4094713" y="6553448"/>
            <a:ext cx="3860800" cy="268139"/>
          </a:xfrm>
          <a:prstGeom prst="rect">
            <a:avLst/>
          </a:prstGeom>
          <a:noFill/>
          <a:ln w="38100">
            <a:noFill/>
          </a:ln>
          <a:effectLst/>
        </p:spPr>
        <p:txBody>
          <a:bodyPr vert="horz" lIns="91440" tIns="45720" rIns="91440" bIns="45720" rtlCol="0" anchor="ctr">
            <a:noAutofit/>
          </a:bodyPr>
          <a:lstStyle>
            <a:lvl1pPr algn="ctr">
              <a:def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Arial Narrow" pitchFamily="34" charset="0"/>
                <a:ea typeface="+mj-ea"/>
                <a:cs typeface="+mj-cs"/>
              </a:defRPr>
            </a:lvl1pPr>
          </a:lstStyle>
          <a:p>
            <a:pPr>
              <a:spcBef>
                <a:spcPct val="0"/>
              </a:spcBef>
              <a:defRPr/>
            </a:pPr>
            <a:r>
              <a:rPr lang="pt-BR" dirty="0" smtClean="0"/>
              <a:t>CNI / Diretoria de Serviços Corporativos</a:t>
            </a:r>
            <a:endParaRPr lang="pt-BR" dirty="0"/>
          </a:p>
        </p:txBody>
      </p:sp>
      <p:sp>
        <p:nvSpPr>
          <p:cNvPr id="12" name="Título 3"/>
          <p:cNvSpPr txBox="1">
            <a:spLocks/>
          </p:cNvSpPr>
          <p:nvPr userDrawn="1"/>
        </p:nvSpPr>
        <p:spPr>
          <a:xfrm>
            <a:off x="335360" y="6373118"/>
            <a:ext cx="1824203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2">
                <a:lumMod val="20000"/>
                <a:lumOff val="8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uLnTx/>
                <a:uFillTx/>
                <a:latin typeface="Arial Narrow" pitchFamily="34" charset="0"/>
                <a:ea typeface="+mj-ea"/>
                <a:cs typeface="+mj-cs"/>
              </a:rPr>
              <a:t>1ª Vers</a:t>
            </a:r>
            <a:r>
              <a:rPr lang="pt-BR" sz="1200" b="1" dirty="0" smtClean="0">
                <a:solidFill>
                  <a:schemeClr val="accent1">
                    <a:lumMod val="75000"/>
                  </a:schemeClr>
                </a:solidFill>
                <a:latin typeface="Arial Narrow" pitchFamily="34" charset="0"/>
                <a:ea typeface="+mj-ea"/>
                <a:cs typeface="+mj-cs"/>
              </a:rPr>
              <a:t>ão</a:t>
            </a:r>
            <a:endParaRPr kumimoji="0" lang="pt-BR" sz="12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uLnTx/>
              <a:uFillTx/>
              <a:latin typeface="Arial Narrow" pitchFamily="34" charset="0"/>
              <a:ea typeface="+mj-ea"/>
              <a:cs typeface="+mj-cs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10800523" y="6356351"/>
            <a:ext cx="781877" cy="365125"/>
          </a:xfrm>
        </p:spPr>
        <p:txBody>
          <a:bodyPr/>
          <a:lstStyle/>
          <a:p>
            <a:fld id="{981F333C-E3AD-4988-A1B4-CDABEC3A51F2}" type="slidenum">
              <a:rPr lang="pt-BR" smtClean="0"/>
              <a:pPr/>
              <a:t>‹nº›</a:t>
            </a:fld>
            <a:endParaRPr lang="pt-BR" dirty="0"/>
          </a:p>
        </p:txBody>
      </p:sp>
      <p:pic>
        <p:nvPicPr>
          <p:cNvPr id="14" name="Picture 5" descr="footer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75" y="6237312"/>
            <a:ext cx="12207875" cy="633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10"/>
          <p:cNvSpPr/>
          <p:nvPr userDrawn="1"/>
        </p:nvSpPr>
        <p:spPr>
          <a:xfrm>
            <a:off x="3" y="300038"/>
            <a:ext cx="1019503" cy="1095375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6" name="Triângulo isósceles 15"/>
          <p:cNvSpPr/>
          <p:nvPr userDrawn="1"/>
        </p:nvSpPr>
        <p:spPr>
          <a:xfrm rot="5400000">
            <a:off x="360622" y="649077"/>
            <a:ext cx="394193" cy="394137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29526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Conector reto 10"/>
          <p:cNvCxnSpPr/>
          <p:nvPr userDrawn="1"/>
        </p:nvCxnSpPr>
        <p:spPr>
          <a:xfrm>
            <a:off x="0" y="6525344"/>
            <a:ext cx="12192000" cy="0"/>
          </a:xfrm>
          <a:prstGeom prst="line">
            <a:avLst/>
          </a:prstGeom>
          <a:ln w="38100">
            <a:solidFill>
              <a:schemeClr val="tx2">
                <a:lumMod val="20000"/>
                <a:lumOff val="80000"/>
              </a:schemeClr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lipse 12"/>
          <p:cNvSpPr/>
          <p:nvPr userDrawn="1"/>
        </p:nvSpPr>
        <p:spPr>
          <a:xfrm>
            <a:off x="11038307" y="6330586"/>
            <a:ext cx="672075" cy="432048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39F1F-1BAA-46B0-ADF4-B5EA36E674C4}" type="datetime1">
              <a:rPr lang="pt-BR" smtClean="0"/>
              <a:pPr/>
              <a:t>17/02/2017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4094713" y="6553448"/>
            <a:ext cx="3860800" cy="268139"/>
          </a:xfrm>
          <a:prstGeom prst="rect">
            <a:avLst/>
          </a:prstGeom>
          <a:noFill/>
          <a:ln w="38100">
            <a:noFill/>
          </a:ln>
          <a:effectLst/>
        </p:spPr>
        <p:txBody>
          <a:bodyPr vert="horz" lIns="91440" tIns="45720" rIns="91440" bIns="45720" rtlCol="0" anchor="ctr">
            <a:noAutofit/>
          </a:bodyPr>
          <a:lstStyle>
            <a:lvl1pPr algn="ctr">
              <a:def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Arial Narrow" pitchFamily="34" charset="0"/>
                <a:ea typeface="+mj-ea"/>
                <a:cs typeface="+mj-cs"/>
              </a:defRPr>
            </a:lvl1pPr>
          </a:lstStyle>
          <a:p>
            <a:pPr>
              <a:spcBef>
                <a:spcPct val="0"/>
              </a:spcBef>
              <a:defRPr/>
            </a:pPr>
            <a:r>
              <a:rPr lang="pt-BR" dirty="0" smtClean="0"/>
              <a:t>CNI / Diretoria de Serviços Corporativos</a:t>
            </a:r>
            <a:endParaRPr lang="pt-BR" dirty="0"/>
          </a:p>
        </p:txBody>
      </p:sp>
      <p:sp>
        <p:nvSpPr>
          <p:cNvPr id="12" name="Título 3"/>
          <p:cNvSpPr txBox="1">
            <a:spLocks/>
          </p:cNvSpPr>
          <p:nvPr userDrawn="1"/>
        </p:nvSpPr>
        <p:spPr>
          <a:xfrm>
            <a:off x="335360" y="6373118"/>
            <a:ext cx="1824203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2">
                <a:lumMod val="20000"/>
                <a:lumOff val="8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uLnTx/>
                <a:uFillTx/>
                <a:latin typeface="Arial Narrow" pitchFamily="34" charset="0"/>
                <a:ea typeface="+mj-ea"/>
                <a:cs typeface="+mj-cs"/>
              </a:rPr>
              <a:t>1ª Vers</a:t>
            </a:r>
            <a:r>
              <a:rPr lang="pt-BR" sz="1200" b="1" dirty="0" smtClean="0">
                <a:solidFill>
                  <a:schemeClr val="accent1">
                    <a:lumMod val="75000"/>
                  </a:schemeClr>
                </a:solidFill>
                <a:latin typeface="Arial Narrow" pitchFamily="34" charset="0"/>
                <a:ea typeface="+mj-ea"/>
                <a:cs typeface="+mj-cs"/>
              </a:rPr>
              <a:t>ão</a:t>
            </a:r>
            <a:endParaRPr kumimoji="0" lang="pt-BR" sz="12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uLnTx/>
              <a:uFillTx/>
              <a:latin typeface="Arial Narrow" pitchFamily="34" charset="0"/>
              <a:ea typeface="+mj-ea"/>
              <a:cs typeface="+mj-cs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10800523" y="6356351"/>
            <a:ext cx="781877" cy="365125"/>
          </a:xfrm>
        </p:spPr>
        <p:txBody>
          <a:bodyPr/>
          <a:lstStyle/>
          <a:p>
            <a:fld id="{981F333C-E3AD-4988-A1B4-CDABEC3A51F2}" type="slidenum">
              <a:rPr lang="pt-BR" smtClean="0"/>
              <a:pPr/>
              <a:t>‹nº›</a:t>
            </a:fld>
            <a:endParaRPr lang="pt-BR" dirty="0"/>
          </a:p>
        </p:txBody>
      </p:sp>
      <p:pic>
        <p:nvPicPr>
          <p:cNvPr id="14" name="Picture 5" descr="footer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75" y="6237312"/>
            <a:ext cx="12207875" cy="633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10"/>
          <p:cNvSpPr/>
          <p:nvPr userDrawn="1"/>
        </p:nvSpPr>
        <p:spPr>
          <a:xfrm>
            <a:off x="3" y="300038"/>
            <a:ext cx="1019503" cy="1095375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6" name="Triângulo isósceles 15"/>
          <p:cNvSpPr/>
          <p:nvPr userDrawn="1"/>
        </p:nvSpPr>
        <p:spPr>
          <a:xfrm rot="5400000">
            <a:off x="360622" y="649077"/>
            <a:ext cx="394193" cy="394137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04856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019508" y="274638"/>
            <a:ext cx="10615285" cy="1143000"/>
          </a:xfrm>
        </p:spPr>
        <p:txBody>
          <a:bodyPr>
            <a:normAutofit/>
          </a:bodyPr>
          <a:lstStyle>
            <a:lvl1pPr algn="l">
              <a:defRPr lang="en-US" sz="3300" b="1" kern="12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pt-BR" dirty="0" smtClean="0"/>
              <a:t>Clique para editar o estilo do título mestre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1019508" y="1600205"/>
            <a:ext cx="10615285" cy="3802117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en-US" dirty="0"/>
          </a:p>
        </p:txBody>
      </p:sp>
      <p:sp>
        <p:nvSpPr>
          <p:cNvPr id="12" name="Triângulo isósceles 11"/>
          <p:cNvSpPr/>
          <p:nvPr userDrawn="1"/>
        </p:nvSpPr>
        <p:spPr>
          <a:xfrm rot="5400000">
            <a:off x="788286" y="2364831"/>
            <a:ext cx="630621" cy="588579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>
              <a:solidFill>
                <a:prstClr val="white"/>
              </a:solidFill>
            </a:endParaRPr>
          </a:p>
        </p:txBody>
      </p:sp>
      <p:sp>
        <p:nvSpPr>
          <p:cNvPr id="13" name="Triângulo isósceles 12"/>
          <p:cNvSpPr/>
          <p:nvPr userDrawn="1"/>
        </p:nvSpPr>
        <p:spPr>
          <a:xfrm rot="5400000">
            <a:off x="360624" y="649079"/>
            <a:ext cx="394193" cy="394137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55695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019508" y="274638"/>
            <a:ext cx="10615285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lang="en-US" sz="4400" b="1" kern="12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pt-BR" dirty="0" smtClean="0"/>
              <a:t>Clique para editar o estilo do título mestre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1019508" y="1600205"/>
            <a:ext cx="10615285" cy="380211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en-US" dirty="0"/>
          </a:p>
        </p:txBody>
      </p:sp>
      <p:sp>
        <p:nvSpPr>
          <p:cNvPr id="12" name="Triângulo isósceles 11"/>
          <p:cNvSpPr/>
          <p:nvPr userDrawn="1"/>
        </p:nvSpPr>
        <p:spPr>
          <a:xfrm rot="5400000">
            <a:off x="788286" y="2364831"/>
            <a:ext cx="630621" cy="588579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Triângulo isósceles 12"/>
          <p:cNvSpPr/>
          <p:nvPr userDrawn="1"/>
        </p:nvSpPr>
        <p:spPr>
          <a:xfrm rot="5400000">
            <a:off x="360624" y="649079"/>
            <a:ext cx="394193" cy="394137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86077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 descr="footer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75" y="6400800"/>
            <a:ext cx="1220787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riângulo isósceles 11"/>
          <p:cNvSpPr/>
          <p:nvPr userDrawn="1"/>
        </p:nvSpPr>
        <p:spPr>
          <a:xfrm rot="5400000">
            <a:off x="788286" y="2364831"/>
            <a:ext cx="630621" cy="588579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05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pPr/>
              <a:t>2/17/2017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Triângulo isósceles 8"/>
          <p:cNvSpPr/>
          <p:nvPr userDrawn="1"/>
        </p:nvSpPr>
        <p:spPr>
          <a:xfrm rot="5400000">
            <a:off x="788286" y="2364831"/>
            <a:ext cx="630621" cy="588579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0475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7F793-8DB7-4B68-ABF3-254AC5D0EA0E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17/02/2017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32AB4-BB36-460F-8872-1FA17055A474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4788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7F793-8DB7-4B68-ABF3-254AC5D0EA0E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17/02/2017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32AB4-BB36-460F-8872-1FA17055A474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2202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7F793-8DB7-4B68-ABF3-254AC5D0EA0E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17/02/2017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32AB4-BB36-460F-8872-1FA17055A474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394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7F793-8DB7-4B68-ABF3-254AC5D0EA0E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17/02/2017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32AB4-BB36-460F-8872-1FA17055A474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2340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7.xml"/><Relationship Id="rId21" Type="http://schemas.openxmlformats.org/officeDocument/2006/relationships/slideLayout" Target="../slideLayouts/slideLayout25.xml"/><Relationship Id="rId7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21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6.xml"/><Relationship Id="rId16" Type="http://schemas.openxmlformats.org/officeDocument/2006/relationships/slideLayout" Target="../slideLayouts/slideLayout20.xml"/><Relationship Id="rId20" Type="http://schemas.openxmlformats.org/officeDocument/2006/relationships/slideLayout" Target="../slideLayouts/slideLayout24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24" Type="http://schemas.openxmlformats.org/officeDocument/2006/relationships/theme" Target="../theme/theme2.xml"/><Relationship Id="rId5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9.xml"/><Relationship Id="rId23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14.xml"/><Relationship Id="rId19" Type="http://schemas.openxmlformats.org/officeDocument/2006/relationships/slideLayout" Target="../slideLayouts/slideLayout23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8.xml"/><Relationship Id="rId22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 descr="footer.png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75" y="6237312"/>
            <a:ext cx="12207875" cy="633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10"/>
          <p:cNvSpPr/>
          <p:nvPr userDrawn="1"/>
        </p:nvSpPr>
        <p:spPr>
          <a:xfrm>
            <a:off x="3" y="300038"/>
            <a:ext cx="1019503" cy="1095375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Triângulo isósceles 3"/>
          <p:cNvSpPr/>
          <p:nvPr userDrawn="1"/>
        </p:nvSpPr>
        <p:spPr>
          <a:xfrm rot="5400000">
            <a:off x="360622" y="649077"/>
            <a:ext cx="394193" cy="394137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6861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706" r:id="rId2"/>
    <p:sldLayoutId id="2147483732" r:id="rId3"/>
    <p:sldLayoutId id="2147483733" r:id="rId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pPr/>
              <a:t>2/17/2017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pPr/>
              <a:t>‹nº›</a:t>
            </a:fld>
            <a:endParaRPr lang="en-US" dirty="0"/>
          </a:p>
        </p:txBody>
      </p:sp>
      <p:pic>
        <p:nvPicPr>
          <p:cNvPr id="7" name="Picture 5" descr="footer.png"/>
          <p:cNvPicPr>
            <a:picLocks noChangeAspect="1"/>
          </p:cNvPicPr>
          <p:nvPr userDrawn="1"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75" y="6237312"/>
            <a:ext cx="12207875" cy="633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10"/>
          <p:cNvSpPr/>
          <p:nvPr userDrawn="1"/>
        </p:nvSpPr>
        <p:spPr>
          <a:xfrm>
            <a:off x="3" y="300038"/>
            <a:ext cx="1019503" cy="1095375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Triângulo isósceles 8"/>
          <p:cNvSpPr/>
          <p:nvPr userDrawn="1"/>
        </p:nvSpPr>
        <p:spPr>
          <a:xfrm rot="5400000">
            <a:off x="360622" y="649077"/>
            <a:ext cx="394193" cy="394137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5791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3" r:id="rId9"/>
    <p:sldLayoutId id="2147483744" r:id="rId10"/>
    <p:sldLayoutId id="2147483745" r:id="rId11"/>
    <p:sldLayoutId id="2147483746" r:id="rId12"/>
    <p:sldLayoutId id="2147483747" r:id="rId13"/>
    <p:sldLayoutId id="2147483748" r:id="rId14"/>
    <p:sldLayoutId id="2147483749" r:id="rId15"/>
    <p:sldLayoutId id="2147483750" r:id="rId16"/>
    <p:sldLayoutId id="2147483751" r:id="rId17"/>
    <p:sldLayoutId id="2147483752" r:id="rId18"/>
    <p:sldLayoutId id="2147483753" r:id="rId19"/>
    <p:sldLayoutId id="2147483754" r:id="rId20"/>
    <p:sldLayoutId id="2147483755" r:id="rId21"/>
    <p:sldLayoutId id="2147483756" r:id="rId22"/>
    <p:sldLayoutId id="2147483708" r:id="rId2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3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4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5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6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7.xm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8.xm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9.xm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0.xm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1.xm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2.xm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3.xm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4.xm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5.xm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6.xm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7.xm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8.xm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9.xm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0.xm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1.xm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2.xml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3.xml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" Target="slide2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e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hyperlink" Target="mailto:alisson@cni.org.br" TargetMode="External"/><Relationship Id="rId2" Type="http://schemas.openxmlformats.org/officeDocument/2006/relationships/hyperlink" Target="mailto:aglerian@cni.org.br" TargetMode="Externa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bg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744" y="-34683"/>
            <a:ext cx="12310432" cy="69246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9"/>
          <p:cNvSpPr/>
          <p:nvPr/>
        </p:nvSpPr>
        <p:spPr>
          <a:xfrm>
            <a:off x="-43085" y="1916832"/>
            <a:ext cx="1602581" cy="1095375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2351584" y="1183263"/>
            <a:ext cx="8011926" cy="24416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b="1" kern="12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pt-BR" altLang="pt-BR" sz="7000" dirty="0">
                <a:solidFill>
                  <a:prstClr val="white"/>
                </a:solidFill>
                <a:latin typeface="Century Gothic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TRANSPARÊNCIA</a:t>
            </a:r>
            <a:endParaRPr lang="pt-BR" sz="7000" dirty="0">
              <a:solidFill>
                <a:srgbClr val="FFC000"/>
              </a:solidFill>
              <a:latin typeface="Century Gothic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" name="Triângulo isósceles 9"/>
          <p:cNvSpPr/>
          <p:nvPr/>
        </p:nvSpPr>
        <p:spPr>
          <a:xfrm rot="5400000">
            <a:off x="469298" y="2250198"/>
            <a:ext cx="630621" cy="441434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prstClr val="white"/>
              </a:solidFill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03440" y="6006572"/>
            <a:ext cx="1347224" cy="684240"/>
          </a:xfrm>
          <a:prstGeom prst="rect">
            <a:avLst/>
          </a:prstGeom>
        </p:spPr>
      </p:pic>
      <p:pic>
        <p:nvPicPr>
          <p:cNvPr id="9" name="Picture 2" descr="C:\Users\marcelo.prim\Downloads\Logo SENAI Cx Md Azul Inic Port.png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grayscl/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8394" y="6006572"/>
            <a:ext cx="1394146" cy="684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CaixaDeTexto 1"/>
          <p:cNvSpPr txBox="1"/>
          <p:nvPr/>
        </p:nvSpPr>
        <p:spPr>
          <a:xfrm>
            <a:off x="2960915" y="4210288"/>
            <a:ext cx="6916139" cy="1377713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4000" b="1" dirty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SAC - OUVIDORIA</a:t>
            </a:r>
          </a:p>
          <a:p>
            <a:pPr algn="r"/>
            <a:endParaRPr lang="pt-BR" sz="800" b="1" dirty="0">
              <a:solidFill>
                <a:prstClr val="white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5127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0"/>
          <p:cNvSpPr txBox="1">
            <a:spLocks/>
          </p:cNvSpPr>
          <p:nvPr/>
        </p:nvSpPr>
        <p:spPr>
          <a:xfrm>
            <a:off x="1199456" y="692696"/>
            <a:ext cx="8596306" cy="49365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>
                <a:solidFill>
                  <a:schemeClr val="accent5">
                    <a:lumMod val="50000"/>
                  </a:schemeClr>
                </a:solidFill>
              </a:rPr>
              <a:t>PESQUISA </a:t>
            </a:r>
            <a:r>
              <a:rPr lang="pt-BR" sz="3600" b="1" dirty="0" err="1">
                <a:solidFill>
                  <a:schemeClr val="accent5">
                    <a:lumMod val="50000"/>
                  </a:schemeClr>
                </a:solidFill>
              </a:rPr>
              <a:t>DRs</a:t>
            </a:r>
            <a:endParaRPr lang="pt-BR" sz="36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graphicFrame>
        <p:nvGraphicFramePr>
          <p:cNvPr id="4" name="Gráfic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09024110"/>
              </p:ext>
            </p:extLst>
          </p:nvPr>
        </p:nvGraphicFramePr>
        <p:xfrm>
          <a:off x="1199456" y="1340768"/>
          <a:ext cx="10153128" cy="49060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38866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0"/>
          <p:cNvSpPr txBox="1">
            <a:spLocks/>
          </p:cNvSpPr>
          <p:nvPr/>
        </p:nvSpPr>
        <p:spPr>
          <a:xfrm>
            <a:off x="1271464" y="764704"/>
            <a:ext cx="8596306" cy="49365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>
                <a:solidFill>
                  <a:schemeClr val="accent5">
                    <a:lumMod val="50000"/>
                  </a:schemeClr>
                </a:solidFill>
              </a:rPr>
              <a:t>SAC – PESQUISA </a:t>
            </a:r>
            <a:r>
              <a:rPr lang="pt-BR" sz="3600" b="1" dirty="0" err="1">
                <a:solidFill>
                  <a:schemeClr val="accent5">
                    <a:lumMod val="50000"/>
                  </a:schemeClr>
                </a:solidFill>
              </a:rPr>
              <a:t>DRs</a:t>
            </a:r>
            <a:endParaRPr lang="pt-BR" sz="36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graphicFrame>
        <p:nvGraphicFramePr>
          <p:cNvPr id="4" name="Gráfic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43288689"/>
              </p:ext>
            </p:extLst>
          </p:nvPr>
        </p:nvGraphicFramePr>
        <p:xfrm>
          <a:off x="1271464" y="1412776"/>
          <a:ext cx="10153128" cy="48071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38866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0"/>
          <p:cNvSpPr txBox="1">
            <a:spLocks/>
          </p:cNvSpPr>
          <p:nvPr/>
        </p:nvSpPr>
        <p:spPr>
          <a:xfrm>
            <a:off x="1487488" y="847113"/>
            <a:ext cx="8596306" cy="49365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>
                <a:solidFill>
                  <a:schemeClr val="accent5">
                    <a:lumMod val="50000"/>
                  </a:schemeClr>
                </a:solidFill>
              </a:rPr>
              <a:t>SAC – PESQUISA </a:t>
            </a:r>
            <a:r>
              <a:rPr lang="pt-BR" sz="3600" b="1" dirty="0" err="1">
                <a:solidFill>
                  <a:schemeClr val="accent5">
                    <a:lumMod val="50000"/>
                  </a:schemeClr>
                </a:solidFill>
              </a:rPr>
              <a:t>DRs</a:t>
            </a:r>
            <a:endParaRPr lang="pt-BR" sz="36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graphicFrame>
        <p:nvGraphicFramePr>
          <p:cNvPr id="3" name="Gráfic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18685179"/>
              </p:ext>
            </p:extLst>
          </p:nvPr>
        </p:nvGraphicFramePr>
        <p:xfrm>
          <a:off x="1271464" y="1340768"/>
          <a:ext cx="10225135" cy="48569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38866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0"/>
          <p:cNvSpPr txBox="1">
            <a:spLocks/>
          </p:cNvSpPr>
          <p:nvPr/>
        </p:nvSpPr>
        <p:spPr>
          <a:xfrm>
            <a:off x="1199456" y="714145"/>
            <a:ext cx="8596306" cy="49365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>
                <a:solidFill>
                  <a:schemeClr val="accent5">
                    <a:lumMod val="50000"/>
                  </a:schemeClr>
                </a:solidFill>
              </a:rPr>
              <a:t>SAC – PESQUISA </a:t>
            </a:r>
            <a:r>
              <a:rPr lang="pt-BR" sz="3600" b="1" dirty="0" err="1">
                <a:solidFill>
                  <a:schemeClr val="accent5">
                    <a:lumMod val="50000"/>
                  </a:schemeClr>
                </a:solidFill>
              </a:rPr>
              <a:t>DRs</a:t>
            </a:r>
            <a:endParaRPr lang="pt-BR" sz="36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graphicFrame>
        <p:nvGraphicFramePr>
          <p:cNvPr id="3" name="Gráfic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63574644"/>
              </p:ext>
            </p:extLst>
          </p:nvPr>
        </p:nvGraphicFramePr>
        <p:xfrm>
          <a:off x="1199456" y="1340768"/>
          <a:ext cx="10081120" cy="48245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38866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0"/>
          <p:cNvSpPr txBox="1">
            <a:spLocks/>
          </p:cNvSpPr>
          <p:nvPr/>
        </p:nvSpPr>
        <p:spPr>
          <a:xfrm>
            <a:off x="1271464" y="908720"/>
            <a:ext cx="8596306" cy="49365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>
                <a:solidFill>
                  <a:schemeClr val="accent5">
                    <a:lumMod val="50000"/>
                  </a:schemeClr>
                </a:solidFill>
              </a:rPr>
              <a:t>SAC – PESQUISA </a:t>
            </a:r>
            <a:r>
              <a:rPr lang="pt-BR" sz="3600" b="1" dirty="0" err="1">
                <a:solidFill>
                  <a:schemeClr val="accent5">
                    <a:lumMod val="50000"/>
                  </a:schemeClr>
                </a:solidFill>
              </a:rPr>
              <a:t>DRs</a:t>
            </a:r>
            <a:endParaRPr lang="pt-BR" sz="36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graphicFrame>
        <p:nvGraphicFramePr>
          <p:cNvPr id="4" name="Gráfic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74737954"/>
              </p:ext>
            </p:extLst>
          </p:nvPr>
        </p:nvGraphicFramePr>
        <p:xfrm>
          <a:off x="1271464" y="1484784"/>
          <a:ext cx="10009112" cy="46805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38866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0"/>
          <p:cNvSpPr txBox="1">
            <a:spLocks/>
          </p:cNvSpPr>
          <p:nvPr/>
        </p:nvSpPr>
        <p:spPr>
          <a:xfrm>
            <a:off x="1127448" y="836712"/>
            <a:ext cx="8596306" cy="49365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>
                <a:solidFill>
                  <a:schemeClr val="accent5">
                    <a:lumMod val="50000"/>
                  </a:schemeClr>
                </a:solidFill>
              </a:rPr>
              <a:t>SAC – PESQUISA </a:t>
            </a:r>
            <a:r>
              <a:rPr lang="pt-BR" sz="3600" b="1" dirty="0" err="1">
                <a:solidFill>
                  <a:schemeClr val="accent5">
                    <a:lumMod val="50000"/>
                  </a:schemeClr>
                </a:solidFill>
              </a:rPr>
              <a:t>DRs</a:t>
            </a:r>
            <a:endParaRPr lang="pt-BR" sz="36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graphicFrame>
        <p:nvGraphicFramePr>
          <p:cNvPr id="3" name="Gráfic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5364725"/>
              </p:ext>
            </p:extLst>
          </p:nvPr>
        </p:nvGraphicFramePr>
        <p:xfrm>
          <a:off x="1127448" y="1484784"/>
          <a:ext cx="10009112" cy="46805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38866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0"/>
          <p:cNvSpPr txBox="1">
            <a:spLocks/>
          </p:cNvSpPr>
          <p:nvPr/>
        </p:nvSpPr>
        <p:spPr>
          <a:xfrm>
            <a:off x="1038176" y="847112"/>
            <a:ext cx="8596306" cy="49365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>
                <a:solidFill>
                  <a:schemeClr val="accent5">
                    <a:lumMod val="50000"/>
                  </a:schemeClr>
                </a:solidFill>
              </a:rPr>
              <a:t>SAC – PESQUISA </a:t>
            </a:r>
            <a:r>
              <a:rPr lang="pt-BR" sz="3600" b="1" dirty="0" err="1">
                <a:solidFill>
                  <a:schemeClr val="accent5">
                    <a:lumMod val="50000"/>
                  </a:schemeClr>
                </a:solidFill>
              </a:rPr>
              <a:t>DRs</a:t>
            </a:r>
            <a:endParaRPr lang="pt-BR" sz="36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55440" y="1340767"/>
            <a:ext cx="10225136" cy="4791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66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0"/>
          <p:cNvSpPr txBox="1">
            <a:spLocks/>
          </p:cNvSpPr>
          <p:nvPr/>
        </p:nvSpPr>
        <p:spPr>
          <a:xfrm>
            <a:off x="1127448" y="908720"/>
            <a:ext cx="8596306" cy="49365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>
                <a:solidFill>
                  <a:schemeClr val="accent5">
                    <a:lumMod val="50000"/>
                  </a:schemeClr>
                </a:solidFill>
              </a:rPr>
              <a:t>SAC – PESQUISA </a:t>
            </a:r>
            <a:r>
              <a:rPr lang="pt-BR" sz="3600" b="1" dirty="0" err="1">
                <a:solidFill>
                  <a:schemeClr val="accent5">
                    <a:lumMod val="50000"/>
                  </a:schemeClr>
                </a:solidFill>
              </a:rPr>
              <a:t>DRs</a:t>
            </a:r>
            <a:endParaRPr lang="pt-BR" sz="36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graphicFrame>
        <p:nvGraphicFramePr>
          <p:cNvPr id="3" name="Gráfic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55538229"/>
              </p:ext>
            </p:extLst>
          </p:nvPr>
        </p:nvGraphicFramePr>
        <p:xfrm>
          <a:off x="1127448" y="1402375"/>
          <a:ext cx="10225136" cy="47629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38866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0"/>
          <p:cNvSpPr txBox="1">
            <a:spLocks/>
          </p:cNvSpPr>
          <p:nvPr/>
        </p:nvSpPr>
        <p:spPr>
          <a:xfrm>
            <a:off x="1055440" y="919121"/>
            <a:ext cx="8596306" cy="49365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>
                <a:solidFill>
                  <a:schemeClr val="accent5">
                    <a:lumMod val="50000"/>
                  </a:schemeClr>
                </a:solidFill>
              </a:rPr>
              <a:t>SAC – PESQUISA </a:t>
            </a:r>
            <a:r>
              <a:rPr lang="pt-BR" sz="3600" b="1" dirty="0" err="1">
                <a:solidFill>
                  <a:schemeClr val="accent5">
                    <a:lumMod val="50000"/>
                  </a:schemeClr>
                </a:solidFill>
              </a:rPr>
              <a:t>DRs</a:t>
            </a:r>
            <a:endParaRPr lang="pt-BR" sz="36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graphicFrame>
        <p:nvGraphicFramePr>
          <p:cNvPr id="3" name="Gráfic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56524815"/>
              </p:ext>
            </p:extLst>
          </p:nvPr>
        </p:nvGraphicFramePr>
        <p:xfrm>
          <a:off x="1055440" y="1412776"/>
          <a:ext cx="9937104" cy="47352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38866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0"/>
          <p:cNvSpPr txBox="1">
            <a:spLocks/>
          </p:cNvSpPr>
          <p:nvPr/>
        </p:nvSpPr>
        <p:spPr>
          <a:xfrm>
            <a:off x="1055440" y="836712"/>
            <a:ext cx="8596306" cy="49365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>
                <a:solidFill>
                  <a:schemeClr val="accent5">
                    <a:lumMod val="50000"/>
                  </a:schemeClr>
                </a:solidFill>
              </a:rPr>
              <a:t>SAC – PESQUISA </a:t>
            </a:r>
            <a:r>
              <a:rPr lang="pt-BR" sz="3600" b="1" dirty="0" err="1">
                <a:solidFill>
                  <a:schemeClr val="accent5">
                    <a:lumMod val="50000"/>
                  </a:schemeClr>
                </a:solidFill>
              </a:rPr>
              <a:t>DRs</a:t>
            </a:r>
            <a:endParaRPr lang="pt-BR" sz="36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graphicFrame>
        <p:nvGraphicFramePr>
          <p:cNvPr id="3" name="Gráfic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07759710"/>
              </p:ext>
            </p:extLst>
          </p:nvPr>
        </p:nvGraphicFramePr>
        <p:xfrm>
          <a:off x="1055440" y="1556792"/>
          <a:ext cx="9937104" cy="46085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38866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CaixaDeTexto 61"/>
          <p:cNvSpPr txBox="1"/>
          <p:nvPr/>
        </p:nvSpPr>
        <p:spPr>
          <a:xfrm>
            <a:off x="1042304" y="1556792"/>
            <a:ext cx="894212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pt-BR" sz="2400" dirty="0" smtClean="0"/>
              <a:t>Plano </a:t>
            </a:r>
            <a:r>
              <a:rPr lang="pt-BR" sz="2400" dirty="0"/>
              <a:t>de trabalho e cronograma </a:t>
            </a:r>
          </a:p>
          <a:p>
            <a:pPr marL="342900" indent="-342900">
              <a:buFont typeface="+mj-lt"/>
              <a:buAutoNum type="arabicPeriod"/>
            </a:pPr>
            <a:endParaRPr lang="pt-BR" sz="2400" dirty="0"/>
          </a:p>
          <a:p>
            <a:pPr marL="342900" indent="-342900">
              <a:buFont typeface="+mj-lt"/>
              <a:buAutoNum type="arabicPeriod"/>
            </a:pPr>
            <a:r>
              <a:rPr lang="pt-BR" sz="2400" dirty="0"/>
              <a:t>Pesquisa sobre SAC e Ouvidoria Externa nos Departamentos Regionais do SESI e SENAI;</a:t>
            </a:r>
            <a:br>
              <a:rPr lang="pt-BR" sz="2400" dirty="0"/>
            </a:br>
            <a:endParaRPr lang="pt-BR" sz="2400" dirty="0"/>
          </a:p>
          <a:p>
            <a:pPr marL="342900" indent="-342900">
              <a:buFont typeface="+mj-lt"/>
              <a:buAutoNum type="arabicPeriod"/>
            </a:pPr>
            <a:r>
              <a:rPr lang="pt-BR" sz="2400" dirty="0"/>
              <a:t>Processo de atendimento do Cliente</a:t>
            </a:r>
          </a:p>
          <a:p>
            <a:pPr marL="342900" indent="-342900">
              <a:buFont typeface="+mj-lt"/>
              <a:buAutoNum type="arabicPeriod"/>
            </a:pPr>
            <a:endParaRPr lang="pt-BR" sz="2400" dirty="0"/>
          </a:p>
          <a:p>
            <a:pPr marL="342900" indent="-342900">
              <a:buFont typeface="+mj-lt"/>
              <a:buAutoNum type="arabicPeriod"/>
            </a:pPr>
            <a:r>
              <a:rPr lang="pt-BR" sz="2400" i="1" dirty="0"/>
              <a:t>Benchmarking;</a:t>
            </a:r>
          </a:p>
          <a:p>
            <a:pPr marL="342900" indent="-342900">
              <a:buFont typeface="+mj-lt"/>
              <a:buAutoNum type="arabicPeriod"/>
            </a:pPr>
            <a:endParaRPr lang="pt-BR" sz="2400" i="1" dirty="0"/>
          </a:p>
          <a:p>
            <a:pPr marL="342900" indent="-342900">
              <a:buFont typeface="+mj-lt"/>
              <a:buAutoNum type="arabicPeriod"/>
            </a:pPr>
            <a:r>
              <a:rPr lang="pt-BR" sz="2400" dirty="0"/>
              <a:t>Próximos passos do GT SAC e Ouvidoria Externa</a:t>
            </a:r>
            <a:r>
              <a:rPr lang="pt-BR" sz="2400" dirty="0" smtClean="0"/>
              <a:t>.</a:t>
            </a:r>
            <a:endParaRPr lang="pt-BR" sz="28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4" name="CaixaDeTexto 63"/>
          <p:cNvSpPr txBox="1"/>
          <p:nvPr/>
        </p:nvSpPr>
        <p:spPr>
          <a:xfrm>
            <a:off x="1487488" y="6575036"/>
            <a:ext cx="9001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>
                <a:solidFill>
                  <a:schemeClr val="accent1">
                    <a:lumMod val="50000"/>
                  </a:schemeClr>
                </a:solidFill>
              </a:rPr>
              <a:t>Fonte: ACÓRDÃO Nº 699/2016 – págs. 59, 60.</a:t>
            </a:r>
          </a:p>
        </p:txBody>
      </p:sp>
      <p:sp>
        <p:nvSpPr>
          <p:cNvPr id="4" name="Título 10"/>
          <p:cNvSpPr txBox="1">
            <a:spLocks/>
          </p:cNvSpPr>
          <p:nvPr/>
        </p:nvSpPr>
        <p:spPr>
          <a:xfrm>
            <a:off x="1042304" y="496842"/>
            <a:ext cx="11149696" cy="688769"/>
          </a:xfrm>
          <a:prstGeom prst="rect">
            <a:avLst/>
          </a:prstGeom>
        </p:spPr>
        <p:txBody>
          <a:bodyPr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/>
            <a:r>
              <a:rPr lang="pt-BR" sz="3600" b="1" dirty="0">
                <a:solidFill>
                  <a:schemeClr val="accent1">
                    <a:lumMod val="50000"/>
                  </a:schemeClr>
                </a:solidFill>
              </a:rPr>
              <a:t>PAUTA :</a:t>
            </a:r>
          </a:p>
        </p:txBody>
      </p:sp>
    </p:spTree>
    <p:extLst>
      <p:ext uri="{BB962C8B-B14F-4D97-AF65-F5344CB8AC3E}">
        <p14:creationId xmlns:p14="http://schemas.microsoft.com/office/powerpoint/2010/main" val="1116368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0"/>
          <p:cNvSpPr txBox="1">
            <a:spLocks/>
          </p:cNvSpPr>
          <p:nvPr/>
        </p:nvSpPr>
        <p:spPr>
          <a:xfrm>
            <a:off x="1055440" y="836712"/>
            <a:ext cx="8596306" cy="49365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>
                <a:solidFill>
                  <a:schemeClr val="accent5">
                    <a:lumMod val="50000"/>
                  </a:schemeClr>
                </a:solidFill>
              </a:rPr>
              <a:t>SAC – PESQUISA </a:t>
            </a:r>
            <a:r>
              <a:rPr lang="pt-BR" sz="3600" b="1" dirty="0" err="1">
                <a:solidFill>
                  <a:schemeClr val="accent5">
                    <a:lumMod val="50000"/>
                  </a:schemeClr>
                </a:solidFill>
              </a:rPr>
              <a:t>DRs</a:t>
            </a:r>
            <a:endParaRPr lang="pt-BR" sz="36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graphicFrame>
        <p:nvGraphicFramePr>
          <p:cNvPr id="3" name="Gráfic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21836009"/>
              </p:ext>
            </p:extLst>
          </p:nvPr>
        </p:nvGraphicFramePr>
        <p:xfrm>
          <a:off x="1055440" y="1412776"/>
          <a:ext cx="9937104" cy="47525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38866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0"/>
          <p:cNvSpPr txBox="1">
            <a:spLocks/>
          </p:cNvSpPr>
          <p:nvPr/>
        </p:nvSpPr>
        <p:spPr>
          <a:xfrm>
            <a:off x="1053168" y="908720"/>
            <a:ext cx="8596306" cy="49365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>
                <a:solidFill>
                  <a:schemeClr val="accent5">
                    <a:lumMod val="50000"/>
                  </a:schemeClr>
                </a:solidFill>
              </a:rPr>
              <a:t>SAC – PESQUISA </a:t>
            </a:r>
            <a:r>
              <a:rPr lang="pt-BR" sz="3600" b="1" dirty="0" err="1">
                <a:solidFill>
                  <a:schemeClr val="accent5">
                    <a:lumMod val="50000"/>
                  </a:schemeClr>
                </a:solidFill>
              </a:rPr>
              <a:t>DRs</a:t>
            </a:r>
            <a:endParaRPr lang="pt-BR" sz="36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graphicFrame>
        <p:nvGraphicFramePr>
          <p:cNvPr id="3" name="Gráfic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26785590"/>
              </p:ext>
            </p:extLst>
          </p:nvPr>
        </p:nvGraphicFramePr>
        <p:xfrm>
          <a:off x="1055440" y="1484784"/>
          <a:ext cx="9937104" cy="46805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38866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0"/>
          <p:cNvSpPr txBox="1">
            <a:spLocks/>
          </p:cNvSpPr>
          <p:nvPr/>
        </p:nvSpPr>
        <p:spPr>
          <a:xfrm>
            <a:off x="1055440" y="764704"/>
            <a:ext cx="8596306" cy="49365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>
                <a:solidFill>
                  <a:schemeClr val="accent5">
                    <a:lumMod val="50000"/>
                  </a:schemeClr>
                </a:solidFill>
              </a:rPr>
              <a:t>SAC – PESQUISA </a:t>
            </a:r>
            <a:r>
              <a:rPr lang="pt-BR" sz="3600" b="1" dirty="0" err="1">
                <a:solidFill>
                  <a:schemeClr val="accent5">
                    <a:lumMod val="50000"/>
                  </a:schemeClr>
                </a:solidFill>
              </a:rPr>
              <a:t>DRs</a:t>
            </a:r>
            <a:endParaRPr lang="pt-BR" sz="36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graphicFrame>
        <p:nvGraphicFramePr>
          <p:cNvPr id="3" name="Gráfic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67870966"/>
              </p:ext>
            </p:extLst>
          </p:nvPr>
        </p:nvGraphicFramePr>
        <p:xfrm>
          <a:off x="1055440" y="1412776"/>
          <a:ext cx="9937104" cy="46805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38866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0"/>
          <p:cNvSpPr txBox="1">
            <a:spLocks/>
          </p:cNvSpPr>
          <p:nvPr/>
        </p:nvSpPr>
        <p:spPr>
          <a:xfrm>
            <a:off x="1055440" y="836712"/>
            <a:ext cx="8596306" cy="49365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>
                <a:solidFill>
                  <a:schemeClr val="accent5">
                    <a:lumMod val="50000"/>
                  </a:schemeClr>
                </a:solidFill>
              </a:rPr>
              <a:t>SAC – PESQUISA </a:t>
            </a:r>
            <a:r>
              <a:rPr lang="pt-BR" sz="3600" b="1" dirty="0" err="1">
                <a:solidFill>
                  <a:schemeClr val="accent5">
                    <a:lumMod val="50000"/>
                  </a:schemeClr>
                </a:solidFill>
              </a:rPr>
              <a:t>DRs</a:t>
            </a:r>
            <a:endParaRPr lang="pt-BR" sz="36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graphicFrame>
        <p:nvGraphicFramePr>
          <p:cNvPr id="3" name="Gráfic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71918736"/>
              </p:ext>
            </p:extLst>
          </p:nvPr>
        </p:nvGraphicFramePr>
        <p:xfrm>
          <a:off x="1055440" y="1484784"/>
          <a:ext cx="9937104" cy="46805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38866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0"/>
          <p:cNvSpPr txBox="1">
            <a:spLocks/>
          </p:cNvSpPr>
          <p:nvPr/>
        </p:nvSpPr>
        <p:spPr>
          <a:xfrm>
            <a:off x="1055440" y="847113"/>
            <a:ext cx="8596306" cy="49365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>
                <a:solidFill>
                  <a:schemeClr val="accent5">
                    <a:lumMod val="50000"/>
                  </a:schemeClr>
                </a:solidFill>
              </a:rPr>
              <a:t>SAC – PESQUISA </a:t>
            </a:r>
            <a:r>
              <a:rPr lang="pt-BR" sz="3600" b="1" dirty="0" err="1">
                <a:solidFill>
                  <a:schemeClr val="accent5">
                    <a:lumMod val="50000"/>
                  </a:schemeClr>
                </a:solidFill>
              </a:rPr>
              <a:t>DRs</a:t>
            </a:r>
            <a:endParaRPr lang="pt-BR" sz="36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graphicFrame>
        <p:nvGraphicFramePr>
          <p:cNvPr id="3" name="Gráfic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600993"/>
              </p:ext>
            </p:extLst>
          </p:nvPr>
        </p:nvGraphicFramePr>
        <p:xfrm>
          <a:off x="1055440" y="1340768"/>
          <a:ext cx="9937104" cy="47134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38866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0"/>
          <p:cNvSpPr txBox="1">
            <a:spLocks/>
          </p:cNvSpPr>
          <p:nvPr/>
        </p:nvSpPr>
        <p:spPr>
          <a:xfrm>
            <a:off x="1055440" y="898841"/>
            <a:ext cx="8596306" cy="49365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>
                <a:solidFill>
                  <a:schemeClr val="accent5">
                    <a:lumMod val="50000"/>
                  </a:schemeClr>
                </a:solidFill>
              </a:rPr>
              <a:t>SAC – PESQUISA </a:t>
            </a:r>
            <a:r>
              <a:rPr lang="pt-BR" sz="3600" b="1" dirty="0" err="1">
                <a:solidFill>
                  <a:schemeClr val="accent5">
                    <a:lumMod val="50000"/>
                  </a:schemeClr>
                </a:solidFill>
              </a:rPr>
              <a:t>DRs</a:t>
            </a:r>
            <a:endParaRPr lang="pt-BR" sz="36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graphicFrame>
        <p:nvGraphicFramePr>
          <p:cNvPr id="3" name="Gráfic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04489287"/>
              </p:ext>
            </p:extLst>
          </p:nvPr>
        </p:nvGraphicFramePr>
        <p:xfrm>
          <a:off x="1055440" y="1412776"/>
          <a:ext cx="9865096" cy="47525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38866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0"/>
          <p:cNvSpPr txBox="1">
            <a:spLocks/>
          </p:cNvSpPr>
          <p:nvPr/>
        </p:nvSpPr>
        <p:spPr>
          <a:xfrm>
            <a:off x="1055440" y="764704"/>
            <a:ext cx="8596306" cy="49365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>
                <a:solidFill>
                  <a:schemeClr val="accent5">
                    <a:lumMod val="50000"/>
                  </a:schemeClr>
                </a:solidFill>
              </a:rPr>
              <a:t>SAC – PESQUISA </a:t>
            </a:r>
            <a:r>
              <a:rPr lang="pt-BR" sz="3600" b="1" dirty="0" err="1">
                <a:solidFill>
                  <a:schemeClr val="accent5">
                    <a:lumMod val="50000"/>
                  </a:schemeClr>
                </a:solidFill>
              </a:rPr>
              <a:t>DRs</a:t>
            </a:r>
            <a:endParaRPr lang="pt-BR" sz="36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graphicFrame>
        <p:nvGraphicFramePr>
          <p:cNvPr id="3" name="Gráfic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21105007"/>
              </p:ext>
            </p:extLst>
          </p:nvPr>
        </p:nvGraphicFramePr>
        <p:xfrm>
          <a:off x="1127448" y="1412776"/>
          <a:ext cx="9865096" cy="47525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38866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0"/>
          <p:cNvSpPr txBox="1">
            <a:spLocks/>
          </p:cNvSpPr>
          <p:nvPr/>
        </p:nvSpPr>
        <p:spPr>
          <a:xfrm>
            <a:off x="1055440" y="917944"/>
            <a:ext cx="8596306" cy="49365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>
                <a:solidFill>
                  <a:schemeClr val="accent5">
                    <a:lumMod val="50000"/>
                  </a:schemeClr>
                </a:solidFill>
              </a:rPr>
              <a:t>SAC – PESQUISA </a:t>
            </a:r>
            <a:r>
              <a:rPr lang="pt-BR" sz="3600" b="1" dirty="0" err="1">
                <a:solidFill>
                  <a:schemeClr val="accent5">
                    <a:lumMod val="50000"/>
                  </a:schemeClr>
                </a:solidFill>
              </a:rPr>
              <a:t>DRs</a:t>
            </a:r>
            <a:endParaRPr lang="pt-BR" sz="36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graphicFrame>
        <p:nvGraphicFramePr>
          <p:cNvPr id="3" name="Gráfic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90513999"/>
              </p:ext>
            </p:extLst>
          </p:nvPr>
        </p:nvGraphicFramePr>
        <p:xfrm>
          <a:off x="1049016" y="1484784"/>
          <a:ext cx="9943528" cy="46805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38866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0"/>
          <p:cNvSpPr txBox="1">
            <a:spLocks/>
          </p:cNvSpPr>
          <p:nvPr/>
        </p:nvSpPr>
        <p:spPr>
          <a:xfrm>
            <a:off x="1055440" y="836712"/>
            <a:ext cx="8596306" cy="49365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>
                <a:solidFill>
                  <a:schemeClr val="accent5">
                    <a:lumMod val="50000"/>
                  </a:schemeClr>
                </a:solidFill>
              </a:rPr>
              <a:t>OUVIDORIA – PESQUISA </a:t>
            </a:r>
            <a:r>
              <a:rPr lang="pt-BR" sz="3600" b="1" dirty="0" err="1">
                <a:solidFill>
                  <a:schemeClr val="accent5">
                    <a:lumMod val="50000"/>
                  </a:schemeClr>
                </a:solidFill>
              </a:rPr>
              <a:t>DRs</a:t>
            </a:r>
            <a:endParaRPr lang="pt-BR" sz="36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graphicFrame>
        <p:nvGraphicFramePr>
          <p:cNvPr id="4" name="Gráfic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67379748"/>
              </p:ext>
            </p:extLst>
          </p:nvPr>
        </p:nvGraphicFramePr>
        <p:xfrm>
          <a:off x="1055440" y="1412776"/>
          <a:ext cx="9937104" cy="47525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38866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0"/>
          <p:cNvSpPr txBox="1">
            <a:spLocks/>
          </p:cNvSpPr>
          <p:nvPr/>
        </p:nvSpPr>
        <p:spPr>
          <a:xfrm>
            <a:off x="1055440" y="692696"/>
            <a:ext cx="8596306" cy="49365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>
                <a:solidFill>
                  <a:schemeClr val="accent5">
                    <a:lumMod val="50000"/>
                  </a:schemeClr>
                </a:solidFill>
              </a:rPr>
              <a:t>OUVIDORIA – PESQUISA </a:t>
            </a:r>
            <a:r>
              <a:rPr lang="pt-BR" sz="3600" b="1" dirty="0" err="1">
                <a:solidFill>
                  <a:schemeClr val="accent5">
                    <a:lumMod val="50000"/>
                  </a:schemeClr>
                </a:solidFill>
              </a:rPr>
              <a:t>DRs</a:t>
            </a:r>
            <a:endParaRPr lang="pt-BR" sz="36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graphicFrame>
        <p:nvGraphicFramePr>
          <p:cNvPr id="4" name="Gráfic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0576946"/>
              </p:ext>
            </p:extLst>
          </p:nvPr>
        </p:nvGraphicFramePr>
        <p:xfrm>
          <a:off x="1055440" y="1340768"/>
          <a:ext cx="9937104" cy="48245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38866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CaixaDeTexto 63"/>
          <p:cNvSpPr txBox="1"/>
          <p:nvPr/>
        </p:nvSpPr>
        <p:spPr>
          <a:xfrm>
            <a:off x="1487488" y="6575036"/>
            <a:ext cx="9001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>
                <a:solidFill>
                  <a:schemeClr val="accent1">
                    <a:lumMod val="50000"/>
                  </a:schemeClr>
                </a:solidFill>
              </a:rPr>
              <a:t>Fonte: ACÓRDÃO Nº 699/2016 – págs. 59, 60.</a:t>
            </a:r>
          </a:p>
        </p:txBody>
      </p:sp>
      <p:sp>
        <p:nvSpPr>
          <p:cNvPr id="4" name="Título 10"/>
          <p:cNvSpPr txBox="1">
            <a:spLocks/>
          </p:cNvSpPr>
          <p:nvPr/>
        </p:nvSpPr>
        <p:spPr>
          <a:xfrm>
            <a:off x="839416" y="402588"/>
            <a:ext cx="11149696" cy="1080120"/>
          </a:xfrm>
          <a:prstGeom prst="rect">
            <a:avLst/>
          </a:prstGeom>
        </p:spPr>
        <p:txBody>
          <a:bodyPr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355600" algn="l">
              <a:lnSpc>
                <a:spcPct val="150000"/>
              </a:lnSpc>
            </a:pPr>
            <a:r>
              <a:rPr lang="pt-BR" sz="3600" b="1" dirty="0" smtClean="0">
                <a:solidFill>
                  <a:schemeClr val="accent1">
                    <a:lumMod val="50000"/>
                  </a:schemeClr>
                </a:solidFill>
              </a:rPr>
              <a:t>1. PLANO E CRONOGRAMA DE TRABALHO</a:t>
            </a:r>
            <a:endParaRPr lang="pt-BR" sz="3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5287" y="1196752"/>
            <a:ext cx="4896544" cy="4870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368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0"/>
          <p:cNvSpPr txBox="1">
            <a:spLocks/>
          </p:cNvSpPr>
          <p:nvPr/>
        </p:nvSpPr>
        <p:spPr>
          <a:xfrm>
            <a:off x="1055440" y="764985"/>
            <a:ext cx="8596306" cy="49365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>
                <a:solidFill>
                  <a:schemeClr val="accent5">
                    <a:lumMod val="50000"/>
                  </a:schemeClr>
                </a:solidFill>
              </a:rPr>
              <a:t>OUVIDORIA – PESQUISA </a:t>
            </a:r>
            <a:r>
              <a:rPr lang="pt-BR" sz="3600" b="1" dirty="0" err="1">
                <a:solidFill>
                  <a:schemeClr val="accent5">
                    <a:lumMod val="50000"/>
                  </a:schemeClr>
                </a:solidFill>
              </a:rPr>
              <a:t>DRs</a:t>
            </a:r>
            <a:endParaRPr lang="pt-BR" sz="36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graphicFrame>
        <p:nvGraphicFramePr>
          <p:cNvPr id="4" name="Gráfic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54838472"/>
              </p:ext>
            </p:extLst>
          </p:nvPr>
        </p:nvGraphicFramePr>
        <p:xfrm>
          <a:off x="1055440" y="1268760"/>
          <a:ext cx="9937104" cy="48563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38866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0"/>
          <p:cNvSpPr txBox="1">
            <a:spLocks/>
          </p:cNvSpPr>
          <p:nvPr/>
        </p:nvSpPr>
        <p:spPr>
          <a:xfrm>
            <a:off x="1055440" y="764704"/>
            <a:ext cx="8596306" cy="49365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>
                <a:solidFill>
                  <a:schemeClr val="accent5">
                    <a:lumMod val="50000"/>
                  </a:schemeClr>
                </a:solidFill>
              </a:rPr>
              <a:t>OUVIDORIA – PESQUISA </a:t>
            </a:r>
            <a:r>
              <a:rPr lang="pt-BR" sz="3600" b="1" dirty="0" err="1">
                <a:solidFill>
                  <a:schemeClr val="accent5">
                    <a:lumMod val="50000"/>
                  </a:schemeClr>
                </a:solidFill>
              </a:rPr>
              <a:t>DRs</a:t>
            </a:r>
            <a:endParaRPr lang="pt-BR" sz="36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graphicFrame>
        <p:nvGraphicFramePr>
          <p:cNvPr id="3" name="Gráfic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34744415"/>
              </p:ext>
            </p:extLst>
          </p:nvPr>
        </p:nvGraphicFramePr>
        <p:xfrm>
          <a:off x="1055440" y="1412776"/>
          <a:ext cx="9937104" cy="47525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38866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0"/>
          <p:cNvSpPr txBox="1">
            <a:spLocks/>
          </p:cNvSpPr>
          <p:nvPr/>
        </p:nvSpPr>
        <p:spPr>
          <a:xfrm>
            <a:off x="1055440" y="692696"/>
            <a:ext cx="8596306" cy="49365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>
                <a:solidFill>
                  <a:schemeClr val="accent5">
                    <a:lumMod val="50000"/>
                  </a:schemeClr>
                </a:solidFill>
              </a:rPr>
              <a:t>OUVIDORIA – PESQUISA </a:t>
            </a:r>
            <a:r>
              <a:rPr lang="pt-BR" sz="3600" b="1" dirty="0" err="1">
                <a:solidFill>
                  <a:schemeClr val="accent5">
                    <a:lumMod val="50000"/>
                  </a:schemeClr>
                </a:solidFill>
              </a:rPr>
              <a:t>DRs</a:t>
            </a:r>
            <a:endParaRPr lang="pt-BR" sz="36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graphicFrame>
        <p:nvGraphicFramePr>
          <p:cNvPr id="4" name="Gráfic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8051884"/>
              </p:ext>
            </p:extLst>
          </p:nvPr>
        </p:nvGraphicFramePr>
        <p:xfrm>
          <a:off x="1055440" y="1340768"/>
          <a:ext cx="9937104" cy="48245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38866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0"/>
          <p:cNvSpPr txBox="1">
            <a:spLocks/>
          </p:cNvSpPr>
          <p:nvPr/>
        </p:nvSpPr>
        <p:spPr>
          <a:xfrm>
            <a:off x="1055440" y="764704"/>
            <a:ext cx="8596306" cy="49365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>
                <a:solidFill>
                  <a:schemeClr val="accent5">
                    <a:lumMod val="50000"/>
                  </a:schemeClr>
                </a:solidFill>
              </a:rPr>
              <a:t>OUVIDORIA – PESQUISA </a:t>
            </a:r>
            <a:r>
              <a:rPr lang="pt-BR" sz="3600" b="1" dirty="0" err="1">
                <a:solidFill>
                  <a:schemeClr val="accent5">
                    <a:lumMod val="50000"/>
                  </a:schemeClr>
                </a:solidFill>
              </a:rPr>
              <a:t>DRs</a:t>
            </a:r>
            <a:endParaRPr lang="pt-BR" sz="36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graphicFrame>
        <p:nvGraphicFramePr>
          <p:cNvPr id="4" name="Gráfic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17739290"/>
              </p:ext>
            </p:extLst>
          </p:nvPr>
        </p:nvGraphicFramePr>
        <p:xfrm>
          <a:off x="1055440" y="1412776"/>
          <a:ext cx="9937104" cy="46805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38866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0"/>
          <p:cNvSpPr txBox="1">
            <a:spLocks/>
          </p:cNvSpPr>
          <p:nvPr/>
        </p:nvSpPr>
        <p:spPr>
          <a:xfrm>
            <a:off x="1036792" y="764704"/>
            <a:ext cx="8596306" cy="49365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>
                <a:solidFill>
                  <a:schemeClr val="accent5">
                    <a:lumMod val="50000"/>
                  </a:schemeClr>
                </a:solidFill>
              </a:rPr>
              <a:t>OUVIDORIA – PESQUISA </a:t>
            </a:r>
            <a:r>
              <a:rPr lang="pt-BR" sz="3600" b="1" dirty="0" err="1">
                <a:solidFill>
                  <a:schemeClr val="accent5">
                    <a:lumMod val="50000"/>
                  </a:schemeClr>
                </a:solidFill>
              </a:rPr>
              <a:t>DRs</a:t>
            </a:r>
            <a:endParaRPr lang="pt-BR" sz="36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graphicFrame>
        <p:nvGraphicFramePr>
          <p:cNvPr id="4" name="Gráfic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05654097"/>
              </p:ext>
            </p:extLst>
          </p:nvPr>
        </p:nvGraphicFramePr>
        <p:xfrm>
          <a:off x="1055440" y="1412776"/>
          <a:ext cx="9937104" cy="47234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38866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0"/>
          <p:cNvSpPr txBox="1">
            <a:spLocks/>
          </p:cNvSpPr>
          <p:nvPr/>
        </p:nvSpPr>
        <p:spPr>
          <a:xfrm>
            <a:off x="1055440" y="836712"/>
            <a:ext cx="8596306" cy="49365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>
                <a:solidFill>
                  <a:schemeClr val="accent5">
                    <a:lumMod val="50000"/>
                  </a:schemeClr>
                </a:solidFill>
              </a:rPr>
              <a:t>OUVIDORIA – PESQUISA </a:t>
            </a:r>
            <a:r>
              <a:rPr lang="pt-BR" sz="3600" b="1" dirty="0" err="1">
                <a:solidFill>
                  <a:schemeClr val="accent5">
                    <a:lumMod val="50000"/>
                  </a:schemeClr>
                </a:solidFill>
              </a:rPr>
              <a:t>DRs</a:t>
            </a:r>
            <a:endParaRPr lang="pt-BR" sz="36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graphicFrame>
        <p:nvGraphicFramePr>
          <p:cNvPr id="4" name="Gráfic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56669714"/>
              </p:ext>
            </p:extLst>
          </p:nvPr>
        </p:nvGraphicFramePr>
        <p:xfrm>
          <a:off x="1055440" y="1412776"/>
          <a:ext cx="9937104" cy="46257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38866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0"/>
          <p:cNvSpPr txBox="1">
            <a:spLocks/>
          </p:cNvSpPr>
          <p:nvPr/>
        </p:nvSpPr>
        <p:spPr>
          <a:xfrm>
            <a:off x="1055440" y="764704"/>
            <a:ext cx="8596306" cy="49365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>
                <a:solidFill>
                  <a:schemeClr val="accent5">
                    <a:lumMod val="50000"/>
                  </a:schemeClr>
                </a:solidFill>
              </a:rPr>
              <a:t>OUVIDORIA – PESQUISA </a:t>
            </a:r>
            <a:r>
              <a:rPr lang="pt-BR" sz="3600" b="1" dirty="0" err="1">
                <a:solidFill>
                  <a:schemeClr val="accent5">
                    <a:lumMod val="50000"/>
                  </a:schemeClr>
                </a:solidFill>
              </a:rPr>
              <a:t>DRs</a:t>
            </a:r>
            <a:endParaRPr lang="pt-BR" sz="36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graphicFrame>
        <p:nvGraphicFramePr>
          <p:cNvPr id="4" name="Gráfic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31002543"/>
              </p:ext>
            </p:extLst>
          </p:nvPr>
        </p:nvGraphicFramePr>
        <p:xfrm>
          <a:off x="1055440" y="1412776"/>
          <a:ext cx="9937104" cy="47878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38866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0"/>
          <p:cNvSpPr txBox="1">
            <a:spLocks/>
          </p:cNvSpPr>
          <p:nvPr/>
        </p:nvSpPr>
        <p:spPr>
          <a:xfrm>
            <a:off x="1035904" y="919121"/>
            <a:ext cx="8596306" cy="49365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>
                <a:solidFill>
                  <a:schemeClr val="accent5">
                    <a:lumMod val="50000"/>
                  </a:schemeClr>
                </a:solidFill>
              </a:rPr>
              <a:t>OUVIDORIA – PESQUISA </a:t>
            </a:r>
            <a:r>
              <a:rPr lang="pt-BR" sz="3600" b="1" dirty="0" err="1">
                <a:solidFill>
                  <a:schemeClr val="accent5">
                    <a:lumMod val="50000"/>
                  </a:schemeClr>
                </a:solidFill>
              </a:rPr>
              <a:t>DRs</a:t>
            </a:r>
            <a:endParaRPr lang="pt-BR" sz="36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graphicFrame>
        <p:nvGraphicFramePr>
          <p:cNvPr id="4" name="Gráfic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07686889"/>
              </p:ext>
            </p:extLst>
          </p:nvPr>
        </p:nvGraphicFramePr>
        <p:xfrm>
          <a:off x="1055440" y="1412776"/>
          <a:ext cx="9937104" cy="46824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38866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0"/>
          <p:cNvSpPr txBox="1">
            <a:spLocks/>
          </p:cNvSpPr>
          <p:nvPr/>
        </p:nvSpPr>
        <p:spPr>
          <a:xfrm>
            <a:off x="994872" y="908720"/>
            <a:ext cx="8596306" cy="49365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>
                <a:solidFill>
                  <a:schemeClr val="accent5">
                    <a:lumMod val="50000"/>
                  </a:schemeClr>
                </a:solidFill>
              </a:rPr>
              <a:t>OUVIDORIA – PESQUISA </a:t>
            </a:r>
            <a:r>
              <a:rPr lang="pt-BR" sz="3600" b="1" dirty="0" err="1">
                <a:solidFill>
                  <a:schemeClr val="accent5">
                    <a:lumMod val="50000"/>
                  </a:schemeClr>
                </a:solidFill>
              </a:rPr>
              <a:t>DRs</a:t>
            </a:r>
            <a:endParaRPr lang="pt-BR" sz="36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graphicFrame>
        <p:nvGraphicFramePr>
          <p:cNvPr id="3" name="Gráfic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10072915"/>
              </p:ext>
            </p:extLst>
          </p:nvPr>
        </p:nvGraphicFramePr>
        <p:xfrm>
          <a:off x="994872" y="1484784"/>
          <a:ext cx="9997672" cy="46085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38866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0"/>
          <p:cNvSpPr txBox="1">
            <a:spLocks/>
          </p:cNvSpPr>
          <p:nvPr/>
        </p:nvSpPr>
        <p:spPr>
          <a:xfrm>
            <a:off x="1053560" y="836712"/>
            <a:ext cx="8596306" cy="49365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>
                <a:solidFill>
                  <a:schemeClr val="accent5">
                    <a:lumMod val="50000"/>
                  </a:schemeClr>
                </a:solidFill>
              </a:rPr>
              <a:t>OUVIDORIA – PESQUISA </a:t>
            </a:r>
            <a:r>
              <a:rPr lang="pt-BR" sz="3600" b="1" dirty="0" err="1">
                <a:solidFill>
                  <a:schemeClr val="accent5">
                    <a:lumMod val="50000"/>
                  </a:schemeClr>
                </a:solidFill>
              </a:rPr>
              <a:t>DRs</a:t>
            </a:r>
            <a:endParaRPr lang="pt-BR" sz="36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graphicFrame>
        <p:nvGraphicFramePr>
          <p:cNvPr id="4" name="Gráfic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3272050"/>
              </p:ext>
            </p:extLst>
          </p:nvPr>
        </p:nvGraphicFramePr>
        <p:xfrm>
          <a:off x="1055440" y="1412776"/>
          <a:ext cx="9937104" cy="47525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38866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CaixaDeTexto 61"/>
          <p:cNvSpPr txBox="1"/>
          <p:nvPr/>
        </p:nvSpPr>
        <p:spPr>
          <a:xfrm>
            <a:off x="1559496" y="1104754"/>
            <a:ext cx="892899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1600" dirty="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500" dirty="0">
                <a:solidFill>
                  <a:schemeClr val="accent1">
                    <a:lumMod val="50000"/>
                  </a:schemeClr>
                </a:solidFill>
              </a:rPr>
              <a:t>Reestruturação de seus serviços de atendimento aos clientes/cidadãos de forma a facilitar o acesso destes às informações dessas organizações, prestando esses serviços por </a:t>
            </a:r>
            <a:r>
              <a:rPr lang="pt-BR" sz="1500" b="1" dirty="0">
                <a:solidFill>
                  <a:schemeClr val="accent1">
                    <a:lumMod val="50000"/>
                  </a:schemeClr>
                </a:solidFill>
              </a:rPr>
              <a:t>e-mail (fale conosco), de forma presencial e por telefone</a:t>
            </a:r>
            <a:r>
              <a:rPr lang="pt-BR" sz="1500" dirty="0">
                <a:solidFill>
                  <a:schemeClr val="accent1">
                    <a:lumMod val="50000"/>
                  </a:schemeClr>
                </a:solidFill>
              </a:rPr>
              <a:t>, criando lista de perguntas mais frequentes </a:t>
            </a:r>
            <a:r>
              <a:rPr lang="pt-BR" sz="1500" b="1" dirty="0">
                <a:solidFill>
                  <a:schemeClr val="accent1">
                    <a:lumMod val="50000"/>
                  </a:schemeClr>
                </a:solidFill>
              </a:rPr>
              <a:t>(FAQ);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1500" b="1" dirty="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500" b="1" dirty="0">
                <a:solidFill>
                  <a:schemeClr val="accent1">
                    <a:lumMod val="50000"/>
                  </a:schemeClr>
                </a:solidFill>
              </a:rPr>
              <a:t>Avaliação da viabilidade de se criar ouvidorias</a:t>
            </a:r>
            <a:r>
              <a:rPr lang="pt-BR" sz="1500" dirty="0">
                <a:solidFill>
                  <a:schemeClr val="accent1">
                    <a:lumMod val="50000"/>
                  </a:schemeClr>
                </a:solidFill>
              </a:rPr>
              <a:t>, de forma sistêmica, como órgãos de segunda instância, de forma a aprimorar os serviços de atendimento ao cidadão;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1500" dirty="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500" b="1" dirty="0">
                <a:solidFill>
                  <a:schemeClr val="accent1">
                    <a:lumMod val="50000"/>
                  </a:schemeClr>
                </a:solidFill>
              </a:rPr>
              <a:t>Fixação de prazos para cada uma das etapas do atendimento e implementação de sistemas </a:t>
            </a:r>
            <a:r>
              <a:rPr lang="pt-BR" sz="1500" dirty="0">
                <a:solidFill>
                  <a:schemeClr val="accent1">
                    <a:lumMod val="50000"/>
                  </a:schemeClr>
                </a:solidFill>
              </a:rPr>
              <a:t>de monitoramento e controle de prazos, de forma a aprimorar a gestão dos serviços de atendimento prestados aos cidadãos.</a:t>
            </a:r>
          </a:p>
          <a:p>
            <a:pPr algn="just"/>
            <a:r>
              <a:rPr lang="pt-BR" sz="1600" dirty="0">
                <a:solidFill>
                  <a:schemeClr val="accent1">
                    <a:lumMod val="50000"/>
                  </a:schemeClr>
                </a:solidFill>
              </a:rPr>
              <a:t> 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pt-BR" sz="1500" dirty="0">
                <a:solidFill>
                  <a:schemeClr val="accent1">
                    <a:lumMod val="50000"/>
                  </a:schemeClr>
                </a:solidFill>
              </a:rPr>
              <a:t>Recomendar para todos os departamentos regionais do Sistema “S” ou equivalentes, </a:t>
            </a:r>
            <a:r>
              <a:rPr lang="pt-BR" sz="1500" b="1" dirty="0">
                <a:solidFill>
                  <a:schemeClr val="accent1">
                    <a:lumMod val="50000"/>
                  </a:schemeClr>
                </a:solidFill>
              </a:rPr>
              <a:t>a padronização e a uniformização de procedimentos relativos ao monitoramento e acompanhamento dos atendimentos </a:t>
            </a:r>
            <a:r>
              <a:rPr lang="pt-BR" sz="1500" dirty="0">
                <a:solidFill>
                  <a:schemeClr val="accent1">
                    <a:lumMod val="50000"/>
                  </a:schemeClr>
                </a:solidFill>
              </a:rPr>
              <a:t>em toda a rede do sistema respectivo.</a:t>
            </a:r>
          </a:p>
          <a:p>
            <a:endParaRPr lang="pt-BR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4" name="CaixaDeTexto 63"/>
          <p:cNvSpPr txBox="1"/>
          <p:nvPr/>
        </p:nvSpPr>
        <p:spPr>
          <a:xfrm>
            <a:off x="1487488" y="6575036"/>
            <a:ext cx="9001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>
                <a:solidFill>
                  <a:schemeClr val="accent1">
                    <a:lumMod val="50000"/>
                  </a:schemeClr>
                </a:solidFill>
              </a:rPr>
              <a:t>Fonte: ACÓRDÃO Nº 699/2016 – págs. 59, 60.</a:t>
            </a:r>
          </a:p>
        </p:txBody>
      </p:sp>
      <p:sp>
        <p:nvSpPr>
          <p:cNvPr id="4" name="Título 10"/>
          <p:cNvSpPr txBox="1">
            <a:spLocks/>
          </p:cNvSpPr>
          <p:nvPr/>
        </p:nvSpPr>
        <p:spPr>
          <a:xfrm>
            <a:off x="1042304" y="507983"/>
            <a:ext cx="11149696" cy="688769"/>
          </a:xfrm>
          <a:prstGeom prst="rect">
            <a:avLst/>
          </a:prstGeom>
        </p:spPr>
        <p:txBody>
          <a:bodyPr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/>
            <a:r>
              <a:rPr lang="pt-BR" sz="3600" b="1" dirty="0" smtClean="0">
                <a:solidFill>
                  <a:schemeClr val="accent1">
                    <a:lumMod val="50000"/>
                  </a:schemeClr>
                </a:solidFill>
              </a:rPr>
              <a:t>ACÓRDÃO 699 DO TCU</a:t>
            </a:r>
            <a:endParaRPr lang="pt-BR" sz="3600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6368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0"/>
          <p:cNvSpPr txBox="1">
            <a:spLocks/>
          </p:cNvSpPr>
          <p:nvPr/>
        </p:nvSpPr>
        <p:spPr>
          <a:xfrm>
            <a:off x="1046560" y="764704"/>
            <a:ext cx="8596306" cy="49365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>
                <a:solidFill>
                  <a:schemeClr val="accent5">
                    <a:lumMod val="50000"/>
                  </a:schemeClr>
                </a:solidFill>
              </a:rPr>
              <a:t>OUVIDORIA – PESQUISA </a:t>
            </a:r>
            <a:r>
              <a:rPr lang="pt-BR" sz="3600" b="1" dirty="0" err="1">
                <a:solidFill>
                  <a:schemeClr val="accent5">
                    <a:lumMod val="50000"/>
                  </a:schemeClr>
                </a:solidFill>
              </a:rPr>
              <a:t>DRs</a:t>
            </a:r>
            <a:endParaRPr lang="pt-BR" sz="36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graphicFrame>
        <p:nvGraphicFramePr>
          <p:cNvPr id="4" name="Gráfic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00160261"/>
              </p:ext>
            </p:extLst>
          </p:nvPr>
        </p:nvGraphicFramePr>
        <p:xfrm>
          <a:off x="1055440" y="1412777"/>
          <a:ext cx="9937104" cy="47525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38866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0"/>
          <p:cNvSpPr txBox="1">
            <a:spLocks/>
          </p:cNvSpPr>
          <p:nvPr/>
        </p:nvSpPr>
        <p:spPr>
          <a:xfrm>
            <a:off x="1055440" y="764704"/>
            <a:ext cx="8596306" cy="49365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>
                <a:solidFill>
                  <a:schemeClr val="accent5">
                    <a:lumMod val="50000"/>
                  </a:schemeClr>
                </a:solidFill>
              </a:rPr>
              <a:t>OUVIDORIA – PESQUISA </a:t>
            </a:r>
            <a:r>
              <a:rPr lang="pt-BR" sz="3600" b="1" dirty="0" err="1">
                <a:solidFill>
                  <a:schemeClr val="accent5">
                    <a:lumMod val="50000"/>
                  </a:schemeClr>
                </a:solidFill>
              </a:rPr>
              <a:t>DRs</a:t>
            </a:r>
            <a:endParaRPr lang="pt-BR" sz="36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graphicFrame>
        <p:nvGraphicFramePr>
          <p:cNvPr id="4" name="Gráfic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2313302"/>
              </p:ext>
            </p:extLst>
          </p:nvPr>
        </p:nvGraphicFramePr>
        <p:xfrm>
          <a:off x="1055440" y="1340768"/>
          <a:ext cx="9937104" cy="48261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38866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0"/>
          <p:cNvSpPr txBox="1">
            <a:spLocks/>
          </p:cNvSpPr>
          <p:nvPr/>
        </p:nvSpPr>
        <p:spPr>
          <a:xfrm>
            <a:off x="1055440" y="764704"/>
            <a:ext cx="8596306" cy="49365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>
                <a:solidFill>
                  <a:schemeClr val="accent5">
                    <a:lumMod val="50000"/>
                  </a:schemeClr>
                </a:solidFill>
              </a:rPr>
              <a:t>OUVIDORIA – PESQUISA </a:t>
            </a:r>
            <a:r>
              <a:rPr lang="pt-BR" sz="3600" b="1" dirty="0" err="1">
                <a:solidFill>
                  <a:schemeClr val="accent5">
                    <a:lumMod val="50000"/>
                  </a:schemeClr>
                </a:solidFill>
              </a:rPr>
              <a:t>DRs</a:t>
            </a:r>
            <a:endParaRPr lang="pt-BR" sz="36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graphicFrame>
        <p:nvGraphicFramePr>
          <p:cNvPr id="4" name="Gráfic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92536446"/>
              </p:ext>
            </p:extLst>
          </p:nvPr>
        </p:nvGraphicFramePr>
        <p:xfrm>
          <a:off x="1055440" y="1412776"/>
          <a:ext cx="9937104" cy="47922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38866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0"/>
          <p:cNvSpPr txBox="1">
            <a:spLocks/>
          </p:cNvSpPr>
          <p:nvPr/>
        </p:nvSpPr>
        <p:spPr>
          <a:xfrm>
            <a:off x="983432" y="908720"/>
            <a:ext cx="8596306" cy="49365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>
                <a:solidFill>
                  <a:schemeClr val="accent5">
                    <a:lumMod val="50000"/>
                  </a:schemeClr>
                </a:solidFill>
              </a:rPr>
              <a:t>OUVIDORIA – PESQUISA </a:t>
            </a:r>
            <a:r>
              <a:rPr lang="pt-BR" sz="3600" b="1" dirty="0" err="1">
                <a:solidFill>
                  <a:schemeClr val="accent5">
                    <a:lumMod val="50000"/>
                  </a:schemeClr>
                </a:solidFill>
              </a:rPr>
              <a:t>DRs</a:t>
            </a:r>
            <a:endParaRPr lang="pt-BR" sz="36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graphicFrame>
        <p:nvGraphicFramePr>
          <p:cNvPr id="4" name="Gráfic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20949944"/>
              </p:ext>
            </p:extLst>
          </p:nvPr>
        </p:nvGraphicFramePr>
        <p:xfrm>
          <a:off x="983432" y="1484784"/>
          <a:ext cx="10009112" cy="45393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38866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CaixaDeTexto 61"/>
          <p:cNvSpPr txBox="1"/>
          <p:nvPr/>
        </p:nvSpPr>
        <p:spPr>
          <a:xfrm>
            <a:off x="1127448" y="548680"/>
            <a:ext cx="11208568" cy="59093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pt-BR"/>
            </a:defPPr>
            <a:lvl1pPr marL="447675" indent="-447675" defTabSz="914400" eaLnBrk="1" latinLnBrk="0" hangingPunct="1">
              <a:lnSpc>
                <a:spcPct val="90000"/>
              </a:lnSpc>
              <a:buNone/>
              <a:tabLst>
                <a:tab pos="182563" algn="l"/>
                <a:tab pos="450850" algn="l"/>
              </a:tabLst>
              <a:defRPr sz="3600" b="1">
                <a:solidFill>
                  <a:schemeClr val="accent5">
                    <a:lumMod val="50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pt-BR" dirty="0"/>
              <a:t>3. PROCESSO DE ATENDIMENTO DO CLIENTE - </a:t>
            </a:r>
            <a:r>
              <a:rPr lang="pt-BR" dirty="0" err="1"/>
              <a:t>SAC</a:t>
            </a:r>
            <a:endParaRPr lang="pt-BR" dirty="0"/>
          </a:p>
        </p:txBody>
      </p:sp>
      <p:pic>
        <p:nvPicPr>
          <p:cNvPr id="2052" name="Picture 4" descr="http://docmanagement.com.br/wp-content/uploads/2012/05/call-center-reps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472" y="1268760"/>
            <a:ext cx="6048672" cy="4920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6368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/>
          <p:cNvSpPr txBox="1"/>
          <p:nvPr/>
        </p:nvSpPr>
        <p:spPr>
          <a:xfrm>
            <a:off x="263352" y="1484784"/>
            <a:ext cx="91440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b="1" dirty="0" smtClean="0">
                <a:latin typeface="Arial Narrow" pitchFamily="34" charset="0"/>
              </a:rPr>
              <a:t>	ÍNDICE</a:t>
            </a:r>
            <a:endParaRPr lang="pt-BR" b="1" dirty="0">
              <a:latin typeface="Arial Narrow" pitchFamily="34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1152128" y="1977925"/>
            <a:ext cx="799288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dirty="0" smtClean="0">
                <a:latin typeface="+mn-lt"/>
              </a:rPr>
              <a:t>1 - INTRODUÇÃO</a:t>
            </a:r>
          </a:p>
          <a:p>
            <a:pPr>
              <a:lnSpc>
                <a:spcPct val="150000"/>
              </a:lnSpc>
            </a:pPr>
            <a:r>
              <a:rPr lang="pt-BR" dirty="0">
                <a:latin typeface="+mn-lt"/>
              </a:rPr>
              <a:t>2</a:t>
            </a:r>
            <a:r>
              <a:rPr lang="pt-BR" dirty="0" smtClean="0">
                <a:latin typeface="+mn-lt"/>
              </a:rPr>
              <a:t> - VISÃO SISTÊMICA DOS PROCESSOS E INTERFACES</a:t>
            </a:r>
          </a:p>
          <a:p>
            <a:pPr>
              <a:lnSpc>
                <a:spcPct val="150000"/>
              </a:lnSpc>
            </a:pPr>
            <a:r>
              <a:rPr lang="pt-BR" dirty="0">
                <a:latin typeface="+mn-lt"/>
              </a:rPr>
              <a:t>3</a:t>
            </a:r>
            <a:r>
              <a:rPr lang="pt-BR" dirty="0" smtClean="0">
                <a:latin typeface="+mn-lt"/>
              </a:rPr>
              <a:t> - DIAGRAMA DE ESCOPO DO PROCESSO</a:t>
            </a:r>
          </a:p>
          <a:p>
            <a:pPr>
              <a:lnSpc>
                <a:spcPct val="150000"/>
              </a:lnSpc>
            </a:pPr>
            <a:r>
              <a:rPr lang="pt-BR" dirty="0">
                <a:latin typeface="+mn-lt"/>
              </a:rPr>
              <a:t>4</a:t>
            </a:r>
            <a:r>
              <a:rPr lang="pt-BR" dirty="0" smtClean="0">
                <a:latin typeface="+mn-lt"/>
              </a:rPr>
              <a:t> - FLUXOGRAMA  DO PROCESSO</a:t>
            </a:r>
          </a:p>
          <a:p>
            <a:pPr>
              <a:lnSpc>
                <a:spcPct val="150000"/>
              </a:lnSpc>
            </a:pPr>
            <a:r>
              <a:rPr lang="pt-BR" dirty="0">
                <a:latin typeface="+mn-lt"/>
              </a:rPr>
              <a:t> </a:t>
            </a:r>
            <a:r>
              <a:rPr lang="pt-BR" dirty="0" smtClean="0">
                <a:latin typeface="+mn-lt"/>
              </a:rPr>
              <a:t>     4.1 - ATIVIDADES CRÍTICAS DO PROCESSO</a:t>
            </a:r>
          </a:p>
          <a:p>
            <a:pPr>
              <a:lnSpc>
                <a:spcPct val="150000"/>
              </a:lnSpc>
            </a:pPr>
            <a:r>
              <a:rPr lang="pt-BR" dirty="0" smtClean="0">
                <a:latin typeface="+mn-lt"/>
              </a:rPr>
              <a:t>5 - </a:t>
            </a:r>
            <a:r>
              <a:rPr lang="pt-BR" dirty="0">
                <a:latin typeface="+mn-lt"/>
              </a:rPr>
              <a:t>SUGESTÃO DE INDICADORES DO PROCESSO </a:t>
            </a:r>
          </a:p>
          <a:p>
            <a:pPr>
              <a:lnSpc>
                <a:spcPct val="150000"/>
              </a:lnSpc>
            </a:pPr>
            <a:r>
              <a:rPr lang="pt-BR" dirty="0" smtClean="0">
                <a:latin typeface="+mn-lt"/>
              </a:rPr>
              <a:t>6 - EQUIPE RESPONSÁVEL PELO PROCESSO NO DEPARTAMENTO NACIONAL</a:t>
            </a:r>
          </a:p>
          <a:p>
            <a:pPr>
              <a:lnSpc>
                <a:spcPct val="150000"/>
              </a:lnSpc>
            </a:pPr>
            <a:r>
              <a:rPr lang="pt-BR" dirty="0" smtClean="0">
                <a:latin typeface="+mn-lt"/>
              </a:rPr>
              <a:t>ANEXOS:</a:t>
            </a:r>
          </a:p>
          <a:p>
            <a:pPr>
              <a:lnSpc>
                <a:spcPct val="150000"/>
              </a:lnSpc>
            </a:pPr>
            <a:r>
              <a:rPr lang="pt-BR" dirty="0" smtClean="0">
                <a:latin typeface="+mn-lt"/>
              </a:rPr>
              <a:t>Anexo 1: Modelo de Relatório de Acompanhamento Periódico</a:t>
            </a:r>
          </a:p>
          <a:p>
            <a:pPr>
              <a:lnSpc>
                <a:spcPct val="150000"/>
              </a:lnSpc>
            </a:pPr>
            <a:r>
              <a:rPr lang="pt-BR" dirty="0" smtClean="0">
                <a:latin typeface="+mn-lt"/>
              </a:rPr>
              <a:t>Anexo 2: Modelo de Relatório de Feedback</a:t>
            </a:r>
            <a:endParaRPr lang="pt-BR" sz="1600" dirty="0">
              <a:latin typeface="+mn-lt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1152128" y="544670"/>
            <a:ext cx="10537848" cy="5854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pt-BR"/>
            </a:defPPr>
            <a:lvl1pPr marL="0" indent="0" defTabSz="914400" eaLnBrk="1" latinLnBrk="0" hangingPunct="1">
              <a:lnSpc>
                <a:spcPct val="90000"/>
              </a:lnSpc>
              <a:buNone/>
              <a:tabLst>
                <a:tab pos="0" algn="l"/>
                <a:tab pos="182563" algn="l"/>
              </a:tabLst>
              <a:defRPr sz="2400" b="1">
                <a:solidFill>
                  <a:schemeClr val="accent5">
                    <a:lumMod val="50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pt-BR" dirty="0"/>
              <a:t>PROCESSO DE GESTÃO DO SERVIÇO DE ATENDIMENTO AO CLIENTE (SAC)</a:t>
            </a:r>
          </a:p>
        </p:txBody>
      </p:sp>
    </p:spTree>
    <p:extLst>
      <p:ext uri="{BB962C8B-B14F-4D97-AF65-F5344CB8AC3E}">
        <p14:creationId xmlns:p14="http://schemas.microsoft.com/office/powerpoint/2010/main" val="4079920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/>
          <p:cNvSpPr txBox="1"/>
          <p:nvPr/>
        </p:nvSpPr>
        <p:spPr>
          <a:xfrm>
            <a:off x="407368" y="1556792"/>
            <a:ext cx="11161240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pt-BR" b="1" cap="all" dirty="0" smtClean="0">
                <a:latin typeface="+mn-lt"/>
              </a:rPr>
              <a:t>              1 – INTRODUÇÃO</a:t>
            </a:r>
            <a:endParaRPr lang="pt-BR" dirty="0">
              <a:latin typeface="+mn-lt"/>
            </a:endParaRPr>
          </a:p>
          <a:p>
            <a:pPr marL="715963" algn="just">
              <a:lnSpc>
                <a:spcPct val="150000"/>
              </a:lnSpc>
            </a:pPr>
            <a:endParaRPr lang="pt-BR" dirty="0">
              <a:latin typeface="+mn-lt"/>
            </a:endParaRPr>
          </a:p>
          <a:p>
            <a:pPr marL="715963" algn="just">
              <a:lnSpc>
                <a:spcPct val="150000"/>
              </a:lnSpc>
            </a:pPr>
            <a:r>
              <a:rPr lang="pt-BR" dirty="0">
                <a:latin typeface="+mn-lt"/>
              </a:rPr>
              <a:t>O processo de “Gestão do Serviço de Atendimento ao Cliente (SAC)” </a:t>
            </a:r>
            <a:r>
              <a:rPr lang="pt-BR" altLang="pt-BR" dirty="0">
                <a:latin typeface="+mn-lt"/>
              </a:rPr>
              <a:t>tem como função g</a:t>
            </a:r>
            <a:r>
              <a:rPr lang="pt-BR" dirty="0">
                <a:latin typeface="+mn-lt"/>
              </a:rPr>
              <a:t>arantir o atendimento ao público externo, esclarecendo dúvidas e respondendo elogios e reclamações, por meio de diferentes canais de comunicação</a:t>
            </a:r>
            <a:r>
              <a:rPr lang="pt-BR" altLang="pt-BR" dirty="0">
                <a:latin typeface="+mn-lt"/>
              </a:rPr>
              <a:t>.</a:t>
            </a:r>
            <a:endParaRPr lang="pt-BR" dirty="0">
              <a:latin typeface="+mn-lt"/>
            </a:endParaRPr>
          </a:p>
          <a:p>
            <a:pPr marL="715963" algn="just">
              <a:lnSpc>
                <a:spcPct val="150000"/>
              </a:lnSpc>
            </a:pPr>
            <a:r>
              <a:rPr lang="pt-BR" altLang="pt-BR" dirty="0">
                <a:latin typeface="+mn-lt"/>
              </a:rPr>
              <a:t>Este processo tem início na atividade “receber solicitação do público externo” e término na atividade “enviar resposta ao solicitante</a:t>
            </a:r>
            <a:r>
              <a:rPr lang="pt-BR" dirty="0">
                <a:latin typeface="+mn-lt"/>
              </a:rPr>
              <a:t>”</a:t>
            </a:r>
            <a:r>
              <a:rPr lang="pt-BR" altLang="pt-BR" dirty="0">
                <a:latin typeface="+mn-lt"/>
              </a:rPr>
              <a:t>.</a:t>
            </a:r>
          </a:p>
          <a:p>
            <a:pPr marL="715963" algn="just" fontAlgn="ctr">
              <a:lnSpc>
                <a:spcPct val="150000"/>
              </a:lnSpc>
            </a:pPr>
            <a:r>
              <a:rPr lang="pt-BR" dirty="0">
                <a:latin typeface="+mn-lt"/>
              </a:rPr>
              <a:t>Os </a:t>
            </a:r>
            <a:r>
              <a:rPr lang="pt-BR" altLang="pt-BR" dirty="0">
                <a:latin typeface="+mn-lt"/>
              </a:rPr>
              <a:t>indicadores propostos para sua medição são: Número de solicitações recebidas, tempo médio de resposta e percentual de encaminhamentos respondidos.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1127448" y="620688"/>
            <a:ext cx="10537848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pt-BR"/>
            </a:defPPr>
            <a:lvl1pPr marL="0" indent="0" defTabSz="914400" eaLnBrk="1" latinLnBrk="0" hangingPunct="1">
              <a:lnSpc>
                <a:spcPct val="90000"/>
              </a:lnSpc>
              <a:buNone/>
              <a:tabLst>
                <a:tab pos="0" algn="l"/>
                <a:tab pos="182563" algn="l"/>
              </a:tabLst>
              <a:defRPr sz="2400" b="1">
                <a:solidFill>
                  <a:schemeClr val="accent5">
                    <a:lumMod val="50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pt-BR" dirty="0"/>
              <a:t>PROCESSO DE GESTÃO DO SERVIÇO DE ATENDIMENTO AO CLIENTE (SAC)</a:t>
            </a:r>
          </a:p>
        </p:txBody>
      </p:sp>
    </p:spTree>
    <p:extLst>
      <p:ext uri="{BB962C8B-B14F-4D97-AF65-F5344CB8AC3E}">
        <p14:creationId xmlns:p14="http://schemas.microsoft.com/office/powerpoint/2010/main" val="3944876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8820" y="3322581"/>
            <a:ext cx="823223" cy="68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CaixaDeTexto 42"/>
          <p:cNvSpPr txBox="1"/>
          <p:nvPr/>
        </p:nvSpPr>
        <p:spPr>
          <a:xfrm>
            <a:off x="1496694" y="1183075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cap="all" dirty="0" smtClean="0">
                <a:latin typeface="Arial Narrow" panose="020B0606020202030204" pitchFamily="34" charset="0"/>
              </a:rPr>
              <a:t>2 – Visão Sistêmica dos Processos e Interfaces</a:t>
            </a:r>
            <a:endParaRPr lang="pt-BR" b="1" cap="all" dirty="0">
              <a:latin typeface="Arial Narrow" panose="020B0606020202030204" pitchFamily="34" charset="0"/>
            </a:endParaRPr>
          </a:p>
        </p:txBody>
      </p:sp>
      <p:sp>
        <p:nvSpPr>
          <p:cNvPr id="7" name="Rounded Rectangle 10"/>
          <p:cNvSpPr/>
          <p:nvPr/>
        </p:nvSpPr>
        <p:spPr>
          <a:xfrm>
            <a:off x="5015881" y="3192528"/>
            <a:ext cx="1927373" cy="893750"/>
          </a:xfrm>
          <a:prstGeom prst="roundRect">
            <a:avLst/>
          </a:prstGeom>
          <a:solidFill>
            <a:srgbClr val="FFFF0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 eaLnBrk="1" hangingPunct="1">
              <a:defRPr/>
            </a:pPr>
            <a:r>
              <a:rPr lang="pt-BR" altLang="pt-BR" sz="1400" dirty="0">
                <a:latin typeface="Arial Narrow" panose="020B0606020202030204" pitchFamily="34" charset="0"/>
                <a:ea typeface="+mn-ea"/>
              </a:rPr>
              <a:t>GESTÃO SERVIÇO DE ATENDIMENTO AO CLIENTE (SAC)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1903982" y="3970862"/>
            <a:ext cx="83869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900" dirty="0">
                <a:latin typeface="Arial Narrow" panose="020B0606020202030204" pitchFamily="34" charset="0"/>
              </a:rPr>
              <a:t>Público externo</a:t>
            </a:r>
          </a:p>
        </p:txBody>
      </p:sp>
      <p:sp>
        <p:nvSpPr>
          <p:cNvPr id="19" name="CaixaDeTexto 18"/>
          <p:cNvSpPr txBox="1"/>
          <p:nvPr/>
        </p:nvSpPr>
        <p:spPr>
          <a:xfrm>
            <a:off x="4583833" y="2169608"/>
            <a:ext cx="68480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900" dirty="0">
                <a:latin typeface="Arial Narrow" panose="020B0606020202030204" pitchFamily="34" charset="0"/>
              </a:rPr>
              <a:t>Alta direção</a:t>
            </a:r>
          </a:p>
        </p:txBody>
      </p:sp>
      <p:cxnSp>
        <p:nvCxnSpPr>
          <p:cNvPr id="20" name="Elbow Connector 17"/>
          <p:cNvCxnSpPr>
            <a:cxnSpLocks noChangeShapeType="1"/>
            <a:stCxn id="7" idx="0"/>
            <a:endCxn id="1026" idx="3"/>
          </p:cNvCxnSpPr>
          <p:nvPr/>
        </p:nvCxnSpPr>
        <p:spPr bwMode="auto">
          <a:xfrm rot="16200000" flipV="1">
            <a:off x="5070236" y="2283197"/>
            <a:ext cx="1028410" cy="790252"/>
          </a:xfrm>
          <a:prstGeom prst="bentConnector2">
            <a:avLst/>
          </a:prstGeom>
          <a:noFill/>
          <a:ln w="25400">
            <a:solidFill>
              <a:srgbClr val="7F7F7F"/>
            </a:solidFill>
            <a:miter lim="800000"/>
            <a:headEnd type="arrow"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" name="CaixaDeTexto 20"/>
          <p:cNvSpPr txBox="1"/>
          <p:nvPr/>
        </p:nvSpPr>
        <p:spPr>
          <a:xfrm>
            <a:off x="5283262" y="2211128"/>
            <a:ext cx="7854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/>
              <a:t>Denúncia</a:t>
            </a:r>
          </a:p>
        </p:txBody>
      </p:sp>
      <p:sp>
        <p:nvSpPr>
          <p:cNvPr id="26" name="Rounded Rectangle 10"/>
          <p:cNvSpPr/>
          <p:nvPr/>
        </p:nvSpPr>
        <p:spPr>
          <a:xfrm>
            <a:off x="2351943" y="5506599"/>
            <a:ext cx="1219023" cy="720080"/>
          </a:xfrm>
          <a:prstGeom prst="roundRect">
            <a:avLst/>
          </a:prstGeom>
          <a:solidFill>
            <a:srgbClr val="0000FF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pt-BR" altLang="pt-BR" sz="1200" dirty="0">
                <a:solidFill>
                  <a:schemeClr val="bg1"/>
                </a:solidFill>
              </a:rPr>
              <a:t>Gestão de Mídias Sociais</a:t>
            </a:r>
          </a:p>
        </p:txBody>
      </p:sp>
      <p:sp>
        <p:nvSpPr>
          <p:cNvPr id="29" name="Rounded Rectangle 10"/>
          <p:cNvSpPr/>
          <p:nvPr/>
        </p:nvSpPr>
        <p:spPr>
          <a:xfrm>
            <a:off x="9269466" y="3248525"/>
            <a:ext cx="1219023" cy="720080"/>
          </a:xfrm>
          <a:prstGeom prst="roundRect">
            <a:avLst/>
          </a:prstGeom>
          <a:solidFill>
            <a:srgbClr val="0000FF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pt-BR" altLang="pt-BR" sz="1200" dirty="0">
                <a:solidFill>
                  <a:schemeClr val="bg1"/>
                </a:solidFill>
                <a:latin typeface="Arial Narrow" pitchFamily="34" charset="0"/>
              </a:rPr>
              <a:t>Gestão do CRM corporativo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9315" y="1802344"/>
            <a:ext cx="720000" cy="723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CaixaDeTexto 46"/>
          <p:cNvSpPr txBox="1"/>
          <p:nvPr/>
        </p:nvSpPr>
        <p:spPr>
          <a:xfrm>
            <a:off x="2987489" y="3940282"/>
            <a:ext cx="1595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00" dirty="0"/>
              <a:t>Solicitação de atendimento (manifestação social) </a:t>
            </a:r>
          </a:p>
        </p:txBody>
      </p:sp>
      <p:sp>
        <p:nvSpPr>
          <p:cNvPr id="48" name="CaixaDeTexto 47"/>
          <p:cNvSpPr txBox="1"/>
          <p:nvPr/>
        </p:nvSpPr>
        <p:spPr>
          <a:xfrm>
            <a:off x="2886773" y="3369322"/>
            <a:ext cx="2151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00" dirty="0"/>
              <a:t>Solicitação de atendimento (e-mail, Portal, telefone ou presencial)</a:t>
            </a:r>
            <a:endParaRPr lang="pt-BR" sz="900" dirty="0">
              <a:solidFill>
                <a:srgbClr val="FF0000"/>
              </a:solidFill>
            </a:endParaRPr>
          </a:p>
        </p:txBody>
      </p:sp>
      <p:cxnSp>
        <p:nvCxnSpPr>
          <p:cNvPr id="27" name="Conector de seta reta 26"/>
          <p:cNvCxnSpPr/>
          <p:nvPr/>
        </p:nvCxnSpPr>
        <p:spPr>
          <a:xfrm flipV="1">
            <a:off x="2702839" y="3713505"/>
            <a:ext cx="2271856" cy="13128"/>
          </a:xfrm>
          <a:prstGeom prst="straightConnector1">
            <a:avLst/>
          </a:prstGeom>
          <a:noFill/>
          <a:ln w="25400">
            <a:solidFill>
              <a:srgbClr val="7F7F7F"/>
            </a:solidFill>
            <a:miter lim="800000"/>
            <a:headEnd type="arrow"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8" name="CaixaDeTexto 57"/>
          <p:cNvSpPr txBox="1"/>
          <p:nvPr/>
        </p:nvSpPr>
        <p:spPr>
          <a:xfrm>
            <a:off x="4299181" y="2527603"/>
            <a:ext cx="1082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00" dirty="0"/>
              <a:t>Diretor / Superintendente</a:t>
            </a:r>
          </a:p>
        </p:txBody>
      </p:sp>
      <p:cxnSp>
        <p:nvCxnSpPr>
          <p:cNvPr id="60" name="Conector de seta reta 59"/>
          <p:cNvCxnSpPr/>
          <p:nvPr/>
        </p:nvCxnSpPr>
        <p:spPr>
          <a:xfrm flipV="1">
            <a:off x="6984438" y="3608565"/>
            <a:ext cx="2279914" cy="2"/>
          </a:xfrm>
          <a:prstGeom prst="straightConnector1">
            <a:avLst/>
          </a:prstGeom>
          <a:noFill/>
          <a:ln w="25400">
            <a:solidFill>
              <a:srgbClr val="7F7F7F"/>
            </a:solidFill>
            <a:prstDash val="dash"/>
            <a:miter lim="800000"/>
            <a:headEnd type="arrow"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9" name="CaixaDeTexto 58"/>
          <p:cNvSpPr txBox="1"/>
          <p:nvPr/>
        </p:nvSpPr>
        <p:spPr>
          <a:xfrm>
            <a:off x="7033453" y="3060211"/>
            <a:ext cx="20389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900">
                <a:latin typeface="Arial Narrow" pitchFamily="34" charset="0"/>
              </a:defRPr>
            </a:lvl1pPr>
          </a:lstStyle>
          <a:p>
            <a:pPr algn="ctr"/>
            <a:r>
              <a:rPr lang="pt-BR" dirty="0">
                <a:latin typeface="+mn-lt"/>
              </a:rPr>
              <a:t>Registros e Relatórios de atendimento (estatísticas, indicadores e feedback sobre principais dúvidas)</a:t>
            </a:r>
          </a:p>
          <a:p>
            <a:pPr algn="ctr"/>
            <a:endParaRPr lang="pt-BR" dirty="0">
              <a:latin typeface="+mn-lt"/>
            </a:endParaRPr>
          </a:p>
        </p:txBody>
      </p:sp>
      <p:sp>
        <p:nvSpPr>
          <p:cNvPr id="24" name="Rounded Rectangle 10"/>
          <p:cNvSpPr/>
          <p:nvPr/>
        </p:nvSpPr>
        <p:spPr>
          <a:xfrm>
            <a:off x="3863742" y="5064683"/>
            <a:ext cx="1635964" cy="836731"/>
          </a:xfrm>
          <a:prstGeom prst="roundRect">
            <a:avLst/>
          </a:prstGeom>
          <a:solidFill>
            <a:srgbClr val="0000FF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pt-BR" sz="1200" dirty="0">
                <a:solidFill>
                  <a:schemeClr val="bg1"/>
                </a:solidFill>
              </a:rPr>
              <a:t>Gestão de editoração de publicações periódicas e não periódicas</a:t>
            </a:r>
          </a:p>
        </p:txBody>
      </p:sp>
      <p:sp>
        <p:nvSpPr>
          <p:cNvPr id="25" name="Rounded Rectangle 10"/>
          <p:cNvSpPr/>
          <p:nvPr/>
        </p:nvSpPr>
        <p:spPr>
          <a:xfrm>
            <a:off x="5680468" y="5087813"/>
            <a:ext cx="1434178" cy="824127"/>
          </a:xfrm>
          <a:prstGeom prst="roundRect">
            <a:avLst/>
          </a:prstGeom>
          <a:solidFill>
            <a:srgbClr val="0000FF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pt-BR" altLang="pt-BR" sz="1200" dirty="0">
                <a:solidFill>
                  <a:schemeClr val="bg1"/>
                </a:solidFill>
              </a:rPr>
              <a:t>Gestão do Conteúdo do Portal da Indústria</a:t>
            </a:r>
          </a:p>
        </p:txBody>
      </p:sp>
      <p:sp>
        <p:nvSpPr>
          <p:cNvPr id="28" name="Rounded Rectangle 10"/>
          <p:cNvSpPr/>
          <p:nvPr/>
        </p:nvSpPr>
        <p:spPr>
          <a:xfrm>
            <a:off x="7362869" y="5151971"/>
            <a:ext cx="1584176" cy="720080"/>
          </a:xfrm>
          <a:prstGeom prst="roundRect">
            <a:avLst/>
          </a:prstGeom>
          <a:solidFill>
            <a:srgbClr val="0000FF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pt-BR" sz="1200" dirty="0">
                <a:solidFill>
                  <a:schemeClr val="bg1"/>
                </a:solidFill>
              </a:rPr>
              <a:t>Apuração e redação do conteúdo jornalístico</a:t>
            </a:r>
          </a:p>
        </p:txBody>
      </p:sp>
      <p:sp>
        <p:nvSpPr>
          <p:cNvPr id="36" name="CaixaDeTexto 35"/>
          <p:cNvSpPr txBox="1"/>
          <p:nvPr/>
        </p:nvSpPr>
        <p:spPr>
          <a:xfrm>
            <a:off x="4692071" y="4231193"/>
            <a:ext cx="94215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00" dirty="0"/>
              <a:t>Publicações para divulgação</a:t>
            </a:r>
            <a:endParaRPr lang="pt-BR" sz="900" dirty="0">
              <a:solidFill>
                <a:srgbClr val="FF0000"/>
              </a:solidFill>
            </a:endParaRPr>
          </a:p>
        </p:txBody>
      </p:sp>
      <p:sp>
        <p:nvSpPr>
          <p:cNvPr id="37" name="CaixaDeTexto 36"/>
          <p:cNvSpPr txBox="1"/>
          <p:nvPr/>
        </p:nvSpPr>
        <p:spPr>
          <a:xfrm>
            <a:off x="6616076" y="4652180"/>
            <a:ext cx="132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00" dirty="0"/>
              <a:t>Notícias de interesse do público externo </a:t>
            </a:r>
          </a:p>
        </p:txBody>
      </p:sp>
      <p:sp>
        <p:nvSpPr>
          <p:cNvPr id="38" name="CaixaDeTexto 37"/>
          <p:cNvSpPr txBox="1"/>
          <p:nvPr/>
        </p:nvSpPr>
        <p:spPr>
          <a:xfrm>
            <a:off x="7116845" y="3934480"/>
            <a:ext cx="1288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00" dirty="0"/>
              <a:t>Informações sobre o evento de interesse</a:t>
            </a:r>
          </a:p>
        </p:txBody>
      </p:sp>
      <p:sp>
        <p:nvSpPr>
          <p:cNvPr id="40" name="CaixaDeTexto 39"/>
          <p:cNvSpPr txBox="1"/>
          <p:nvPr/>
        </p:nvSpPr>
        <p:spPr>
          <a:xfrm>
            <a:off x="8237236" y="1904605"/>
            <a:ext cx="2054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00" dirty="0"/>
              <a:t>Interlocutores das áreas técnicas das  Entidades Nacionais, Federações, Departamentos e Núcleos e Regionais</a:t>
            </a:r>
          </a:p>
        </p:txBody>
      </p:sp>
      <p:pic>
        <p:nvPicPr>
          <p:cNvPr id="4" name="Picture 2" descr="Resultado de imagem para ícone funcionários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1612" y="1806138"/>
            <a:ext cx="791082" cy="726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Conector angulado 7"/>
          <p:cNvCxnSpPr/>
          <p:nvPr/>
        </p:nvCxnSpPr>
        <p:spPr>
          <a:xfrm rot="5400000" flipH="1" flipV="1">
            <a:off x="6496559" y="2188520"/>
            <a:ext cx="1073788" cy="1011375"/>
          </a:xfrm>
          <a:prstGeom prst="bentConnector2">
            <a:avLst/>
          </a:prstGeom>
          <a:noFill/>
          <a:ln w="25400">
            <a:solidFill>
              <a:srgbClr val="7F7F7F"/>
            </a:solidFill>
            <a:miter lim="800000"/>
            <a:headEnd type="arrow"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1028" name="Picture 4" descr="Resultado de imagem para logo CNI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8924" y="2128826"/>
            <a:ext cx="729709" cy="729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Rounded Rectangle 10"/>
          <p:cNvSpPr/>
          <p:nvPr/>
        </p:nvSpPr>
        <p:spPr>
          <a:xfrm>
            <a:off x="9195268" y="4466017"/>
            <a:ext cx="1224136" cy="720080"/>
          </a:xfrm>
          <a:prstGeom prst="roundRect">
            <a:avLst/>
          </a:prstGeom>
          <a:solidFill>
            <a:srgbClr val="0000FF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pt-BR" sz="1200" dirty="0">
                <a:solidFill>
                  <a:schemeClr val="bg1"/>
                </a:solidFill>
              </a:rPr>
              <a:t>Gestão de eventos</a:t>
            </a:r>
          </a:p>
        </p:txBody>
      </p:sp>
      <p:cxnSp>
        <p:nvCxnSpPr>
          <p:cNvPr id="14" name="Conector angulado 13"/>
          <p:cNvCxnSpPr>
            <a:stCxn id="26" idx="0"/>
          </p:cNvCxnSpPr>
          <p:nvPr/>
        </p:nvCxnSpPr>
        <p:spPr>
          <a:xfrm rot="5400000" flipH="1" flipV="1">
            <a:off x="3197430" y="3693880"/>
            <a:ext cx="1576745" cy="2048694"/>
          </a:xfrm>
          <a:prstGeom prst="bentConnector2">
            <a:avLst/>
          </a:prstGeom>
          <a:noFill/>
          <a:ln w="25400">
            <a:solidFill>
              <a:srgbClr val="7F7F7F"/>
            </a:solidFill>
            <a:miter lim="800000"/>
            <a:headEnd type="arrow"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" name="Conector angulado 44"/>
          <p:cNvCxnSpPr/>
          <p:nvPr/>
        </p:nvCxnSpPr>
        <p:spPr>
          <a:xfrm rot="5400000" flipH="1" flipV="1">
            <a:off x="4686666" y="4140257"/>
            <a:ext cx="1024332" cy="870781"/>
          </a:xfrm>
          <a:prstGeom prst="bentConnector3">
            <a:avLst>
              <a:gd name="adj1" fmla="val 50000"/>
            </a:avLst>
          </a:prstGeom>
          <a:noFill/>
          <a:ln w="25400">
            <a:solidFill>
              <a:srgbClr val="7F7F7F"/>
            </a:solidFill>
            <a:miter lim="800000"/>
            <a:headEnd type="arrow"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" name="Conector angulado 48"/>
          <p:cNvCxnSpPr>
            <a:stCxn id="41" idx="1"/>
          </p:cNvCxnSpPr>
          <p:nvPr/>
        </p:nvCxnSpPr>
        <p:spPr>
          <a:xfrm rot="10800000">
            <a:off x="6912873" y="3916687"/>
            <a:ext cx="2282397" cy="909370"/>
          </a:xfrm>
          <a:prstGeom prst="bentConnector3">
            <a:avLst>
              <a:gd name="adj1" fmla="val 35037"/>
            </a:avLst>
          </a:prstGeom>
          <a:noFill/>
          <a:ln w="25400">
            <a:solidFill>
              <a:srgbClr val="7F7F7F"/>
            </a:solidFill>
            <a:miter lim="800000"/>
            <a:headEnd type="arrow"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33" name="Conector angulado 1032"/>
          <p:cNvCxnSpPr>
            <a:stCxn id="25" idx="0"/>
            <a:endCxn id="28" idx="0"/>
          </p:cNvCxnSpPr>
          <p:nvPr/>
        </p:nvCxnSpPr>
        <p:spPr>
          <a:xfrm rot="16200000" flipH="1">
            <a:off x="7244178" y="4241191"/>
            <a:ext cx="64159" cy="1757400"/>
          </a:xfrm>
          <a:prstGeom prst="bentConnector3">
            <a:avLst>
              <a:gd name="adj1" fmla="val -699726"/>
            </a:avLst>
          </a:prstGeom>
          <a:noFill/>
          <a:ln w="25400">
            <a:solidFill>
              <a:srgbClr val="7F7F7F"/>
            </a:solidFill>
            <a:miter lim="800000"/>
            <a:headEnd type="arrow"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41" name="Conector angulado 1040"/>
          <p:cNvCxnSpPr>
            <a:stCxn id="28" idx="0"/>
            <a:endCxn id="7" idx="2"/>
          </p:cNvCxnSpPr>
          <p:nvPr/>
        </p:nvCxnSpPr>
        <p:spPr>
          <a:xfrm rot="16200000" flipV="1">
            <a:off x="6534417" y="3531430"/>
            <a:ext cx="1065693" cy="2175390"/>
          </a:xfrm>
          <a:prstGeom prst="bentConnector3">
            <a:avLst>
              <a:gd name="adj1" fmla="val 50000"/>
            </a:avLst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angulado 5"/>
          <p:cNvCxnSpPr>
            <a:endCxn id="26" idx="1"/>
          </p:cNvCxnSpPr>
          <p:nvPr/>
        </p:nvCxnSpPr>
        <p:spPr>
          <a:xfrm rot="16200000" flipH="1">
            <a:off x="1387831" y="4902527"/>
            <a:ext cx="1635447" cy="292777"/>
          </a:xfrm>
          <a:prstGeom prst="bentConnector2">
            <a:avLst/>
          </a:prstGeom>
          <a:ln w="38100">
            <a:solidFill>
              <a:schemeClr val="bg1">
                <a:lumMod val="75000"/>
              </a:schemeClr>
            </a:solidFill>
            <a:prstDash val="sys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aixaDeTexto 43"/>
          <p:cNvSpPr txBox="1"/>
          <p:nvPr/>
        </p:nvSpPr>
        <p:spPr>
          <a:xfrm>
            <a:off x="6568347" y="2550886"/>
            <a:ext cx="1365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/>
              <a:t>Solicitações de média e alta complexidade</a:t>
            </a:r>
          </a:p>
        </p:txBody>
      </p:sp>
      <p:sp>
        <p:nvSpPr>
          <p:cNvPr id="46" name="Rounded Rectangle 10"/>
          <p:cNvSpPr/>
          <p:nvPr/>
        </p:nvSpPr>
        <p:spPr>
          <a:xfrm>
            <a:off x="2534565" y="1809568"/>
            <a:ext cx="1224136" cy="720080"/>
          </a:xfrm>
          <a:prstGeom prst="roundRect">
            <a:avLst/>
          </a:prstGeom>
          <a:solidFill>
            <a:srgbClr val="0000FF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pt-BR" sz="1200" dirty="0">
                <a:solidFill>
                  <a:schemeClr val="bg1"/>
                </a:solidFill>
              </a:rPr>
              <a:t>Ouvidoria</a:t>
            </a:r>
          </a:p>
        </p:txBody>
      </p:sp>
      <p:cxnSp>
        <p:nvCxnSpPr>
          <p:cNvPr id="50" name="Conector angulado 49"/>
          <p:cNvCxnSpPr>
            <a:stCxn id="46" idx="1"/>
          </p:cNvCxnSpPr>
          <p:nvPr/>
        </p:nvCxnSpPr>
        <p:spPr>
          <a:xfrm rot="10800000" flipV="1">
            <a:off x="2059165" y="2169608"/>
            <a:ext cx="475400" cy="1122066"/>
          </a:xfrm>
          <a:prstGeom prst="bentConnector2">
            <a:avLst/>
          </a:prstGeom>
          <a:ln w="38100">
            <a:solidFill>
              <a:schemeClr val="bg1">
                <a:lumMod val="75000"/>
              </a:schemeClr>
            </a:solidFill>
            <a:prstDash val="sys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17"/>
          <p:cNvCxnSpPr>
            <a:cxnSpLocks noChangeShapeType="1"/>
            <a:endCxn id="46" idx="2"/>
          </p:cNvCxnSpPr>
          <p:nvPr/>
        </p:nvCxnSpPr>
        <p:spPr bwMode="auto">
          <a:xfrm rot="10800000">
            <a:off x="3146635" y="2529648"/>
            <a:ext cx="1905711" cy="787472"/>
          </a:xfrm>
          <a:prstGeom prst="bentConnector2">
            <a:avLst/>
          </a:prstGeom>
          <a:noFill/>
          <a:ln w="25400">
            <a:solidFill>
              <a:srgbClr val="7F7F7F"/>
            </a:solidFill>
            <a:miter lim="800000"/>
            <a:headEnd type="arrow"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" name="Conector angulado 51"/>
          <p:cNvCxnSpPr>
            <a:stCxn id="4" idx="0"/>
            <a:endCxn id="46" idx="0"/>
          </p:cNvCxnSpPr>
          <p:nvPr/>
        </p:nvCxnSpPr>
        <p:spPr>
          <a:xfrm rot="16200000" flipH="1" flipV="1">
            <a:off x="5550178" y="-597408"/>
            <a:ext cx="3431" cy="4810520"/>
          </a:xfrm>
          <a:prstGeom prst="bentConnector3">
            <a:avLst>
              <a:gd name="adj1" fmla="val -6662781"/>
            </a:avLst>
          </a:prstGeom>
          <a:ln w="38100">
            <a:solidFill>
              <a:schemeClr val="bg1">
                <a:lumMod val="75000"/>
              </a:schemeClr>
            </a:solidFill>
            <a:prstDash val="sys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angulado 54"/>
          <p:cNvCxnSpPr>
            <a:stCxn id="1026" idx="1"/>
            <a:endCxn id="46" idx="3"/>
          </p:cNvCxnSpPr>
          <p:nvPr/>
        </p:nvCxnSpPr>
        <p:spPr>
          <a:xfrm rot="10800000" flipV="1">
            <a:off x="3758701" y="2164118"/>
            <a:ext cx="710614" cy="5490"/>
          </a:xfrm>
          <a:prstGeom prst="bentConnector3">
            <a:avLst>
              <a:gd name="adj1" fmla="val 50000"/>
            </a:avLst>
          </a:prstGeom>
          <a:ln w="38100">
            <a:solidFill>
              <a:schemeClr val="bg1">
                <a:lumMod val="75000"/>
              </a:schemeClr>
            </a:solidFill>
            <a:prstDash val="sys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aixaDeTexto 52"/>
          <p:cNvSpPr txBox="1"/>
          <p:nvPr/>
        </p:nvSpPr>
        <p:spPr>
          <a:xfrm>
            <a:off x="1128633" y="621562"/>
            <a:ext cx="10537848" cy="49648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pt-BR"/>
            </a:defPPr>
            <a:lvl1pPr marL="447675" indent="-447675" defTabSz="914400" eaLnBrk="1" latinLnBrk="0" hangingPunct="1">
              <a:lnSpc>
                <a:spcPct val="90000"/>
              </a:lnSpc>
              <a:buNone/>
              <a:tabLst>
                <a:tab pos="182563" algn="l"/>
                <a:tab pos="450850" algn="l"/>
              </a:tabLst>
              <a:defRPr sz="3600" b="1">
                <a:solidFill>
                  <a:schemeClr val="accent5">
                    <a:lumMod val="50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pPr marL="0" indent="0">
              <a:tabLst>
                <a:tab pos="0" algn="l"/>
                <a:tab pos="182563" algn="l"/>
              </a:tabLst>
            </a:pPr>
            <a:r>
              <a:rPr lang="pt-BR" sz="2400" dirty="0"/>
              <a:t>PROCESSO DE GESTÃO DO SERVIÇO DE </a:t>
            </a:r>
            <a:r>
              <a:rPr lang="pt-BR" sz="2400" dirty="0" smtClean="0"/>
              <a:t>ATENDIMENTO AO </a:t>
            </a:r>
            <a:r>
              <a:rPr lang="pt-BR" sz="2400" dirty="0"/>
              <a:t>CLIENTE (SAC)</a:t>
            </a:r>
          </a:p>
        </p:txBody>
      </p:sp>
    </p:spTree>
    <p:extLst>
      <p:ext uri="{BB962C8B-B14F-4D97-AF65-F5344CB8AC3E}">
        <p14:creationId xmlns:p14="http://schemas.microsoft.com/office/powerpoint/2010/main" val="2413351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tângulo de cantos arredondados 33"/>
          <p:cNvSpPr/>
          <p:nvPr/>
        </p:nvSpPr>
        <p:spPr>
          <a:xfrm>
            <a:off x="1415480" y="1421599"/>
            <a:ext cx="910254" cy="245068"/>
          </a:xfrm>
          <a:prstGeom prst="roundRect">
            <a:avLst/>
          </a:prstGeom>
          <a:solidFill>
            <a:srgbClr val="95B3D7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pt-BR" sz="1000" b="1" dirty="0">
                <a:latin typeface="Arial Narrow" pitchFamily="34" charset="0"/>
              </a:rPr>
              <a:t>ORIGEM</a:t>
            </a:r>
          </a:p>
        </p:txBody>
      </p:sp>
      <p:sp>
        <p:nvSpPr>
          <p:cNvPr id="35" name="Retângulo de cantos arredondados 34"/>
          <p:cNvSpPr/>
          <p:nvPr/>
        </p:nvSpPr>
        <p:spPr>
          <a:xfrm>
            <a:off x="2725251" y="1421599"/>
            <a:ext cx="1330519" cy="245068"/>
          </a:xfrm>
          <a:prstGeom prst="roundRect">
            <a:avLst/>
          </a:prstGeom>
          <a:solidFill>
            <a:srgbClr val="95B3D7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1000" b="1" dirty="0">
                <a:solidFill>
                  <a:schemeClr val="dk1"/>
                </a:solidFill>
                <a:latin typeface="Arial Narrow" pitchFamily="34" charset="0"/>
              </a:rPr>
              <a:t>ENTRADA</a:t>
            </a:r>
          </a:p>
        </p:txBody>
      </p:sp>
      <p:sp>
        <p:nvSpPr>
          <p:cNvPr id="36" name="Retângulo de cantos arredondados 35"/>
          <p:cNvSpPr/>
          <p:nvPr/>
        </p:nvSpPr>
        <p:spPr>
          <a:xfrm>
            <a:off x="4529076" y="2370070"/>
            <a:ext cx="2744936" cy="262452"/>
          </a:xfrm>
          <a:prstGeom prst="roundRect">
            <a:avLst/>
          </a:prstGeom>
          <a:solidFill>
            <a:srgbClr val="95B3D7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 eaLnBrk="1" hangingPunct="1">
              <a:defRPr/>
            </a:pPr>
            <a:r>
              <a:rPr lang="pt-BR" altLang="pt-BR" sz="1000" b="1" dirty="0">
                <a:solidFill>
                  <a:srgbClr val="000000"/>
                </a:solidFill>
                <a:latin typeface="Arial Narrow" pitchFamily="34" charset="0"/>
              </a:rPr>
              <a:t>PADRÕES, NORMAS, POLÍTICAS, DIRETRIZES, LEIS</a:t>
            </a:r>
          </a:p>
        </p:txBody>
      </p:sp>
      <p:sp>
        <p:nvSpPr>
          <p:cNvPr id="37" name="Retângulo de cantos arredondados 36"/>
          <p:cNvSpPr/>
          <p:nvPr/>
        </p:nvSpPr>
        <p:spPr>
          <a:xfrm>
            <a:off x="4529118" y="2679710"/>
            <a:ext cx="2746479" cy="571060"/>
          </a:xfrm>
          <a:prstGeom prst="roundRect">
            <a:avLst>
              <a:gd name="adj" fmla="val 7473"/>
            </a:avLst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 eaLnBrk="1" hangingPunct="1">
              <a:defRPr/>
            </a:pPr>
            <a:r>
              <a:rPr lang="pt-BR" altLang="pt-BR" sz="1100" dirty="0">
                <a:latin typeface="Arial Narrow" pitchFamily="34" charset="0"/>
              </a:rPr>
              <a:t>Portfólio de Prazos de Serviços Corporativos, Guia Básico de Processos Corporativos, Acórdão TCU, Regulamento Ouvidoria</a:t>
            </a:r>
          </a:p>
        </p:txBody>
      </p:sp>
      <p:sp>
        <p:nvSpPr>
          <p:cNvPr id="40" name="Retângulo de cantos arredondados 39"/>
          <p:cNvSpPr/>
          <p:nvPr/>
        </p:nvSpPr>
        <p:spPr>
          <a:xfrm>
            <a:off x="4529118" y="3330800"/>
            <a:ext cx="2746479" cy="713251"/>
          </a:xfrm>
          <a:prstGeom prst="roundRect">
            <a:avLst/>
          </a:prstGeom>
          <a:solidFill>
            <a:srgbClr val="376092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 eaLnBrk="1" hangingPunct="1">
              <a:defRPr/>
            </a:pPr>
            <a:r>
              <a:rPr lang="pt-BR" altLang="pt-BR" sz="1400" b="1" dirty="0">
                <a:solidFill>
                  <a:srgbClr val="FFFFFF"/>
                </a:solidFill>
                <a:latin typeface="Arial Narrow" pitchFamily="34" charset="0"/>
              </a:rPr>
              <a:t>Gestão do Serviço de Atendimento ao Cliente (SAC)</a:t>
            </a:r>
          </a:p>
        </p:txBody>
      </p:sp>
      <p:sp>
        <p:nvSpPr>
          <p:cNvPr id="41" name="Retângulo de cantos arredondados 40"/>
          <p:cNvSpPr/>
          <p:nvPr/>
        </p:nvSpPr>
        <p:spPr>
          <a:xfrm>
            <a:off x="4490736" y="4086057"/>
            <a:ext cx="1389450" cy="376695"/>
          </a:xfrm>
          <a:prstGeom prst="roundRect">
            <a:avLst/>
          </a:prstGeom>
          <a:solidFill>
            <a:srgbClr val="95B3D7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 eaLnBrk="1" hangingPunct="1">
              <a:defRPr/>
            </a:pPr>
            <a:r>
              <a:rPr lang="pt-BR" altLang="pt-BR" sz="1100" b="1" dirty="0">
                <a:solidFill>
                  <a:srgbClr val="000000"/>
                </a:solidFill>
                <a:latin typeface="Arial Narrow" pitchFamily="34" charset="0"/>
              </a:rPr>
              <a:t>INÍCIO</a:t>
            </a:r>
          </a:p>
        </p:txBody>
      </p:sp>
      <p:sp>
        <p:nvSpPr>
          <p:cNvPr id="42" name="Retângulo de cantos arredondados 41"/>
          <p:cNvSpPr/>
          <p:nvPr/>
        </p:nvSpPr>
        <p:spPr>
          <a:xfrm>
            <a:off x="5918526" y="4086057"/>
            <a:ext cx="1355486" cy="376695"/>
          </a:xfrm>
          <a:prstGeom prst="roundRect">
            <a:avLst/>
          </a:prstGeom>
          <a:solidFill>
            <a:srgbClr val="95B3D7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1100" b="1" dirty="0">
                <a:solidFill>
                  <a:schemeClr val="dk1"/>
                </a:solidFill>
                <a:latin typeface="Arial Narrow" pitchFamily="34" charset="0"/>
              </a:rPr>
              <a:t>FIM</a:t>
            </a:r>
          </a:p>
        </p:txBody>
      </p:sp>
      <p:sp>
        <p:nvSpPr>
          <p:cNvPr id="43" name="Retângulo de cantos arredondados 42"/>
          <p:cNvSpPr/>
          <p:nvPr/>
        </p:nvSpPr>
        <p:spPr>
          <a:xfrm>
            <a:off x="4490518" y="4537287"/>
            <a:ext cx="1381730" cy="1077594"/>
          </a:xfrm>
          <a:prstGeom prst="roundRect">
            <a:avLst>
              <a:gd name="adj" fmla="val 960"/>
            </a:avLst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 eaLnBrk="1" hangingPunct="1">
              <a:defRPr/>
            </a:pPr>
            <a:r>
              <a:rPr lang="pt-BR" altLang="pt-BR" sz="1100" dirty="0">
                <a:latin typeface="Arial Narrow" pitchFamily="34" charset="0"/>
              </a:rPr>
              <a:t>Receber solicitação do público externo</a:t>
            </a:r>
          </a:p>
        </p:txBody>
      </p:sp>
      <p:sp>
        <p:nvSpPr>
          <p:cNvPr id="44" name="Retângulo de cantos arredondados 43"/>
          <p:cNvSpPr/>
          <p:nvPr/>
        </p:nvSpPr>
        <p:spPr>
          <a:xfrm>
            <a:off x="5918526" y="4537286"/>
            <a:ext cx="1355486" cy="1077596"/>
          </a:xfrm>
          <a:prstGeom prst="roundRect">
            <a:avLst>
              <a:gd name="adj" fmla="val 4326"/>
            </a:avLst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1100" dirty="0">
                <a:solidFill>
                  <a:schemeClr val="tx1"/>
                </a:solidFill>
                <a:latin typeface="Arial Narrow" pitchFamily="34" charset="0"/>
              </a:rPr>
              <a:t>Enviar resposta ao solicitante</a:t>
            </a:r>
          </a:p>
        </p:txBody>
      </p:sp>
      <p:sp>
        <p:nvSpPr>
          <p:cNvPr id="45" name="Retângulo de cantos arredondados 44"/>
          <p:cNvSpPr/>
          <p:nvPr/>
        </p:nvSpPr>
        <p:spPr>
          <a:xfrm>
            <a:off x="4529076" y="1391830"/>
            <a:ext cx="2744936" cy="898808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 eaLnBrk="1" hangingPunct="1">
              <a:defRPr/>
            </a:pPr>
            <a:r>
              <a:rPr lang="pt-BR" altLang="pt-BR" sz="1100" b="1" dirty="0">
                <a:solidFill>
                  <a:schemeClr val="bg1"/>
                </a:solidFill>
                <a:latin typeface="Arial Narrow" pitchFamily="34" charset="0"/>
              </a:rPr>
              <a:t>FUNÇÃO: </a:t>
            </a:r>
            <a:r>
              <a:rPr lang="pt-BR" altLang="pt-BR" sz="1100" dirty="0">
                <a:solidFill>
                  <a:schemeClr val="bg1"/>
                </a:solidFill>
                <a:latin typeface="Arial Narrow" pitchFamily="34" charset="0"/>
              </a:rPr>
              <a:t>g</a:t>
            </a:r>
            <a:r>
              <a:rPr lang="pt-BR" sz="1100" dirty="0">
                <a:solidFill>
                  <a:schemeClr val="bg1"/>
                </a:solidFill>
                <a:latin typeface="Arial Narrow" pitchFamily="34" charset="0"/>
              </a:rPr>
              <a:t>arantir o atendimento ao público externo, esclarecendo dúvidas e respondendo elogios e reclamações, por meio de diferentes canais de comunicação</a:t>
            </a:r>
            <a:endParaRPr lang="pt-BR" altLang="pt-BR" sz="1100" b="1" dirty="0">
              <a:solidFill>
                <a:schemeClr val="bg1"/>
              </a:solidFill>
              <a:latin typeface="Arial Narrow" pitchFamily="34" charset="0"/>
            </a:endParaRPr>
          </a:p>
        </p:txBody>
      </p:sp>
      <p:sp>
        <p:nvSpPr>
          <p:cNvPr id="46" name="Retângulo de cantos arredondados 45"/>
          <p:cNvSpPr/>
          <p:nvPr/>
        </p:nvSpPr>
        <p:spPr>
          <a:xfrm>
            <a:off x="4529362" y="5663103"/>
            <a:ext cx="2755026" cy="245068"/>
          </a:xfrm>
          <a:prstGeom prst="roundRect">
            <a:avLst/>
          </a:prstGeom>
          <a:solidFill>
            <a:srgbClr val="95B3D7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1100" b="1" dirty="0">
                <a:solidFill>
                  <a:srgbClr val="000000"/>
                </a:solidFill>
                <a:latin typeface="Arial Narrow" pitchFamily="34" charset="0"/>
              </a:rPr>
              <a:t>ÁREA RESPONSÁVEL</a:t>
            </a:r>
          </a:p>
        </p:txBody>
      </p:sp>
      <p:sp>
        <p:nvSpPr>
          <p:cNvPr id="47" name="Retângulo de cantos arredondados 46"/>
          <p:cNvSpPr/>
          <p:nvPr/>
        </p:nvSpPr>
        <p:spPr>
          <a:xfrm>
            <a:off x="4529362" y="5966192"/>
            <a:ext cx="2755026" cy="209260"/>
          </a:xfrm>
          <a:prstGeom prst="roundRect">
            <a:avLst>
              <a:gd name="adj" fmla="val 7544"/>
            </a:avLst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1100" dirty="0">
                <a:solidFill>
                  <a:srgbClr val="000000"/>
                </a:solidFill>
                <a:latin typeface="Arial Narrow" pitchFamily="34" charset="0"/>
                <a:ea typeface="MS PGothic" charset="0"/>
                <a:cs typeface="MS PGothic" charset="0"/>
              </a:rPr>
              <a:t>Comunicação</a:t>
            </a:r>
          </a:p>
        </p:txBody>
      </p:sp>
      <p:sp>
        <p:nvSpPr>
          <p:cNvPr id="55" name="Isosceles Triangle 44"/>
          <p:cNvSpPr>
            <a:spLocks noChangeArrowheads="1"/>
          </p:cNvSpPr>
          <p:nvPr/>
        </p:nvSpPr>
        <p:spPr bwMode="auto">
          <a:xfrm rot="5400000">
            <a:off x="1423702" y="4069622"/>
            <a:ext cx="2142596" cy="264838"/>
          </a:xfrm>
          <a:prstGeom prst="triangle">
            <a:avLst>
              <a:gd name="adj" fmla="val 50000"/>
            </a:avLst>
          </a:prstGeom>
          <a:solidFill>
            <a:schemeClr val="accent1">
              <a:lumMod val="40000"/>
              <a:lumOff val="60000"/>
            </a:schemeClr>
          </a:solidFill>
          <a:ln/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pt-BR" sz="1000" dirty="0">
              <a:solidFill>
                <a:schemeClr val="dk1"/>
              </a:solidFill>
              <a:latin typeface="Arial Narrow" pitchFamily="34" charset="0"/>
            </a:endParaRPr>
          </a:p>
        </p:txBody>
      </p:sp>
      <p:sp>
        <p:nvSpPr>
          <p:cNvPr id="51" name="CaixaDeTexto 50"/>
          <p:cNvSpPr txBox="1"/>
          <p:nvPr/>
        </p:nvSpPr>
        <p:spPr>
          <a:xfrm>
            <a:off x="1535491" y="995360"/>
            <a:ext cx="8892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accent1">
                    <a:lumMod val="75000"/>
                  </a:schemeClr>
                </a:solidFill>
                <a:latin typeface="Arial Narrow" pitchFamily="34" charset="0"/>
              </a:rPr>
              <a:t>		    </a:t>
            </a:r>
            <a:r>
              <a:rPr lang="pt-BR" b="1" dirty="0" smtClean="0">
                <a:latin typeface="Arial Narrow" pitchFamily="34" charset="0"/>
              </a:rPr>
              <a:t> 3</a:t>
            </a:r>
            <a:r>
              <a:rPr lang="pt-BR" b="1" cap="all" dirty="0" smtClean="0">
                <a:latin typeface="Arial Narrow" panose="020B0606020202030204" pitchFamily="34" charset="0"/>
              </a:rPr>
              <a:t> – Diagrama de Escopo do Processo</a:t>
            </a:r>
            <a:endParaRPr lang="pt-BR" b="1" cap="all" dirty="0">
              <a:latin typeface="Arial Narrow" panose="020B0606020202030204" pitchFamily="34" charset="0"/>
            </a:endParaRPr>
          </a:p>
        </p:txBody>
      </p:sp>
      <p:sp>
        <p:nvSpPr>
          <p:cNvPr id="67" name="Retângulo de cantos arredondados 66"/>
          <p:cNvSpPr/>
          <p:nvPr/>
        </p:nvSpPr>
        <p:spPr>
          <a:xfrm>
            <a:off x="7756895" y="1433148"/>
            <a:ext cx="1015283" cy="233520"/>
          </a:xfrm>
          <a:prstGeom prst="roundRect">
            <a:avLst/>
          </a:prstGeom>
          <a:solidFill>
            <a:srgbClr val="95B3D7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1000" b="1" dirty="0">
                <a:solidFill>
                  <a:srgbClr val="000000"/>
                </a:solidFill>
                <a:latin typeface="Arial Narrow" pitchFamily="34" charset="0"/>
              </a:rPr>
              <a:t>SAÍDA</a:t>
            </a:r>
          </a:p>
        </p:txBody>
      </p:sp>
      <p:sp>
        <p:nvSpPr>
          <p:cNvPr id="68" name="Retângulo de cantos arredondados 67"/>
          <p:cNvSpPr/>
          <p:nvPr/>
        </p:nvSpPr>
        <p:spPr>
          <a:xfrm>
            <a:off x="9150194" y="1433474"/>
            <a:ext cx="1092642" cy="245068"/>
          </a:xfrm>
          <a:prstGeom prst="roundRect">
            <a:avLst/>
          </a:prstGeom>
          <a:solidFill>
            <a:srgbClr val="95B3D7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1000" b="1" dirty="0">
                <a:solidFill>
                  <a:srgbClr val="000000"/>
                </a:solidFill>
                <a:latin typeface="Arial Narrow" pitchFamily="34" charset="0"/>
              </a:rPr>
              <a:t>DESTINO</a:t>
            </a:r>
          </a:p>
        </p:txBody>
      </p:sp>
      <p:sp>
        <p:nvSpPr>
          <p:cNvPr id="31" name="Retângulo de cantos arredondados 30"/>
          <p:cNvSpPr/>
          <p:nvPr/>
        </p:nvSpPr>
        <p:spPr>
          <a:xfrm>
            <a:off x="1454806" y="3588240"/>
            <a:ext cx="800661" cy="1685097"/>
          </a:xfrm>
          <a:prstGeom prst="roundRect">
            <a:avLst>
              <a:gd name="adj" fmla="val 6435"/>
            </a:avLst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pt-BR" sz="1000" dirty="0">
                <a:latin typeface="Arial Narrow" pitchFamily="34" charset="0"/>
              </a:rPr>
              <a:t>Público Externo / Clientes</a:t>
            </a:r>
          </a:p>
        </p:txBody>
      </p:sp>
      <p:sp>
        <p:nvSpPr>
          <p:cNvPr id="38" name="Retângulo de cantos arredondados 37"/>
          <p:cNvSpPr/>
          <p:nvPr/>
        </p:nvSpPr>
        <p:spPr>
          <a:xfrm>
            <a:off x="2725251" y="3096017"/>
            <a:ext cx="1330519" cy="915000"/>
          </a:xfrm>
          <a:prstGeom prst="roundRect">
            <a:avLst>
              <a:gd name="adj" fmla="val 6435"/>
            </a:avLst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pt-BR" sz="1000" dirty="0">
                <a:latin typeface="Arial Narrow" pitchFamily="34" charset="0"/>
              </a:rPr>
              <a:t>Solicitação de atendimento (e-mail, Portal, telefone ou presencial)</a:t>
            </a:r>
          </a:p>
        </p:txBody>
      </p:sp>
      <p:sp>
        <p:nvSpPr>
          <p:cNvPr id="53" name="Retângulo de cantos arredondados 52"/>
          <p:cNvSpPr/>
          <p:nvPr/>
        </p:nvSpPr>
        <p:spPr>
          <a:xfrm>
            <a:off x="2733659" y="4086953"/>
            <a:ext cx="1330519" cy="548672"/>
          </a:xfrm>
          <a:prstGeom prst="roundRect">
            <a:avLst>
              <a:gd name="adj" fmla="val 6435"/>
            </a:avLst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pt-BR" sz="1000" dirty="0">
                <a:latin typeface="Arial Narrow" pitchFamily="34" charset="0"/>
              </a:rPr>
              <a:t>Manifestação nas Redes Sociais</a:t>
            </a:r>
          </a:p>
        </p:txBody>
      </p:sp>
      <p:sp>
        <p:nvSpPr>
          <p:cNvPr id="57" name="Retângulo de cantos arredondados 56"/>
          <p:cNvSpPr/>
          <p:nvPr/>
        </p:nvSpPr>
        <p:spPr>
          <a:xfrm>
            <a:off x="7756895" y="4744423"/>
            <a:ext cx="1015283" cy="1247277"/>
          </a:xfrm>
          <a:prstGeom prst="roundRect">
            <a:avLst>
              <a:gd name="adj" fmla="val 6435"/>
            </a:avLst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pt-BR" sz="1000" dirty="0">
                <a:latin typeface="Arial Narrow" pitchFamily="34" charset="0"/>
              </a:rPr>
              <a:t>Relatórios de atendimento (estatísticas, indicadores e feedback sobre principais dúvidas)</a:t>
            </a:r>
          </a:p>
        </p:txBody>
      </p:sp>
      <p:sp>
        <p:nvSpPr>
          <p:cNvPr id="60" name="Isosceles Triangle 44"/>
          <p:cNvSpPr>
            <a:spLocks noChangeArrowheads="1"/>
          </p:cNvSpPr>
          <p:nvPr/>
        </p:nvSpPr>
        <p:spPr bwMode="auto">
          <a:xfrm rot="5400000">
            <a:off x="5632858" y="4181440"/>
            <a:ext cx="3777963" cy="210059"/>
          </a:xfrm>
          <a:prstGeom prst="triangle">
            <a:avLst>
              <a:gd name="adj" fmla="val 50000"/>
            </a:avLst>
          </a:prstGeom>
          <a:solidFill>
            <a:schemeClr val="accent1">
              <a:lumMod val="40000"/>
              <a:lumOff val="60000"/>
            </a:schemeClr>
          </a:solidFill>
          <a:ln/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pt-BR" sz="1000" dirty="0">
              <a:solidFill>
                <a:schemeClr val="dk1"/>
              </a:solidFill>
              <a:latin typeface="Arial Narrow" pitchFamily="34" charset="0"/>
            </a:endParaRPr>
          </a:p>
        </p:txBody>
      </p:sp>
      <p:sp>
        <p:nvSpPr>
          <p:cNvPr id="63" name="Isosceles Triangle 44"/>
          <p:cNvSpPr>
            <a:spLocks noChangeArrowheads="1"/>
          </p:cNvSpPr>
          <p:nvPr/>
        </p:nvSpPr>
        <p:spPr bwMode="auto">
          <a:xfrm rot="5400000">
            <a:off x="3184727" y="4114757"/>
            <a:ext cx="2142593" cy="174568"/>
          </a:xfrm>
          <a:prstGeom prst="triangle">
            <a:avLst>
              <a:gd name="adj" fmla="val 50000"/>
            </a:avLst>
          </a:prstGeom>
          <a:solidFill>
            <a:schemeClr val="accent1">
              <a:lumMod val="40000"/>
              <a:lumOff val="60000"/>
            </a:schemeClr>
          </a:solidFill>
          <a:ln/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pt-BR" sz="1000" dirty="0">
              <a:solidFill>
                <a:schemeClr val="dk1"/>
              </a:solidFill>
              <a:latin typeface="Arial Narrow" pitchFamily="34" charset="0"/>
            </a:endParaRPr>
          </a:p>
        </p:txBody>
      </p:sp>
      <p:sp>
        <p:nvSpPr>
          <p:cNvPr id="59" name="Retângulo de cantos arredondados 58"/>
          <p:cNvSpPr/>
          <p:nvPr/>
        </p:nvSpPr>
        <p:spPr>
          <a:xfrm>
            <a:off x="7756895" y="3172849"/>
            <a:ext cx="1015283" cy="1463831"/>
          </a:xfrm>
          <a:prstGeom prst="roundRect">
            <a:avLst>
              <a:gd name="adj" fmla="val 6435"/>
            </a:avLst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pt-BR" sz="1000" dirty="0">
                <a:latin typeface="Arial Narrow" pitchFamily="34" charset="0"/>
              </a:rPr>
              <a:t>Resposta efetiva de acordo com o canal utilizado</a:t>
            </a:r>
          </a:p>
          <a:p>
            <a:pPr algn="ctr">
              <a:defRPr/>
            </a:pPr>
            <a:r>
              <a:rPr lang="pt-BR" sz="1000" dirty="0">
                <a:latin typeface="Arial Narrow" pitchFamily="34" charset="0"/>
              </a:rPr>
              <a:t> (e-mail, Portal telefone, presencial </a:t>
            </a:r>
            <a:r>
              <a:rPr lang="pt-BR" sz="1000" dirty="0">
                <a:solidFill>
                  <a:schemeClr val="tx1"/>
                </a:solidFill>
                <a:latin typeface="Arial Narrow" pitchFamily="34" charset="0"/>
              </a:rPr>
              <a:t>ou mídias sociais)</a:t>
            </a:r>
          </a:p>
        </p:txBody>
      </p:sp>
      <p:sp>
        <p:nvSpPr>
          <p:cNvPr id="62" name="Isosceles Triangle 44"/>
          <p:cNvSpPr>
            <a:spLocks noChangeArrowheads="1"/>
          </p:cNvSpPr>
          <p:nvPr/>
        </p:nvSpPr>
        <p:spPr bwMode="auto">
          <a:xfrm rot="5400000">
            <a:off x="7247877" y="4393735"/>
            <a:ext cx="3480171" cy="216689"/>
          </a:xfrm>
          <a:prstGeom prst="triangle">
            <a:avLst>
              <a:gd name="adj" fmla="val 50000"/>
            </a:avLst>
          </a:prstGeom>
          <a:solidFill>
            <a:schemeClr val="accent1">
              <a:lumMod val="40000"/>
              <a:lumOff val="60000"/>
            </a:schemeClr>
          </a:solidFill>
          <a:ln/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pt-BR" sz="1000" dirty="0">
              <a:solidFill>
                <a:schemeClr val="dk1"/>
              </a:solidFill>
              <a:latin typeface="Arial Narrow" pitchFamily="34" charset="0"/>
            </a:endParaRPr>
          </a:p>
        </p:txBody>
      </p:sp>
      <p:sp>
        <p:nvSpPr>
          <p:cNvPr id="54" name="Retângulo de cantos arredondados 53"/>
          <p:cNvSpPr/>
          <p:nvPr/>
        </p:nvSpPr>
        <p:spPr>
          <a:xfrm>
            <a:off x="2723230" y="4724665"/>
            <a:ext cx="1330519" cy="548672"/>
          </a:xfrm>
          <a:prstGeom prst="roundRect">
            <a:avLst>
              <a:gd name="adj" fmla="val 6435"/>
            </a:avLst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pt-BR" sz="1000" dirty="0">
                <a:latin typeface="Arial Narrow" pitchFamily="34" charset="0"/>
              </a:rPr>
              <a:t>Denúncia</a:t>
            </a:r>
          </a:p>
        </p:txBody>
      </p:sp>
      <p:sp>
        <p:nvSpPr>
          <p:cNvPr id="56" name="Retângulo de cantos arredondados 55"/>
          <p:cNvSpPr/>
          <p:nvPr/>
        </p:nvSpPr>
        <p:spPr>
          <a:xfrm>
            <a:off x="9288560" y="3192047"/>
            <a:ext cx="800661" cy="2142597"/>
          </a:xfrm>
          <a:prstGeom prst="roundRect">
            <a:avLst>
              <a:gd name="adj" fmla="val 6435"/>
            </a:avLst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pt-BR" sz="1000" dirty="0">
                <a:latin typeface="Arial Narrow" pitchFamily="34" charset="0"/>
              </a:rPr>
              <a:t>Público Externo / Clientes</a:t>
            </a:r>
          </a:p>
        </p:txBody>
      </p:sp>
      <p:sp>
        <p:nvSpPr>
          <p:cNvPr id="32" name="Retângulo de cantos arredondados 31"/>
          <p:cNvSpPr/>
          <p:nvPr/>
        </p:nvSpPr>
        <p:spPr>
          <a:xfrm>
            <a:off x="1454805" y="3082051"/>
            <a:ext cx="800661" cy="421263"/>
          </a:xfrm>
          <a:prstGeom prst="roundRect">
            <a:avLst>
              <a:gd name="adj" fmla="val 6435"/>
            </a:avLst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pt-BR" sz="1000" dirty="0">
                <a:latin typeface="Arial Narrow" pitchFamily="34" charset="0"/>
              </a:rPr>
              <a:t>Ouvidoria</a:t>
            </a:r>
          </a:p>
        </p:txBody>
      </p:sp>
      <p:sp>
        <p:nvSpPr>
          <p:cNvPr id="39" name="Retângulo de cantos arredondados 38"/>
          <p:cNvSpPr/>
          <p:nvPr/>
        </p:nvSpPr>
        <p:spPr>
          <a:xfrm>
            <a:off x="9266142" y="2592698"/>
            <a:ext cx="800661" cy="496015"/>
          </a:xfrm>
          <a:prstGeom prst="roundRect">
            <a:avLst>
              <a:gd name="adj" fmla="val 6435"/>
            </a:avLst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pt-BR" sz="1000" dirty="0">
                <a:latin typeface="Arial Narrow" pitchFamily="34" charset="0"/>
              </a:rPr>
              <a:t>Ouvidoria</a:t>
            </a:r>
          </a:p>
        </p:txBody>
      </p:sp>
      <p:sp>
        <p:nvSpPr>
          <p:cNvPr id="48" name="Retângulo de cantos arredondados 47"/>
          <p:cNvSpPr/>
          <p:nvPr/>
        </p:nvSpPr>
        <p:spPr>
          <a:xfrm>
            <a:off x="7756895" y="2513209"/>
            <a:ext cx="1015283" cy="552489"/>
          </a:xfrm>
          <a:prstGeom prst="roundRect">
            <a:avLst>
              <a:gd name="adj" fmla="val 6435"/>
            </a:avLst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pt-BR" sz="1000" dirty="0">
                <a:latin typeface="Arial Narrow" pitchFamily="34" charset="0"/>
              </a:rPr>
              <a:t>Denúncias ou 2ª instância de atendimento</a:t>
            </a:r>
          </a:p>
        </p:txBody>
      </p:sp>
      <p:sp>
        <p:nvSpPr>
          <p:cNvPr id="49" name="CaixaDeTexto 48"/>
          <p:cNvSpPr txBox="1"/>
          <p:nvPr/>
        </p:nvSpPr>
        <p:spPr>
          <a:xfrm>
            <a:off x="1199456" y="548680"/>
            <a:ext cx="10537848" cy="49648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pt-BR"/>
            </a:defPPr>
            <a:lvl1pPr marL="447675" indent="-447675" defTabSz="914400" eaLnBrk="1" latinLnBrk="0" hangingPunct="1">
              <a:lnSpc>
                <a:spcPct val="90000"/>
              </a:lnSpc>
              <a:buNone/>
              <a:tabLst>
                <a:tab pos="182563" algn="l"/>
                <a:tab pos="450850" algn="l"/>
              </a:tabLst>
              <a:defRPr sz="3600" b="1">
                <a:solidFill>
                  <a:schemeClr val="accent5">
                    <a:lumMod val="50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pPr marL="0" indent="0">
              <a:tabLst>
                <a:tab pos="0" algn="l"/>
                <a:tab pos="182563" algn="l"/>
              </a:tabLst>
            </a:pPr>
            <a:r>
              <a:rPr lang="pt-BR" sz="2400" dirty="0"/>
              <a:t>PROCESSO DE GESTÃO DO SERVIÇO DE </a:t>
            </a:r>
            <a:r>
              <a:rPr lang="pt-BR" sz="2400" dirty="0" smtClean="0"/>
              <a:t>ATENDIMENTO AO </a:t>
            </a:r>
            <a:r>
              <a:rPr lang="pt-BR" sz="2400" dirty="0"/>
              <a:t>CLIENTE (SAC)</a:t>
            </a:r>
          </a:p>
        </p:txBody>
      </p:sp>
    </p:spTree>
    <p:extLst>
      <p:ext uri="{BB962C8B-B14F-4D97-AF65-F5344CB8AC3E}">
        <p14:creationId xmlns:p14="http://schemas.microsoft.com/office/powerpoint/2010/main" val="3255801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2881766" y="980728"/>
            <a:ext cx="6408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cap="all" dirty="0">
                <a:latin typeface="Arial Narrow" panose="020B0606020202030204" pitchFamily="34" charset="0"/>
              </a:rPr>
              <a:t>4</a:t>
            </a:r>
            <a:r>
              <a:rPr lang="pt-BR" b="1" cap="all" dirty="0" smtClean="0">
                <a:latin typeface="Arial Narrow" panose="020B0606020202030204" pitchFamily="34" charset="0"/>
              </a:rPr>
              <a:t> – Fluxograma do processo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456" y="1295004"/>
            <a:ext cx="10729192" cy="4870300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1128633" y="621562"/>
            <a:ext cx="10537848" cy="49648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pt-BR"/>
            </a:defPPr>
            <a:lvl1pPr marL="447675" indent="-447675" defTabSz="914400" eaLnBrk="1" latinLnBrk="0" hangingPunct="1">
              <a:lnSpc>
                <a:spcPct val="90000"/>
              </a:lnSpc>
              <a:buNone/>
              <a:tabLst>
                <a:tab pos="182563" algn="l"/>
                <a:tab pos="450850" algn="l"/>
              </a:tabLst>
              <a:defRPr sz="3600" b="1">
                <a:solidFill>
                  <a:schemeClr val="accent5">
                    <a:lumMod val="50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pPr marL="0" indent="0">
              <a:tabLst>
                <a:tab pos="0" algn="l"/>
                <a:tab pos="182563" algn="l"/>
              </a:tabLst>
            </a:pPr>
            <a:r>
              <a:rPr lang="pt-BR" sz="2400" dirty="0"/>
              <a:t>PROCESSO DE GESTÃO DO SERVIÇO DE </a:t>
            </a:r>
            <a:r>
              <a:rPr lang="pt-BR" sz="2400" dirty="0" smtClean="0"/>
              <a:t>ATENDIMENTO AO </a:t>
            </a:r>
            <a:r>
              <a:rPr lang="pt-BR" sz="2400" dirty="0"/>
              <a:t>CLIENTE (SAC)</a:t>
            </a:r>
          </a:p>
        </p:txBody>
      </p:sp>
    </p:spTree>
    <p:extLst>
      <p:ext uri="{BB962C8B-B14F-4D97-AF65-F5344CB8AC3E}">
        <p14:creationId xmlns:p14="http://schemas.microsoft.com/office/powerpoint/2010/main" val="4091365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1341346"/>
              </p:ext>
            </p:extLst>
          </p:nvPr>
        </p:nvGraphicFramePr>
        <p:xfrm>
          <a:off x="1667508" y="1340769"/>
          <a:ext cx="8820980" cy="4804791"/>
        </p:xfrm>
        <a:graphic>
          <a:graphicData uri="http://schemas.openxmlformats.org/drawingml/2006/table">
            <a:tbl>
              <a:tblPr/>
              <a:tblGrid>
                <a:gridCol w="825823"/>
                <a:gridCol w="1218689"/>
                <a:gridCol w="2918446"/>
                <a:gridCol w="56123"/>
                <a:gridCol w="2275624"/>
                <a:gridCol w="1526275"/>
              </a:tblGrid>
              <a:tr h="359642">
                <a:tc>
                  <a:txBody>
                    <a:bodyPr/>
                    <a:lstStyle/>
                    <a:p>
                      <a:pPr algn="l" fontAlgn="ctr"/>
                      <a:r>
                        <a:rPr lang="pt-BR" sz="600" b="0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355" marR="10355" marT="7766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F253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Estrutura Mínima</a:t>
                      </a:r>
                    </a:p>
                  </a:txBody>
                  <a:tcPr marL="10355" marR="10355" marT="7766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F253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Médio Prazo (12 a 18 meses)</a:t>
                      </a:r>
                    </a:p>
                  </a:txBody>
                  <a:tcPr marL="10355" marR="10355" marT="7766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F253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355" marR="10355" marT="7766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 dirty="0" smtClean="0">
                          <a:solidFill>
                            <a:srgbClr val="FFFFFF"/>
                          </a:solidFill>
                          <a:latin typeface="Calibri"/>
                        </a:rPr>
                        <a:t>Estrutura Completa</a:t>
                      </a:r>
                      <a:r>
                        <a:rPr lang="pt-BR" sz="1200" b="0" i="0" u="none" strike="noStrike" baseline="0" dirty="0" smtClean="0">
                          <a:solidFill>
                            <a:srgbClr val="FFFFFF"/>
                          </a:solidFill>
                          <a:latin typeface="Calibri"/>
                        </a:rPr>
                        <a:t> (</a:t>
                      </a:r>
                      <a:r>
                        <a:rPr lang="pt-BR" sz="1200" b="0" i="0" u="none" strike="noStrike" dirty="0" smtClean="0">
                          <a:solidFill>
                            <a:srgbClr val="FFFFFF"/>
                          </a:solidFill>
                          <a:latin typeface="Calibri"/>
                        </a:rPr>
                        <a:t>Longo </a:t>
                      </a:r>
                      <a:r>
                        <a:rPr lang="pt-BR" sz="1200" b="0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Prazo)</a:t>
                      </a:r>
                    </a:p>
                  </a:txBody>
                  <a:tcPr marL="10355" marR="10355" marT="7766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F253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36067">
                <a:tc>
                  <a:txBody>
                    <a:bodyPr/>
                    <a:lstStyle/>
                    <a:p>
                      <a:pPr algn="l" fontAlgn="ctr"/>
                      <a:r>
                        <a:rPr lang="pt-BR" sz="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355" marR="10355" marT="7766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Etapa 1 </a:t>
                      </a:r>
                      <a:r>
                        <a:rPr lang="pt-BR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- Necessário</a:t>
                      </a:r>
                    </a:p>
                  </a:txBody>
                  <a:tcPr marL="10355" marR="10355" marT="7766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Etapa 1 </a:t>
                      </a:r>
                      <a:r>
                        <a:rPr lang="pt-BR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- Melhorias</a:t>
                      </a:r>
                    </a:p>
                  </a:txBody>
                  <a:tcPr marL="10355" marR="10355" marT="7766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355" marR="10355" marT="7766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Etapa 2 </a:t>
                      </a:r>
                      <a:r>
                        <a:rPr lang="pt-BR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- Desejável</a:t>
                      </a:r>
                    </a:p>
                  </a:txBody>
                  <a:tcPr marL="10355" marR="10355" marT="7766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Etapa 3 </a:t>
                      </a:r>
                      <a:r>
                        <a:rPr lang="pt-BR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- Opcional</a:t>
                      </a:r>
                    </a:p>
                  </a:txBody>
                  <a:tcPr marL="10355" marR="10355" marT="7766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</a:tr>
              <a:tr h="760429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Canais de Atendimento</a:t>
                      </a:r>
                    </a:p>
                  </a:txBody>
                  <a:tcPr marL="10355" marR="10355" marT="7766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Email/Formulário site</a:t>
                      </a:r>
                    </a:p>
                  </a:txBody>
                  <a:tcPr marL="10355" marR="10355" marT="77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Formulário com protocolo de atendimento</a:t>
                      </a:r>
                    </a:p>
                  </a:txBody>
                  <a:tcPr marL="10355" marR="10355" marT="7766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355" marR="10355" marT="7766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Redes Sociais (presença em pelo menos uma rede com política de uso e atendimento)</a:t>
                      </a:r>
                    </a:p>
                  </a:txBody>
                  <a:tcPr marL="10355" marR="10355" marT="7766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Ampliar o atendimento em mais de uma rede social</a:t>
                      </a:r>
                    </a:p>
                  </a:txBody>
                  <a:tcPr marL="10355" marR="10355" marT="7766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</a:tr>
              <a:tr h="383218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Telefone</a:t>
                      </a:r>
                    </a:p>
                  </a:txBody>
                  <a:tcPr marL="10355" marR="10355" marT="77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Atendimento com registro de ligações</a:t>
                      </a:r>
                    </a:p>
                  </a:txBody>
                  <a:tcPr marL="10355" marR="10355" marT="7766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355" marR="10355" marT="7766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Busca efetiva </a:t>
                      </a:r>
                      <a:r>
                        <a:rPr lang="pt-BR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de dados no </a:t>
                      </a:r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site</a:t>
                      </a:r>
                    </a:p>
                  </a:txBody>
                  <a:tcPr marL="10355" marR="10355" marT="7766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Chat </a:t>
                      </a:r>
                      <a:r>
                        <a:rPr lang="pt-BR" sz="12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pt-BR" sz="1200" b="0" i="0" u="none" strike="noStrike" baseline="0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on</a:t>
                      </a:r>
                      <a:r>
                        <a:rPr lang="pt-BR" sz="12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pt-BR" sz="1200" b="0" i="0" u="none" strike="noStrike" baseline="0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line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0355" marR="10355" marT="7766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</a:tr>
              <a:tr h="383218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Presencial</a:t>
                      </a:r>
                    </a:p>
                  </a:txBody>
                  <a:tcPr marL="10355" marR="10355" marT="77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Atendimento personalizado com </a:t>
                      </a:r>
                      <a:r>
                        <a:rPr lang="pt-BR" sz="12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hora marcada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0355" marR="10355" marT="7766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355" marR="10355" marT="7766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355" marR="10355" marT="7766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 lang="pt-BR" sz="12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  <a:p>
                      <a:pPr algn="l" fontAlgn="ctr"/>
                      <a:endParaRPr lang="pt-BR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0355" marR="10355" marT="7766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</a:tr>
              <a:tr h="288915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355" marR="10355" marT="77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FAQ</a:t>
                      </a:r>
                    </a:p>
                  </a:txBody>
                  <a:tcPr marL="10355" marR="10355" marT="7766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355" marR="10355" marT="7766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1800" dirty="0"/>
                    </a:p>
                  </a:txBody>
                  <a:tcPr marL="10355" marR="10355" marT="7766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355" marR="10355" marT="7766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</a:tr>
              <a:tr h="194612">
                <a:tc vMerge="1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pt-BR" sz="1400" b="0" i="0" u="none" strike="noStrike" kern="120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7940" marR="7940" marT="5955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pt-BR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0355" marR="10355" marT="77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Acesso para deficientes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0355" marR="10355" marT="7766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pt-BR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0355" marR="10355" marT="7766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pt-BR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0355" marR="10355" marT="7766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pt-BR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0355" marR="10355" marT="7766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83218">
                <a:tc rowSpan="3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pt-BR" sz="1600" b="0" i="0" u="none" strike="noStrike" kern="1200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Processo</a:t>
                      </a:r>
                      <a:endParaRPr lang="pt-BR" sz="1600" b="0" i="0" u="none" strike="noStrike" kern="120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10355" marR="10355" marT="7766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Fluxo </a:t>
                      </a:r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definido</a:t>
                      </a:r>
                    </a:p>
                  </a:txBody>
                  <a:tcPr marL="10355" marR="10355" marT="77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Definição prazos e responsáveis</a:t>
                      </a:r>
                    </a:p>
                  </a:txBody>
                  <a:tcPr marL="10355" marR="10355" marT="7766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355" marR="10355" marT="7766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Central de Atendimento / Integração de Canais</a:t>
                      </a:r>
                    </a:p>
                  </a:txBody>
                  <a:tcPr marL="10355" marR="10355" marT="7766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355" marR="10355" marT="7766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1824">
                <a:tc vMerge="1">
                  <a:txBody>
                    <a:bodyPr/>
                    <a:lstStyle/>
                    <a:p>
                      <a:pPr algn="ctr" fontAlgn="ctr"/>
                      <a:endParaRPr lang="pt-BR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40" marR="7940" marT="59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Controle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0355" marR="10355" marT="77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Sistema informatizado para </a:t>
                      </a:r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controle </a:t>
                      </a:r>
                      <a:r>
                        <a:rPr lang="pt-BR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do status e prazos de </a:t>
                      </a:r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cada solicitação/resposta</a:t>
                      </a:r>
                    </a:p>
                  </a:txBody>
                  <a:tcPr marL="10355" marR="10355" marT="7766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355" marR="10355" marT="7766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Sistema de Relacionamento (CRM)</a:t>
                      </a:r>
                    </a:p>
                  </a:txBody>
                  <a:tcPr marL="10355" marR="10355" marT="7766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355" marR="10355" marT="7766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1824">
                <a:tc vMerge="1">
                  <a:txBody>
                    <a:bodyPr/>
                    <a:lstStyle/>
                    <a:p>
                      <a:pPr algn="ctr" fontAlgn="ctr"/>
                      <a:endParaRPr lang="pt-BR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40" marR="7940" marT="59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Indicadores definidos</a:t>
                      </a:r>
                    </a:p>
                  </a:txBody>
                  <a:tcPr marL="10355" marR="10355" marT="77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Relatórios/estatísticas </a:t>
                      </a:r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de atendimento</a:t>
                      </a:r>
                    </a:p>
                  </a:txBody>
                  <a:tcPr marL="10355" marR="10355" marT="7766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355" marR="10355" marT="7766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Relatórios com histórico de atendimento por PF e PJ</a:t>
                      </a:r>
                    </a:p>
                  </a:txBody>
                  <a:tcPr marL="10355" marR="10355" marT="7766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355" marR="10355" marT="7766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1824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Outros</a:t>
                      </a:r>
                    </a:p>
                  </a:txBody>
                  <a:tcPr marL="10355" marR="10355" marT="77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355" marR="10355" marT="77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r>
                        <a:rPr lang="pt-BR" sz="12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Portfólio de cursos</a:t>
                      </a:r>
                      <a:r>
                        <a:rPr lang="pt-BR" sz="12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/por departamento</a:t>
                      </a:r>
                      <a:endParaRPr lang="pt-BR" sz="12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  <a:p>
                      <a:pPr algn="l" fontAlgn="ctr"/>
                      <a:endParaRPr lang="pt-BR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0355" marR="10355" marT="7766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355" marR="10355" marT="7766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Portfólio</a:t>
                      </a:r>
                      <a:r>
                        <a:rPr lang="pt-BR" sz="12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 de cursos consolidado no DN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10355" marR="10355" marT="7766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pt-BR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0355" marR="10355" marT="7766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CaixaDeTexto 2"/>
          <p:cNvSpPr txBox="1"/>
          <p:nvPr/>
        </p:nvSpPr>
        <p:spPr>
          <a:xfrm>
            <a:off x="6333387" y="2174872"/>
            <a:ext cx="2975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solidFill>
                  <a:srgbClr val="00B050"/>
                </a:solidFill>
              </a:rPr>
              <a:t>*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6333387" y="2735892"/>
            <a:ext cx="2975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solidFill>
                  <a:srgbClr val="00B050"/>
                </a:solidFill>
              </a:rPr>
              <a:t>*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6325672" y="3153162"/>
            <a:ext cx="2975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solidFill>
                  <a:srgbClr val="00B050"/>
                </a:solidFill>
              </a:rPr>
              <a:t>*</a:t>
            </a:r>
          </a:p>
        </p:txBody>
      </p:sp>
      <p:sp>
        <p:nvSpPr>
          <p:cNvPr id="13" name="CaixaDeTexto 12"/>
          <p:cNvSpPr txBox="1"/>
          <p:nvPr/>
        </p:nvSpPr>
        <p:spPr>
          <a:xfrm>
            <a:off x="6329440" y="4013490"/>
            <a:ext cx="2975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solidFill>
                  <a:srgbClr val="00B050"/>
                </a:solidFill>
              </a:rPr>
              <a:t>*</a:t>
            </a:r>
          </a:p>
        </p:txBody>
      </p:sp>
      <p:sp>
        <p:nvSpPr>
          <p:cNvPr id="14" name="CaixaDeTexto 13"/>
          <p:cNvSpPr txBox="1"/>
          <p:nvPr/>
        </p:nvSpPr>
        <p:spPr>
          <a:xfrm>
            <a:off x="6317222" y="4555157"/>
            <a:ext cx="2975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solidFill>
                  <a:srgbClr val="00B050"/>
                </a:solidFill>
              </a:rPr>
              <a:t>*</a:t>
            </a:r>
          </a:p>
        </p:txBody>
      </p:sp>
      <p:sp>
        <p:nvSpPr>
          <p:cNvPr id="15" name="CaixaDeTexto 14"/>
          <p:cNvSpPr txBox="1"/>
          <p:nvPr/>
        </p:nvSpPr>
        <p:spPr>
          <a:xfrm>
            <a:off x="6333387" y="5066682"/>
            <a:ext cx="2975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solidFill>
                  <a:srgbClr val="00B050"/>
                </a:solidFill>
              </a:rPr>
              <a:t>*</a:t>
            </a:r>
          </a:p>
        </p:txBody>
      </p:sp>
      <p:sp>
        <p:nvSpPr>
          <p:cNvPr id="16" name="CaixaDeTexto 15"/>
          <p:cNvSpPr txBox="1"/>
          <p:nvPr/>
        </p:nvSpPr>
        <p:spPr>
          <a:xfrm>
            <a:off x="6351061" y="5547743"/>
            <a:ext cx="2975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solidFill>
                  <a:srgbClr val="00B050"/>
                </a:solidFill>
              </a:rPr>
              <a:t>*</a:t>
            </a:r>
          </a:p>
        </p:txBody>
      </p:sp>
      <p:sp>
        <p:nvSpPr>
          <p:cNvPr id="17" name="CaixaDeTexto 16"/>
          <p:cNvSpPr txBox="1"/>
          <p:nvPr/>
        </p:nvSpPr>
        <p:spPr>
          <a:xfrm>
            <a:off x="8328248" y="4013490"/>
            <a:ext cx="2975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solidFill>
                  <a:srgbClr val="00B050"/>
                </a:solidFill>
              </a:rPr>
              <a:t>*</a:t>
            </a:r>
          </a:p>
        </p:txBody>
      </p:sp>
      <p:sp>
        <p:nvSpPr>
          <p:cNvPr id="18" name="CaixaDeTexto 17"/>
          <p:cNvSpPr txBox="1"/>
          <p:nvPr/>
        </p:nvSpPr>
        <p:spPr>
          <a:xfrm>
            <a:off x="8832304" y="4462219"/>
            <a:ext cx="2975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solidFill>
                  <a:srgbClr val="00B050"/>
                </a:solidFill>
              </a:rPr>
              <a:t>*</a:t>
            </a:r>
          </a:p>
        </p:txBody>
      </p:sp>
      <p:sp>
        <p:nvSpPr>
          <p:cNvPr id="19" name="CaixaDeTexto 18"/>
          <p:cNvSpPr txBox="1"/>
          <p:nvPr/>
        </p:nvSpPr>
        <p:spPr>
          <a:xfrm>
            <a:off x="8341896" y="5097378"/>
            <a:ext cx="2975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solidFill>
                  <a:srgbClr val="00B050"/>
                </a:solidFill>
              </a:rPr>
              <a:t>*</a:t>
            </a:r>
          </a:p>
        </p:txBody>
      </p:sp>
      <p:sp>
        <p:nvSpPr>
          <p:cNvPr id="20" name="CaixaDeTexto 19"/>
          <p:cNvSpPr txBox="1"/>
          <p:nvPr/>
        </p:nvSpPr>
        <p:spPr>
          <a:xfrm>
            <a:off x="8355544" y="5745450"/>
            <a:ext cx="2975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solidFill>
                  <a:srgbClr val="00B050"/>
                </a:solidFill>
              </a:rPr>
              <a:t>*</a:t>
            </a:r>
          </a:p>
        </p:txBody>
      </p:sp>
      <p:sp>
        <p:nvSpPr>
          <p:cNvPr id="21" name="Título 10"/>
          <p:cNvSpPr txBox="1">
            <a:spLocks/>
          </p:cNvSpPr>
          <p:nvPr/>
        </p:nvSpPr>
        <p:spPr>
          <a:xfrm>
            <a:off x="1042304" y="651999"/>
            <a:ext cx="11149696" cy="688769"/>
          </a:xfrm>
          <a:prstGeom prst="rect">
            <a:avLst/>
          </a:prstGeom>
        </p:spPr>
        <p:txBody>
          <a:bodyPr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/>
            <a:r>
              <a:rPr lang="pt-BR" sz="3600" b="1" dirty="0" smtClean="0">
                <a:solidFill>
                  <a:schemeClr val="accent1">
                    <a:lumMod val="50000"/>
                  </a:schemeClr>
                </a:solidFill>
              </a:rPr>
              <a:t>ESTRUTURA</a:t>
            </a:r>
            <a:endParaRPr lang="pt-BR" sz="3600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0219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ixaDeTexto 9"/>
          <p:cNvSpPr txBox="1"/>
          <p:nvPr/>
        </p:nvSpPr>
        <p:spPr>
          <a:xfrm>
            <a:off x="1138559" y="1310217"/>
            <a:ext cx="51129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cap="all" dirty="0" smtClean="0">
                <a:latin typeface="Arial Narrow" panose="020B0606020202030204" pitchFamily="34" charset="0"/>
              </a:rPr>
              <a:t>4.1 – Atividades Críticas</a:t>
            </a:r>
          </a:p>
          <a:p>
            <a:r>
              <a:rPr lang="pt-BR" b="1" cap="all" dirty="0" smtClean="0">
                <a:latin typeface="Arial Narrow" panose="020B0606020202030204" pitchFamily="34" charset="0"/>
              </a:rPr>
              <a:t>Atividade Crítica 1 –  Analisar mensagem</a:t>
            </a:r>
            <a:endParaRPr lang="pt-BR" b="1" cap="all" dirty="0">
              <a:latin typeface="Arial Narrow" panose="020B0606020202030204" pitchFamily="34" charset="0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1128633" y="1956548"/>
            <a:ext cx="10537848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000" b="1" dirty="0">
                <a:latin typeface="+mn-lt"/>
              </a:rPr>
              <a:t>Analisar mensagem:</a:t>
            </a:r>
            <a:r>
              <a:rPr lang="pt-BR" sz="2000" dirty="0">
                <a:latin typeface="+mn-lt"/>
              </a:rPr>
              <a:t> avaliar o conteúdo da mensagem e classificá-la corretamente como baixa, média ou alta complexidade, enviando resposta padrão ou encaminhando a demanda para uma área técnica/federação elaborar resposta específica.</a:t>
            </a:r>
          </a:p>
          <a:p>
            <a:pPr algn="just"/>
            <a:endParaRPr lang="pt-BR" sz="2000" dirty="0">
              <a:latin typeface="+mn-lt"/>
            </a:endParaRPr>
          </a:p>
          <a:p>
            <a:pPr algn="just"/>
            <a:r>
              <a:rPr lang="pt-BR" sz="2000" dirty="0">
                <a:latin typeface="+mn-lt"/>
              </a:rPr>
              <a:t>Os itens a seguir colaboraram com a boa análise das mensagens recebidas:</a:t>
            </a:r>
          </a:p>
          <a:p>
            <a:endParaRPr lang="pt-BR" sz="2000" dirty="0">
              <a:latin typeface="+mn-lt"/>
            </a:endParaRPr>
          </a:p>
          <a:p>
            <a:pPr>
              <a:buFont typeface="Arial" pitchFamily="34" charset="0"/>
              <a:buChar char="•"/>
            </a:pPr>
            <a:r>
              <a:rPr lang="pt-BR" sz="2000" dirty="0">
                <a:latin typeface="+mn-lt"/>
              </a:rPr>
              <a:t> Treinamento da equipe do SAC (conhecimento do Sistema Indústria, suas áreas, produtos e serviços);</a:t>
            </a:r>
          </a:p>
          <a:p>
            <a:pPr>
              <a:buFont typeface="Arial" pitchFamily="34" charset="0"/>
              <a:buChar char="•"/>
            </a:pPr>
            <a:r>
              <a:rPr lang="pt-BR" sz="2000" dirty="0">
                <a:latin typeface="+mn-lt"/>
              </a:rPr>
              <a:t> FAQ (principais dúvidas e respostas);</a:t>
            </a:r>
          </a:p>
          <a:p>
            <a:pPr>
              <a:buFont typeface="Arial" pitchFamily="34" charset="0"/>
              <a:buChar char="•"/>
            </a:pPr>
            <a:r>
              <a:rPr lang="pt-BR" sz="2000" dirty="0">
                <a:latin typeface="+mn-lt"/>
              </a:rPr>
              <a:t> Modelos de respostas;</a:t>
            </a:r>
          </a:p>
          <a:p>
            <a:pPr>
              <a:buFont typeface="Arial" pitchFamily="34" charset="0"/>
              <a:buChar char="•"/>
            </a:pPr>
            <a:r>
              <a:rPr lang="pt-BR" sz="2000" dirty="0">
                <a:latin typeface="+mn-lt"/>
              </a:rPr>
              <a:t> Mapa de interlocutores por assunto;</a:t>
            </a:r>
          </a:p>
          <a:p>
            <a:pPr>
              <a:buFont typeface="Arial" pitchFamily="34" charset="0"/>
              <a:buChar char="•"/>
            </a:pPr>
            <a:r>
              <a:rPr lang="pt-BR" sz="2000" dirty="0">
                <a:latin typeface="+mn-lt"/>
              </a:rPr>
              <a:t> Estudo do regulamento de ouvidoria.</a:t>
            </a:r>
            <a:br>
              <a:rPr lang="pt-BR" sz="2000" dirty="0">
                <a:latin typeface="+mn-lt"/>
              </a:rPr>
            </a:br>
            <a:endParaRPr lang="pt-BR" sz="2000" dirty="0">
              <a:latin typeface="+mn-lt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1128633" y="621562"/>
            <a:ext cx="10537848" cy="49648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pt-BR"/>
            </a:defPPr>
            <a:lvl1pPr marL="447675" indent="-447675" defTabSz="914400" eaLnBrk="1" latinLnBrk="0" hangingPunct="1">
              <a:lnSpc>
                <a:spcPct val="90000"/>
              </a:lnSpc>
              <a:buNone/>
              <a:tabLst>
                <a:tab pos="182563" algn="l"/>
                <a:tab pos="450850" algn="l"/>
              </a:tabLst>
              <a:defRPr sz="3600" b="1">
                <a:solidFill>
                  <a:schemeClr val="accent5">
                    <a:lumMod val="50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pPr marL="0" indent="0">
              <a:tabLst>
                <a:tab pos="0" algn="l"/>
                <a:tab pos="182563" algn="l"/>
              </a:tabLst>
            </a:pPr>
            <a:r>
              <a:rPr lang="pt-BR" sz="2400" dirty="0"/>
              <a:t>PROCESSO DE GESTÃO DO SERVIÇO DE </a:t>
            </a:r>
            <a:r>
              <a:rPr lang="pt-BR" sz="2400" dirty="0" smtClean="0"/>
              <a:t>ATENDIMENTO AO </a:t>
            </a:r>
            <a:r>
              <a:rPr lang="pt-BR" sz="2400" dirty="0"/>
              <a:t>CLIENTE (SAC)</a:t>
            </a:r>
          </a:p>
        </p:txBody>
      </p:sp>
    </p:spTree>
    <p:extLst>
      <p:ext uri="{BB962C8B-B14F-4D97-AF65-F5344CB8AC3E}">
        <p14:creationId xmlns:p14="http://schemas.microsoft.com/office/powerpoint/2010/main" val="1796861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ixaDeTexto 9"/>
          <p:cNvSpPr txBox="1"/>
          <p:nvPr/>
        </p:nvSpPr>
        <p:spPr>
          <a:xfrm>
            <a:off x="1213137" y="1467319"/>
            <a:ext cx="105714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cap="all" dirty="0" smtClean="0">
                <a:latin typeface="+mn-lt"/>
              </a:rPr>
              <a:t>4.1 – Atividades Críticas</a:t>
            </a:r>
          </a:p>
          <a:p>
            <a:r>
              <a:rPr lang="pt-BR" sz="2400" b="1" cap="all" dirty="0" smtClean="0">
                <a:latin typeface="+mn-lt"/>
              </a:rPr>
              <a:t>Atividade Crítica 2 – Elaborar relatórios de atendimentos realizados</a:t>
            </a:r>
            <a:endParaRPr lang="pt-BR" sz="2400" b="1" cap="all" dirty="0">
              <a:latin typeface="+mn-lt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1199456" y="2564904"/>
            <a:ext cx="1058517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400" b="1" dirty="0">
                <a:latin typeface="+mn-lt"/>
              </a:rPr>
              <a:t>Relatórios periódicos:</a:t>
            </a:r>
            <a:r>
              <a:rPr lang="pt-BR" sz="2400" dirty="0">
                <a:latin typeface="+mn-lt"/>
              </a:rPr>
              <a:t> monitorar os principais indicadores de performance de atendimento ao público (volume de mensagens recebidas, tempo médio de resposta, principais assuntos </a:t>
            </a:r>
            <a:r>
              <a:rPr lang="pt-BR" sz="2400" dirty="0" err="1">
                <a:latin typeface="+mn-lt"/>
              </a:rPr>
              <a:t>etc</a:t>
            </a:r>
            <a:r>
              <a:rPr lang="pt-BR" sz="2400" dirty="0">
                <a:latin typeface="+mn-lt"/>
              </a:rPr>
              <a:t>) por meio de relatórios periódicos. Ver modelo do anexo 1.</a:t>
            </a:r>
          </a:p>
          <a:p>
            <a:pPr algn="just"/>
            <a:endParaRPr lang="pt-BR" sz="2400" dirty="0">
              <a:latin typeface="+mn-lt"/>
            </a:endParaRPr>
          </a:p>
          <a:p>
            <a:pPr algn="just"/>
            <a:r>
              <a:rPr lang="pt-BR" sz="2400" b="1" dirty="0">
                <a:latin typeface="+mn-lt"/>
              </a:rPr>
              <a:t>Relatórios de feedback: </a:t>
            </a:r>
            <a:r>
              <a:rPr lang="pt-BR" sz="2400" dirty="0">
                <a:latin typeface="+mn-lt"/>
              </a:rPr>
              <a:t>Além disso é possível identificar novos temas e dúvidas mencionados pelo público externo e fornecer esses insumos para as equipes de comunicação, áreas técnicas e dirigentes. Ver modelo do anexo 2.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1128633" y="621562"/>
            <a:ext cx="10537848" cy="49648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pt-BR"/>
            </a:defPPr>
            <a:lvl1pPr marL="447675" indent="-447675" defTabSz="914400" eaLnBrk="1" latinLnBrk="0" hangingPunct="1">
              <a:lnSpc>
                <a:spcPct val="90000"/>
              </a:lnSpc>
              <a:buNone/>
              <a:tabLst>
                <a:tab pos="182563" algn="l"/>
                <a:tab pos="450850" algn="l"/>
              </a:tabLst>
              <a:defRPr sz="3600" b="1">
                <a:solidFill>
                  <a:schemeClr val="accent5">
                    <a:lumMod val="50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pPr marL="0" indent="0">
              <a:tabLst>
                <a:tab pos="0" algn="l"/>
                <a:tab pos="182563" algn="l"/>
              </a:tabLst>
            </a:pPr>
            <a:r>
              <a:rPr lang="pt-BR" sz="2400" dirty="0"/>
              <a:t>PROCESSO DE GESTÃO DO SERVIÇO DE </a:t>
            </a:r>
            <a:r>
              <a:rPr lang="pt-BR" sz="2400" dirty="0" smtClean="0"/>
              <a:t>ATENDIMENTO AO </a:t>
            </a:r>
            <a:r>
              <a:rPr lang="pt-BR" sz="2400" dirty="0"/>
              <a:t>CLIENTE (SAC)</a:t>
            </a:r>
          </a:p>
        </p:txBody>
      </p:sp>
    </p:spTree>
    <p:extLst>
      <p:ext uri="{BB962C8B-B14F-4D97-AF65-F5344CB8AC3E}">
        <p14:creationId xmlns:p14="http://schemas.microsoft.com/office/powerpoint/2010/main" val="1408660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ixaDeTexto 9"/>
          <p:cNvSpPr txBox="1"/>
          <p:nvPr/>
        </p:nvSpPr>
        <p:spPr>
          <a:xfrm>
            <a:off x="1055440" y="1342509"/>
            <a:ext cx="106571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cap="all" dirty="0" smtClean="0">
                <a:latin typeface="+mn-lt"/>
              </a:rPr>
              <a:t>4.1 – Atividades Críticas</a:t>
            </a:r>
          </a:p>
          <a:p>
            <a:r>
              <a:rPr lang="pt-BR" sz="2000" b="1" cap="all" dirty="0" smtClean="0">
                <a:latin typeface="+mn-lt"/>
              </a:rPr>
              <a:t>Atividade Crítica 3 – NOTIFICAR RESPONSÁVEIS SOBRE PENDÊNCIAS</a:t>
            </a:r>
            <a:endParaRPr lang="pt-BR" sz="2000" b="1" cap="all" dirty="0">
              <a:latin typeface="+mn-lt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1055440" y="2359908"/>
            <a:ext cx="10657184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Tx/>
              <a:buChar char="-"/>
            </a:pPr>
            <a:r>
              <a:rPr lang="pt-BR" sz="2000" dirty="0">
                <a:solidFill>
                  <a:srgbClr val="222222"/>
                </a:solidFill>
                <a:latin typeface="+mn-lt"/>
              </a:rPr>
              <a:t> Os prazos devem ser previamente estabelecidos de acordo com o processo Gestão do SAC e divulgados para todos os envolvidos por meio de documento interno de gestão como, por exemplo, Acordo de Níveis de Serviço (ANS).</a:t>
            </a:r>
          </a:p>
          <a:p>
            <a:pPr algn="just"/>
            <a:endParaRPr lang="pt-BR" sz="2000" dirty="0">
              <a:solidFill>
                <a:srgbClr val="222222"/>
              </a:solidFill>
              <a:latin typeface="+mn-lt"/>
            </a:endParaRPr>
          </a:p>
          <a:p>
            <a:pPr algn="just"/>
            <a:r>
              <a:rPr lang="pt-BR" sz="2000" dirty="0">
                <a:solidFill>
                  <a:srgbClr val="222222"/>
                </a:solidFill>
                <a:latin typeface="+mn-lt"/>
              </a:rPr>
              <a:t>- Ficar atento ao prazo de retorno de cada resposta, sendo recomendado ativar notificações automáticas, caso exista algum sistema de informações para gerenciamento das mensagens.</a:t>
            </a:r>
          </a:p>
          <a:p>
            <a:pPr algn="just"/>
            <a:endParaRPr lang="pt-BR" sz="2000" dirty="0">
              <a:solidFill>
                <a:srgbClr val="222222"/>
              </a:solidFill>
              <a:latin typeface="+mn-lt"/>
            </a:endParaRPr>
          </a:p>
          <a:p>
            <a:pPr algn="just">
              <a:buFontTx/>
              <a:buChar char="-"/>
            </a:pPr>
            <a:r>
              <a:rPr lang="pt-BR" sz="2000" dirty="0">
                <a:solidFill>
                  <a:srgbClr val="222222"/>
                </a:solidFill>
                <a:latin typeface="+mn-lt"/>
              </a:rPr>
              <a:t> É importante, ainda, sensibilizar gestores e interlocutores sobre a necessidade de priorizar o atendimento ao público externo.</a:t>
            </a:r>
          </a:p>
          <a:p>
            <a:pPr algn="just"/>
            <a:endParaRPr lang="pt-BR" sz="2000" dirty="0">
              <a:solidFill>
                <a:srgbClr val="222222"/>
              </a:solidFill>
              <a:latin typeface="+mn-lt"/>
            </a:endParaRPr>
          </a:p>
          <a:p>
            <a:pPr algn="just">
              <a:buFontTx/>
              <a:buChar char="-"/>
            </a:pPr>
            <a:r>
              <a:rPr lang="pt-BR" sz="2000" dirty="0">
                <a:solidFill>
                  <a:srgbClr val="222222"/>
                </a:solidFill>
                <a:latin typeface="+mn-lt"/>
              </a:rPr>
              <a:t> Elaborar relatório de pendências por área/interlocutor, solicitando retorno sobre as demandas em aberto.</a:t>
            </a:r>
          </a:p>
          <a:p>
            <a:pPr algn="just"/>
            <a:endParaRPr lang="pt-BR" sz="2000" dirty="0">
              <a:solidFill>
                <a:srgbClr val="222222"/>
              </a:solidFill>
              <a:latin typeface="+mn-lt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1128633" y="621562"/>
            <a:ext cx="10537848" cy="49648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pt-BR"/>
            </a:defPPr>
            <a:lvl1pPr marL="447675" indent="-447675" defTabSz="914400" eaLnBrk="1" latinLnBrk="0" hangingPunct="1">
              <a:lnSpc>
                <a:spcPct val="90000"/>
              </a:lnSpc>
              <a:buNone/>
              <a:tabLst>
                <a:tab pos="182563" algn="l"/>
                <a:tab pos="450850" algn="l"/>
              </a:tabLst>
              <a:defRPr sz="3600" b="1">
                <a:solidFill>
                  <a:schemeClr val="accent5">
                    <a:lumMod val="50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pPr marL="0" indent="0">
              <a:tabLst>
                <a:tab pos="0" algn="l"/>
                <a:tab pos="182563" algn="l"/>
              </a:tabLst>
            </a:pPr>
            <a:r>
              <a:rPr lang="pt-BR" sz="2400" dirty="0"/>
              <a:t>PROCESSO DE GESTÃO DO SERVIÇO DE </a:t>
            </a:r>
            <a:r>
              <a:rPr lang="pt-BR" sz="2400" dirty="0" smtClean="0"/>
              <a:t>ATENDIMENTO AO </a:t>
            </a:r>
            <a:r>
              <a:rPr lang="pt-BR" sz="2400" dirty="0"/>
              <a:t>CLIENTE (SAC)</a:t>
            </a:r>
          </a:p>
        </p:txBody>
      </p:sp>
    </p:spTree>
    <p:extLst>
      <p:ext uri="{BB962C8B-B14F-4D97-AF65-F5344CB8AC3E}">
        <p14:creationId xmlns:p14="http://schemas.microsoft.com/office/powerpoint/2010/main" val="991245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ixaDeTexto 9"/>
          <p:cNvSpPr txBox="1"/>
          <p:nvPr/>
        </p:nvSpPr>
        <p:spPr>
          <a:xfrm>
            <a:off x="1524000" y="118746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cap="all" dirty="0" smtClean="0">
                <a:latin typeface="Arial Narrow" panose="020B0606020202030204" pitchFamily="34" charset="0"/>
              </a:rPr>
              <a:t>5 – SUGESTÃO DE Indicadores DO PROCESSO</a:t>
            </a:r>
          </a:p>
        </p:txBody>
      </p:sp>
      <p:graphicFrame>
        <p:nvGraphicFramePr>
          <p:cNvPr id="11" name="Tabe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3426252"/>
              </p:ext>
            </p:extLst>
          </p:nvPr>
        </p:nvGraphicFramePr>
        <p:xfrm>
          <a:off x="1732181" y="3088854"/>
          <a:ext cx="8796338" cy="4157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99"/>
                <a:gridCol w="2082624"/>
                <a:gridCol w="2226220"/>
                <a:gridCol w="1092962"/>
                <a:gridCol w="846066"/>
                <a:gridCol w="1041312"/>
                <a:gridCol w="1236155"/>
              </a:tblGrid>
              <a:tr h="415751"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 marL="91432" marR="91432" marT="45782" marB="4578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>
                          <a:latin typeface="Arial Narrow" pitchFamily="34" charset="0"/>
                        </a:rPr>
                        <a:t>INDICADOR</a:t>
                      </a:r>
                      <a:endParaRPr lang="pt-BR" sz="1200" dirty="0">
                        <a:latin typeface="Arial Narrow" pitchFamily="34" charset="0"/>
                      </a:endParaRPr>
                    </a:p>
                  </a:txBody>
                  <a:tcPr marL="91432" marR="91432" marT="45782" marB="4578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>
                          <a:latin typeface="Arial Narrow" pitchFamily="34" charset="0"/>
                        </a:rPr>
                        <a:t>FÓRMULA</a:t>
                      </a:r>
                      <a:r>
                        <a:rPr lang="pt-BR" sz="1200" baseline="0" dirty="0" smtClean="0">
                          <a:latin typeface="Arial Narrow" pitchFamily="34" charset="0"/>
                        </a:rPr>
                        <a:t> DE CÁLCULO</a:t>
                      </a:r>
                      <a:endParaRPr lang="pt-BR" sz="1200" dirty="0">
                        <a:latin typeface="Arial Narrow" pitchFamily="34" charset="0"/>
                      </a:endParaRPr>
                    </a:p>
                  </a:txBody>
                  <a:tcPr marL="91432" marR="91432" marT="45782" marB="4578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>
                          <a:latin typeface="Arial Narrow" pitchFamily="34" charset="0"/>
                        </a:rPr>
                        <a:t>DIMENSÃO</a:t>
                      </a:r>
                      <a:endParaRPr lang="pt-BR" sz="1200" dirty="0">
                        <a:latin typeface="Arial Narrow" pitchFamily="34" charset="0"/>
                      </a:endParaRPr>
                    </a:p>
                  </a:txBody>
                  <a:tcPr marL="91432" marR="91432" marT="45782" marB="45782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>
                          <a:latin typeface="Arial Narrow" pitchFamily="34" charset="0"/>
                        </a:rPr>
                        <a:t>UNIDADE</a:t>
                      </a:r>
                      <a:endParaRPr lang="pt-BR" sz="1200" dirty="0">
                        <a:latin typeface="Arial Narrow" pitchFamily="34" charset="0"/>
                      </a:endParaRPr>
                    </a:p>
                  </a:txBody>
                  <a:tcPr marL="91432" marR="91432" marT="45782" marB="45782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>
                          <a:latin typeface="Arial Narrow" pitchFamily="34" charset="0"/>
                        </a:rPr>
                        <a:t>POLARIDADE</a:t>
                      </a:r>
                      <a:endParaRPr lang="pt-BR" sz="1200" dirty="0">
                        <a:latin typeface="Arial Narrow" pitchFamily="34" charset="0"/>
                      </a:endParaRPr>
                    </a:p>
                  </a:txBody>
                  <a:tcPr marL="91432" marR="91432" marT="45782" marB="4578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>
                          <a:latin typeface="Arial Narrow" pitchFamily="34" charset="0"/>
                        </a:rPr>
                        <a:t>PERIODICIDADE</a:t>
                      </a:r>
                      <a:endParaRPr lang="pt-BR" sz="1200" dirty="0">
                        <a:latin typeface="Arial Narrow" pitchFamily="34" charset="0"/>
                      </a:endParaRPr>
                    </a:p>
                  </a:txBody>
                  <a:tcPr marL="91432" marR="91432" marT="45782" marB="45782" anchor="ctr"/>
                </a:tc>
              </a:tr>
            </a:tbl>
          </a:graphicData>
        </a:graphic>
      </p:graphicFrame>
      <p:graphicFrame>
        <p:nvGraphicFramePr>
          <p:cNvPr id="12" name="Tabela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1530359"/>
              </p:ext>
            </p:extLst>
          </p:nvPr>
        </p:nvGraphicFramePr>
        <p:xfrm>
          <a:off x="1732181" y="3501009"/>
          <a:ext cx="8796338" cy="26705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99"/>
                <a:gridCol w="2082624"/>
                <a:gridCol w="2226220"/>
                <a:gridCol w="1092962"/>
                <a:gridCol w="846066"/>
                <a:gridCol w="1041312"/>
                <a:gridCol w="1236155"/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pt-BR" sz="100" b="1" dirty="0"/>
                    </a:p>
                  </a:txBody>
                  <a:tcPr marL="91432" marR="91432" marT="45704" marB="45704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" b="1" dirty="0"/>
                    </a:p>
                  </a:txBody>
                  <a:tcPr marL="91432" marR="91432" marT="45704" marB="45704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" dirty="0"/>
                    </a:p>
                  </a:txBody>
                  <a:tcPr marL="91432" marR="91432" marT="45704" marB="45704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" dirty="0" smtClean="0"/>
                    </a:p>
                  </a:txBody>
                  <a:tcPr marL="91432" marR="91432" marT="45704" marB="45704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" dirty="0" smtClean="0"/>
                    </a:p>
                  </a:txBody>
                  <a:tcPr marL="91432" marR="91432" marT="45704" marB="45704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" dirty="0">
                        <a:solidFill>
                          <a:schemeClr val="tx1"/>
                        </a:solidFill>
                      </a:endParaRPr>
                    </a:p>
                  </a:txBody>
                  <a:tcPr marL="91432" marR="91432" marT="45704" marB="45704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" dirty="0">
                        <a:solidFill>
                          <a:schemeClr val="tx1"/>
                        </a:solidFill>
                      </a:endParaRPr>
                    </a:p>
                  </a:txBody>
                  <a:tcPr marL="91432" marR="91432" marT="45704" marB="45704" anchor="ctr"/>
                </a:tc>
              </a:tr>
              <a:tr h="851253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 smtClean="0">
                          <a:latin typeface="Arial Narrow" pitchFamily="34" charset="0"/>
                        </a:rPr>
                        <a:t>1</a:t>
                      </a:r>
                      <a:endParaRPr lang="pt-BR" sz="1400" b="1" dirty="0">
                        <a:latin typeface="Arial Narrow" pitchFamily="34" charset="0"/>
                      </a:endParaRPr>
                    </a:p>
                  </a:txBody>
                  <a:tcPr marL="91432" marR="91432" marT="45704" marB="4570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 smtClean="0">
                          <a:solidFill>
                            <a:schemeClr val="tx1"/>
                          </a:solidFill>
                          <a:latin typeface="Arial Narrow" pitchFamily="34" charset="0"/>
                        </a:rPr>
                        <a:t>Número</a:t>
                      </a:r>
                      <a:r>
                        <a:rPr lang="pt-BR" sz="1200" b="1" baseline="0" dirty="0" smtClean="0">
                          <a:solidFill>
                            <a:schemeClr val="tx1"/>
                          </a:solidFill>
                          <a:latin typeface="Arial Narrow" pitchFamily="34" charset="0"/>
                        </a:rPr>
                        <a:t> de solicitações recebidas</a:t>
                      </a:r>
                      <a:endParaRPr lang="pt-BR" sz="1200" b="1" dirty="0">
                        <a:solidFill>
                          <a:schemeClr val="tx1"/>
                        </a:solidFill>
                        <a:latin typeface="Arial Narrow" pitchFamily="34" charset="0"/>
                      </a:endParaRPr>
                    </a:p>
                  </a:txBody>
                  <a:tcPr marL="91432" marR="91432" marT="45704" marB="4570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>
                          <a:solidFill>
                            <a:schemeClr val="tx1"/>
                          </a:solidFill>
                          <a:latin typeface="Arial Narrow" pitchFamily="34" charset="0"/>
                        </a:rPr>
                        <a:t>(Total</a:t>
                      </a:r>
                      <a:r>
                        <a:rPr lang="pt-BR" sz="1200" baseline="0" dirty="0" smtClean="0">
                          <a:solidFill>
                            <a:schemeClr val="tx1"/>
                          </a:solidFill>
                          <a:latin typeface="Arial Narrow" pitchFamily="34" charset="0"/>
                        </a:rPr>
                        <a:t> de solicitações recebidas por email, telefone, presencial e mídias sociais)</a:t>
                      </a:r>
                      <a:endParaRPr lang="pt-BR" sz="1200" dirty="0">
                        <a:solidFill>
                          <a:schemeClr val="tx1"/>
                        </a:solidFill>
                        <a:latin typeface="Arial Narrow" pitchFamily="34" charset="0"/>
                      </a:endParaRPr>
                    </a:p>
                  </a:txBody>
                  <a:tcPr marL="91432" marR="91432" marT="45704" marB="45704" anchor="ctr"/>
                </a:tc>
                <a:tc>
                  <a:txBody>
                    <a:bodyPr/>
                    <a:lstStyle/>
                    <a:p>
                      <a:pPr marL="0" marR="0" lvl="0" indent="0" algn="ctr" defTabSz="80962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MS PGothic" pitchFamily="34" charset="-128"/>
                        </a:rPr>
                        <a:t>Quantidade</a:t>
                      </a:r>
                    </a:p>
                  </a:txBody>
                  <a:tcPr marL="91432" marR="91432" marT="45704" marB="45704" anchor="ctr" horzOverflow="overflow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>
                          <a:solidFill>
                            <a:schemeClr val="tx1"/>
                          </a:solidFill>
                          <a:latin typeface="Arial Narrow" pitchFamily="34" charset="0"/>
                        </a:rPr>
                        <a:t>Unidade</a:t>
                      </a:r>
                    </a:p>
                  </a:txBody>
                  <a:tcPr marL="91432" marR="91432" marT="45704" marB="4570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>
                          <a:solidFill>
                            <a:schemeClr val="tx1"/>
                          </a:solidFill>
                          <a:latin typeface="Arial Narrow" pitchFamily="34" charset="0"/>
                        </a:rPr>
                        <a:t>Acompanhar</a:t>
                      </a:r>
                      <a:r>
                        <a:rPr lang="pt-BR" sz="1200" baseline="0" dirty="0" smtClean="0">
                          <a:solidFill>
                            <a:schemeClr val="tx1"/>
                          </a:solidFill>
                          <a:latin typeface="Arial Narrow" pitchFamily="34" charset="0"/>
                        </a:rPr>
                        <a:t> série histórica por instituição</a:t>
                      </a:r>
                      <a:endParaRPr lang="pt-BR" sz="1200" dirty="0">
                        <a:solidFill>
                          <a:schemeClr val="tx1"/>
                        </a:solidFill>
                        <a:latin typeface="Arial Narrow" pitchFamily="34" charset="0"/>
                      </a:endParaRPr>
                    </a:p>
                  </a:txBody>
                  <a:tcPr marL="91432" marR="91432" marT="45704" marB="4570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>
                          <a:solidFill>
                            <a:schemeClr val="tx1"/>
                          </a:solidFill>
                          <a:latin typeface="Arial Narrow" pitchFamily="34" charset="0"/>
                        </a:rPr>
                        <a:t>Mensal</a:t>
                      </a:r>
                    </a:p>
                  </a:txBody>
                  <a:tcPr marL="91432" marR="91432" marT="45704" marB="45704" anchor="ctr"/>
                </a:tc>
              </a:tr>
              <a:tr h="851253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 smtClean="0">
                          <a:latin typeface="Arial Narrow" pitchFamily="34" charset="0"/>
                        </a:rPr>
                        <a:t>2</a:t>
                      </a:r>
                      <a:endParaRPr lang="pt-BR" sz="1400" b="1" dirty="0">
                        <a:latin typeface="Arial Narrow" pitchFamily="34" charset="0"/>
                      </a:endParaRPr>
                    </a:p>
                  </a:txBody>
                  <a:tcPr marL="91432" marR="91432" marT="45704" marB="4570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kern="1200" dirty="0" smtClean="0">
                          <a:solidFill>
                            <a:schemeClr val="tx1"/>
                          </a:solidFill>
                          <a:latin typeface="Arial Narrow" pitchFamily="34" charset="0"/>
                          <a:ea typeface="+mn-ea"/>
                          <a:cs typeface="+mn-cs"/>
                        </a:rPr>
                        <a:t>Tempo médio de resposta por</a:t>
                      </a:r>
                      <a:r>
                        <a:rPr lang="pt-BR" sz="1200" b="1" kern="1200" baseline="0" dirty="0" smtClean="0">
                          <a:solidFill>
                            <a:schemeClr val="tx1"/>
                          </a:solidFill>
                          <a:latin typeface="Arial Narrow" pitchFamily="34" charset="0"/>
                          <a:ea typeface="+mn-ea"/>
                          <a:cs typeface="+mn-cs"/>
                        </a:rPr>
                        <a:t> canal de atendimento</a:t>
                      </a:r>
                      <a:endParaRPr lang="pt-BR" sz="1200" b="1" kern="1200" dirty="0">
                        <a:solidFill>
                          <a:schemeClr val="tx1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91432" marR="91432" marT="45704" marB="4570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>
                          <a:solidFill>
                            <a:schemeClr val="tx1"/>
                          </a:solidFill>
                          <a:latin typeface="Arial Narrow" pitchFamily="34" charset="0"/>
                        </a:rPr>
                        <a:t>(Prazo</a:t>
                      </a:r>
                      <a:r>
                        <a:rPr lang="pt-BR" sz="1200" baseline="0" dirty="0" smtClean="0">
                          <a:solidFill>
                            <a:schemeClr val="tx1"/>
                          </a:solidFill>
                          <a:latin typeface="Arial Narrow" pitchFamily="34" charset="0"/>
                        </a:rPr>
                        <a:t> total das respostas / Total de solicitações</a:t>
                      </a:r>
                      <a:r>
                        <a:rPr lang="pt-BR" sz="1200" dirty="0" smtClean="0">
                          <a:solidFill>
                            <a:schemeClr val="tx1"/>
                          </a:solidFill>
                          <a:latin typeface="Arial Narrow" pitchFamily="34" charset="0"/>
                        </a:rPr>
                        <a:t>) </a:t>
                      </a:r>
                      <a:endParaRPr lang="pt-BR" sz="1200" dirty="0">
                        <a:solidFill>
                          <a:schemeClr val="tx1"/>
                        </a:solidFill>
                        <a:latin typeface="Arial Narrow" pitchFamily="34" charset="0"/>
                      </a:endParaRPr>
                    </a:p>
                  </a:txBody>
                  <a:tcPr marL="91432" marR="91432" marT="45704" marB="45704" anchor="ctr"/>
                </a:tc>
                <a:tc>
                  <a:txBody>
                    <a:bodyPr/>
                    <a:lstStyle/>
                    <a:p>
                      <a:pPr marL="0" marR="0" lvl="0" indent="0" algn="ctr" defTabSz="80962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MS PGothic" pitchFamily="34" charset="-128"/>
                        </a:rPr>
                        <a:t>Qualidade</a:t>
                      </a:r>
                    </a:p>
                  </a:txBody>
                  <a:tcPr marL="91432" marR="91432" marT="45704" marB="45704" anchor="ctr" horzOverflow="overflow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>
                          <a:solidFill>
                            <a:schemeClr val="tx1"/>
                          </a:solidFill>
                          <a:latin typeface="Arial Narrow" pitchFamily="34" charset="0"/>
                        </a:rPr>
                        <a:t>Tempo</a:t>
                      </a:r>
                    </a:p>
                  </a:txBody>
                  <a:tcPr marL="91432" marR="91432" marT="45704" marB="4570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>
                          <a:solidFill>
                            <a:schemeClr val="tx1"/>
                          </a:solidFill>
                          <a:latin typeface="Arial Narrow" pitchFamily="34" charset="0"/>
                        </a:rPr>
                        <a:t>Menor,</a:t>
                      </a:r>
                    </a:p>
                    <a:p>
                      <a:pPr algn="ctr"/>
                      <a:r>
                        <a:rPr lang="pt-BR" sz="1200" dirty="0" smtClean="0">
                          <a:solidFill>
                            <a:schemeClr val="tx1"/>
                          </a:solidFill>
                          <a:latin typeface="Arial Narrow" pitchFamily="34" charset="0"/>
                        </a:rPr>
                        <a:t>Melhor</a:t>
                      </a:r>
                    </a:p>
                  </a:txBody>
                  <a:tcPr marL="91432" marR="91432" marT="45704" marB="4570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>
                          <a:solidFill>
                            <a:schemeClr val="tx1"/>
                          </a:solidFill>
                          <a:latin typeface="Arial Narrow" pitchFamily="34" charset="0"/>
                        </a:rPr>
                        <a:t>Mensal</a:t>
                      </a:r>
                    </a:p>
                  </a:txBody>
                  <a:tcPr marL="91432" marR="91432" marT="45704" marB="45704" anchor="ctr"/>
                </a:tc>
              </a:tr>
              <a:tr h="851253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 smtClean="0">
                          <a:latin typeface="Arial Narrow" pitchFamily="34" charset="0"/>
                        </a:rPr>
                        <a:t>3</a:t>
                      </a:r>
                      <a:endParaRPr lang="pt-BR" sz="1400" b="1" dirty="0">
                        <a:latin typeface="Arial Narrow" pitchFamily="34" charset="0"/>
                      </a:endParaRPr>
                    </a:p>
                  </a:txBody>
                  <a:tcPr marL="91432" marR="91432" marT="45704" marB="4570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kern="1200" dirty="0" smtClean="0">
                          <a:solidFill>
                            <a:schemeClr val="tx1"/>
                          </a:solidFill>
                          <a:latin typeface="Arial Narrow" pitchFamily="34" charset="0"/>
                          <a:ea typeface="+mn-ea"/>
                          <a:cs typeface="+mn-cs"/>
                        </a:rPr>
                        <a:t>Percentual de solicitações atendidas por instituição</a:t>
                      </a:r>
                      <a:endParaRPr lang="pt-BR" sz="1200" b="1" kern="1200" dirty="0">
                        <a:solidFill>
                          <a:schemeClr val="tx1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91432" marR="91432" marT="45704" marB="4570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>
                          <a:solidFill>
                            <a:schemeClr val="tx1"/>
                          </a:solidFill>
                          <a:latin typeface="Arial Narrow" pitchFamily="34" charset="0"/>
                        </a:rPr>
                        <a:t>(Total de solicitações</a:t>
                      </a:r>
                      <a:r>
                        <a:rPr lang="pt-BR" sz="1200" baseline="0" dirty="0" smtClean="0">
                          <a:solidFill>
                            <a:schemeClr val="tx1"/>
                          </a:solidFill>
                          <a:latin typeface="Arial Narrow" pitchFamily="34" charset="0"/>
                        </a:rPr>
                        <a:t> atendidas / Total de solicitações recebidas) x100</a:t>
                      </a:r>
                      <a:endParaRPr lang="pt-BR" sz="1200" dirty="0">
                        <a:solidFill>
                          <a:schemeClr val="tx1"/>
                        </a:solidFill>
                        <a:latin typeface="Arial Narrow" pitchFamily="34" charset="0"/>
                      </a:endParaRPr>
                    </a:p>
                  </a:txBody>
                  <a:tcPr marL="91432" marR="91432" marT="45704" marB="45704" anchor="ctr"/>
                </a:tc>
                <a:tc>
                  <a:txBody>
                    <a:bodyPr/>
                    <a:lstStyle/>
                    <a:p>
                      <a:pPr marL="0" marR="0" lvl="0" indent="0" algn="ctr" defTabSz="80962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MS PGothic" pitchFamily="34" charset="-128"/>
                        </a:rPr>
                        <a:t>Qualidade</a:t>
                      </a:r>
                    </a:p>
                  </a:txBody>
                  <a:tcPr marL="91432" marR="91432" marT="45704" marB="45704" anchor="ctr" horzOverflow="overflow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>
                          <a:solidFill>
                            <a:schemeClr val="tx1"/>
                          </a:solidFill>
                          <a:latin typeface="Arial Narrow" pitchFamily="34" charset="0"/>
                        </a:rPr>
                        <a:t>%</a:t>
                      </a:r>
                    </a:p>
                  </a:txBody>
                  <a:tcPr marL="91432" marR="91432" marT="45704" marB="4570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>
                          <a:solidFill>
                            <a:schemeClr val="tx1"/>
                          </a:solidFill>
                          <a:latin typeface="Arial Narrow" pitchFamily="34" charset="0"/>
                        </a:rPr>
                        <a:t>Maior,</a:t>
                      </a:r>
                    </a:p>
                    <a:p>
                      <a:pPr algn="ctr"/>
                      <a:r>
                        <a:rPr lang="pt-BR" sz="1200" dirty="0" smtClean="0">
                          <a:solidFill>
                            <a:schemeClr val="tx1"/>
                          </a:solidFill>
                          <a:latin typeface="Arial Narrow" pitchFamily="34" charset="0"/>
                        </a:rPr>
                        <a:t>Melhor</a:t>
                      </a:r>
                    </a:p>
                  </a:txBody>
                  <a:tcPr marL="91432" marR="91432" marT="45704" marB="4570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>
                          <a:solidFill>
                            <a:schemeClr val="tx1"/>
                          </a:solidFill>
                          <a:latin typeface="Arial Narrow" pitchFamily="34" charset="0"/>
                        </a:rPr>
                        <a:t>Mensal</a:t>
                      </a:r>
                    </a:p>
                  </a:txBody>
                  <a:tcPr marL="91432" marR="91432" marT="45704" marB="45704" anchor="ctr"/>
                </a:tc>
              </a:tr>
            </a:tbl>
          </a:graphicData>
        </a:graphic>
      </p:graphicFrame>
      <p:sp>
        <p:nvSpPr>
          <p:cNvPr id="14" name="Retângulo 13"/>
          <p:cNvSpPr/>
          <p:nvPr/>
        </p:nvSpPr>
        <p:spPr>
          <a:xfrm>
            <a:off x="1671856" y="3466976"/>
            <a:ext cx="8856662" cy="1666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sz="1400" dirty="0">
              <a:latin typeface="Arial Narrow" pitchFamily="34" charset="0"/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2135560" y="2046170"/>
            <a:ext cx="799288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1400" b="1" dirty="0">
                <a:latin typeface="Arial Narrow" pitchFamily="34" charset="0"/>
              </a:rPr>
              <a:t>COMO VAMOS MEDIR SE O PROCESSO EXECUTA SUA FUNÇÃO?</a:t>
            </a:r>
          </a:p>
        </p:txBody>
      </p:sp>
      <p:sp>
        <p:nvSpPr>
          <p:cNvPr id="16" name="Retângulo de cantos arredondados 15"/>
          <p:cNvSpPr/>
          <p:nvPr/>
        </p:nvSpPr>
        <p:spPr>
          <a:xfrm>
            <a:off x="2567608" y="1571470"/>
            <a:ext cx="7529308" cy="561386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 anchorCtr="0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 eaLnBrk="1" hangingPunct="1">
              <a:defRPr/>
            </a:pPr>
            <a:r>
              <a:rPr lang="pt-BR" altLang="pt-BR" sz="1400" b="1" dirty="0">
                <a:solidFill>
                  <a:schemeClr val="bg1"/>
                </a:solidFill>
                <a:latin typeface="Arial Narrow" pitchFamily="34" charset="0"/>
              </a:rPr>
              <a:t>FUNÇÃO DO PROCESSO: </a:t>
            </a:r>
            <a:r>
              <a:rPr lang="pt-BR" altLang="pt-BR" sz="1400" dirty="0">
                <a:solidFill>
                  <a:schemeClr val="bg1"/>
                </a:solidFill>
                <a:latin typeface="Arial Narrow" pitchFamily="34" charset="0"/>
              </a:rPr>
              <a:t>g</a:t>
            </a:r>
            <a:r>
              <a:rPr lang="pt-BR" sz="1400" dirty="0">
                <a:solidFill>
                  <a:schemeClr val="bg1"/>
                </a:solidFill>
                <a:latin typeface="Arial Narrow" pitchFamily="34" charset="0"/>
              </a:rPr>
              <a:t>arantir o atendimento ao público externo, esclarecendo dúvidas e respondendo elogios e reclamações, por meio de diferentes canais de comunicação.</a:t>
            </a:r>
            <a:endParaRPr lang="pt-BR" altLang="pt-BR" sz="1400" b="1" dirty="0">
              <a:solidFill>
                <a:schemeClr val="bg1"/>
              </a:solidFill>
              <a:latin typeface="Arial Narrow" pitchFamily="34" charset="0"/>
            </a:endParaRPr>
          </a:p>
        </p:txBody>
      </p:sp>
      <p:sp>
        <p:nvSpPr>
          <p:cNvPr id="17" name="Down Arrow 16"/>
          <p:cNvSpPr>
            <a:spLocks noChangeArrowheads="1"/>
          </p:cNvSpPr>
          <p:nvPr/>
        </p:nvSpPr>
        <p:spPr bwMode="auto">
          <a:xfrm>
            <a:off x="5911040" y="2492698"/>
            <a:ext cx="833032" cy="576263"/>
          </a:xfrm>
          <a:prstGeom prst="downArrow">
            <a:avLst>
              <a:gd name="adj1" fmla="val 50000"/>
              <a:gd name="adj2" fmla="val 50000"/>
            </a:avLst>
          </a:prstGeom>
          <a:gradFill rotWithShape="1">
            <a:gsLst>
              <a:gs pos="0">
                <a:srgbClr val="3A7CCB"/>
              </a:gs>
              <a:gs pos="20000">
                <a:srgbClr val="3C7BC7"/>
              </a:gs>
              <a:gs pos="100000">
                <a:srgbClr val="2C5D98"/>
              </a:gs>
            </a:gsLst>
            <a:lin ang="5400000"/>
          </a:gra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pt-BR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1128633" y="621562"/>
            <a:ext cx="10537848" cy="49648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pt-BR"/>
            </a:defPPr>
            <a:lvl1pPr marL="447675" indent="-447675" defTabSz="914400" eaLnBrk="1" latinLnBrk="0" hangingPunct="1">
              <a:lnSpc>
                <a:spcPct val="90000"/>
              </a:lnSpc>
              <a:buNone/>
              <a:tabLst>
                <a:tab pos="182563" algn="l"/>
                <a:tab pos="450850" algn="l"/>
              </a:tabLst>
              <a:defRPr sz="3600" b="1">
                <a:solidFill>
                  <a:schemeClr val="accent5">
                    <a:lumMod val="50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pPr marL="0" indent="0">
              <a:tabLst>
                <a:tab pos="0" algn="l"/>
                <a:tab pos="182563" algn="l"/>
              </a:tabLst>
            </a:pPr>
            <a:r>
              <a:rPr lang="pt-BR" sz="2400" dirty="0"/>
              <a:t>PROCESSO DE GESTÃO DO SERVIÇO DE </a:t>
            </a:r>
            <a:r>
              <a:rPr lang="pt-BR" sz="2400" dirty="0" smtClean="0"/>
              <a:t>ATENDIMENTO AO </a:t>
            </a:r>
            <a:r>
              <a:rPr lang="pt-BR" sz="2400" dirty="0"/>
              <a:t>CLIENTE (SAC)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43767" y="1815771"/>
            <a:ext cx="2634658" cy="2233884"/>
          </a:xfrm>
          <a:prstGeom prst="rect">
            <a:avLst/>
          </a:prstGeom>
        </p:spPr>
      </p:pic>
      <p:sp>
        <p:nvSpPr>
          <p:cNvPr id="13" name="CaixaDeTexto 12"/>
          <p:cNvSpPr txBox="1"/>
          <p:nvPr/>
        </p:nvSpPr>
        <p:spPr>
          <a:xfrm>
            <a:off x="3090193" y="4176819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2016</a:t>
            </a:r>
            <a:endParaRPr lang="pt-BR" b="1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5789753" y="4176819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2017</a:t>
            </a:r>
            <a:endParaRPr lang="pt-BR" b="1" dirty="0"/>
          </a:p>
        </p:txBody>
      </p:sp>
      <p:sp>
        <p:nvSpPr>
          <p:cNvPr id="17" name="Seta para a direita 16"/>
          <p:cNvSpPr/>
          <p:nvPr/>
        </p:nvSpPr>
        <p:spPr>
          <a:xfrm>
            <a:off x="4602361" y="4176819"/>
            <a:ext cx="792088" cy="520908"/>
          </a:xfrm>
          <a:prstGeom prst="rightArrow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2" name="Imagem 21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754606" y="1412776"/>
            <a:ext cx="1655951" cy="2031583"/>
          </a:xfrm>
          <a:prstGeom prst="rect">
            <a:avLst/>
          </a:prstGeom>
        </p:spPr>
      </p:pic>
      <p:grpSp>
        <p:nvGrpSpPr>
          <p:cNvPr id="3" name="Agrupar 7"/>
          <p:cNvGrpSpPr/>
          <p:nvPr/>
        </p:nvGrpSpPr>
        <p:grpSpPr>
          <a:xfrm>
            <a:off x="1548345" y="4826819"/>
            <a:ext cx="9119655" cy="1296144"/>
            <a:chOff x="426403" y="285593"/>
            <a:chExt cx="2239327" cy="2312827"/>
          </a:xfrm>
        </p:grpSpPr>
        <p:sp>
          <p:nvSpPr>
            <p:cNvPr id="24" name="Retângulo 23"/>
            <p:cNvSpPr/>
            <p:nvPr/>
          </p:nvSpPr>
          <p:spPr>
            <a:xfrm>
              <a:off x="437198" y="358140"/>
              <a:ext cx="2186940" cy="2240280"/>
            </a:xfrm>
            <a:prstGeom prst="rect">
              <a:avLst/>
            </a:prstGeom>
            <a:noFill/>
            <a:ln w="3175">
              <a:solidFill>
                <a:srgbClr val="068F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Retângulo 24"/>
            <p:cNvSpPr/>
            <p:nvPr/>
          </p:nvSpPr>
          <p:spPr>
            <a:xfrm>
              <a:off x="478790" y="337185"/>
              <a:ext cx="2186940" cy="2240280"/>
            </a:xfrm>
            <a:prstGeom prst="rect">
              <a:avLst/>
            </a:prstGeom>
            <a:noFill/>
            <a:ln w="3175">
              <a:solidFill>
                <a:srgbClr val="00B3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Retângulo 25"/>
            <p:cNvSpPr/>
            <p:nvPr/>
          </p:nvSpPr>
          <p:spPr>
            <a:xfrm>
              <a:off x="466883" y="299085"/>
              <a:ext cx="2186940" cy="2240280"/>
            </a:xfrm>
            <a:prstGeom prst="rect">
              <a:avLst/>
            </a:prstGeom>
            <a:noFill/>
            <a:ln w="3175">
              <a:solidFill>
                <a:srgbClr val="FF7C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Retângulo 26"/>
            <p:cNvSpPr/>
            <p:nvPr/>
          </p:nvSpPr>
          <p:spPr>
            <a:xfrm>
              <a:off x="426403" y="314960"/>
              <a:ext cx="2186940" cy="2240280"/>
            </a:xfrm>
            <a:prstGeom prst="rect">
              <a:avLst/>
            </a:prstGeom>
            <a:noFill/>
            <a:ln w="3175">
              <a:solidFill>
                <a:srgbClr val="A1C8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Retângulo 27"/>
            <p:cNvSpPr/>
            <p:nvPr/>
          </p:nvSpPr>
          <p:spPr>
            <a:xfrm>
              <a:off x="454973" y="285593"/>
              <a:ext cx="2186940" cy="2240280"/>
            </a:xfrm>
            <a:prstGeom prst="rect">
              <a:avLst/>
            </a:prstGeom>
            <a:noFill/>
            <a:ln w="3175">
              <a:solidFill>
                <a:srgbClr val="087AB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9" name="Retângulo 28"/>
          <p:cNvSpPr/>
          <p:nvPr/>
        </p:nvSpPr>
        <p:spPr>
          <a:xfrm>
            <a:off x="1761690" y="4862577"/>
            <a:ext cx="8692963" cy="12157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1200"/>
              </a:lnSpc>
              <a:spcAft>
                <a:spcPts val="0"/>
              </a:spcAft>
            </a:pPr>
            <a:r>
              <a:rPr lang="pt-BR" sz="12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endParaRPr lang="pt-BR" sz="1400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270510" algn="just">
              <a:lnSpc>
                <a:spcPct val="150000"/>
              </a:lnSpc>
              <a:spcAft>
                <a:spcPts val="0"/>
              </a:spcAft>
            </a:pPr>
            <a:r>
              <a:rPr lang="pt-BR" sz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Estruturar o processo de atendimento do SAC no CRM para garantir a gestão do atendimento ao público externo, esclarecendo dúvidas e respondendo pedidos de informações, por meio de diferentes canais de comunicação (telefone, </a:t>
            </a:r>
            <a:r>
              <a:rPr lang="pt-BR" sz="1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email</a:t>
            </a:r>
            <a:r>
              <a:rPr lang="pt-BR" sz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site e presencial). </a:t>
            </a:r>
          </a:p>
        </p:txBody>
      </p:sp>
      <p:sp>
        <p:nvSpPr>
          <p:cNvPr id="31" name="Seta para a direita 30"/>
          <p:cNvSpPr/>
          <p:nvPr/>
        </p:nvSpPr>
        <p:spPr>
          <a:xfrm>
            <a:off x="7050633" y="4139753"/>
            <a:ext cx="792088" cy="520908"/>
          </a:xfrm>
          <a:prstGeom prst="rightArrow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CaixaDeTexto 36"/>
          <p:cNvSpPr txBox="1"/>
          <p:nvPr/>
        </p:nvSpPr>
        <p:spPr>
          <a:xfrm>
            <a:off x="8427526" y="4215541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2017/2018</a:t>
            </a:r>
            <a:endParaRPr lang="pt-BR" b="1" dirty="0"/>
          </a:p>
        </p:txBody>
      </p:sp>
      <p:pic>
        <p:nvPicPr>
          <p:cNvPr id="38" name="Imagem 37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986738" y="1956055"/>
            <a:ext cx="1556835" cy="1938101"/>
          </a:xfrm>
          <a:prstGeom prst="rect">
            <a:avLst/>
          </a:prstGeom>
        </p:spPr>
      </p:pic>
      <p:grpSp>
        <p:nvGrpSpPr>
          <p:cNvPr id="4" name="Agrupar 34"/>
          <p:cNvGrpSpPr/>
          <p:nvPr/>
        </p:nvGrpSpPr>
        <p:grpSpPr>
          <a:xfrm flipV="1">
            <a:off x="1524000" y="1101521"/>
            <a:ext cx="9144000" cy="360040"/>
            <a:chOff x="595313" y="3984627"/>
            <a:chExt cx="4471987" cy="38099"/>
          </a:xfrm>
        </p:grpSpPr>
        <p:cxnSp>
          <p:nvCxnSpPr>
            <p:cNvPr id="41" name="Conector reto 40"/>
            <p:cNvCxnSpPr/>
            <p:nvPr/>
          </p:nvCxnSpPr>
          <p:spPr>
            <a:xfrm>
              <a:off x="601980" y="4000500"/>
              <a:ext cx="4465320" cy="0"/>
            </a:xfrm>
            <a:prstGeom prst="line">
              <a:avLst/>
            </a:prstGeom>
            <a:noFill/>
            <a:ln w="3175">
              <a:solidFill>
                <a:srgbClr val="087AB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2" name="Conector reto 41"/>
            <p:cNvCxnSpPr/>
            <p:nvPr/>
          </p:nvCxnSpPr>
          <p:spPr>
            <a:xfrm>
              <a:off x="604838" y="3986213"/>
              <a:ext cx="4462462" cy="23812"/>
            </a:xfrm>
            <a:prstGeom prst="line">
              <a:avLst/>
            </a:prstGeom>
            <a:noFill/>
            <a:ln w="3175">
              <a:solidFill>
                <a:srgbClr val="FF7C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3" name="Conector reto 42"/>
            <p:cNvCxnSpPr/>
            <p:nvPr/>
          </p:nvCxnSpPr>
          <p:spPr>
            <a:xfrm flipV="1">
              <a:off x="601980" y="3993356"/>
              <a:ext cx="4462939" cy="29370"/>
            </a:xfrm>
            <a:prstGeom prst="line">
              <a:avLst/>
            </a:prstGeom>
            <a:noFill/>
            <a:ln w="3175">
              <a:solidFill>
                <a:srgbClr val="A1C8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4" name="Conector reto 43"/>
            <p:cNvCxnSpPr/>
            <p:nvPr/>
          </p:nvCxnSpPr>
          <p:spPr>
            <a:xfrm>
              <a:off x="607219" y="3995739"/>
              <a:ext cx="4460081" cy="25400"/>
            </a:xfrm>
            <a:prstGeom prst="line">
              <a:avLst/>
            </a:prstGeom>
            <a:noFill/>
            <a:ln w="3175">
              <a:solidFill>
                <a:srgbClr val="068F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5" name="Conector reto 44"/>
            <p:cNvCxnSpPr/>
            <p:nvPr/>
          </p:nvCxnSpPr>
          <p:spPr>
            <a:xfrm flipV="1">
              <a:off x="595313" y="3984627"/>
              <a:ext cx="4468812" cy="27779"/>
            </a:xfrm>
            <a:prstGeom prst="line">
              <a:avLst/>
            </a:prstGeom>
            <a:noFill/>
            <a:ln w="3175">
              <a:solidFill>
                <a:srgbClr val="00B3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Retângulo 1"/>
          <p:cNvSpPr/>
          <p:nvPr/>
        </p:nvSpPr>
        <p:spPr>
          <a:xfrm>
            <a:off x="5817290" y="3488759"/>
            <a:ext cx="1530580" cy="371634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>
                <a:solidFill>
                  <a:schemeClr val="bg1"/>
                </a:solidFill>
              </a:rPr>
              <a:t>SAC Nacional</a:t>
            </a:r>
          </a:p>
        </p:txBody>
      </p:sp>
      <p:sp>
        <p:nvSpPr>
          <p:cNvPr id="30" name="CaixaDeTexto 29"/>
          <p:cNvSpPr txBox="1"/>
          <p:nvPr/>
        </p:nvSpPr>
        <p:spPr>
          <a:xfrm>
            <a:off x="1415479" y="621562"/>
            <a:ext cx="10251001" cy="49648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pt-BR"/>
            </a:defPPr>
            <a:lvl1pPr marL="447675" indent="-447675" defTabSz="914400" eaLnBrk="1" latinLnBrk="0" hangingPunct="1">
              <a:lnSpc>
                <a:spcPct val="90000"/>
              </a:lnSpc>
              <a:buNone/>
              <a:tabLst>
                <a:tab pos="182563" algn="l"/>
                <a:tab pos="450850" algn="l"/>
              </a:tabLst>
              <a:defRPr sz="3600" b="1">
                <a:solidFill>
                  <a:schemeClr val="accent5">
                    <a:lumMod val="50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pPr marL="0" indent="0">
              <a:tabLst>
                <a:tab pos="0" algn="l"/>
                <a:tab pos="182563" algn="l"/>
              </a:tabLst>
            </a:pPr>
            <a:r>
              <a:rPr lang="pt-BR" dirty="0" smtClean="0"/>
              <a:t>CRM NACIONAL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24364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8"/>
          <p:cNvGrpSpPr>
            <a:grpSpLocks noChangeAspect="1"/>
          </p:cNvGrpSpPr>
          <p:nvPr/>
        </p:nvGrpSpPr>
        <p:grpSpPr bwMode="auto">
          <a:xfrm>
            <a:off x="10200456" y="3691133"/>
            <a:ext cx="379209" cy="536405"/>
            <a:chOff x="4354" y="3022"/>
            <a:chExt cx="135" cy="197"/>
          </a:xfrm>
          <a:solidFill>
            <a:schemeClr val="bg1">
              <a:lumMod val="85000"/>
            </a:schemeClr>
          </a:solidFill>
        </p:grpSpPr>
        <p:sp>
          <p:nvSpPr>
            <p:cNvPr id="3" name="Freeform 9"/>
            <p:cNvSpPr>
              <a:spLocks noChangeAspect="1"/>
            </p:cNvSpPr>
            <p:nvPr/>
          </p:nvSpPr>
          <p:spPr bwMode="auto">
            <a:xfrm>
              <a:off x="4354" y="3022"/>
              <a:ext cx="135" cy="197"/>
            </a:xfrm>
            <a:custGeom>
              <a:avLst/>
              <a:gdLst>
                <a:gd name="T0" fmla="*/ 135 w 135"/>
                <a:gd name="T1" fmla="*/ 21 h 197"/>
                <a:gd name="T2" fmla="*/ 102 w 135"/>
                <a:gd name="T3" fmla="*/ 0 h 197"/>
                <a:gd name="T4" fmla="*/ 50 w 135"/>
                <a:gd name="T5" fmla="*/ 3 h 197"/>
                <a:gd name="T6" fmla="*/ 50 w 135"/>
                <a:gd name="T7" fmla="*/ 95 h 197"/>
                <a:gd name="T8" fmla="*/ 36 w 135"/>
                <a:gd name="T9" fmla="*/ 123 h 197"/>
                <a:gd name="T10" fmla="*/ 21 w 135"/>
                <a:gd name="T11" fmla="*/ 123 h 197"/>
                <a:gd name="T12" fmla="*/ 3 w 135"/>
                <a:gd name="T13" fmla="*/ 141 h 197"/>
                <a:gd name="T14" fmla="*/ 0 w 135"/>
                <a:gd name="T15" fmla="*/ 162 h 197"/>
                <a:gd name="T16" fmla="*/ 0 w 135"/>
                <a:gd name="T17" fmla="*/ 187 h 197"/>
                <a:gd name="T18" fmla="*/ 50 w 135"/>
                <a:gd name="T19" fmla="*/ 197 h 197"/>
                <a:gd name="T20" fmla="*/ 89 w 135"/>
                <a:gd name="T21" fmla="*/ 159 h 197"/>
                <a:gd name="T22" fmla="*/ 89 w 135"/>
                <a:gd name="T23" fmla="*/ 141 h 197"/>
                <a:gd name="T24" fmla="*/ 120 w 135"/>
                <a:gd name="T25" fmla="*/ 110 h 197"/>
                <a:gd name="T26" fmla="*/ 120 w 135"/>
                <a:gd name="T27" fmla="*/ 77 h 197"/>
                <a:gd name="T28" fmla="*/ 135 w 135"/>
                <a:gd name="T29" fmla="*/ 21 h 19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35"/>
                <a:gd name="T46" fmla="*/ 0 h 197"/>
                <a:gd name="T47" fmla="*/ 135 w 135"/>
                <a:gd name="T48" fmla="*/ 197 h 197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35" h="197">
                  <a:moveTo>
                    <a:pt x="135" y="21"/>
                  </a:moveTo>
                  <a:lnTo>
                    <a:pt x="102" y="0"/>
                  </a:lnTo>
                  <a:lnTo>
                    <a:pt x="50" y="3"/>
                  </a:lnTo>
                  <a:lnTo>
                    <a:pt x="50" y="95"/>
                  </a:lnTo>
                  <a:lnTo>
                    <a:pt x="36" y="123"/>
                  </a:lnTo>
                  <a:lnTo>
                    <a:pt x="21" y="123"/>
                  </a:lnTo>
                  <a:lnTo>
                    <a:pt x="3" y="141"/>
                  </a:lnTo>
                  <a:lnTo>
                    <a:pt x="0" y="162"/>
                  </a:lnTo>
                  <a:lnTo>
                    <a:pt x="0" y="187"/>
                  </a:lnTo>
                  <a:lnTo>
                    <a:pt x="50" y="197"/>
                  </a:lnTo>
                  <a:lnTo>
                    <a:pt x="89" y="159"/>
                  </a:lnTo>
                  <a:lnTo>
                    <a:pt x="89" y="141"/>
                  </a:lnTo>
                  <a:lnTo>
                    <a:pt x="120" y="110"/>
                  </a:lnTo>
                  <a:lnTo>
                    <a:pt x="120" y="77"/>
                  </a:lnTo>
                  <a:lnTo>
                    <a:pt x="135" y="21"/>
                  </a:lnTo>
                  <a:close/>
                </a:path>
              </a:pathLst>
            </a:custGeom>
            <a:solidFill>
              <a:srgbClr val="087AB7"/>
            </a:solidFill>
            <a:ln w="9525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pt-BR">
                <a:cs typeface="Arial" panose="020B0604020202020204" pitchFamily="34" charset="0"/>
              </a:endParaRPr>
            </a:p>
          </p:txBody>
        </p:sp>
        <p:sp>
          <p:nvSpPr>
            <p:cNvPr id="4" name="Freeform 10"/>
            <p:cNvSpPr>
              <a:spLocks noChangeAspect="1"/>
            </p:cNvSpPr>
            <p:nvPr/>
          </p:nvSpPr>
          <p:spPr bwMode="auto">
            <a:xfrm>
              <a:off x="4354" y="3022"/>
              <a:ext cx="135" cy="197"/>
            </a:xfrm>
            <a:custGeom>
              <a:avLst/>
              <a:gdLst>
                <a:gd name="T0" fmla="*/ 135 w 135"/>
                <a:gd name="T1" fmla="*/ 21 h 197"/>
                <a:gd name="T2" fmla="*/ 102 w 135"/>
                <a:gd name="T3" fmla="*/ 0 h 197"/>
                <a:gd name="T4" fmla="*/ 50 w 135"/>
                <a:gd name="T5" fmla="*/ 3 h 197"/>
                <a:gd name="T6" fmla="*/ 50 w 135"/>
                <a:gd name="T7" fmla="*/ 95 h 197"/>
                <a:gd name="T8" fmla="*/ 36 w 135"/>
                <a:gd name="T9" fmla="*/ 123 h 197"/>
                <a:gd name="T10" fmla="*/ 21 w 135"/>
                <a:gd name="T11" fmla="*/ 123 h 197"/>
                <a:gd name="T12" fmla="*/ 3 w 135"/>
                <a:gd name="T13" fmla="*/ 141 h 197"/>
                <a:gd name="T14" fmla="*/ 0 w 135"/>
                <a:gd name="T15" fmla="*/ 162 h 197"/>
                <a:gd name="T16" fmla="*/ 0 w 135"/>
                <a:gd name="T17" fmla="*/ 187 h 197"/>
                <a:gd name="T18" fmla="*/ 50 w 135"/>
                <a:gd name="T19" fmla="*/ 197 h 197"/>
                <a:gd name="T20" fmla="*/ 89 w 135"/>
                <a:gd name="T21" fmla="*/ 159 h 197"/>
                <a:gd name="T22" fmla="*/ 89 w 135"/>
                <a:gd name="T23" fmla="*/ 141 h 197"/>
                <a:gd name="T24" fmla="*/ 120 w 135"/>
                <a:gd name="T25" fmla="*/ 110 h 197"/>
                <a:gd name="T26" fmla="*/ 120 w 135"/>
                <a:gd name="T27" fmla="*/ 77 h 197"/>
                <a:gd name="T28" fmla="*/ 135 w 135"/>
                <a:gd name="T29" fmla="*/ 21 h 19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35"/>
                <a:gd name="T46" fmla="*/ 0 h 197"/>
                <a:gd name="T47" fmla="*/ 135 w 135"/>
                <a:gd name="T48" fmla="*/ 197 h 197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35" h="197">
                  <a:moveTo>
                    <a:pt x="135" y="21"/>
                  </a:moveTo>
                  <a:lnTo>
                    <a:pt x="102" y="0"/>
                  </a:lnTo>
                  <a:lnTo>
                    <a:pt x="50" y="3"/>
                  </a:lnTo>
                  <a:lnTo>
                    <a:pt x="50" y="95"/>
                  </a:lnTo>
                  <a:lnTo>
                    <a:pt x="36" y="123"/>
                  </a:lnTo>
                  <a:lnTo>
                    <a:pt x="21" y="123"/>
                  </a:lnTo>
                  <a:lnTo>
                    <a:pt x="3" y="141"/>
                  </a:lnTo>
                  <a:lnTo>
                    <a:pt x="0" y="162"/>
                  </a:lnTo>
                  <a:lnTo>
                    <a:pt x="0" y="187"/>
                  </a:lnTo>
                  <a:lnTo>
                    <a:pt x="50" y="197"/>
                  </a:lnTo>
                  <a:lnTo>
                    <a:pt x="89" y="159"/>
                  </a:lnTo>
                  <a:lnTo>
                    <a:pt x="89" y="141"/>
                  </a:lnTo>
                  <a:lnTo>
                    <a:pt x="120" y="110"/>
                  </a:lnTo>
                  <a:lnTo>
                    <a:pt x="120" y="77"/>
                  </a:lnTo>
                  <a:lnTo>
                    <a:pt x="135" y="21"/>
                  </a:lnTo>
                </a:path>
              </a:pathLst>
            </a:custGeom>
            <a:solidFill>
              <a:srgbClr val="087AB7"/>
            </a:solidFill>
            <a:ln w="9525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pt-BR">
                <a:cs typeface="Arial" panose="020B0604020202020204" pitchFamily="34" charset="0"/>
              </a:endParaRPr>
            </a:p>
          </p:txBody>
        </p:sp>
      </p:grpSp>
      <p:grpSp>
        <p:nvGrpSpPr>
          <p:cNvPr id="5" name="Group 21"/>
          <p:cNvGrpSpPr>
            <a:grpSpLocks noChangeAspect="1"/>
          </p:cNvGrpSpPr>
          <p:nvPr/>
        </p:nvGrpSpPr>
        <p:grpSpPr bwMode="auto">
          <a:xfrm>
            <a:off x="7188447" y="1999764"/>
            <a:ext cx="1778418" cy="1681706"/>
            <a:chOff x="3266" y="2402"/>
            <a:chExt cx="642" cy="620"/>
          </a:xfrm>
          <a:solidFill>
            <a:schemeClr val="bg1">
              <a:lumMod val="85000"/>
            </a:schemeClr>
          </a:solidFill>
        </p:grpSpPr>
        <p:sp>
          <p:nvSpPr>
            <p:cNvPr id="6" name="Freeform 22"/>
            <p:cNvSpPr>
              <a:spLocks noChangeAspect="1"/>
            </p:cNvSpPr>
            <p:nvPr/>
          </p:nvSpPr>
          <p:spPr bwMode="auto">
            <a:xfrm>
              <a:off x="3266" y="2402"/>
              <a:ext cx="642" cy="620"/>
            </a:xfrm>
            <a:custGeom>
              <a:avLst/>
              <a:gdLst>
                <a:gd name="T0" fmla="*/ 0 w 642"/>
                <a:gd name="T1" fmla="*/ 92 h 620"/>
                <a:gd name="T2" fmla="*/ 176 w 642"/>
                <a:gd name="T3" fmla="*/ 74 h 620"/>
                <a:gd name="T4" fmla="*/ 176 w 642"/>
                <a:gd name="T5" fmla="*/ 59 h 620"/>
                <a:gd name="T6" fmla="*/ 176 w 642"/>
                <a:gd name="T7" fmla="*/ 44 h 620"/>
                <a:gd name="T8" fmla="*/ 176 w 642"/>
                <a:gd name="T9" fmla="*/ 28 h 620"/>
                <a:gd name="T10" fmla="*/ 176 w 642"/>
                <a:gd name="T11" fmla="*/ 14 h 620"/>
                <a:gd name="T12" fmla="*/ 194 w 642"/>
                <a:gd name="T13" fmla="*/ 0 h 620"/>
                <a:gd name="T14" fmla="*/ 226 w 642"/>
                <a:gd name="T15" fmla="*/ 31 h 620"/>
                <a:gd name="T16" fmla="*/ 226 w 642"/>
                <a:gd name="T17" fmla="*/ 74 h 620"/>
                <a:gd name="T18" fmla="*/ 243 w 642"/>
                <a:gd name="T19" fmla="*/ 88 h 620"/>
                <a:gd name="T20" fmla="*/ 251 w 642"/>
                <a:gd name="T21" fmla="*/ 105 h 620"/>
                <a:gd name="T22" fmla="*/ 268 w 642"/>
                <a:gd name="T23" fmla="*/ 123 h 620"/>
                <a:gd name="T24" fmla="*/ 642 w 642"/>
                <a:gd name="T25" fmla="*/ 137 h 620"/>
                <a:gd name="T26" fmla="*/ 610 w 642"/>
                <a:gd name="T27" fmla="*/ 215 h 620"/>
                <a:gd name="T28" fmla="*/ 610 w 642"/>
                <a:gd name="T29" fmla="*/ 293 h 620"/>
                <a:gd name="T30" fmla="*/ 624 w 642"/>
                <a:gd name="T31" fmla="*/ 310 h 620"/>
                <a:gd name="T32" fmla="*/ 610 w 642"/>
                <a:gd name="T33" fmla="*/ 352 h 620"/>
                <a:gd name="T34" fmla="*/ 596 w 642"/>
                <a:gd name="T35" fmla="*/ 401 h 620"/>
                <a:gd name="T36" fmla="*/ 578 w 642"/>
                <a:gd name="T37" fmla="*/ 434 h 620"/>
                <a:gd name="T38" fmla="*/ 560 w 642"/>
                <a:gd name="T39" fmla="*/ 434 h 620"/>
                <a:gd name="T40" fmla="*/ 543 w 642"/>
                <a:gd name="T41" fmla="*/ 483 h 620"/>
                <a:gd name="T42" fmla="*/ 529 w 642"/>
                <a:gd name="T43" fmla="*/ 483 h 620"/>
                <a:gd name="T44" fmla="*/ 514 w 642"/>
                <a:gd name="T45" fmla="*/ 521 h 620"/>
                <a:gd name="T46" fmla="*/ 480 w 642"/>
                <a:gd name="T47" fmla="*/ 539 h 620"/>
                <a:gd name="T48" fmla="*/ 480 w 642"/>
                <a:gd name="T49" fmla="*/ 571 h 620"/>
                <a:gd name="T50" fmla="*/ 480 w 642"/>
                <a:gd name="T51" fmla="*/ 602 h 620"/>
                <a:gd name="T52" fmla="*/ 445 w 642"/>
                <a:gd name="T53" fmla="*/ 585 h 620"/>
                <a:gd name="T54" fmla="*/ 445 w 642"/>
                <a:gd name="T55" fmla="*/ 571 h 620"/>
                <a:gd name="T56" fmla="*/ 433 w 642"/>
                <a:gd name="T57" fmla="*/ 571 h 620"/>
                <a:gd name="T58" fmla="*/ 421 w 642"/>
                <a:gd name="T59" fmla="*/ 571 h 620"/>
                <a:gd name="T60" fmla="*/ 395 w 642"/>
                <a:gd name="T61" fmla="*/ 571 h 620"/>
                <a:gd name="T62" fmla="*/ 381 w 642"/>
                <a:gd name="T63" fmla="*/ 589 h 620"/>
                <a:gd name="T64" fmla="*/ 300 w 642"/>
                <a:gd name="T65" fmla="*/ 557 h 620"/>
                <a:gd name="T66" fmla="*/ 300 w 642"/>
                <a:gd name="T67" fmla="*/ 571 h 620"/>
                <a:gd name="T68" fmla="*/ 268 w 642"/>
                <a:gd name="T69" fmla="*/ 574 h 620"/>
                <a:gd name="T70" fmla="*/ 251 w 642"/>
                <a:gd name="T71" fmla="*/ 589 h 620"/>
                <a:gd name="T72" fmla="*/ 243 w 642"/>
                <a:gd name="T73" fmla="*/ 602 h 620"/>
                <a:gd name="T74" fmla="*/ 226 w 642"/>
                <a:gd name="T75" fmla="*/ 620 h 620"/>
                <a:gd name="T76" fmla="*/ 212 w 642"/>
                <a:gd name="T77" fmla="*/ 589 h 620"/>
                <a:gd name="T78" fmla="*/ 176 w 642"/>
                <a:gd name="T79" fmla="*/ 557 h 620"/>
                <a:gd name="T80" fmla="*/ 194 w 642"/>
                <a:gd name="T81" fmla="*/ 539 h 620"/>
                <a:gd name="T82" fmla="*/ 194 w 642"/>
                <a:gd name="T83" fmla="*/ 521 h 620"/>
                <a:gd name="T84" fmla="*/ 82 w 642"/>
                <a:gd name="T85" fmla="*/ 521 h 620"/>
                <a:gd name="T86" fmla="*/ 82 w 642"/>
                <a:gd name="T87" fmla="*/ 465 h 620"/>
                <a:gd name="T88" fmla="*/ 64 w 642"/>
                <a:gd name="T89" fmla="*/ 447 h 620"/>
                <a:gd name="T90" fmla="*/ 64 w 642"/>
                <a:gd name="T91" fmla="*/ 434 h 620"/>
                <a:gd name="T92" fmla="*/ 82 w 642"/>
                <a:gd name="T93" fmla="*/ 416 h 620"/>
                <a:gd name="T94" fmla="*/ 64 w 642"/>
                <a:gd name="T95" fmla="*/ 401 h 620"/>
                <a:gd name="T96" fmla="*/ 64 w 642"/>
                <a:gd name="T97" fmla="*/ 384 h 620"/>
                <a:gd name="T98" fmla="*/ 46 w 642"/>
                <a:gd name="T99" fmla="*/ 370 h 620"/>
                <a:gd name="T100" fmla="*/ 67 w 642"/>
                <a:gd name="T101" fmla="*/ 352 h 620"/>
                <a:gd name="T102" fmla="*/ 82 w 642"/>
                <a:gd name="T103" fmla="*/ 310 h 620"/>
                <a:gd name="T104" fmla="*/ 99 w 642"/>
                <a:gd name="T105" fmla="*/ 293 h 620"/>
                <a:gd name="T106" fmla="*/ 99 w 642"/>
                <a:gd name="T107" fmla="*/ 278 h 620"/>
                <a:gd name="T108" fmla="*/ 82 w 642"/>
                <a:gd name="T109" fmla="*/ 243 h 620"/>
                <a:gd name="T110" fmla="*/ 82 w 642"/>
                <a:gd name="T111" fmla="*/ 215 h 620"/>
                <a:gd name="T112" fmla="*/ 32 w 642"/>
                <a:gd name="T113" fmla="*/ 215 h 620"/>
                <a:gd name="T114" fmla="*/ 0 w 642"/>
                <a:gd name="T115" fmla="*/ 173 h 620"/>
                <a:gd name="T116" fmla="*/ 0 w 642"/>
                <a:gd name="T117" fmla="*/ 92 h 620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642"/>
                <a:gd name="T178" fmla="*/ 0 h 620"/>
                <a:gd name="T179" fmla="*/ 642 w 642"/>
                <a:gd name="T180" fmla="*/ 620 h 620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642" h="620">
                  <a:moveTo>
                    <a:pt x="0" y="92"/>
                  </a:moveTo>
                  <a:lnTo>
                    <a:pt x="176" y="74"/>
                  </a:lnTo>
                  <a:lnTo>
                    <a:pt x="176" y="59"/>
                  </a:lnTo>
                  <a:lnTo>
                    <a:pt x="176" y="44"/>
                  </a:lnTo>
                  <a:lnTo>
                    <a:pt x="176" y="28"/>
                  </a:lnTo>
                  <a:lnTo>
                    <a:pt x="176" y="14"/>
                  </a:lnTo>
                  <a:lnTo>
                    <a:pt x="194" y="0"/>
                  </a:lnTo>
                  <a:lnTo>
                    <a:pt x="226" y="31"/>
                  </a:lnTo>
                  <a:lnTo>
                    <a:pt x="226" y="74"/>
                  </a:lnTo>
                  <a:lnTo>
                    <a:pt x="243" y="88"/>
                  </a:lnTo>
                  <a:lnTo>
                    <a:pt x="251" y="105"/>
                  </a:lnTo>
                  <a:lnTo>
                    <a:pt x="268" y="123"/>
                  </a:lnTo>
                  <a:lnTo>
                    <a:pt x="642" y="137"/>
                  </a:lnTo>
                  <a:lnTo>
                    <a:pt x="610" y="215"/>
                  </a:lnTo>
                  <a:lnTo>
                    <a:pt x="610" y="293"/>
                  </a:lnTo>
                  <a:lnTo>
                    <a:pt x="624" y="310"/>
                  </a:lnTo>
                  <a:lnTo>
                    <a:pt x="610" y="352"/>
                  </a:lnTo>
                  <a:lnTo>
                    <a:pt x="596" y="401"/>
                  </a:lnTo>
                  <a:lnTo>
                    <a:pt x="578" y="434"/>
                  </a:lnTo>
                  <a:lnTo>
                    <a:pt x="560" y="434"/>
                  </a:lnTo>
                  <a:lnTo>
                    <a:pt x="543" y="483"/>
                  </a:lnTo>
                  <a:lnTo>
                    <a:pt x="529" y="483"/>
                  </a:lnTo>
                  <a:lnTo>
                    <a:pt x="514" y="521"/>
                  </a:lnTo>
                  <a:lnTo>
                    <a:pt x="480" y="539"/>
                  </a:lnTo>
                  <a:lnTo>
                    <a:pt x="480" y="571"/>
                  </a:lnTo>
                  <a:lnTo>
                    <a:pt x="480" y="602"/>
                  </a:lnTo>
                  <a:lnTo>
                    <a:pt x="445" y="585"/>
                  </a:lnTo>
                  <a:lnTo>
                    <a:pt x="445" y="571"/>
                  </a:lnTo>
                  <a:lnTo>
                    <a:pt x="433" y="571"/>
                  </a:lnTo>
                  <a:lnTo>
                    <a:pt x="421" y="571"/>
                  </a:lnTo>
                  <a:lnTo>
                    <a:pt x="395" y="571"/>
                  </a:lnTo>
                  <a:lnTo>
                    <a:pt x="381" y="589"/>
                  </a:lnTo>
                  <a:lnTo>
                    <a:pt x="300" y="557"/>
                  </a:lnTo>
                  <a:lnTo>
                    <a:pt x="300" y="571"/>
                  </a:lnTo>
                  <a:lnTo>
                    <a:pt x="268" y="574"/>
                  </a:lnTo>
                  <a:lnTo>
                    <a:pt x="251" y="589"/>
                  </a:lnTo>
                  <a:lnTo>
                    <a:pt x="243" y="602"/>
                  </a:lnTo>
                  <a:lnTo>
                    <a:pt x="226" y="620"/>
                  </a:lnTo>
                  <a:lnTo>
                    <a:pt x="212" y="589"/>
                  </a:lnTo>
                  <a:lnTo>
                    <a:pt x="176" y="557"/>
                  </a:lnTo>
                  <a:lnTo>
                    <a:pt x="194" y="539"/>
                  </a:lnTo>
                  <a:lnTo>
                    <a:pt x="194" y="521"/>
                  </a:lnTo>
                  <a:lnTo>
                    <a:pt x="82" y="521"/>
                  </a:lnTo>
                  <a:lnTo>
                    <a:pt x="82" y="465"/>
                  </a:lnTo>
                  <a:lnTo>
                    <a:pt x="64" y="447"/>
                  </a:lnTo>
                  <a:lnTo>
                    <a:pt x="64" y="434"/>
                  </a:lnTo>
                  <a:lnTo>
                    <a:pt x="82" y="416"/>
                  </a:lnTo>
                  <a:lnTo>
                    <a:pt x="64" y="401"/>
                  </a:lnTo>
                  <a:lnTo>
                    <a:pt x="64" y="384"/>
                  </a:lnTo>
                  <a:lnTo>
                    <a:pt x="46" y="370"/>
                  </a:lnTo>
                  <a:lnTo>
                    <a:pt x="67" y="352"/>
                  </a:lnTo>
                  <a:lnTo>
                    <a:pt x="82" y="310"/>
                  </a:lnTo>
                  <a:lnTo>
                    <a:pt x="99" y="293"/>
                  </a:lnTo>
                  <a:lnTo>
                    <a:pt x="99" y="278"/>
                  </a:lnTo>
                  <a:lnTo>
                    <a:pt x="82" y="243"/>
                  </a:lnTo>
                  <a:lnTo>
                    <a:pt x="82" y="215"/>
                  </a:lnTo>
                  <a:lnTo>
                    <a:pt x="32" y="215"/>
                  </a:lnTo>
                  <a:lnTo>
                    <a:pt x="0" y="173"/>
                  </a:lnTo>
                  <a:lnTo>
                    <a:pt x="0" y="92"/>
                  </a:lnTo>
                  <a:close/>
                </a:path>
              </a:pathLst>
            </a:custGeom>
            <a:solidFill>
              <a:srgbClr val="087AB7"/>
            </a:solidFill>
            <a:ln w="9525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pt-BR">
                <a:cs typeface="Arial" panose="020B0604020202020204" pitchFamily="34" charset="0"/>
              </a:endParaRPr>
            </a:p>
          </p:txBody>
        </p:sp>
        <p:sp>
          <p:nvSpPr>
            <p:cNvPr id="7" name="Freeform 23"/>
            <p:cNvSpPr>
              <a:spLocks noChangeAspect="1"/>
            </p:cNvSpPr>
            <p:nvPr/>
          </p:nvSpPr>
          <p:spPr bwMode="auto">
            <a:xfrm>
              <a:off x="3266" y="2402"/>
              <a:ext cx="642" cy="620"/>
            </a:xfrm>
            <a:custGeom>
              <a:avLst/>
              <a:gdLst>
                <a:gd name="T0" fmla="*/ 0 w 642"/>
                <a:gd name="T1" fmla="*/ 92 h 620"/>
                <a:gd name="T2" fmla="*/ 176 w 642"/>
                <a:gd name="T3" fmla="*/ 74 h 620"/>
                <a:gd name="T4" fmla="*/ 176 w 642"/>
                <a:gd name="T5" fmla="*/ 59 h 620"/>
                <a:gd name="T6" fmla="*/ 176 w 642"/>
                <a:gd name="T7" fmla="*/ 44 h 620"/>
                <a:gd name="T8" fmla="*/ 176 w 642"/>
                <a:gd name="T9" fmla="*/ 28 h 620"/>
                <a:gd name="T10" fmla="*/ 176 w 642"/>
                <a:gd name="T11" fmla="*/ 14 h 620"/>
                <a:gd name="T12" fmla="*/ 194 w 642"/>
                <a:gd name="T13" fmla="*/ 0 h 620"/>
                <a:gd name="T14" fmla="*/ 226 w 642"/>
                <a:gd name="T15" fmla="*/ 31 h 620"/>
                <a:gd name="T16" fmla="*/ 226 w 642"/>
                <a:gd name="T17" fmla="*/ 74 h 620"/>
                <a:gd name="T18" fmla="*/ 243 w 642"/>
                <a:gd name="T19" fmla="*/ 88 h 620"/>
                <a:gd name="T20" fmla="*/ 251 w 642"/>
                <a:gd name="T21" fmla="*/ 105 h 620"/>
                <a:gd name="T22" fmla="*/ 268 w 642"/>
                <a:gd name="T23" fmla="*/ 123 h 620"/>
                <a:gd name="T24" fmla="*/ 642 w 642"/>
                <a:gd name="T25" fmla="*/ 137 h 620"/>
                <a:gd name="T26" fmla="*/ 610 w 642"/>
                <a:gd name="T27" fmla="*/ 215 h 620"/>
                <a:gd name="T28" fmla="*/ 610 w 642"/>
                <a:gd name="T29" fmla="*/ 293 h 620"/>
                <a:gd name="T30" fmla="*/ 624 w 642"/>
                <a:gd name="T31" fmla="*/ 310 h 620"/>
                <a:gd name="T32" fmla="*/ 610 w 642"/>
                <a:gd name="T33" fmla="*/ 352 h 620"/>
                <a:gd name="T34" fmla="*/ 596 w 642"/>
                <a:gd name="T35" fmla="*/ 401 h 620"/>
                <a:gd name="T36" fmla="*/ 578 w 642"/>
                <a:gd name="T37" fmla="*/ 434 h 620"/>
                <a:gd name="T38" fmla="*/ 560 w 642"/>
                <a:gd name="T39" fmla="*/ 434 h 620"/>
                <a:gd name="T40" fmla="*/ 543 w 642"/>
                <a:gd name="T41" fmla="*/ 483 h 620"/>
                <a:gd name="T42" fmla="*/ 529 w 642"/>
                <a:gd name="T43" fmla="*/ 483 h 620"/>
                <a:gd name="T44" fmla="*/ 514 w 642"/>
                <a:gd name="T45" fmla="*/ 521 h 620"/>
                <a:gd name="T46" fmla="*/ 480 w 642"/>
                <a:gd name="T47" fmla="*/ 539 h 620"/>
                <a:gd name="T48" fmla="*/ 480 w 642"/>
                <a:gd name="T49" fmla="*/ 571 h 620"/>
                <a:gd name="T50" fmla="*/ 480 w 642"/>
                <a:gd name="T51" fmla="*/ 602 h 620"/>
                <a:gd name="T52" fmla="*/ 445 w 642"/>
                <a:gd name="T53" fmla="*/ 585 h 620"/>
                <a:gd name="T54" fmla="*/ 445 w 642"/>
                <a:gd name="T55" fmla="*/ 571 h 620"/>
                <a:gd name="T56" fmla="*/ 433 w 642"/>
                <a:gd name="T57" fmla="*/ 571 h 620"/>
                <a:gd name="T58" fmla="*/ 421 w 642"/>
                <a:gd name="T59" fmla="*/ 571 h 620"/>
                <a:gd name="T60" fmla="*/ 395 w 642"/>
                <a:gd name="T61" fmla="*/ 571 h 620"/>
                <a:gd name="T62" fmla="*/ 381 w 642"/>
                <a:gd name="T63" fmla="*/ 589 h 620"/>
                <a:gd name="T64" fmla="*/ 300 w 642"/>
                <a:gd name="T65" fmla="*/ 557 h 620"/>
                <a:gd name="T66" fmla="*/ 300 w 642"/>
                <a:gd name="T67" fmla="*/ 571 h 620"/>
                <a:gd name="T68" fmla="*/ 268 w 642"/>
                <a:gd name="T69" fmla="*/ 574 h 620"/>
                <a:gd name="T70" fmla="*/ 251 w 642"/>
                <a:gd name="T71" fmla="*/ 589 h 620"/>
                <a:gd name="T72" fmla="*/ 243 w 642"/>
                <a:gd name="T73" fmla="*/ 602 h 620"/>
                <a:gd name="T74" fmla="*/ 226 w 642"/>
                <a:gd name="T75" fmla="*/ 620 h 620"/>
                <a:gd name="T76" fmla="*/ 212 w 642"/>
                <a:gd name="T77" fmla="*/ 589 h 620"/>
                <a:gd name="T78" fmla="*/ 176 w 642"/>
                <a:gd name="T79" fmla="*/ 557 h 620"/>
                <a:gd name="T80" fmla="*/ 194 w 642"/>
                <a:gd name="T81" fmla="*/ 539 h 620"/>
                <a:gd name="T82" fmla="*/ 194 w 642"/>
                <a:gd name="T83" fmla="*/ 521 h 620"/>
                <a:gd name="T84" fmla="*/ 82 w 642"/>
                <a:gd name="T85" fmla="*/ 521 h 620"/>
                <a:gd name="T86" fmla="*/ 82 w 642"/>
                <a:gd name="T87" fmla="*/ 465 h 620"/>
                <a:gd name="T88" fmla="*/ 64 w 642"/>
                <a:gd name="T89" fmla="*/ 447 h 620"/>
                <a:gd name="T90" fmla="*/ 64 w 642"/>
                <a:gd name="T91" fmla="*/ 434 h 620"/>
                <a:gd name="T92" fmla="*/ 82 w 642"/>
                <a:gd name="T93" fmla="*/ 416 h 620"/>
                <a:gd name="T94" fmla="*/ 64 w 642"/>
                <a:gd name="T95" fmla="*/ 401 h 620"/>
                <a:gd name="T96" fmla="*/ 64 w 642"/>
                <a:gd name="T97" fmla="*/ 384 h 620"/>
                <a:gd name="T98" fmla="*/ 46 w 642"/>
                <a:gd name="T99" fmla="*/ 370 h 620"/>
                <a:gd name="T100" fmla="*/ 67 w 642"/>
                <a:gd name="T101" fmla="*/ 352 h 620"/>
                <a:gd name="T102" fmla="*/ 82 w 642"/>
                <a:gd name="T103" fmla="*/ 310 h 620"/>
                <a:gd name="T104" fmla="*/ 99 w 642"/>
                <a:gd name="T105" fmla="*/ 293 h 620"/>
                <a:gd name="T106" fmla="*/ 99 w 642"/>
                <a:gd name="T107" fmla="*/ 278 h 620"/>
                <a:gd name="T108" fmla="*/ 82 w 642"/>
                <a:gd name="T109" fmla="*/ 243 h 620"/>
                <a:gd name="T110" fmla="*/ 82 w 642"/>
                <a:gd name="T111" fmla="*/ 215 h 620"/>
                <a:gd name="T112" fmla="*/ 32 w 642"/>
                <a:gd name="T113" fmla="*/ 215 h 620"/>
                <a:gd name="T114" fmla="*/ 0 w 642"/>
                <a:gd name="T115" fmla="*/ 173 h 620"/>
                <a:gd name="T116" fmla="*/ 0 w 642"/>
                <a:gd name="T117" fmla="*/ 92 h 620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642"/>
                <a:gd name="T178" fmla="*/ 0 h 620"/>
                <a:gd name="T179" fmla="*/ 642 w 642"/>
                <a:gd name="T180" fmla="*/ 620 h 620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642" h="620">
                  <a:moveTo>
                    <a:pt x="0" y="92"/>
                  </a:moveTo>
                  <a:lnTo>
                    <a:pt x="176" y="74"/>
                  </a:lnTo>
                  <a:lnTo>
                    <a:pt x="176" y="59"/>
                  </a:lnTo>
                  <a:lnTo>
                    <a:pt x="176" y="44"/>
                  </a:lnTo>
                  <a:lnTo>
                    <a:pt x="176" y="28"/>
                  </a:lnTo>
                  <a:lnTo>
                    <a:pt x="176" y="14"/>
                  </a:lnTo>
                  <a:lnTo>
                    <a:pt x="194" y="0"/>
                  </a:lnTo>
                  <a:lnTo>
                    <a:pt x="226" y="31"/>
                  </a:lnTo>
                  <a:lnTo>
                    <a:pt x="226" y="74"/>
                  </a:lnTo>
                  <a:lnTo>
                    <a:pt x="243" y="88"/>
                  </a:lnTo>
                  <a:lnTo>
                    <a:pt x="251" y="105"/>
                  </a:lnTo>
                  <a:lnTo>
                    <a:pt x="268" y="123"/>
                  </a:lnTo>
                  <a:lnTo>
                    <a:pt x="642" y="137"/>
                  </a:lnTo>
                  <a:lnTo>
                    <a:pt x="610" y="215"/>
                  </a:lnTo>
                  <a:lnTo>
                    <a:pt x="610" y="293"/>
                  </a:lnTo>
                  <a:lnTo>
                    <a:pt x="624" y="310"/>
                  </a:lnTo>
                  <a:lnTo>
                    <a:pt x="610" y="352"/>
                  </a:lnTo>
                  <a:lnTo>
                    <a:pt x="596" y="401"/>
                  </a:lnTo>
                  <a:lnTo>
                    <a:pt x="578" y="434"/>
                  </a:lnTo>
                  <a:lnTo>
                    <a:pt x="560" y="434"/>
                  </a:lnTo>
                  <a:lnTo>
                    <a:pt x="543" y="483"/>
                  </a:lnTo>
                  <a:lnTo>
                    <a:pt x="529" y="483"/>
                  </a:lnTo>
                  <a:lnTo>
                    <a:pt x="514" y="521"/>
                  </a:lnTo>
                  <a:lnTo>
                    <a:pt x="480" y="539"/>
                  </a:lnTo>
                  <a:lnTo>
                    <a:pt x="480" y="571"/>
                  </a:lnTo>
                  <a:lnTo>
                    <a:pt x="480" y="602"/>
                  </a:lnTo>
                  <a:lnTo>
                    <a:pt x="445" y="585"/>
                  </a:lnTo>
                  <a:lnTo>
                    <a:pt x="445" y="571"/>
                  </a:lnTo>
                  <a:lnTo>
                    <a:pt x="433" y="571"/>
                  </a:lnTo>
                  <a:lnTo>
                    <a:pt x="421" y="571"/>
                  </a:lnTo>
                  <a:lnTo>
                    <a:pt x="395" y="571"/>
                  </a:lnTo>
                  <a:lnTo>
                    <a:pt x="381" y="589"/>
                  </a:lnTo>
                  <a:lnTo>
                    <a:pt x="300" y="557"/>
                  </a:lnTo>
                  <a:lnTo>
                    <a:pt x="300" y="571"/>
                  </a:lnTo>
                  <a:lnTo>
                    <a:pt x="268" y="574"/>
                  </a:lnTo>
                  <a:lnTo>
                    <a:pt x="251" y="589"/>
                  </a:lnTo>
                  <a:lnTo>
                    <a:pt x="243" y="602"/>
                  </a:lnTo>
                  <a:lnTo>
                    <a:pt x="226" y="620"/>
                  </a:lnTo>
                  <a:lnTo>
                    <a:pt x="212" y="589"/>
                  </a:lnTo>
                  <a:lnTo>
                    <a:pt x="176" y="557"/>
                  </a:lnTo>
                  <a:lnTo>
                    <a:pt x="194" y="539"/>
                  </a:lnTo>
                  <a:lnTo>
                    <a:pt x="194" y="521"/>
                  </a:lnTo>
                  <a:lnTo>
                    <a:pt x="82" y="521"/>
                  </a:lnTo>
                  <a:lnTo>
                    <a:pt x="82" y="465"/>
                  </a:lnTo>
                  <a:lnTo>
                    <a:pt x="64" y="447"/>
                  </a:lnTo>
                  <a:lnTo>
                    <a:pt x="64" y="434"/>
                  </a:lnTo>
                  <a:lnTo>
                    <a:pt x="82" y="416"/>
                  </a:lnTo>
                  <a:lnTo>
                    <a:pt x="64" y="401"/>
                  </a:lnTo>
                  <a:lnTo>
                    <a:pt x="64" y="384"/>
                  </a:lnTo>
                  <a:lnTo>
                    <a:pt x="46" y="370"/>
                  </a:lnTo>
                  <a:lnTo>
                    <a:pt x="67" y="352"/>
                  </a:lnTo>
                  <a:lnTo>
                    <a:pt x="82" y="310"/>
                  </a:lnTo>
                  <a:lnTo>
                    <a:pt x="99" y="293"/>
                  </a:lnTo>
                  <a:lnTo>
                    <a:pt x="99" y="278"/>
                  </a:lnTo>
                  <a:lnTo>
                    <a:pt x="82" y="243"/>
                  </a:lnTo>
                  <a:lnTo>
                    <a:pt x="82" y="215"/>
                  </a:lnTo>
                  <a:lnTo>
                    <a:pt x="32" y="215"/>
                  </a:lnTo>
                  <a:lnTo>
                    <a:pt x="0" y="173"/>
                  </a:lnTo>
                  <a:lnTo>
                    <a:pt x="0" y="92"/>
                  </a:lnTo>
                </a:path>
              </a:pathLst>
            </a:custGeom>
            <a:solidFill>
              <a:srgbClr val="087AB7"/>
            </a:solidFill>
            <a:ln w="9525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pt-BR">
                <a:cs typeface="Arial" panose="020B0604020202020204" pitchFamily="34" charset="0"/>
              </a:endParaRPr>
            </a:p>
          </p:txBody>
        </p:sp>
      </p:grpSp>
      <p:grpSp>
        <p:nvGrpSpPr>
          <p:cNvPr id="8" name="Group 28"/>
          <p:cNvGrpSpPr>
            <a:grpSpLocks noChangeAspect="1"/>
          </p:cNvGrpSpPr>
          <p:nvPr/>
        </p:nvGrpSpPr>
        <p:grpSpPr bwMode="auto">
          <a:xfrm>
            <a:off x="8302859" y="4333852"/>
            <a:ext cx="944156" cy="671715"/>
            <a:chOff x="3668" y="3265"/>
            <a:chExt cx="342" cy="246"/>
          </a:xfrm>
          <a:solidFill>
            <a:schemeClr val="bg1">
              <a:lumMod val="85000"/>
            </a:schemeClr>
          </a:solidFill>
        </p:grpSpPr>
        <p:sp>
          <p:nvSpPr>
            <p:cNvPr id="9" name="Freeform 29"/>
            <p:cNvSpPr>
              <a:spLocks noChangeAspect="1"/>
            </p:cNvSpPr>
            <p:nvPr/>
          </p:nvSpPr>
          <p:spPr bwMode="auto">
            <a:xfrm>
              <a:off x="3668" y="3265"/>
              <a:ext cx="342" cy="246"/>
            </a:xfrm>
            <a:custGeom>
              <a:avLst/>
              <a:gdLst>
                <a:gd name="T0" fmla="*/ 327 w 342"/>
                <a:gd name="T1" fmla="*/ 187 h 246"/>
                <a:gd name="T2" fmla="*/ 324 w 342"/>
                <a:gd name="T3" fmla="*/ 205 h 246"/>
                <a:gd name="T4" fmla="*/ 296 w 342"/>
                <a:gd name="T5" fmla="*/ 205 h 246"/>
                <a:gd name="T6" fmla="*/ 261 w 342"/>
                <a:gd name="T7" fmla="*/ 228 h 246"/>
                <a:gd name="T8" fmla="*/ 261 w 342"/>
                <a:gd name="T9" fmla="*/ 205 h 246"/>
                <a:gd name="T10" fmla="*/ 247 w 342"/>
                <a:gd name="T11" fmla="*/ 205 h 246"/>
                <a:gd name="T12" fmla="*/ 229 w 342"/>
                <a:gd name="T13" fmla="*/ 205 h 246"/>
                <a:gd name="T14" fmla="*/ 212 w 342"/>
                <a:gd name="T15" fmla="*/ 205 h 246"/>
                <a:gd name="T16" fmla="*/ 197 w 342"/>
                <a:gd name="T17" fmla="*/ 228 h 246"/>
                <a:gd name="T18" fmla="*/ 179 w 342"/>
                <a:gd name="T19" fmla="*/ 228 h 246"/>
                <a:gd name="T20" fmla="*/ 179 w 342"/>
                <a:gd name="T21" fmla="*/ 246 h 246"/>
                <a:gd name="T22" fmla="*/ 163 w 342"/>
                <a:gd name="T23" fmla="*/ 246 h 246"/>
                <a:gd name="T24" fmla="*/ 130 w 342"/>
                <a:gd name="T25" fmla="*/ 228 h 246"/>
                <a:gd name="T26" fmla="*/ 99 w 342"/>
                <a:gd name="T27" fmla="*/ 228 h 246"/>
                <a:gd name="T28" fmla="*/ 67 w 342"/>
                <a:gd name="T29" fmla="*/ 228 h 246"/>
                <a:gd name="T30" fmla="*/ 49 w 342"/>
                <a:gd name="T31" fmla="*/ 228 h 246"/>
                <a:gd name="T32" fmla="*/ 31 w 342"/>
                <a:gd name="T33" fmla="*/ 187 h 246"/>
                <a:gd name="T34" fmla="*/ 0 w 342"/>
                <a:gd name="T35" fmla="*/ 187 h 246"/>
                <a:gd name="T36" fmla="*/ 0 w 342"/>
                <a:gd name="T37" fmla="*/ 137 h 246"/>
                <a:gd name="T38" fmla="*/ 18 w 342"/>
                <a:gd name="T39" fmla="*/ 123 h 246"/>
                <a:gd name="T40" fmla="*/ 18 w 342"/>
                <a:gd name="T41" fmla="*/ 92 h 246"/>
                <a:gd name="T42" fmla="*/ 31 w 342"/>
                <a:gd name="T43" fmla="*/ 92 h 246"/>
                <a:gd name="T44" fmla="*/ 31 w 342"/>
                <a:gd name="T45" fmla="*/ 49 h 246"/>
                <a:gd name="T46" fmla="*/ 49 w 342"/>
                <a:gd name="T47" fmla="*/ 36 h 246"/>
                <a:gd name="T48" fmla="*/ 81 w 342"/>
                <a:gd name="T49" fmla="*/ 0 h 246"/>
                <a:gd name="T50" fmla="*/ 99 w 342"/>
                <a:gd name="T51" fmla="*/ 0 h 246"/>
                <a:gd name="T52" fmla="*/ 130 w 342"/>
                <a:gd name="T53" fmla="*/ 18 h 246"/>
                <a:gd name="T54" fmla="*/ 148 w 342"/>
                <a:gd name="T55" fmla="*/ 18 h 246"/>
                <a:gd name="T56" fmla="*/ 179 w 342"/>
                <a:gd name="T57" fmla="*/ 18 h 246"/>
                <a:gd name="T58" fmla="*/ 212 w 342"/>
                <a:gd name="T59" fmla="*/ 36 h 246"/>
                <a:gd name="T60" fmla="*/ 247 w 342"/>
                <a:gd name="T61" fmla="*/ 36 h 246"/>
                <a:gd name="T62" fmla="*/ 261 w 342"/>
                <a:gd name="T63" fmla="*/ 49 h 246"/>
                <a:gd name="T64" fmla="*/ 278 w 342"/>
                <a:gd name="T65" fmla="*/ 92 h 246"/>
                <a:gd name="T66" fmla="*/ 293 w 342"/>
                <a:gd name="T67" fmla="*/ 105 h 246"/>
                <a:gd name="T68" fmla="*/ 275 w 342"/>
                <a:gd name="T69" fmla="*/ 123 h 246"/>
                <a:gd name="T70" fmla="*/ 293 w 342"/>
                <a:gd name="T71" fmla="*/ 120 h 246"/>
                <a:gd name="T72" fmla="*/ 324 w 342"/>
                <a:gd name="T73" fmla="*/ 137 h 246"/>
                <a:gd name="T74" fmla="*/ 324 w 342"/>
                <a:gd name="T75" fmla="*/ 154 h 246"/>
                <a:gd name="T76" fmla="*/ 342 w 342"/>
                <a:gd name="T77" fmla="*/ 137 h 246"/>
                <a:gd name="T78" fmla="*/ 342 w 342"/>
                <a:gd name="T79" fmla="*/ 172 h 246"/>
                <a:gd name="T80" fmla="*/ 314 w 342"/>
                <a:gd name="T81" fmla="*/ 172 h 246"/>
                <a:gd name="T82" fmla="*/ 327 w 342"/>
                <a:gd name="T83" fmla="*/ 187 h 24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342"/>
                <a:gd name="T127" fmla="*/ 0 h 246"/>
                <a:gd name="T128" fmla="*/ 342 w 342"/>
                <a:gd name="T129" fmla="*/ 246 h 24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342" h="246">
                  <a:moveTo>
                    <a:pt x="327" y="187"/>
                  </a:moveTo>
                  <a:lnTo>
                    <a:pt x="324" y="205"/>
                  </a:lnTo>
                  <a:lnTo>
                    <a:pt x="296" y="205"/>
                  </a:lnTo>
                  <a:lnTo>
                    <a:pt x="261" y="228"/>
                  </a:lnTo>
                  <a:lnTo>
                    <a:pt x="261" y="205"/>
                  </a:lnTo>
                  <a:lnTo>
                    <a:pt x="247" y="205"/>
                  </a:lnTo>
                  <a:lnTo>
                    <a:pt x="229" y="205"/>
                  </a:lnTo>
                  <a:lnTo>
                    <a:pt x="212" y="205"/>
                  </a:lnTo>
                  <a:lnTo>
                    <a:pt x="197" y="228"/>
                  </a:lnTo>
                  <a:lnTo>
                    <a:pt x="179" y="228"/>
                  </a:lnTo>
                  <a:lnTo>
                    <a:pt x="179" y="246"/>
                  </a:lnTo>
                  <a:lnTo>
                    <a:pt x="163" y="246"/>
                  </a:lnTo>
                  <a:lnTo>
                    <a:pt x="130" y="228"/>
                  </a:lnTo>
                  <a:lnTo>
                    <a:pt x="99" y="228"/>
                  </a:lnTo>
                  <a:lnTo>
                    <a:pt x="67" y="228"/>
                  </a:lnTo>
                  <a:lnTo>
                    <a:pt x="49" y="228"/>
                  </a:lnTo>
                  <a:lnTo>
                    <a:pt x="31" y="187"/>
                  </a:lnTo>
                  <a:lnTo>
                    <a:pt x="0" y="187"/>
                  </a:lnTo>
                  <a:lnTo>
                    <a:pt x="0" y="137"/>
                  </a:lnTo>
                  <a:lnTo>
                    <a:pt x="18" y="123"/>
                  </a:lnTo>
                  <a:lnTo>
                    <a:pt x="18" y="92"/>
                  </a:lnTo>
                  <a:lnTo>
                    <a:pt x="31" y="92"/>
                  </a:lnTo>
                  <a:lnTo>
                    <a:pt x="31" y="49"/>
                  </a:lnTo>
                  <a:lnTo>
                    <a:pt x="49" y="36"/>
                  </a:lnTo>
                  <a:lnTo>
                    <a:pt x="81" y="0"/>
                  </a:lnTo>
                  <a:lnTo>
                    <a:pt x="99" y="0"/>
                  </a:lnTo>
                  <a:lnTo>
                    <a:pt x="130" y="18"/>
                  </a:lnTo>
                  <a:lnTo>
                    <a:pt x="148" y="18"/>
                  </a:lnTo>
                  <a:lnTo>
                    <a:pt x="179" y="18"/>
                  </a:lnTo>
                  <a:lnTo>
                    <a:pt x="212" y="36"/>
                  </a:lnTo>
                  <a:lnTo>
                    <a:pt x="247" y="36"/>
                  </a:lnTo>
                  <a:lnTo>
                    <a:pt x="261" y="49"/>
                  </a:lnTo>
                  <a:lnTo>
                    <a:pt x="278" y="92"/>
                  </a:lnTo>
                  <a:lnTo>
                    <a:pt x="293" y="105"/>
                  </a:lnTo>
                  <a:lnTo>
                    <a:pt x="275" y="123"/>
                  </a:lnTo>
                  <a:lnTo>
                    <a:pt x="293" y="120"/>
                  </a:lnTo>
                  <a:lnTo>
                    <a:pt x="324" y="137"/>
                  </a:lnTo>
                  <a:lnTo>
                    <a:pt x="324" y="154"/>
                  </a:lnTo>
                  <a:lnTo>
                    <a:pt x="342" y="137"/>
                  </a:lnTo>
                  <a:lnTo>
                    <a:pt x="342" y="172"/>
                  </a:lnTo>
                  <a:lnTo>
                    <a:pt x="314" y="172"/>
                  </a:lnTo>
                  <a:lnTo>
                    <a:pt x="327" y="187"/>
                  </a:lnTo>
                  <a:close/>
                </a:path>
              </a:pathLst>
            </a:custGeom>
            <a:solidFill>
              <a:srgbClr val="087AB7"/>
            </a:solidFill>
            <a:ln w="9525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pt-BR">
                <a:cs typeface="Arial" panose="020B0604020202020204" pitchFamily="34" charset="0"/>
              </a:endParaRPr>
            </a:p>
          </p:txBody>
        </p:sp>
        <p:sp>
          <p:nvSpPr>
            <p:cNvPr id="10" name="Freeform 30"/>
            <p:cNvSpPr>
              <a:spLocks noChangeAspect="1"/>
            </p:cNvSpPr>
            <p:nvPr/>
          </p:nvSpPr>
          <p:spPr bwMode="auto">
            <a:xfrm>
              <a:off x="3668" y="3265"/>
              <a:ext cx="342" cy="246"/>
            </a:xfrm>
            <a:custGeom>
              <a:avLst/>
              <a:gdLst>
                <a:gd name="T0" fmla="*/ 327 w 342"/>
                <a:gd name="T1" fmla="*/ 187 h 246"/>
                <a:gd name="T2" fmla="*/ 324 w 342"/>
                <a:gd name="T3" fmla="*/ 205 h 246"/>
                <a:gd name="T4" fmla="*/ 296 w 342"/>
                <a:gd name="T5" fmla="*/ 205 h 246"/>
                <a:gd name="T6" fmla="*/ 261 w 342"/>
                <a:gd name="T7" fmla="*/ 228 h 246"/>
                <a:gd name="T8" fmla="*/ 261 w 342"/>
                <a:gd name="T9" fmla="*/ 205 h 246"/>
                <a:gd name="T10" fmla="*/ 247 w 342"/>
                <a:gd name="T11" fmla="*/ 205 h 246"/>
                <a:gd name="T12" fmla="*/ 229 w 342"/>
                <a:gd name="T13" fmla="*/ 205 h 246"/>
                <a:gd name="T14" fmla="*/ 212 w 342"/>
                <a:gd name="T15" fmla="*/ 205 h 246"/>
                <a:gd name="T16" fmla="*/ 197 w 342"/>
                <a:gd name="T17" fmla="*/ 228 h 246"/>
                <a:gd name="T18" fmla="*/ 179 w 342"/>
                <a:gd name="T19" fmla="*/ 228 h 246"/>
                <a:gd name="T20" fmla="*/ 179 w 342"/>
                <a:gd name="T21" fmla="*/ 246 h 246"/>
                <a:gd name="T22" fmla="*/ 163 w 342"/>
                <a:gd name="T23" fmla="*/ 246 h 246"/>
                <a:gd name="T24" fmla="*/ 130 w 342"/>
                <a:gd name="T25" fmla="*/ 228 h 246"/>
                <a:gd name="T26" fmla="*/ 99 w 342"/>
                <a:gd name="T27" fmla="*/ 228 h 246"/>
                <a:gd name="T28" fmla="*/ 67 w 342"/>
                <a:gd name="T29" fmla="*/ 228 h 246"/>
                <a:gd name="T30" fmla="*/ 49 w 342"/>
                <a:gd name="T31" fmla="*/ 228 h 246"/>
                <a:gd name="T32" fmla="*/ 31 w 342"/>
                <a:gd name="T33" fmla="*/ 187 h 246"/>
                <a:gd name="T34" fmla="*/ 0 w 342"/>
                <a:gd name="T35" fmla="*/ 187 h 246"/>
                <a:gd name="T36" fmla="*/ 0 w 342"/>
                <a:gd name="T37" fmla="*/ 137 h 246"/>
                <a:gd name="T38" fmla="*/ 18 w 342"/>
                <a:gd name="T39" fmla="*/ 123 h 246"/>
                <a:gd name="T40" fmla="*/ 18 w 342"/>
                <a:gd name="T41" fmla="*/ 92 h 246"/>
                <a:gd name="T42" fmla="*/ 31 w 342"/>
                <a:gd name="T43" fmla="*/ 92 h 246"/>
                <a:gd name="T44" fmla="*/ 31 w 342"/>
                <a:gd name="T45" fmla="*/ 49 h 246"/>
                <a:gd name="T46" fmla="*/ 49 w 342"/>
                <a:gd name="T47" fmla="*/ 36 h 246"/>
                <a:gd name="T48" fmla="*/ 81 w 342"/>
                <a:gd name="T49" fmla="*/ 0 h 246"/>
                <a:gd name="T50" fmla="*/ 99 w 342"/>
                <a:gd name="T51" fmla="*/ 0 h 246"/>
                <a:gd name="T52" fmla="*/ 130 w 342"/>
                <a:gd name="T53" fmla="*/ 18 h 246"/>
                <a:gd name="T54" fmla="*/ 148 w 342"/>
                <a:gd name="T55" fmla="*/ 18 h 246"/>
                <a:gd name="T56" fmla="*/ 179 w 342"/>
                <a:gd name="T57" fmla="*/ 18 h 246"/>
                <a:gd name="T58" fmla="*/ 212 w 342"/>
                <a:gd name="T59" fmla="*/ 36 h 246"/>
                <a:gd name="T60" fmla="*/ 247 w 342"/>
                <a:gd name="T61" fmla="*/ 36 h 246"/>
                <a:gd name="T62" fmla="*/ 261 w 342"/>
                <a:gd name="T63" fmla="*/ 49 h 246"/>
                <a:gd name="T64" fmla="*/ 278 w 342"/>
                <a:gd name="T65" fmla="*/ 92 h 246"/>
                <a:gd name="T66" fmla="*/ 293 w 342"/>
                <a:gd name="T67" fmla="*/ 105 h 246"/>
                <a:gd name="T68" fmla="*/ 275 w 342"/>
                <a:gd name="T69" fmla="*/ 123 h 246"/>
                <a:gd name="T70" fmla="*/ 293 w 342"/>
                <a:gd name="T71" fmla="*/ 120 h 246"/>
                <a:gd name="T72" fmla="*/ 324 w 342"/>
                <a:gd name="T73" fmla="*/ 137 h 246"/>
                <a:gd name="T74" fmla="*/ 324 w 342"/>
                <a:gd name="T75" fmla="*/ 154 h 246"/>
                <a:gd name="T76" fmla="*/ 342 w 342"/>
                <a:gd name="T77" fmla="*/ 137 h 246"/>
                <a:gd name="T78" fmla="*/ 342 w 342"/>
                <a:gd name="T79" fmla="*/ 172 h 246"/>
                <a:gd name="T80" fmla="*/ 314 w 342"/>
                <a:gd name="T81" fmla="*/ 172 h 246"/>
                <a:gd name="T82" fmla="*/ 327 w 342"/>
                <a:gd name="T83" fmla="*/ 187 h 24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342"/>
                <a:gd name="T127" fmla="*/ 0 h 246"/>
                <a:gd name="T128" fmla="*/ 342 w 342"/>
                <a:gd name="T129" fmla="*/ 246 h 24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342" h="246">
                  <a:moveTo>
                    <a:pt x="327" y="187"/>
                  </a:moveTo>
                  <a:lnTo>
                    <a:pt x="324" y="205"/>
                  </a:lnTo>
                  <a:lnTo>
                    <a:pt x="296" y="205"/>
                  </a:lnTo>
                  <a:lnTo>
                    <a:pt x="261" y="228"/>
                  </a:lnTo>
                  <a:lnTo>
                    <a:pt x="261" y="205"/>
                  </a:lnTo>
                  <a:lnTo>
                    <a:pt x="247" y="205"/>
                  </a:lnTo>
                  <a:lnTo>
                    <a:pt x="229" y="205"/>
                  </a:lnTo>
                  <a:lnTo>
                    <a:pt x="212" y="205"/>
                  </a:lnTo>
                  <a:lnTo>
                    <a:pt x="197" y="228"/>
                  </a:lnTo>
                  <a:lnTo>
                    <a:pt x="179" y="228"/>
                  </a:lnTo>
                  <a:lnTo>
                    <a:pt x="179" y="246"/>
                  </a:lnTo>
                  <a:lnTo>
                    <a:pt x="163" y="246"/>
                  </a:lnTo>
                  <a:lnTo>
                    <a:pt x="130" y="228"/>
                  </a:lnTo>
                  <a:lnTo>
                    <a:pt x="99" y="228"/>
                  </a:lnTo>
                  <a:lnTo>
                    <a:pt x="67" y="228"/>
                  </a:lnTo>
                  <a:lnTo>
                    <a:pt x="49" y="228"/>
                  </a:lnTo>
                  <a:lnTo>
                    <a:pt x="31" y="187"/>
                  </a:lnTo>
                  <a:lnTo>
                    <a:pt x="0" y="187"/>
                  </a:lnTo>
                  <a:lnTo>
                    <a:pt x="0" y="137"/>
                  </a:lnTo>
                  <a:lnTo>
                    <a:pt x="18" y="123"/>
                  </a:lnTo>
                  <a:lnTo>
                    <a:pt x="18" y="92"/>
                  </a:lnTo>
                  <a:lnTo>
                    <a:pt x="31" y="92"/>
                  </a:lnTo>
                  <a:lnTo>
                    <a:pt x="31" y="49"/>
                  </a:lnTo>
                  <a:lnTo>
                    <a:pt x="49" y="36"/>
                  </a:lnTo>
                  <a:lnTo>
                    <a:pt x="81" y="0"/>
                  </a:lnTo>
                  <a:lnTo>
                    <a:pt x="99" y="0"/>
                  </a:lnTo>
                  <a:lnTo>
                    <a:pt x="130" y="18"/>
                  </a:lnTo>
                  <a:lnTo>
                    <a:pt x="148" y="18"/>
                  </a:lnTo>
                  <a:lnTo>
                    <a:pt x="179" y="18"/>
                  </a:lnTo>
                  <a:lnTo>
                    <a:pt x="212" y="36"/>
                  </a:lnTo>
                  <a:lnTo>
                    <a:pt x="247" y="36"/>
                  </a:lnTo>
                  <a:lnTo>
                    <a:pt x="261" y="49"/>
                  </a:lnTo>
                  <a:lnTo>
                    <a:pt x="278" y="92"/>
                  </a:lnTo>
                  <a:lnTo>
                    <a:pt x="293" y="105"/>
                  </a:lnTo>
                  <a:lnTo>
                    <a:pt x="275" y="123"/>
                  </a:lnTo>
                  <a:lnTo>
                    <a:pt x="293" y="120"/>
                  </a:lnTo>
                  <a:lnTo>
                    <a:pt x="324" y="137"/>
                  </a:lnTo>
                  <a:lnTo>
                    <a:pt x="324" y="154"/>
                  </a:lnTo>
                  <a:lnTo>
                    <a:pt x="342" y="137"/>
                  </a:lnTo>
                  <a:lnTo>
                    <a:pt x="342" y="172"/>
                  </a:lnTo>
                  <a:lnTo>
                    <a:pt x="314" y="172"/>
                  </a:lnTo>
                  <a:lnTo>
                    <a:pt x="327" y="187"/>
                  </a:lnTo>
                </a:path>
              </a:pathLst>
            </a:custGeom>
            <a:solidFill>
              <a:srgbClr val="087AB7"/>
            </a:solidFill>
            <a:ln w="9525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pt-BR">
                <a:cs typeface="Arial" panose="020B0604020202020204" pitchFamily="34" charset="0"/>
              </a:endParaRPr>
            </a:p>
          </p:txBody>
        </p:sp>
      </p:grpSp>
      <p:grpSp>
        <p:nvGrpSpPr>
          <p:cNvPr id="11" name="Group 35"/>
          <p:cNvGrpSpPr>
            <a:grpSpLocks noChangeAspect="1"/>
          </p:cNvGrpSpPr>
          <p:nvPr/>
        </p:nvGrpSpPr>
        <p:grpSpPr bwMode="auto">
          <a:xfrm>
            <a:off x="8381796" y="4894421"/>
            <a:ext cx="815688" cy="521909"/>
            <a:chOff x="3696" y="3470"/>
            <a:chExt cx="295" cy="192"/>
          </a:xfrm>
          <a:solidFill>
            <a:schemeClr val="bg1">
              <a:lumMod val="85000"/>
            </a:schemeClr>
          </a:solidFill>
        </p:grpSpPr>
        <p:sp>
          <p:nvSpPr>
            <p:cNvPr id="12" name="Freeform 36"/>
            <p:cNvSpPr>
              <a:spLocks noChangeAspect="1"/>
            </p:cNvSpPr>
            <p:nvPr/>
          </p:nvSpPr>
          <p:spPr bwMode="auto">
            <a:xfrm>
              <a:off x="3696" y="3470"/>
              <a:ext cx="295" cy="192"/>
            </a:xfrm>
            <a:custGeom>
              <a:avLst/>
              <a:gdLst>
                <a:gd name="T0" fmla="*/ 0 w 295"/>
                <a:gd name="T1" fmla="*/ 69 h 192"/>
                <a:gd name="T2" fmla="*/ 21 w 295"/>
                <a:gd name="T3" fmla="*/ 52 h 192"/>
                <a:gd name="T4" fmla="*/ 21 w 295"/>
                <a:gd name="T5" fmla="*/ 25 h 192"/>
                <a:gd name="T6" fmla="*/ 105 w 295"/>
                <a:gd name="T7" fmla="*/ 25 h 192"/>
                <a:gd name="T8" fmla="*/ 134 w 295"/>
                <a:gd name="T9" fmla="*/ 41 h 192"/>
                <a:gd name="T10" fmla="*/ 151 w 295"/>
                <a:gd name="T11" fmla="*/ 38 h 192"/>
                <a:gd name="T12" fmla="*/ 151 w 295"/>
                <a:gd name="T13" fmla="*/ 25 h 192"/>
                <a:gd name="T14" fmla="*/ 169 w 295"/>
                <a:gd name="T15" fmla="*/ 25 h 192"/>
                <a:gd name="T16" fmla="*/ 183 w 295"/>
                <a:gd name="T17" fmla="*/ 0 h 192"/>
                <a:gd name="T18" fmla="*/ 232 w 295"/>
                <a:gd name="T19" fmla="*/ 0 h 192"/>
                <a:gd name="T20" fmla="*/ 232 w 295"/>
                <a:gd name="T21" fmla="*/ 25 h 192"/>
                <a:gd name="T22" fmla="*/ 267 w 295"/>
                <a:gd name="T23" fmla="*/ 0 h 192"/>
                <a:gd name="T24" fmla="*/ 295 w 295"/>
                <a:gd name="T25" fmla="*/ 0 h 192"/>
                <a:gd name="T26" fmla="*/ 277 w 295"/>
                <a:gd name="T27" fmla="*/ 25 h 192"/>
                <a:gd name="T28" fmla="*/ 277 w 295"/>
                <a:gd name="T29" fmla="*/ 51 h 192"/>
                <a:gd name="T30" fmla="*/ 277 w 295"/>
                <a:gd name="T31" fmla="*/ 79 h 192"/>
                <a:gd name="T32" fmla="*/ 277 w 295"/>
                <a:gd name="T33" fmla="*/ 136 h 192"/>
                <a:gd name="T34" fmla="*/ 264 w 295"/>
                <a:gd name="T35" fmla="*/ 136 h 192"/>
                <a:gd name="T36" fmla="*/ 264 w 295"/>
                <a:gd name="T37" fmla="*/ 161 h 192"/>
                <a:gd name="T38" fmla="*/ 228 w 295"/>
                <a:gd name="T39" fmla="*/ 192 h 192"/>
                <a:gd name="T40" fmla="*/ 197 w 295"/>
                <a:gd name="T41" fmla="*/ 192 h 192"/>
                <a:gd name="T42" fmla="*/ 228 w 295"/>
                <a:gd name="T43" fmla="*/ 161 h 192"/>
                <a:gd name="T44" fmla="*/ 211 w 295"/>
                <a:gd name="T45" fmla="*/ 136 h 192"/>
                <a:gd name="T46" fmla="*/ 179 w 295"/>
                <a:gd name="T47" fmla="*/ 136 h 192"/>
                <a:gd name="T48" fmla="*/ 116 w 295"/>
                <a:gd name="T49" fmla="*/ 69 h 192"/>
                <a:gd name="T50" fmla="*/ 0 w 295"/>
                <a:gd name="T51" fmla="*/ 69 h 192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295"/>
                <a:gd name="T79" fmla="*/ 0 h 192"/>
                <a:gd name="T80" fmla="*/ 295 w 295"/>
                <a:gd name="T81" fmla="*/ 192 h 192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295" h="192">
                  <a:moveTo>
                    <a:pt x="0" y="69"/>
                  </a:moveTo>
                  <a:lnTo>
                    <a:pt x="21" y="52"/>
                  </a:lnTo>
                  <a:lnTo>
                    <a:pt x="21" y="25"/>
                  </a:lnTo>
                  <a:lnTo>
                    <a:pt x="105" y="25"/>
                  </a:lnTo>
                  <a:lnTo>
                    <a:pt x="134" y="41"/>
                  </a:lnTo>
                  <a:lnTo>
                    <a:pt x="151" y="38"/>
                  </a:lnTo>
                  <a:lnTo>
                    <a:pt x="151" y="25"/>
                  </a:lnTo>
                  <a:lnTo>
                    <a:pt x="169" y="25"/>
                  </a:lnTo>
                  <a:lnTo>
                    <a:pt x="183" y="0"/>
                  </a:lnTo>
                  <a:lnTo>
                    <a:pt x="232" y="0"/>
                  </a:lnTo>
                  <a:lnTo>
                    <a:pt x="232" y="25"/>
                  </a:lnTo>
                  <a:lnTo>
                    <a:pt x="267" y="0"/>
                  </a:lnTo>
                  <a:lnTo>
                    <a:pt x="295" y="0"/>
                  </a:lnTo>
                  <a:lnTo>
                    <a:pt x="277" y="25"/>
                  </a:lnTo>
                  <a:lnTo>
                    <a:pt x="277" y="51"/>
                  </a:lnTo>
                  <a:lnTo>
                    <a:pt x="277" y="79"/>
                  </a:lnTo>
                  <a:lnTo>
                    <a:pt x="277" y="136"/>
                  </a:lnTo>
                  <a:lnTo>
                    <a:pt x="264" y="136"/>
                  </a:lnTo>
                  <a:lnTo>
                    <a:pt x="264" y="161"/>
                  </a:lnTo>
                  <a:lnTo>
                    <a:pt x="228" y="192"/>
                  </a:lnTo>
                  <a:lnTo>
                    <a:pt x="197" y="192"/>
                  </a:lnTo>
                  <a:lnTo>
                    <a:pt x="228" y="161"/>
                  </a:lnTo>
                  <a:lnTo>
                    <a:pt x="211" y="136"/>
                  </a:lnTo>
                  <a:lnTo>
                    <a:pt x="179" y="136"/>
                  </a:lnTo>
                  <a:lnTo>
                    <a:pt x="116" y="69"/>
                  </a:lnTo>
                  <a:lnTo>
                    <a:pt x="0" y="69"/>
                  </a:lnTo>
                  <a:close/>
                </a:path>
              </a:pathLst>
            </a:custGeom>
            <a:solidFill>
              <a:srgbClr val="087AB7"/>
            </a:solidFill>
            <a:ln w="9525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pt-BR">
                <a:cs typeface="Arial" panose="020B0604020202020204" pitchFamily="34" charset="0"/>
              </a:endParaRPr>
            </a:p>
          </p:txBody>
        </p:sp>
        <p:sp>
          <p:nvSpPr>
            <p:cNvPr id="13" name="Freeform 37"/>
            <p:cNvSpPr>
              <a:spLocks noChangeAspect="1"/>
            </p:cNvSpPr>
            <p:nvPr/>
          </p:nvSpPr>
          <p:spPr bwMode="auto">
            <a:xfrm>
              <a:off x="3696" y="3470"/>
              <a:ext cx="295" cy="192"/>
            </a:xfrm>
            <a:custGeom>
              <a:avLst/>
              <a:gdLst>
                <a:gd name="T0" fmla="*/ 0 w 295"/>
                <a:gd name="T1" fmla="*/ 69 h 192"/>
                <a:gd name="T2" fmla="*/ 21 w 295"/>
                <a:gd name="T3" fmla="*/ 52 h 192"/>
                <a:gd name="T4" fmla="*/ 21 w 295"/>
                <a:gd name="T5" fmla="*/ 25 h 192"/>
                <a:gd name="T6" fmla="*/ 105 w 295"/>
                <a:gd name="T7" fmla="*/ 25 h 192"/>
                <a:gd name="T8" fmla="*/ 134 w 295"/>
                <a:gd name="T9" fmla="*/ 41 h 192"/>
                <a:gd name="T10" fmla="*/ 151 w 295"/>
                <a:gd name="T11" fmla="*/ 38 h 192"/>
                <a:gd name="T12" fmla="*/ 151 w 295"/>
                <a:gd name="T13" fmla="*/ 25 h 192"/>
                <a:gd name="T14" fmla="*/ 169 w 295"/>
                <a:gd name="T15" fmla="*/ 25 h 192"/>
                <a:gd name="T16" fmla="*/ 183 w 295"/>
                <a:gd name="T17" fmla="*/ 0 h 192"/>
                <a:gd name="T18" fmla="*/ 232 w 295"/>
                <a:gd name="T19" fmla="*/ 0 h 192"/>
                <a:gd name="T20" fmla="*/ 232 w 295"/>
                <a:gd name="T21" fmla="*/ 25 h 192"/>
                <a:gd name="T22" fmla="*/ 267 w 295"/>
                <a:gd name="T23" fmla="*/ 0 h 192"/>
                <a:gd name="T24" fmla="*/ 295 w 295"/>
                <a:gd name="T25" fmla="*/ 0 h 192"/>
                <a:gd name="T26" fmla="*/ 277 w 295"/>
                <a:gd name="T27" fmla="*/ 25 h 192"/>
                <a:gd name="T28" fmla="*/ 277 w 295"/>
                <a:gd name="T29" fmla="*/ 51 h 192"/>
                <a:gd name="T30" fmla="*/ 277 w 295"/>
                <a:gd name="T31" fmla="*/ 79 h 192"/>
                <a:gd name="T32" fmla="*/ 277 w 295"/>
                <a:gd name="T33" fmla="*/ 136 h 192"/>
                <a:gd name="T34" fmla="*/ 264 w 295"/>
                <a:gd name="T35" fmla="*/ 136 h 192"/>
                <a:gd name="T36" fmla="*/ 264 w 295"/>
                <a:gd name="T37" fmla="*/ 161 h 192"/>
                <a:gd name="T38" fmla="*/ 228 w 295"/>
                <a:gd name="T39" fmla="*/ 192 h 192"/>
                <a:gd name="T40" fmla="*/ 197 w 295"/>
                <a:gd name="T41" fmla="*/ 192 h 192"/>
                <a:gd name="T42" fmla="*/ 228 w 295"/>
                <a:gd name="T43" fmla="*/ 161 h 192"/>
                <a:gd name="T44" fmla="*/ 211 w 295"/>
                <a:gd name="T45" fmla="*/ 136 h 192"/>
                <a:gd name="T46" fmla="*/ 179 w 295"/>
                <a:gd name="T47" fmla="*/ 136 h 192"/>
                <a:gd name="T48" fmla="*/ 116 w 295"/>
                <a:gd name="T49" fmla="*/ 69 h 192"/>
                <a:gd name="T50" fmla="*/ 0 w 295"/>
                <a:gd name="T51" fmla="*/ 69 h 192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295"/>
                <a:gd name="T79" fmla="*/ 0 h 192"/>
                <a:gd name="T80" fmla="*/ 295 w 295"/>
                <a:gd name="T81" fmla="*/ 192 h 192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295" h="192">
                  <a:moveTo>
                    <a:pt x="0" y="69"/>
                  </a:moveTo>
                  <a:lnTo>
                    <a:pt x="21" y="52"/>
                  </a:lnTo>
                  <a:lnTo>
                    <a:pt x="21" y="25"/>
                  </a:lnTo>
                  <a:lnTo>
                    <a:pt x="105" y="25"/>
                  </a:lnTo>
                  <a:lnTo>
                    <a:pt x="134" y="41"/>
                  </a:lnTo>
                  <a:lnTo>
                    <a:pt x="151" y="38"/>
                  </a:lnTo>
                  <a:lnTo>
                    <a:pt x="151" y="25"/>
                  </a:lnTo>
                  <a:lnTo>
                    <a:pt x="169" y="25"/>
                  </a:lnTo>
                  <a:lnTo>
                    <a:pt x="183" y="0"/>
                  </a:lnTo>
                  <a:lnTo>
                    <a:pt x="232" y="0"/>
                  </a:lnTo>
                  <a:lnTo>
                    <a:pt x="232" y="25"/>
                  </a:lnTo>
                  <a:lnTo>
                    <a:pt x="267" y="0"/>
                  </a:lnTo>
                  <a:lnTo>
                    <a:pt x="295" y="0"/>
                  </a:lnTo>
                  <a:lnTo>
                    <a:pt x="277" y="25"/>
                  </a:lnTo>
                  <a:lnTo>
                    <a:pt x="277" y="51"/>
                  </a:lnTo>
                  <a:lnTo>
                    <a:pt x="277" y="79"/>
                  </a:lnTo>
                  <a:lnTo>
                    <a:pt x="277" y="136"/>
                  </a:lnTo>
                  <a:lnTo>
                    <a:pt x="264" y="136"/>
                  </a:lnTo>
                  <a:lnTo>
                    <a:pt x="264" y="161"/>
                  </a:lnTo>
                  <a:lnTo>
                    <a:pt x="228" y="192"/>
                  </a:lnTo>
                  <a:lnTo>
                    <a:pt x="197" y="192"/>
                  </a:lnTo>
                  <a:lnTo>
                    <a:pt x="228" y="161"/>
                  </a:lnTo>
                  <a:lnTo>
                    <a:pt x="211" y="136"/>
                  </a:lnTo>
                  <a:lnTo>
                    <a:pt x="179" y="136"/>
                  </a:lnTo>
                  <a:lnTo>
                    <a:pt x="116" y="69"/>
                  </a:lnTo>
                  <a:lnTo>
                    <a:pt x="0" y="69"/>
                  </a:lnTo>
                </a:path>
              </a:pathLst>
            </a:custGeom>
            <a:solidFill>
              <a:srgbClr val="087AB7"/>
            </a:solidFill>
            <a:ln w="9525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pt-BR">
                <a:cs typeface="Arial" panose="020B0604020202020204" pitchFamily="34" charset="0"/>
              </a:endParaRPr>
            </a:p>
          </p:txBody>
        </p:sp>
      </p:grpSp>
      <p:grpSp>
        <p:nvGrpSpPr>
          <p:cNvPr id="14" name="Group 45"/>
          <p:cNvGrpSpPr>
            <a:grpSpLocks noChangeAspect="1"/>
          </p:cNvGrpSpPr>
          <p:nvPr/>
        </p:nvGrpSpPr>
        <p:grpSpPr bwMode="auto">
          <a:xfrm>
            <a:off x="10397027" y="1994930"/>
            <a:ext cx="1007614" cy="380156"/>
            <a:chOff x="4425" y="2405"/>
            <a:chExt cx="364" cy="139"/>
          </a:xfrm>
          <a:solidFill>
            <a:schemeClr val="bg1">
              <a:lumMod val="85000"/>
            </a:schemeClr>
          </a:solidFill>
        </p:grpSpPr>
        <p:sp>
          <p:nvSpPr>
            <p:cNvPr id="15" name="Freeform 46"/>
            <p:cNvSpPr>
              <a:spLocks noChangeAspect="1"/>
            </p:cNvSpPr>
            <p:nvPr/>
          </p:nvSpPr>
          <p:spPr bwMode="auto">
            <a:xfrm>
              <a:off x="4425" y="2405"/>
              <a:ext cx="364" cy="139"/>
            </a:xfrm>
            <a:custGeom>
              <a:avLst/>
              <a:gdLst>
                <a:gd name="T0" fmla="*/ 127 w 364"/>
                <a:gd name="T1" fmla="*/ 32 h 139"/>
                <a:gd name="T2" fmla="*/ 110 w 364"/>
                <a:gd name="T3" fmla="*/ 15 h 139"/>
                <a:gd name="T4" fmla="*/ 43 w 364"/>
                <a:gd name="T5" fmla="*/ 0 h 139"/>
                <a:gd name="T6" fmla="*/ 43 w 364"/>
                <a:gd name="T7" fmla="*/ 32 h 139"/>
                <a:gd name="T8" fmla="*/ 28 w 364"/>
                <a:gd name="T9" fmla="*/ 71 h 139"/>
                <a:gd name="T10" fmla="*/ 11 w 364"/>
                <a:gd name="T11" fmla="*/ 68 h 139"/>
                <a:gd name="T12" fmla="*/ 0 w 364"/>
                <a:gd name="T13" fmla="*/ 85 h 139"/>
                <a:gd name="T14" fmla="*/ 15 w 364"/>
                <a:gd name="T15" fmla="*/ 85 h 139"/>
                <a:gd name="T16" fmla="*/ 11 w 364"/>
                <a:gd name="T17" fmla="*/ 106 h 139"/>
                <a:gd name="T18" fmla="*/ 28 w 364"/>
                <a:gd name="T19" fmla="*/ 121 h 139"/>
                <a:gd name="T20" fmla="*/ 43 w 364"/>
                <a:gd name="T21" fmla="*/ 121 h 139"/>
                <a:gd name="T22" fmla="*/ 61 w 364"/>
                <a:gd name="T23" fmla="*/ 106 h 139"/>
                <a:gd name="T24" fmla="*/ 78 w 364"/>
                <a:gd name="T25" fmla="*/ 106 h 139"/>
                <a:gd name="T26" fmla="*/ 110 w 364"/>
                <a:gd name="T27" fmla="*/ 75 h 139"/>
                <a:gd name="T28" fmla="*/ 142 w 364"/>
                <a:gd name="T29" fmla="*/ 106 h 139"/>
                <a:gd name="T30" fmla="*/ 159 w 364"/>
                <a:gd name="T31" fmla="*/ 106 h 139"/>
                <a:gd name="T32" fmla="*/ 176 w 364"/>
                <a:gd name="T33" fmla="*/ 121 h 139"/>
                <a:gd name="T34" fmla="*/ 209 w 364"/>
                <a:gd name="T35" fmla="*/ 106 h 139"/>
                <a:gd name="T36" fmla="*/ 216 w 364"/>
                <a:gd name="T37" fmla="*/ 121 h 139"/>
                <a:gd name="T38" fmla="*/ 234 w 364"/>
                <a:gd name="T39" fmla="*/ 139 h 139"/>
                <a:gd name="T40" fmla="*/ 280 w 364"/>
                <a:gd name="T41" fmla="*/ 121 h 139"/>
                <a:gd name="T42" fmla="*/ 346 w 364"/>
                <a:gd name="T43" fmla="*/ 121 h 139"/>
                <a:gd name="T44" fmla="*/ 361 w 364"/>
                <a:gd name="T45" fmla="*/ 75 h 139"/>
                <a:gd name="T46" fmla="*/ 364 w 364"/>
                <a:gd name="T47" fmla="*/ 21 h 139"/>
                <a:gd name="T48" fmla="*/ 329 w 364"/>
                <a:gd name="T49" fmla="*/ 32 h 139"/>
                <a:gd name="T50" fmla="*/ 265 w 364"/>
                <a:gd name="T51" fmla="*/ 57 h 139"/>
                <a:gd name="T52" fmla="*/ 247 w 364"/>
                <a:gd name="T53" fmla="*/ 75 h 139"/>
                <a:gd name="T54" fmla="*/ 234 w 364"/>
                <a:gd name="T55" fmla="*/ 75 h 139"/>
                <a:gd name="T56" fmla="*/ 234 w 364"/>
                <a:gd name="T57" fmla="*/ 57 h 139"/>
                <a:gd name="T58" fmla="*/ 247 w 364"/>
                <a:gd name="T59" fmla="*/ 15 h 139"/>
                <a:gd name="T60" fmla="*/ 234 w 364"/>
                <a:gd name="T61" fmla="*/ 15 h 139"/>
                <a:gd name="T62" fmla="*/ 206 w 364"/>
                <a:gd name="T63" fmla="*/ 32 h 139"/>
                <a:gd name="T64" fmla="*/ 127 w 364"/>
                <a:gd name="T65" fmla="*/ 32 h 139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364"/>
                <a:gd name="T100" fmla="*/ 0 h 139"/>
                <a:gd name="T101" fmla="*/ 364 w 364"/>
                <a:gd name="T102" fmla="*/ 139 h 139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364" h="139">
                  <a:moveTo>
                    <a:pt x="127" y="32"/>
                  </a:moveTo>
                  <a:lnTo>
                    <a:pt x="110" y="15"/>
                  </a:lnTo>
                  <a:lnTo>
                    <a:pt x="43" y="0"/>
                  </a:lnTo>
                  <a:lnTo>
                    <a:pt x="43" y="32"/>
                  </a:lnTo>
                  <a:lnTo>
                    <a:pt x="28" y="71"/>
                  </a:lnTo>
                  <a:lnTo>
                    <a:pt x="11" y="68"/>
                  </a:lnTo>
                  <a:lnTo>
                    <a:pt x="0" y="85"/>
                  </a:lnTo>
                  <a:lnTo>
                    <a:pt x="15" y="85"/>
                  </a:lnTo>
                  <a:lnTo>
                    <a:pt x="11" y="106"/>
                  </a:lnTo>
                  <a:lnTo>
                    <a:pt x="28" y="121"/>
                  </a:lnTo>
                  <a:lnTo>
                    <a:pt x="43" y="121"/>
                  </a:lnTo>
                  <a:lnTo>
                    <a:pt x="61" y="106"/>
                  </a:lnTo>
                  <a:lnTo>
                    <a:pt x="78" y="106"/>
                  </a:lnTo>
                  <a:lnTo>
                    <a:pt x="110" y="75"/>
                  </a:lnTo>
                  <a:lnTo>
                    <a:pt x="142" y="106"/>
                  </a:lnTo>
                  <a:lnTo>
                    <a:pt x="159" y="106"/>
                  </a:lnTo>
                  <a:lnTo>
                    <a:pt x="176" y="121"/>
                  </a:lnTo>
                  <a:lnTo>
                    <a:pt x="209" y="106"/>
                  </a:lnTo>
                  <a:lnTo>
                    <a:pt x="216" y="121"/>
                  </a:lnTo>
                  <a:lnTo>
                    <a:pt x="234" y="139"/>
                  </a:lnTo>
                  <a:lnTo>
                    <a:pt x="280" y="121"/>
                  </a:lnTo>
                  <a:lnTo>
                    <a:pt x="346" y="121"/>
                  </a:lnTo>
                  <a:lnTo>
                    <a:pt x="361" y="75"/>
                  </a:lnTo>
                  <a:lnTo>
                    <a:pt x="364" y="21"/>
                  </a:lnTo>
                  <a:lnTo>
                    <a:pt x="329" y="32"/>
                  </a:lnTo>
                  <a:lnTo>
                    <a:pt x="265" y="57"/>
                  </a:lnTo>
                  <a:lnTo>
                    <a:pt x="247" y="75"/>
                  </a:lnTo>
                  <a:lnTo>
                    <a:pt x="234" y="75"/>
                  </a:lnTo>
                  <a:lnTo>
                    <a:pt x="234" y="57"/>
                  </a:lnTo>
                  <a:lnTo>
                    <a:pt x="247" y="15"/>
                  </a:lnTo>
                  <a:lnTo>
                    <a:pt x="234" y="15"/>
                  </a:lnTo>
                  <a:lnTo>
                    <a:pt x="206" y="32"/>
                  </a:lnTo>
                  <a:lnTo>
                    <a:pt x="127" y="32"/>
                  </a:lnTo>
                  <a:close/>
                </a:path>
              </a:pathLst>
            </a:custGeom>
            <a:solidFill>
              <a:srgbClr val="087AB7"/>
            </a:solidFill>
            <a:ln w="9525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pt-BR">
                <a:cs typeface="Arial" panose="020B0604020202020204" pitchFamily="34" charset="0"/>
              </a:endParaRPr>
            </a:p>
          </p:txBody>
        </p:sp>
        <p:sp>
          <p:nvSpPr>
            <p:cNvPr id="16" name="Freeform 47"/>
            <p:cNvSpPr>
              <a:spLocks noChangeAspect="1"/>
            </p:cNvSpPr>
            <p:nvPr/>
          </p:nvSpPr>
          <p:spPr bwMode="auto">
            <a:xfrm>
              <a:off x="4425" y="2405"/>
              <a:ext cx="364" cy="139"/>
            </a:xfrm>
            <a:custGeom>
              <a:avLst/>
              <a:gdLst>
                <a:gd name="T0" fmla="*/ 127 w 364"/>
                <a:gd name="T1" fmla="*/ 32 h 139"/>
                <a:gd name="T2" fmla="*/ 110 w 364"/>
                <a:gd name="T3" fmla="*/ 15 h 139"/>
                <a:gd name="T4" fmla="*/ 43 w 364"/>
                <a:gd name="T5" fmla="*/ 0 h 139"/>
                <a:gd name="T6" fmla="*/ 43 w 364"/>
                <a:gd name="T7" fmla="*/ 32 h 139"/>
                <a:gd name="T8" fmla="*/ 28 w 364"/>
                <a:gd name="T9" fmla="*/ 71 h 139"/>
                <a:gd name="T10" fmla="*/ 11 w 364"/>
                <a:gd name="T11" fmla="*/ 68 h 139"/>
                <a:gd name="T12" fmla="*/ 0 w 364"/>
                <a:gd name="T13" fmla="*/ 85 h 139"/>
                <a:gd name="T14" fmla="*/ 15 w 364"/>
                <a:gd name="T15" fmla="*/ 85 h 139"/>
                <a:gd name="T16" fmla="*/ 11 w 364"/>
                <a:gd name="T17" fmla="*/ 106 h 139"/>
                <a:gd name="T18" fmla="*/ 28 w 364"/>
                <a:gd name="T19" fmla="*/ 121 h 139"/>
                <a:gd name="T20" fmla="*/ 43 w 364"/>
                <a:gd name="T21" fmla="*/ 121 h 139"/>
                <a:gd name="T22" fmla="*/ 61 w 364"/>
                <a:gd name="T23" fmla="*/ 106 h 139"/>
                <a:gd name="T24" fmla="*/ 78 w 364"/>
                <a:gd name="T25" fmla="*/ 106 h 139"/>
                <a:gd name="T26" fmla="*/ 110 w 364"/>
                <a:gd name="T27" fmla="*/ 75 h 139"/>
                <a:gd name="T28" fmla="*/ 142 w 364"/>
                <a:gd name="T29" fmla="*/ 106 h 139"/>
                <a:gd name="T30" fmla="*/ 159 w 364"/>
                <a:gd name="T31" fmla="*/ 106 h 139"/>
                <a:gd name="T32" fmla="*/ 176 w 364"/>
                <a:gd name="T33" fmla="*/ 121 h 139"/>
                <a:gd name="T34" fmla="*/ 209 w 364"/>
                <a:gd name="T35" fmla="*/ 106 h 139"/>
                <a:gd name="T36" fmla="*/ 216 w 364"/>
                <a:gd name="T37" fmla="*/ 121 h 139"/>
                <a:gd name="T38" fmla="*/ 234 w 364"/>
                <a:gd name="T39" fmla="*/ 139 h 139"/>
                <a:gd name="T40" fmla="*/ 280 w 364"/>
                <a:gd name="T41" fmla="*/ 121 h 139"/>
                <a:gd name="T42" fmla="*/ 346 w 364"/>
                <a:gd name="T43" fmla="*/ 121 h 139"/>
                <a:gd name="T44" fmla="*/ 361 w 364"/>
                <a:gd name="T45" fmla="*/ 75 h 139"/>
                <a:gd name="T46" fmla="*/ 364 w 364"/>
                <a:gd name="T47" fmla="*/ 21 h 139"/>
                <a:gd name="T48" fmla="*/ 329 w 364"/>
                <a:gd name="T49" fmla="*/ 32 h 139"/>
                <a:gd name="T50" fmla="*/ 265 w 364"/>
                <a:gd name="T51" fmla="*/ 57 h 139"/>
                <a:gd name="T52" fmla="*/ 247 w 364"/>
                <a:gd name="T53" fmla="*/ 75 h 139"/>
                <a:gd name="T54" fmla="*/ 234 w 364"/>
                <a:gd name="T55" fmla="*/ 75 h 139"/>
                <a:gd name="T56" fmla="*/ 234 w 364"/>
                <a:gd name="T57" fmla="*/ 57 h 139"/>
                <a:gd name="T58" fmla="*/ 247 w 364"/>
                <a:gd name="T59" fmla="*/ 15 h 139"/>
                <a:gd name="T60" fmla="*/ 234 w 364"/>
                <a:gd name="T61" fmla="*/ 15 h 139"/>
                <a:gd name="T62" fmla="*/ 206 w 364"/>
                <a:gd name="T63" fmla="*/ 32 h 139"/>
                <a:gd name="T64" fmla="*/ 127 w 364"/>
                <a:gd name="T65" fmla="*/ 32 h 139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364"/>
                <a:gd name="T100" fmla="*/ 0 h 139"/>
                <a:gd name="T101" fmla="*/ 364 w 364"/>
                <a:gd name="T102" fmla="*/ 139 h 139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364" h="139">
                  <a:moveTo>
                    <a:pt x="127" y="32"/>
                  </a:moveTo>
                  <a:lnTo>
                    <a:pt x="110" y="15"/>
                  </a:lnTo>
                  <a:lnTo>
                    <a:pt x="43" y="0"/>
                  </a:lnTo>
                  <a:lnTo>
                    <a:pt x="43" y="32"/>
                  </a:lnTo>
                  <a:lnTo>
                    <a:pt x="28" y="71"/>
                  </a:lnTo>
                  <a:lnTo>
                    <a:pt x="11" y="68"/>
                  </a:lnTo>
                  <a:lnTo>
                    <a:pt x="0" y="85"/>
                  </a:lnTo>
                  <a:lnTo>
                    <a:pt x="15" y="85"/>
                  </a:lnTo>
                  <a:lnTo>
                    <a:pt x="11" y="106"/>
                  </a:lnTo>
                  <a:lnTo>
                    <a:pt x="28" y="121"/>
                  </a:lnTo>
                  <a:lnTo>
                    <a:pt x="43" y="121"/>
                  </a:lnTo>
                  <a:lnTo>
                    <a:pt x="61" y="106"/>
                  </a:lnTo>
                  <a:lnTo>
                    <a:pt x="78" y="106"/>
                  </a:lnTo>
                  <a:lnTo>
                    <a:pt x="110" y="75"/>
                  </a:lnTo>
                  <a:lnTo>
                    <a:pt x="142" y="106"/>
                  </a:lnTo>
                  <a:lnTo>
                    <a:pt x="159" y="106"/>
                  </a:lnTo>
                  <a:lnTo>
                    <a:pt x="176" y="121"/>
                  </a:lnTo>
                  <a:lnTo>
                    <a:pt x="209" y="106"/>
                  </a:lnTo>
                  <a:lnTo>
                    <a:pt x="216" y="121"/>
                  </a:lnTo>
                  <a:lnTo>
                    <a:pt x="234" y="139"/>
                  </a:lnTo>
                  <a:lnTo>
                    <a:pt x="280" y="121"/>
                  </a:lnTo>
                  <a:lnTo>
                    <a:pt x="346" y="121"/>
                  </a:lnTo>
                  <a:lnTo>
                    <a:pt x="361" y="75"/>
                  </a:lnTo>
                  <a:lnTo>
                    <a:pt x="364" y="21"/>
                  </a:lnTo>
                  <a:lnTo>
                    <a:pt x="329" y="32"/>
                  </a:lnTo>
                  <a:lnTo>
                    <a:pt x="265" y="57"/>
                  </a:lnTo>
                  <a:lnTo>
                    <a:pt x="247" y="75"/>
                  </a:lnTo>
                  <a:lnTo>
                    <a:pt x="234" y="75"/>
                  </a:lnTo>
                  <a:lnTo>
                    <a:pt x="234" y="57"/>
                  </a:lnTo>
                  <a:lnTo>
                    <a:pt x="247" y="15"/>
                  </a:lnTo>
                  <a:lnTo>
                    <a:pt x="234" y="15"/>
                  </a:lnTo>
                  <a:lnTo>
                    <a:pt x="206" y="32"/>
                  </a:lnTo>
                  <a:lnTo>
                    <a:pt x="127" y="32"/>
                  </a:lnTo>
                </a:path>
              </a:pathLst>
            </a:custGeom>
            <a:solidFill>
              <a:srgbClr val="087AB7"/>
            </a:solidFill>
            <a:ln w="9525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pt-BR">
                <a:cs typeface="Arial" panose="020B0604020202020204" pitchFamily="34" charset="0"/>
              </a:endParaRPr>
            </a:p>
          </p:txBody>
        </p:sp>
      </p:grpSp>
      <p:grpSp>
        <p:nvGrpSpPr>
          <p:cNvPr id="17" name="Group 48"/>
          <p:cNvGrpSpPr>
            <a:grpSpLocks noChangeAspect="1"/>
          </p:cNvGrpSpPr>
          <p:nvPr/>
        </p:nvGrpSpPr>
        <p:grpSpPr bwMode="auto">
          <a:xfrm>
            <a:off x="10844339" y="1611553"/>
            <a:ext cx="560302" cy="383378"/>
            <a:chOff x="4586" y="2264"/>
            <a:chExt cx="203" cy="141"/>
          </a:xfrm>
          <a:solidFill>
            <a:schemeClr val="bg1">
              <a:lumMod val="85000"/>
            </a:schemeClr>
          </a:solidFill>
        </p:grpSpPr>
        <p:sp>
          <p:nvSpPr>
            <p:cNvPr id="18" name="Freeform 49"/>
            <p:cNvSpPr>
              <a:spLocks noChangeAspect="1"/>
            </p:cNvSpPr>
            <p:nvPr/>
          </p:nvSpPr>
          <p:spPr bwMode="auto">
            <a:xfrm>
              <a:off x="4586" y="2264"/>
              <a:ext cx="203" cy="141"/>
            </a:xfrm>
            <a:custGeom>
              <a:avLst/>
              <a:gdLst>
                <a:gd name="T0" fmla="*/ 32 w 203"/>
                <a:gd name="T1" fmla="*/ 106 h 141"/>
                <a:gd name="T2" fmla="*/ 0 w 203"/>
                <a:gd name="T3" fmla="*/ 106 h 141"/>
                <a:gd name="T4" fmla="*/ 18 w 203"/>
                <a:gd name="T5" fmla="*/ 74 h 141"/>
                <a:gd name="T6" fmla="*/ 71 w 203"/>
                <a:gd name="T7" fmla="*/ 0 h 141"/>
                <a:gd name="T8" fmla="*/ 90 w 203"/>
                <a:gd name="T9" fmla="*/ 18 h 141"/>
                <a:gd name="T10" fmla="*/ 121 w 203"/>
                <a:gd name="T11" fmla="*/ 31 h 141"/>
                <a:gd name="T12" fmla="*/ 171 w 203"/>
                <a:gd name="T13" fmla="*/ 31 h 141"/>
                <a:gd name="T14" fmla="*/ 189 w 203"/>
                <a:gd name="T15" fmla="*/ 57 h 141"/>
                <a:gd name="T16" fmla="*/ 203 w 203"/>
                <a:gd name="T17" fmla="*/ 106 h 141"/>
                <a:gd name="T18" fmla="*/ 183 w 203"/>
                <a:gd name="T19" fmla="*/ 106 h 141"/>
                <a:gd name="T20" fmla="*/ 163 w 203"/>
                <a:gd name="T21" fmla="*/ 106 h 141"/>
                <a:gd name="T22" fmla="*/ 141 w 203"/>
                <a:gd name="T23" fmla="*/ 106 h 141"/>
                <a:gd name="T24" fmla="*/ 121 w 203"/>
                <a:gd name="T25" fmla="*/ 106 h 141"/>
                <a:gd name="T26" fmla="*/ 107 w 203"/>
                <a:gd name="T27" fmla="*/ 123 h 141"/>
                <a:gd name="T28" fmla="*/ 107 w 203"/>
                <a:gd name="T29" fmla="*/ 141 h 141"/>
                <a:gd name="T30" fmla="*/ 90 w 203"/>
                <a:gd name="T31" fmla="*/ 123 h 141"/>
                <a:gd name="T32" fmla="*/ 57 w 203"/>
                <a:gd name="T33" fmla="*/ 123 h 141"/>
                <a:gd name="T34" fmla="*/ 57 w 203"/>
                <a:gd name="T35" fmla="*/ 106 h 141"/>
                <a:gd name="T36" fmla="*/ 71 w 203"/>
                <a:gd name="T37" fmla="*/ 92 h 141"/>
                <a:gd name="T38" fmla="*/ 71 w 203"/>
                <a:gd name="T39" fmla="*/ 74 h 141"/>
                <a:gd name="T40" fmla="*/ 50 w 203"/>
                <a:gd name="T41" fmla="*/ 92 h 141"/>
                <a:gd name="T42" fmla="*/ 32 w 203"/>
                <a:gd name="T43" fmla="*/ 106 h 141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203"/>
                <a:gd name="T67" fmla="*/ 0 h 141"/>
                <a:gd name="T68" fmla="*/ 203 w 203"/>
                <a:gd name="T69" fmla="*/ 141 h 141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203" h="141">
                  <a:moveTo>
                    <a:pt x="32" y="106"/>
                  </a:moveTo>
                  <a:lnTo>
                    <a:pt x="0" y="106"/>
                  </a:lnTo>
                  <a:lnTo>
                    <a:pt x="18" y="74"/>
                  </a:lnTo>
                  <a:lnTo>
                    <a:pt x="71" y="0"/>
                  </a:lnTo>
                  <a:lnTo>
                    <a:pt x="90" y="18"/>
                  </a:lnTo>
                  <a:lnTo>
                    <a:pt x="121" y="31"/>
                  </a:lnTo>
                  <a:lnTo>
                    <a:pt x="171" y="31"/>
                  </a:lnTo>
                  <a:lnTo>
                    <a:pt x="189" y="57"/>
                  </a:lnTo>
                  <a:lnTo>
                    <a:pt x="203" y="106"/>
                  </a:lnTo>
                  <a:lnTo>
                    <a:pt x="183" y="106"/>
                  </a:lnTo>
                  <a:lnTo>
                    <a:pt x="163" y="106"/>
                  </a:lnTo>
                  <a:lnTo>
                    <a:pt x="141" y="106"/>
                  </a:lnTo>
                  <a:lnTo>
                    <a:pt x="121" y="106"/>
                  </a:lnTo>
                  <a:lnTo>
                    <a:pt x="107" y="123"/>
                  </a:lnTo>
                  <a:lnTo>
                    <a:pt x="107" y="141"/>
                  </a:lnTo>
                  <a:lnTo>
                    <a:pt x="90" y="123"/>
                  </a:lnTo>
                  <a:lnTo>
                    <a:pt x="57" y="123"/>
                  </a:lnTo>
                  <a:lnTo>
                    <a:pt x="57" y="106"/>
                  </a:lnTo>
                  <a:lnTo>
                    <a:pt x="71" y="92"/>
                  </a:lnTo>
                  <a:lnTo>
                    <a:pt x="71" y="74"/>
                  </a:lnTo>
                  <a:lnTo>
                    <a:pt x="50" y="92"/>
                  </a:lnTo>
                  <a:lnTo>
                    <a:pt x="32" y="106"/>
                  </a:lnTo>
                  <a:close/>
                </a:path>
              </a:pathLst>
            </a:custGeom>
            <a:solidFill>
              <a:srgbClr val="087AB7"/>
            </a:solidFill>
            <a:ln w="9525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pt-BR">
                <a:cs typeface="Arial" panose="020B0604020202020204" pitchFamily="34" charset="0"/>
              </a:endParaRPr>
            </a:p>
          </p:txBody>
        </p:sp>
        <p:sp>
          <p:nvSpPr>
            <p:cNvPr id="19" name="Freeform 50"/>
            <p:cNvSpPr>
              <a:spLocks noChangeAspect="1"/>
            </p:cNvSpPr>
            <p:nvPr/>
          </p:nvSpPr>
          <p:spPr bwMode="auto">
            <a:xfrm>
              <a:off x="4586" y="2264"/>
              <a:ext cx="203" cy="141"/>
            </a:xfrm>
            <a:custGeom>
              <a:avLst/>
              <a:gdLst>
                <a:gd name="T0" fmla="*/ 32 w 203"/>
                <a:gd name="T1" fmla="*/ 106 h 141"/>
                <a:gd name="T2" fmla="*/ 0 w 203"/>
                <a:gd name="T3" fmla="*/ 106 h 141"/>
                <a:gd name="T4" fmla="*/ 18 w 203"/>
                <a:gd name="T5" fmla="*/ 74 h 141"/>
                <a:gd name="T6" fmla="*/ 71 w 203"/>
                <a:gd name="T7" fmla="*/ 0 h 141"/>
                <a:gd name="T8" fmla="*/ 90 w 203"/>
                <a:gd name="T9" fmla="*/ 18 h 141"/>
                <a:gd name="T10" fmla="*/ 121 w 203"/>
                <a:gd name="T11" fmla="*/ 31 h 141"/>
                <a:gd name="T12" fmla="*/ 171 w 203"/>
                <a:gd name="T13" fmla="*/ 31 h 141"/>
                <a:gd name="T14" fmla="*/ 189 w 203"/>
                <a:gd name="T15" fmla="*/ 57 h 141"/>
                <a:gd name="T16" fmla="*/ 203 w 203"/>
                <a:gd name="T17" fmla="*/ 106 h 141"/>
                <a:gd name="T18" fmla="*/ 183 w 203"/>
                <a:gd name="T19" fmla="*/ 106 h 141"/>
                <a:gd name="T20" fmla="*/ 163 w 203"/>
                <a:gd name="T21" fmla="*/ 106 h 141"/>
                <a:gd name="T22" fmla="*/ 141 w 203"/>
                <a:gd name="T23" fmla="*/ 106 h 141"/>
                <a:gd name="T24" fmla="*/ 121 w 203"/>
                <a:gd name="T25" fmla="*/ 106 h 141"/>
                <a:gd name="T26" fmla="*/ 107 w 203"/>
                <a:gd name="T27" fmla="*/ 123 h 141"/>
                <a:gd name="T28" fmla="*/ 107 w 203"/>
                <a:gd name="T29" fmla="*/ 141 h 141"/>
                <a:gd name="T30" fmla="*/ 90 w 203"/>
                <a:gd name="T31" fmla="*/ 123 h 141"/>
                <a:gd name="T32" fmla="*/ 57 w 203"/>
                <a:gd name="T33" fmla="*/ 123 h 141"/>
                <a:gd name="T34" fmla="*/ 57 w 203"/>
                <a:gd name="T35" fmla="*/ 106 h 141"/>
                <a:gd name="T36" fmla="*/ 71 w 203"/>
                <a:gd name="T37" fmla="*/ 92 h 141"/>
                <a:gd name="T38" fmla="*/ 71 w 203"/>
                <a:gd name="T39" fmla="*/ 74 h 141"/>
                <a:gd name="T40" fmla="*/ 50 w 203"/>
                <a:gd name="T41" fmla="*/ 92 h 141"/>
                <a:gd name="T42" fmla="*/ 32 w 203"/>
                <a:gd name="T43" fmla="*/ 106 h 141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203"/>
                <a:gd name="T67" fmla="*/ 0 h 141"/>
                <a:gd name="T68" fmla="*/ 203 w 203"/>
                <a:gd name="T69" fmla="*/ 141 h 141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203" h="141">
                  <a:moveTo>
                    <a:pt x="32" y="106"/>
                  </a:moveTo>
                  <a:lnTo>
                    <a:pt x="0" y="106"/>
                  </a:lnTo>
                  <a:lnTo>
                    <a:pt x="18" y="74"/>
                  </a:lnTo>
                  <a:lnTo>
                    <a:pt x="71" y="0"/>
                  </a:lnTo>
                  <a:lnTo>
                    <a:pt x="90" y="18"/>
                  </a:lnTo>
                  <a:lnTo>
                    <a:pt x="121" y="31"/>
                  </a:lnTo>
                  <a:lnTo>
                    <a:pt x="171" y="31"/>
                  </a:lnTo>
                  <a:lnTo>
                    <a:pt x="189" y="57"/>
                  </a:lnTo>
                  <a:lnTo>
                    <a:pt x="203" y="106"/>
                  </a:lnTo>
                  <a:lnTo>
                    <a:pt x="183" y="106"/>
                  </a:lnTo>
                  <a:lnTo>
                    <a:pt x="163" y="106"/>
                  </a:lnTo>
                  <a:lnTo>
                    <a:pt x="141" y="106"/>
                  </a:lnTo>
                  <a:lnTo>
                    <a:pt x="121" y="106"/>
                  </a:lnTo>
                  <a:lnTo>
                    <a:pt x="107" y="123"/>
                  </a:lnTo>
                  <a:lnTo>
                    <a:pt x="107" y="141"/>
                  </a:lnTo>
                  <a:lnTo>
                    <a:pt x="90" y="123"/>
                  </a:lnTo>
                  <a:lnTo>
                    <a:pt x="57" y="123"/>
                  </a:lnTo>
                  <a:lnTo>
                    <a:pt x="57" y="106"/>
                  </a:lnTo>
                  <a:lnTo>
                    <a:pt x="71" y="92"/>
                  </a:lnTo>
                  <a:lnTo>
                    <a:pt x="71" y="74"/>
                  </a:lnTo>
                  <a:lnTo>
                    <a:pt x="50" y="92"/>
                  </a:lnTo>
                  <a:lnTo>
                    <a:pt x="32" y="106"/>
                  </a:lnTo>
                </a:path>
              </a:pathLst>
            </a:custGeom>
            <a:solidFill>
              <a:srgbClr val="087AB7"/>
            </a:solidFill>
            <a:ln w="9525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pt-BR">
                <a:cs typeface="Arial" panose="020B0604020202020204" pitchFamily="34" charset="0"/>
              </a:endParaRPr>
            </a:p>
          </p:txBody>
        </p:sp>
      </p:grpSp>
      <p:grpSp>
        <p:nvGrpSpPr>
          <p:cNvPr id="20" name="Group 51"/>
          <p:cNvGrpSpPr>
            <a:grpSpLocks noChangeAspect="1"/>
          </p:cNvGrpSpPr>
          <p:nvPr/>
        </p:nvGrpSpPr>
        <p:grpSpPr bwMode="auto">
          <a:xfrm>
            <a:off x="10389287" y="1287777"/>
            <a:ext cx="665551" cy="792528"/>
            <a:chOff x="4421" y="2144"/>
            <a:chExt cx="241" cy="293"/>
          </a:xfrm>
          <a:solidFill>
            <a:schemeClr val="bg1">
              <a:lumMod val="85000"/>
            </a:schemeClr>
          </a:solidFill>
        </p:grpSpPr>
        <p:sp>
          <p:nvSpPr>
            <p:cNvPr id="21" name="Freeform 52"/>
            <p:cNvSpPr>
              <a:spLocks noChangeAspect="1"/>
            </p:cNvSpPr>
            <p:nvPr/>
          </p:nvSpPr>
          <p:spPr bwMode="auto">
            <a:xfrm>
              <a:off x="4421" y="2144"/>
              <a:ext cx="241" cy="293"/>
            </a:xfrm>
            <a:custGeom>
              <a:avLst/>
              <a:gdLst>
                <a:gd name="T0" fmla="*/ 241 w 241"/>
                <a:gd name="T1" fmla="*/ 120 h 293"/>
                <a:gd name="T2" fmla="*/ 220 w 241"/>
                <a:gd name="T3" fmla="*/ 120 h 293"/>
                <a:gd name="T4" fmla="*/ 198 w 241"/>
                <a:gd name="T5" fmla="*/ 92 h 293"/>
                <a:gd name="T6" fmla="*/ 117 w 241"/>
                <a:gd name="T7" fmla="*/ 39 h 293"/>
                <a:gd name="T8" fmla="*/ 68 w 241"/>
                <a:gd name="T9" fmla="*/ 0 h 293"/>
                <a:gd name="T10" fmla="*/ 15 w 241"/>
                <a:gd name="T11" fmla="*/ 21 h 293"/>
                <a:gd name="T12" fmla="*/ 0 w 241"/>
                <a:gd name="T13" fmla="*/ 36 h 293"/>
                <a:gd name="T14" fmla="*/ 18 w 241"/>
                <a:gd name="T15" fmla="*/ 92 h 293"/>
                <a:gd name="T16" fmla="*/ 18 w 241"/>
                <a:gd name="T17" fmla="*/ 107 h 293"/>
                <a:gd name="T18" fmla="*/ 18 w 241"/>
                <a:gd name="T19" fmla="*/ 120 h 293"/>
                <a:gd name="T20" fmla="*/ 18 w 241"/>
                <a:gd name="T21" fmla="*/ 156 h 293"/>
                <a:gd name="T22" fmla="*/ 32 w 241"/>
                <a:gd name="T23" fmla="*/ 212 h 293"/>
                <a:gd name="T24" fmla="*/ 50 w 241"/>
                <a:gd name="T25" fmla="*/ 244 h 293"/>
                <a:gd name="T26" fmla="*/ 50 w 241"/>
                <a:gd name="T27" fmla="*/ 262 h 293"/>
                <a:gd name="T28" fmla="*/ 117 w 241"/>
                <a:gd name="T29" fmla="*/ 276 h 293"/>
                <a:gd name="T30" fmla="*/ 135 w 241"/>
                <a:gd name="T31" fmla="*/ 293 h 293"/>
                <a:gd name="T32" fmla="*/ 167 w 241"/>
                <a:gd name="T33" fmla="*/ 293 h 293"/>
                <a:gd name="T34" fmla="*/ 167 w 241"/>
                <a:gd name="T35" fmla="*/ 276 h 293"/>
                <a:gd name="T36" fmla="*/ 167 w 241"/>
                <a:gd name="T37" fmla="*/ 244 h 293"/>
                <a:gd name="T38" fmla="*/ 167 w 241"/>
                <a:gd name="T39" fmla="*/ 230 h 293"/>
                <a:gd name="T40" fmla="*/ 180 w 241"/>
                <a:gd name="T41" fmla="*/ 194 h 293"/>
                <a:gd name="T42" fmla="*/ 241 w 241"/>
                <a:gd name="T43" fmla="*/ 120 h 293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241"/>
                <a:gd name="T67" fmla="*/ 0 h 293"/>
                <a:gd name="T68" fmla="*/ 241 w 241"/>
                <a:gd name="T69" fmla="*/ 293 h 293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241" h="293">
                  <a:moveTo>
                    <a:pt x="241" y="120"/>
                  </a:moveTo>
                  <a:lnTo>
                    <a:pt x="220" y="120"/>
                  </a:lnTo>
                  <a:lnTo>
                    <a:pt x="198" y="92"/>
                  </a:lnTo>
                  <a:lnTo>
                    <a:pt x="117" y="39"/>
                  </a:lnTo>
                  <a:lnTo>
                    <a:pt x="68" y="0"/>
                  </a:lnTo>
                  <a:lnTo>
                    <a:pt x="15" y="21"/>
                  </a:lnTo>
                  <a:lnTo>
                    <a:pt x="0" y="36"/>
                  </a:lnTo>
                  <a:lnTo>
                    <a:pt x="18" y="92"/>
                  </a:lnTo>
                  <a:lnTo>
                    <a:pt x="18" y="107"/>
                  </a:lnTo>
                  <a:lnTo>
                    <a:pt x="18" y="120"/>
                  </a:lnTo>
                  <a:lnTo>
                    <a:pt x="18" y="156"/>
                  </a:lnTo>
                  <a:lnTo>
                    <a:pt x="32" y="212"/>
                  </a:lnTo>
                  <a:lnTo>
                    <a:pt x="50" y="244"/>
                  </a:lnTo>
                  <a:lnTo>
                    <a:pt x="50" y="262"/>
                  </a:lnTo>
                  <a:lnTo>
                    <a:pt x="117" y="276"/>
                  </a:lnTo>
                  <a:lnTo>
                    <a:pt x="135" y="293"/>
                  </a:lnTo>
                  <a:lnTo>
                    <a:pt x="167" y="293"/>
                  </a:lnTo>
                  <a:lnTo>
                    <a:pt x="167" y="276"/>
                  </a:lnTo>
                  <a:lnTo>
                    <a:pt x="167" y="244"/>
                  </a:lnTo>
                  <a:lnTo>
                    <a:pt x="167" y="230"/>
                  </a:lnTo>
                  <a:lnTo>
                    <a:pt x="180" y="194"/>
                  </a:lnTo>
                  <a:lnTo>
                    <a:pt x="241" y="120"/>
                  </a:lnTo>
                  <a:close/>
                </a:path>
              </a:pathLst>
            </a:custGeom>
            <a:solidFill>
              <a:srgbClr val="087AB7"/>
            </a:solidFill>
            <a:ln w="9525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pt-BR">
                <a:cs typeface="Arial" panose="020B0604020202020204" pitchFamily="34" charset="0"/>
              </a:endParaRPr>
            </a:p>
          </p:txBody>
        </p:sp>
        <p:sp>
          <p:nvSpPr>
            <p:cNvPr id="22" name="Freeform 53"/>
            <p:cNvSpPr>
              <a:spLocks noChangeAspect="1"/>
            </p:cNvSpPr>
            <p:nvPr/>
          </p:nvSpPr>
          <p:spPr bwMode="auto">
            <a:xfrm>
              <a:off x="4421" y="2144"/>
              <a:ext cx="241" cy="293"/>
            </a:xfrm>
            <a:custGeom>
              <a:avLst/>
              <a:gdLst>
                <a:gd name="T0" fmla="*/ 241 w 241"/>
                <a:gd name="T1" fmla="*/ 120 h 293"/>
                <a:gd name="T2" fmla="*/ 220 w 241"/>
                <a:gd name="T3" fmla="*/ 120 h 293"/>
                <a:gd name="T4" fmla="*/ 198 w 241"/>
                <a:gd name="T5" fmla="*/ 92 h 293"/>
                <a:gd name="T6" fmla="*/ 117 w 241"/>
                <a:gd name="T7" fmla="*/ 39 h 293"/>
                <a:gd name="T8" fmla="*/ 68 w 241"/>
                <a:gd name="T9" fmla="*/ 0 h 293"/>
                <a:gd name="T10" fmla="*/ 15 w 241"/>
                <a:gd name="T11" fmla="*/ 21 h 293"/>
                <a:gd name="T12" fmla="*/ 0 w 241"/>
                <a:gd name="T13" fmla="*/ 36 h 293"/>
                <a:gd name="T14" fmla="*/ 18 w 241"/>
                <a:gd name="T15" fmla="*/ 92 h 293"/>
                <a:gd name="T16" fmla="*/ 18 w 241"/>
                <a:gd name="T17" fmla="*/ 107 h 293"/>
                <a:gd name="T18" fmla="*/ 18 w 241"/>
                <a:gd name="T19" fmla="*/ 120 h 293"/>
                <a:gd name="T20" fmla="*/ 18 w 241"/>
                <a:gd name="T21" fmla="*/ 156 h 293"/>
                <a:gd name="T22" fmla="*/ 32 w 241"/>
                <a:gd name="T23" fmla="*/ 212 h 293"/>
                <a:gd name="T24" fmla="*/ 50 w 241"/>
                <a:gd name="T25" fmla="*/ 244 h 293"/>
                <a:gd name="T26" fmla="*/ 50 w 241"/>
                <a:gd name="T27" fmla="*/ 262 h 293"/>
                <a:gd name="T28" fmla="*/ 117 w 241"/>
                <a:gd name="T29" fmla="*/ 276 h 293"/>
                <a:gd name="T30" fmla="*/ 135 w 241"/>
                <a:gd name="T31" fmla="*/ 293 h 293"/>
                <a:gd name="T32" fmla="*/ 167 w 241"/>
                <a:gd name="T33" fmla="*/ 293 h 293"/>
                <a:gd name="T34" fmla="*/ 167 w 241"/>
                <a:gd name="T35" fmla="*/ 276 h 293"/>
                <a:gd name="T36" fmla="*/ 167 w 241"/>
                <a:gd name="T37" fmla="*/ 244 h 293"/>
                <a:gd name="T38" fmla="*/ 167 w 241"/>
                <a:gd name="T39" fmla="*/ 230 h 293"/>
                <a:gd name="T40" fmla="*/ 180 w 241"/>
                <a:gd name="T41" fmla="*/ 194 h 293"/>
                <a:gd name="T42" fmla="*/ 241 w 241"/>
                <a:gd name="T43" fmla="*/ 120 h 293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241"/>
                <a:gd name="T67" fmla="*/ 0 h 293"/>
                <a:gd name="T68" fmla="*/ 241 w 241"/>
                <a:gd name="T69" fmla="*/ 293 h 293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241" h="293">
                  <a:moveTo>
                    <a:pt x="241" y="120"/>
                  </a:moveTo>
                  <a:lnTo>
                    <a:pt x="220" y="120"/>
                  </a:lnTo>
                  <a:lnTo>
                    <a:pt x="198" y="92"/>
                  </a:lnTo>
                  <a:lnTo>
                    <a:pt x="117" y="39"/>
                  </a:lnTo>
                  <a:lnTo>
                    <a:pt x="68" y="0"/>
                  </a:lnTo>
                  <a:lnTo>
                    <a:pt x="15" y="21"/>
                  </a:lnTo>
                  <a:lnTo>
                    <a:pt x="0" y="36"/>
                  </a:lnTo>
                  <a:lnTo>
                    <a:pt x="18" y="92"/>
                  </a:lnTo>
                  <a:lnTo>
                    <a:pt x="18" y="107"/>
                  </a:lnTo>
                  <a:lnTo>
                    <a:pt x="18" y="120"/>
                  </a:lnTo>
                  <a:lnTo>
                    <a:pt x="18" y="156"/>
                  </a:lnTo>
                  <a:lnTo>
                    <a:pt x="32" y="212"/>
                  </a:lnTo>
                  <a:lnTo>
                    <a:pt x="50" y="244"/>
                  </a:lnTo>
                  <a:lnTo>
                    <a:pt x="50" y="262"/>
                  </a:lnTo>
                  <a:lnTo>
                    <a:pt x="117" y="276"/>
                  </a:lnTo>
                  <a:lnTo>
                    <a:pt x="135" y="293"/>
                  </a:lnTo>
                  <a:lnTo>
                    <a:pt x="167" y="293"/>
                  </a:lnTo>
                  <a:lnTo>
                    <a:pt x="167" y="276"/>
                  </a:lnTo>
                  <a:lnTo>
                    <a:pt x="167" y="244"/>
                  </a:lnTo>
                  <a:lnTo>
                    <a:pt x="167" y="230"/>
                  </a:lnTo>
                  <a:lnTo>
                    <a:pt x="180" y="194"/>
                  </a:lnTo>
                  <a:lnTo>
                    <a:pt x="241" y="120"/>
                  </a:lnTo>
                </a:path>
              </a:pathLst>
            </a:custGeom>
            <a:solidFill>
              <a:srgbClr val="087AB7"/>
            </a:solidFill>
            <a:ln w="9525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pt-BR">
                <a:cs typeface="Arial" panose="020B0604020202020204" pitchFamily="34" charset="0"/>
              </a:endParaRPr>
            </a:p>
          </p:txBody>
        </p:sp>
      </p:grpSp>
      <p:grpSp>
        <p:nvGrpSpPr>
          <p:cNvPr id="23" name="Group 54"/>
          <p:cNvGrpSpPr>
            <a:grpSpLocks noChangeAspect="1"/>
          </p:cNvGrpSpPr>
          <p:nvPr/>
        </p:nvGrpSpPr>
        <p:grpSpPr bwMode="auto">
          <a:xfrm>
            <a:off x="9613842" y="1271668"/>
            <a:ext cx="908556" cy="1301550"/>
            <a:chOff x="4142" y="2138"/>
            <a:chExt cx="329" cy="479"/>
          </a:xfrm>
          <a:solidFill>
            <a:schemeClr val="bg1">
              <a:lumMod val="85000"/>
            </a:schemeClr>
          </a:solidFill>
        </p:grpSpPr>
        <p:sp>
          <p:nvSpPr>
            <p:cNvPr id="24" name="Freeform 55"/>
            <p:cNvSpPr>
              <a:spLocks noChangeAspect="1"/>
            </p:cNvSpPr>
            <p:nvPr/>
          </p:nvSpPr>
          <p:spPr bwMode="auto">
            <a:xfrm>
              <a:off x="4142" y="2138"/>
              <a:ext cx="329" cy="479"/>
            </a:xfrm>
            <a:custGeom>
              <a:avLst/>
              <a:gdLst>
                <a:gd name="T0" fmla="*/ 18 w 329"/>
                <a:gd name="T1" fmla="*/ 436 h 479"/>
                <a:gd name="T2" fmla="*/ 39 w 329"/>
                <a:gd name="T3" fmla="*/ 436 h 479"/>
                <a:gd name="T4" fmla="*/ 54 w 329"/>
                <a:gd name="T5" fmla="*/ 476 h 479"/>
                <a:gd name="T6" fmla="*/ 85 w 329"/>
                <a:gd name="T7" fmla="*/ 479 h 479"/>
                <a:gd name="T8" fmla="*/ 85 w 329"/>
                <a:gd name="T9" fmla="*/ 450 h 479"/>
                <a:gd name="T10" fmla="*/ 117 w 329"/>
                <a:gd name="T11" fmla="*/ 450 h 479"/>
                <a:gd name="T12" fmla="*/ 135 w 329"/>
                <a:gd name="T13" fmla="*/ 419 h 479"/>
                <a:gd name="T14" fmla="*/ 135 w 329"/>
                <a:gd name="T15" fmla="*/ 384 h 479"/>
                <a:gd name="T16" fmla="*/ 248 w 329"/>
                <a:gd name="T17" fmla="*/ 384 h 479"/>
                <a:gd name="T18" fmla="*/ 280 w 329"/>
                <a:gd name="T19" fmla="*/ 356 h 479"/>
                <a:gd name="T20" fmla="*/ 294 w 329"/>
                <a:gd name="T21" fmla="*/ 338 h 479"/>
                <a:gd name="T22" fmla="*/ 311 w 329"/>
                <a:gd name="T23" fmla="*/ 338 h 479"/>
                <a:gd name="T24" fmla="*/ 326 w 329"/>
                <a:gd name="T25" fmla="*/ 299 h 479"/>
                <a:gd name="T26" fmla="*/ 329 w 329"/>
                <a:gd name="T27" fmla="*/ 253 h 479"/>
                <a:gd name="T28" fmla="*/ 311 w 329"/>
                <a:gd name="T29" fmla="*/ 218 h 479"/>
                <a:gd name="T30" fmla="*/ 298 w 329"/>
                <a:gd name="T31" fmla="*/ 166 h 479"/>
                <a:gd name="T32" fmla="*/ 298 w 329"/>
                <a:gd name="T33" fmla="*/ 98 h 479"/>
                <a:gd name="T34" fmla="*/ 280 w 329"/>
                <a:gd name="T35" fmla="*/ 42 h 479"/>
                <a:gd name="T36" fmla="*/ 294 w 329"/>
                <a:gd name="T37" fmla="*/ 28 h 479"/>
                <a:gd name="T38" fmla="*/ 280 w 329"/>
                <a:gd name="T39" fmla="*/ 28 h 479"/>
                <a:gd name="T40" fmla="*/ 262 w 329"/>
                <a:gd name="T41" fmla="*/ 0 h 479"/>
                <a:gd name="T42" fmla="*/ 245 w 329"/>
                <a:gd name="T43" fmla="*/ 25 h 479"/>
                <a:gd name="T44" fmla="*/ 230 w 329"/>
                <a:gd name="T45" fmla="*/ 42 h 479"/>
                <a:gd name="T46" fmla="*/ 212 w 329"/>
                <a:gd name="T47" fmla="*/ 42 h 479"/>
                <a:gd name="T48" fmla="*/ 199 w 329"/>
                <a:gd name="T49" fmla="*/ 70 h 479"/>
                <a:gd name="T50" fmla="*/ 194 w 329"/>
                <a:gd name="T51" fmla="*/ 144 h 479"/>
                <a:gd name="T52" fmla="*/ 184 w 329"/>
                <a:gd name="T53" fmla="*/ 154 h 479"/>
                <a:gd name="T54" fmla="*/ 181 w 329"/>
                <a:gd name="T55" fmla="*/ 194 h 479"/>
                <a:gd name="T56" fmla="*/ 194 w 329"/>
                <a:gd name="T57" fmla="*/ 194 h 479"/>
                <a:gd name="T58" fmla="*/ 194 w 329"/>
                <a:gd name="T59" fmla="*/ 228 h 479"/>
                <a:gd name="T60" fmla="*/ 113 w 329"/>
                <a:gd name="T61" fmla="*/ 233 h 479"/>
                <a:gd name="T62" fmla="*/ 82 w 329"/>
                <a:gd name="T63" fmla="*/ 261 h 479"/>
                <a:gd name="T64" fmla="*/ 49 w 329"/>
                <a:gd name="T65" fmla="*/ 278 h 479"/>
                <a:gd name="T66" fmla="*/ 32 w 329"/>
                <a:gd name="T67" fmla="*/ 320 h 479"/>
                <a:gd name="T68" fmla="*/ 18 w 329"/>
                <a:gd name="T69" fmla="*/ 348 h 479"/>
                <a:gd name="T70" fmla="*/ 18 w 329"/>
                <a:gd name="T71" fmla="*/ 380 h 479"/>
                <a:gd name="T72" fmla="*/ 0 w 329"/>
                <a:gd name="T73" fmla="*/ 419 h 479"/>
                <a:gd name="T74" fmla="*/ 18 w 329"/>
                <a:gd name="T75" fmla="*/ 436 h 479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329"/>
                <a:gd name="T115" fmla="*/ 0 h 479"/>
                <a:gd name="T116" fmla="*/ 329 w 329"/>
                <a:gd name="T117" fmla="*/ 479 h 479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329" h="479">
                  <a:moveTo>
                    <a:pt x="18" y="436"/>
                  </a:moveTo>
                  <a:lnTo>
                    <a:pt x="39" y="436"/>
                  </a:lnTo>
                  <a:lnTo>
                    <a:pt x="54" y="476"/>
                  </a:lnTo>
                  <a:lnTo>
                    <a:pt x="85" y="479"/>
                  </a:lnTo>
                  <a:lnTo>
                    <a:pt x="85" y="450"/>
                  </a:lnTo>
                  <a:lnTo>
                    <a:pt x="117" y="450"/>
                  </a:lnTo>
                  <a:lnTo>
                    <a:pt x="135" y="419"/>
                  </a:lnTo>
                  <a:lnTo>
                    <a:pt x="135" y="384"/>
                  </a:lnTo>
                  <a:lnTo>
                    <a:pt x="248" y="384"/>
                  </a:lnTo>
                  <a:lnTo>
                    <a:pt x="280" y="356"/>
                  </a:lnTo>
                  <a:lnTo>
                    <a:pt x="294" y="338"/>
                  </a:lnTo>
                  <a:lnTo>
                    <a:pt x="311" y="338"/>
                  </a:lnTo>
                  <a:lnTo>
                    <a:pt x="326" y="299"/>
                  </a:lnTo>
                  <a:lnTo>
                    <a:pt x="329" y="253"/>
                  </a:lnTo>
                  <a:lnTo>
                    <a:pt x="311" y="218"/>
                  </a:lnTo>
                  <a:lnTo>
                    <a:pt x="298" y="166"/>
                  </a:lnTo>
                  <a:lnTo>
                    <a:pt x="298" y="98"/>
                  </a:lnTo>
                  <a:lnTo>
                    <a:pt x="280" y="42"/>
                  </a:lnTo>
                  <a:lnTo>
                    <a:pt x="294" y="28"/>
                  </a:lnTo>
                  <a:lnTo>
                    <a:pt x="280" y="28"/>
                  </a:lnTo>
                  <a:lnTo>
                    <a:pt x="262" y="0"/>
                  </a:lnTo>
                  <a:lnTo>
                    <a:pt x="245" y="25"/>
                  </a:lnTo>
                  <a:lnTo>
                    <a:pt x="230" y="42"/>
                  </a:lnTo>
                  <a:lnTo>
                    <a:pt x="212" y="42"/>
                  </a:lnTo>
                  <a:lnTo>
                    <a:pt x="199" y="70"/>
                  </a:lnTo>
                  <a:lnTo>
                    <a:pt x="194" y="144"/>
                  </a:lnTo>
                  <a:lnTo>
                    <a:pt x="184" y="154"/>
                  </a:lnTo>
                  <a:lnTo>
                    <a:pt x="181" y="194"/>
                  </a:lnTo>
                  <a:lnTo>
                    <a:pt x="194" y="194"/>
                  </a:lnTo>
                  <a:lnTo>
                    <a:pt x="194" y="228"/>
                  </a:lnTo>
                  <a:lnTo>
                    <a:pt x="113" y="233"/>
                  </a:lnTo>
                  <a:lnTo>
                    <a:pt x="82" y="261"/>
                  </a:lnTo>
                  <a:lnTo>
                    <a:pt x="49" y="278"/>
                  </a:lnTo>
                  <a:lnTo>
                    <a:pt x="32" y="320"/>
                  </a:lnTo>
                  <a:lnTo>
                    <a:pt x="18" y="348"/>
                  </a:lnTo>
                  <a:lnTo>
                    <a:pt x="18" y="380"/>
                  </a:lnTo>
                  <a:lnTo>
                    <a:pt x="0" y="419"/>
                  </a:lnTo>
                  <a:lnTo>
                    <a:pt x="18" y="436"/>
                  </a:lnTo>
                  <a:close/>
                </a:path>
              </a:pathLst>
            </a:custGeom>
            <a:solidFill>
              <a:srgbClr val="087AB7"/>
            </a:solidFill>
            <a:ln w="9525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pt-BR">
                <a:cs typeface="Arial" panose="020B0604020202020204" pitchFamily="34" charset="0"/>
              </a:endParaRPr>
            </a:p>
          </p:txBody>
        </p:sp>
        <p:sp>
          <p:nvSpPr>
            <p:cNvPr id="25" name="Freeform 56"/>
            <p:cNvSpPr>
              <a:spLocks noChangeAspect="1"/>
            </p:cNvSpPr>
            <p:nvPr/>
          </p:nvSpPr>
          <p:spPr bwMode="auto">
            <a:xfrm>
              <a:off x="4142" y="2138"/>
              <a:ext cx="329" cy="479"/>
            </a:xfrm>
            <a:custGeom>
              <a:avLst/>
              <a:gdLst>
                <a:gd name="T0" fmla="*/ 18 w 329"/>
                <a:gd name="T1" fmla="*/ 436 h 479"/>
                <a:gd name="T2" fmla="*/ 39 w 329"/>
                <a:gd name="T3" fmla="*/ 436 h 479"/>
                <a:gd name="T4" fmla="*/ 54 w 329"/>
                <a:gd name="T5" fmla="*/ 476 h 479"/>
                <a:gd name="T6" fmla="*/ 85 w 329"/>
                <a:gd name="T7" fmla="*/ 479 h 479"/>
                <a:gd name="T8" fmla="*/ 85 w 329"/>
                <a:gd name="T9" fmla="*/ 450 h 479"/>
                <a:gd name="T10" fmla="*/ 117 w 329"/>
                <a:gd name="T11" fmla="*/ 450 h 479"/>
                <a:gd name="T12" fmla="*/ 135 w 329"/>
                <a:gd name="T13" fmla="*/ 419 h 479"/>
                <a:gd name="T14" fmla="*/ 135 w 329"/>
                <a:gd name="T15" fmla="*/ 384 h 479"/>
                <a:gd name="T16" fmla="*/ 248 w 329"/>
                <a:gd name="T17" fmla="*/ 384 h 479"/>
                <a:gd name="T18" fmla="*/ 280 w 329"/>
                <a:gd name="T19" fmla="*/ 356 h 479"/>
                <a:gd name="T20" fmla="*/ 294 w 329"/>
                <a:gd name="T21" fmla="*/ 338 h 479"/>
                <a:gd name="T22" fmla="*/ 311 w 329"/>
                <a:gd name="T23" fmla="*/ 338 h 479"/>
                <a:gd name="T24" fmla="*/ 326 w 329"/>
                <a:gd name="T25" fmla="*/ 299 h 479"/>
                <a:gd name="T26" fmla="*/ 329 w 329"/>
                <a:gd name="T27" fmla="*/ 253 h 479"/>
                <a:gd name="T28" fmla="*/ 311 w 329"/>
                <a:gd name="T29" fmla="*/ 218 h 479"/>
                <a:gd name="T30" fmla="*/ 298 w 329"/>
                <a:gd name="T31" fmla="*/ 166 h 479"/>
                <a:gd name="T32" fmla="*/ 298 w 329"/>
                <a:gd name="T33" fmla="*/ 98 h 479"/>
                <a:gd name="T34" fmla="*/ 280 w 329"/>
                <a:gd name="T35" fmla="*/ 42 h 479"/>
                <a:gd name="T36" fmla="*/ 294 w 329"/>
                <a:gd name="T37" fmla="*/ 28 h 479"/>
                <a:gd name="T38" fmla="*/ 280 w 329"/>
                <a:gd name="T39" fmla="*/ 28 h 479"/>
                <a:gd name="T40" fmla="*/ 262 w 329"/>
                <a:gd name="T41" fmla="*/ 0 h 479"/>
                <a:gd name="T42" fmla="*/ 245 w 329"/>
                <a:gd name="T43" fmla="*/ 25 h 479"/>
                <a:gd name="T44" fmla="*/ 230 w 329"/>
                <a:gd name="T45" fmla="*/ 42 h 479"/>
                <a:gd name="T46" fmla="*/ 212 w 329"/>
                <a:gd name="T47" fmla="*/ 42 h 479"/>
                <a:gd name="T48" fmla="*/ 199 w 329"/>
                <a:gd name="T49" fmla="*/ 70 h 479"/>
                <a:gd name="T50" fmla="*/ 194 w 329"/>
                <a:gd name="T51" fmla="*/ 144 h 479"/>
                <a:gd name="T52" fmla="*/ 184 w 329"/>
                <a:gd name="T53" fmla="*/ 154 h 479"/>
                <a:gd name="T54" fmla="*/ 181 w 329"/>
                <a:gd name="T55" fmla="*/ 194 h 479"/>
                <a:gd name="T56" fmla="*/ 194 w 329"/>
                <a:gd name="T57" fmla="*/ 194 h 479"/>
                <a:gd name="T58" fmla="*/ 194 w 329"/>
                <a:gd name="T59" fmla="*/ 228 h 479"/>
                <a:gd name="T60" fmla="*/ 113 w 329"/>
                <a:gd name="T61" fmla="*/ 233 h 479"/>
                <a:gd name="T62" fmla="*/ 82 w 329"/>
                <a:gd name="T63" fmla="*/ 261 h 479"/>
                <a:gd name="T64" fmla="*/ 49 w 329"/>
                <a:gd name="T65" fmla="*/ 278 h 479"/>
                <a:gd name="T66" fmla="*/ 32 w 329"/>
                <a:gd name="T67" fmla="*/ 320 h 479"/>
                <a:gd name="T68" fmla="*/ 18 w 329"/>
                <a:gd name="T69" fmla="*/ 348 h 479"/>
                <a:gd name="T70" fmla="*/ 18 w 329"/>
                <a:gd name="T71" fmla="*/ 380 h 479"/>
                <a:gd name="T72" fmla="*/ 0 w 329"/>
                <a:gd name="T73" fmla="*/ 419 h 479"/>
                <a:gd name="T74" fmla="*/ 18 w 329"/>
                <a:gd name="T75" fmla="*/ 436 h 479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329"/>
                <a:gd name="T115" fmla="*/ 0 h 479"/>
                <a:gd name="T116" fmla="*/ 329 w 329"/>
                <a:gd name="T117" fmla="*/ 479 h 479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329" h="479">
                  <a:moveTo>
                    <a:pt x="18" y="436"/>
                  </a:moveTo>
                  <a:lnTo>
                    <a:pt x="39" y="436"/>
                  </a:lnTo>
                  <a:lnTo>
                    <a:pt x="54" y="476"/>
                  </a:lnTo>
                  <a:lnTo>
                    <a:pt x="85" y="479"/>
                  </a:lnTo>
                  <a:lnTo>
                    <a:pt x="85" y="450"/>
                  </a:lnTo>
                  <a:lnTo>
                    <a:pt x="117" y="450"/>
                  </a:lnTo>
                  <a:lnTo>
                    <a:pt x="135" y="419"/>
                  </a:lnTo>
                  <a:lnTo>
                    <a:pt x="135" y="384"/>
                  </a:lnTo>
                  <a:lnTo>
                    <a:pt x="248" y="384"/>
                  </a:lnTo>
                  <a:lnTo>
                    <a:pt x="280" y="356"/>
                  </a:lnTo>
                  <a:lnTo>
                    <a:pt x="294" y="338"/>
                  </a:lnTo>
                  <a:lnTo>
                    <a:pt x="311" y="338"/>
                  </a:lnTo>
                  <a:lnTo>
                    <a:pt x="326" y="299"/>
                  </a:lnTo>
                  <a:lnTo>
                    <a:pt x="329" y="253"/>
                  </a:lnTo>
                  <a:lnTo>
                    <a:pt x="311" y="218"/>
                  </a:lnTo>
                  <a:lnTo>
                    <a:pt x="298" y="166"/>
                  </a:lnTo>
                  <a:lnTo>
                    <a:pt x="298" y="98"/>
                  </a:lnTo>
                  <a:lnTo>
                    <a:pt x="280" y="42"/>
                  </a:lnTo>
                  <a:lnTo>
                    <a:pt x="294" y="28"/>
                  </a:lnTo>
                  <a:lnTo>
                    <a:pt x="280" y="28"/>
                  </a:lnTo>
                  <a:lnTo>
                    <a:pt x="262" y="0"/>
                  </a:lnTo>
                  <a:lnTo>
                    <a:pt x="245" y="25"/>
                  </a:lnTo>
                  <a:lnTo>
                    <a:pt x="230" y="42"/>
                  </a:lnTo>
                  <a:lnTo>
                    <a:pt x="212" y="42"/>
                  </a:lnTo>
                  <a:lnTo>
                    <a:pt x="199" y="70"/>
                  </a:lnTo>
                  <a:lnTo>
                    <a:pt x="194" y="144"/>
                  </a:lnTo>
                  <a:lnTo>
                    <a:pt x="184" y="154"/>
                  </a:lnTo>
                  <a:lnTo>
                    <a:pt x="181" y="194"/>
                  </a:lnTo>
                  <a:lnTo>
                    <a:pt x="194" y="194"/>
                  </a:lnTo>
                  <a:lnTo>
                    <a:pt x="194" y="228"/>
                  </a:lnTo>
                  <a:lnTo>
                    <a:pt x="113" y="233"/>
                  </a:lnTo>
                  <a:lnTo>
                    <a:pt x="82" y="261"/>
                  </a:lnTo>
                  <a:lnTo>
                    <a:pt x="49" y="278"/>
                  </a:lnTo>
                  <a:lnTo>
                    <a:pt x="32" y="320"/>
                  </a:lnTo>
                  <a:lnTo>
                    <a:pt x="18" y="348"/>
                  </a:lnTo>
                  <a:lnTo>
                    <a:pt x="18" y="380"/>
                  </a:lnTo>
                  <a:lnTo>
                    <a:pt x="0" y="419"/>
                  </a:lnTo>
                  <a:lnTo>
                    <a:pt x="18" y="436"/>
                  </a:lnTo>
                </a:path>
              </a:pathLst>
            </a:custGeom>
            <a:solidFill>
              <a:srgbClr val="087AB7"/>
            </a:solidFill>
            <a:ln w="9525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pt-BR">
                <a:cs typeface="Arial" panose="020B0604020202020204" pitchFamily="34" charset="0"/>
              </a:endParaRPr>
            </a:p>
          </p:txBody>
        </p:sp>
      </p:grpSp>
      <p:grpSp>
        <p:nvGrpSpPr>
          <p:cNvPr id="26" name="Group 57"/>
          <p:cNvGrpSpPr>
            <a:grpSpLocks noChangeAspect="1"/>
          </p:cNvGrpSpPr>
          <p:nvPr/>
        </p:nvGrpSpPr>
        <p:grpSpPr bwMode="auto">
          <a:xfrm>
            <a:off x="9274874" y="1021989"/>
            <a:ext cx="1067978" cy="1394978"/>
            <a:chOff x="4019" y="2043"/>
            <a:chExt cx="385" cy="514"/>
          </a:xfrm>
          <a:solidFill>
            <a:schemeClr val="bg1">
              <a:lumMod val="85000"/>
            </a:schemeClr>
          </a:solidFill>
        </p:grpSpPr>
        <p:sp>
          <p:nvSpPr>
            <p:cNvPr id="27" name="Freeform 58"/>
            <p:cNvSpPr>
              <a:spLocks noChangeAspect="1"/>
            </p:cNvSpPr>
            <p:nvPr/>
          </p:nvSpPr>
          <p:spPr bwMode="auto">
            <a:xfrm>
              <a:off x="4019" y="2043"/>
              <a:ext cx="385" cy="514"/>
            </a:xfrm>
            <a:custGeom>
              <a:avLst/>
              <a:gdLst>
                <a:gd name="T0" fmla="*/ 128 w 385"/>
                <a:gd name="T1" fmla="*/ 0 h 514"/>
                <a:gd name="T2" fmla="*/ 141 w 385"/>
                <a:gd name="T3" fmla="*/ 15 h 514"/>
                <a:gd name="T4" fmla="*/ 174 w 385"/>
                <a:gd name="T5" fmla="*/ 15 h 514"/>
                <a:gd name="T6" fmla="*/ 174 w 385"/>
                <a:gd name="T7" fmla="*/ 28 h 514"/>
                <a:gd name="T8" fmla="*/ 191 w 385"/>
                <a:gd name="T9" fmla="*/ 15 h 514"/>
                <a:gd name="T10" fmla="*/ 223 w 385"/>
                <a:gd name="T11" fmla="*/ 49 h 514"/>
                <a:gd name="T12" fmla="*/ 209 w 385"/>
                <a:gd name="T13" fmla="*/ 64 h 514"/>
                <a:gd name="T14" fmla="*/ 223 w 385"/>
                <a:gd name="T15" fmla="*/ 67 h 514"/>
                <a:gd name="T16" fmla="*/ 223 w 385"/>
                <a:gd name="T17" fmla="*/ 77 h 514"/>
                <a:gd name="T18" fmla="*/ 209 w 385"/>
                <a:gd name="T19" fmla="*/ 92 h 514"/>
                <a:gd name="T20" fmla="*/ 223 w 385"/>
                <a:gd name="T21" fmla="*/ 95 h 514"/>
                <a:gd name="T22" fmla="*/ 209 w 385"/>
                <a:gd name="T23" fmla="*/ 120 h 514"/>
                <a:gd name="T24" fmla="*/ 223 w 385"/>
                <a:gd name="T25" fmla="*/ 120 h 514"/>
                <a:gd name="T26" fmla="*/ 240 w 385"/>
                <a:gd name="T27" fmla="*/ 95 h 514"/>
                <a:gd name="T28" fmla="*/ 255 w 385"/>
                <a:gd name="T29" fmla="*/ 95 h 514"/>
                <a:gd name="T30" fmla="*/ 258 w 385"/>
                <a:gd name="T31" fmla="*/ 82 h 514"/>
                <a:gd name="T32" fmla="*/ 290 w 385"/>
                <a:gd name="T33" fmla="*/ 77 h 514"/>
                <a:gd name="T34" fmla="*/ 286 w 385"/>
                <a:gd name="T35" fmla="*/ 64 h 514"/>
                <a:gd name="T36" fmla="*/ 339 w 385"/>
                <a:gd name="T37" fmla="*/ 95 h 514"/>
                <a:gd name="T38" fmla="*/ 385 w 385"/>
                <a:gd name="T39" fmla="*/ 95 h 514"/>
                <a:gd name="T40" fmla="*/ 354 w 385"/>
                <a:gd name="T41" fmla="*/ 134 h 514"/>
                <a:gd name="T42" fmla="*/ 336 w 385"/>
                <a:gd name="T43" fmla="*/ 134 h 514"/>
                <a:gd name="T44" fmla="*/ 322 w 385"/>
                <a:gd name="T45" fmla="*/ 166 h 514"/>
                <a:gd name="T46" fmla="*/ 319 w 385"/>
                <a:gd name="T47" fmla="*/ 236 h 514"/>
                <a:gd name="T48" fmla="*/ 308 w 385"/>
                <a:gd name="T49" fmla="*/ 250 h 514"/>
                <a:gd name="T50" fmla="*/ 304 w 385"/>
                <a:gd name="T51" fmla="*/ 289 h 514"/>
                <a:gd name="T52" fmla="*/ 319 w 385"/>
                <a:gd name="T53" fmla="*/ 289 h 514"/>
                <a:gd name="T54" fmla="*/ 319 w 385"/>
                <a:gd name="T55" fmla="*/ 324 h 514"/>
                <a:gd name="T56" fmla="*/ 237 w 385"/>
                <a:gd name="T57" fmla="*/ 328 h 514"/>
                <a:gd name="T58" fmla="*/ 209 w 385"/>
                <a:gd name="T59" fmla="*/ 356 h 514"/>
                <a:gd name="T60" fmla="*/ 174 w 385"/>
                <a:gd name="T61" fmla="*/ 373 h 514"/>
                <a:gd name="T62" fmla="*/ 141 w 385"/>
                <a:gd name="T63" fmla="*/ 443 h 514"/>
                <a:gd name="T64" fmla="*/ 141 w 385"/>
                <a:gd name="T65" fmla="*/ 476 h 514"/>
                <a:gd name="T66" fmla="*/ 123 w 385"/>
                <a:gd name="T67" fmla="*/ 514 h 514"/>
                <a:gd name="T68" fmla="*/ 110 w 385"/>
                <a:gd name="T69" fmla="*/ 514 h 514"/>
                <a:gd name="T70" fmla="*/ 92 w 385"/>
                <a:gd name="T71" fmla="*/ 483 h 514"/>
                <a:gd name="T72" fmla="*/ 92 w 385"/>
                <a:gd name="T73" fmla="*/ 465 h 514"/>
                <a:gd name="T74" fmla="*/ 74 w 385"/>
                <a:gd name="T75" fmla="*/ 451 h 514"/>
                <a:gd name="T76" fmla="*/ 92 w 385"/>
                <a:gd name="T77" fmla="*/ 419 h 514"/>
                <a:gd name="T78" fmla="*/ 110 w 385"/>
                <a:gd name="T79" fmla="*/ 419 h 514"/>
                <a:gd name="T80" fmla="*/ 110 w 385"/>
                <a:gd name="T81" fmla="*/ 394 h 514"/>
                <a:gd name="T82" fmla="*/ 74 w 385"/>
                <a:gd name="T83" fmla="*/ 394 h 514"/>
                <a:gd name="T84" fmla="*/ 49 w 385"/>
                <a:gd name="T85" fmla="*/ 359 h 514"/>
                <a:gd name="T86" fmla="*/ 49 w 385"/>
                <a:gd name="T87" fmla="*/ 342 h 514"/>
                <a:gd name="T88" fmla="*/ 36 w 385"/>
                <a:gd name="T89" fmla="*/ 342 h 514"/>
                <a:gd name="T90" fmla="*/ 49 w 385"/>
                <a:gd name="T91" fmla="*/ 328 h 514"/>
                <a:gd name="T92" fmla="*/ 54 w 385"/>
                <a:gd name="T93" fmla="*/ 254 h 514"/>
                <a:gd name="T94" fmla="*/ 36 w 385"/>
                <a:gd name="T95" fmla="*/ 240 h 514"/>
                <a:gd name="T96" fmla="*/ 18 w 385"/>
                <a:gd name="T97" fmla="*/ 240 h 514"/>
                <a:gd name="T98" fmla="*/ 0 w 385"/>
                <a:gd name="T99" fmla="*/ 222 h 514"/>
                <a:gd name="T100" fmla="*/ 54 w 385"/>
                <a:gd name="T101" fmla="*/ 190 h 514"/>
                <a:gd name="T102" fmla="*/ 78 w 385"/>
                <a:gd name="T103" fmla="*/ 138 h 514"/>
                <a:gd name="T104" fmla="*/ 95 w 385"/>
                <a:gd name="T105" fmla="*/ 123 h 514"/>
                <a:gd name="T106" fmla="*/ 95 w 385"/>
                <a:gd name="T107" fmla="*/ 82 h 514"/>
                <a:gd name="T108" fmla="*/ 128 w 385"/>
                <a:gd name="T109" fmla="*/ 49 h 514"/>
                <a:gd name="T110" fmla="*/ 128 w 385"/>
                <a:gd name="T111" fmla="*/ 0 h 514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385"/>
                <a:gd name="T169" fmla="*/ 0 h 514"/>
                <a:gd name="T170" fmla="*/ 385 w 385"/>
                <a:gd name="T171" fmla="*/ 514 h 514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385" h="514">
                  <a:moveTo>
                    <a:pt x="128" y="0"/>
                  </a:moveTo>
                  <a:lnTo>
                    <a:pt x="141" y="15"/>
                  </a:lnTo>
                  <a:lnTo>
                    <a:pt x="174" y="15"/>
                  </a:lnTo>
                  <a:lnTo>
                    <a:pt x="174" y="28"/>
                  </a:lnTo>
                  <a:lnTo>
                    <a:pt x="191" y="15"/>
                  </a:lnTo>
                  <a:lnTo>
                    <a:pt x="223" y="49"/>
                  </a:lnTo>
                  <a:lnTo>
                    <a:pt x="209" y="64"/>
                  </a:lnTo>
                  <a:lnTo>
                    <a:pt x="223" y="67"/>
                  </a:lnTo>
                  <a:lnTo>
                    <a:pt x="223" y="77"/>
                  </a:lnTo>
                  <a:lnTo>
                    <a:pt x="209" y="92"/>
                  </a:lnTo>
                  <a:lnTo>
                    <a:pt x="223" y="95"/>
                  </a:lnTo>
                  <a:lnTo>
                    <a:pt x="209" y="120"/>
                  </a:lnTo>
                  <a:lnTo>
                    <a:pt x="223" y="120"/>
                  </a:lnTo>
                  <a:lnTo>
                    <a:pt x="240" y="95"/>
                  </a:lnTo>
                  <a:lnTo>
                    <a:pt x="255" y="95"/>
                  </a:lnTo>
                  <a:lnTo>
                    <a:pt x="258" y="82"/>
                  </a:lnTo>
                  <a:lnTo>
                    <a:pt x="290" y="77"/>
                  </a:lnTo>
                  <a:lnTo>
                    <a:pt x="286" y="64"/>
                  </a:lnTo>
                  <a:lnTo>
                    <a:pt x="339" y="95"/>
                  </a:lnTo>
                  <a:lnTo>
                    <a:pt x="385" y="95"/>
                  </a:lnTo>
                  <a:lnTo>
                    <a:pt x="354" y="134"/>
                  </a:lnTo>
                  <a:lnTo>
                    <a:pt x="336" y="134"/>
                  </a:lnTo>
                  <a:lnTo>
                    <a:pt x="322" y="166"/>
                  </a:lnTo>
                  <a:lnTo>
                    <a:pt x="319" y="236"/>
                  </a:lnTo>
                  <a:lnTo>
                    <a:pt x="308" y="250"/>
                  </a:lnTo>
                  <a:lnTo>
                    <a:pt x="304" y="289"/>
                  </a:lnTo>
                  <a:lnTo>
                    <a:pt x="319" y="289"/>
                  </a:lnTo>
                  <a:lnTo>
                    <a:pt x="319" y="324"/>
                  </a:lnTo>
                  <a:lnTo>
                    <a:pt x="237" y="328"/>
                  </a:lnTo>
                  <a:lnTo>
                    <a:pt x="209" y="356"/>
                  </a:lnTo>
                  <a:lnTo>
                    <a:pt x="174" y="373"/>
                  </a:lnTo>
                  <a:lnTo>
                    <a:pt x="141" y="443"/>
                  </a:lnTo>
                  <a:lnTo>
                    <a:pt x="141" y="476"/>
                  </a:lnTo>
                  <a:lnTo>
                    <a:pt x="123" y="514"/>
                  </a:lnTo>
                  <a:lnTo>
                    <a:pt x="110" y="514"/>
                  </a:lnTo>
                  <a:lnTo>
                    <a:pt x="92" y="483"/>
                  </a:lnTo>
                  <a:lnTo>
                    <a:pt x="92" y="465"/>
                  </a:lnTo>
                  <a:lnTo>
                    <a:pt x="74" y="451"/>
                  </a:lnTo>
                  <a:lnTo>
                    <a:pt x="92" y="419"/>
                  </a:lnTo>
                  <a:lnTo>
                    <a:pt x="110" y="419"/>
                  </a:lnTo>
                  <a:lnTo>
                    <a:pt x="110" y="394"/>
                  </a:lnTo>
                  <a:lnTo>
                    <a:pt x="74" y="394"/>
                  </a:lnTo>
                  <a:lnTo>
                    <a:pt x="49" y="359"/>
                  </a:lnTo>
                  <a:lnTo>
                    <a:pt x="49" y="342"/>
                  </a:lnTo>
                  <a:lnTo>
                    <a:pt x="36" y="342"/>
                  </a:lnTo>
                  <a:lnTo>
                    <a:pt x="49" y="328"/>
                  </a:lnTo>
                  <a:lnTo>
                    <a:pt x="54" y="254"/>
                  </a:lnTo>
                  <a:lnTo>
                    <a:pt x="36" y="240"/>
                  </a:lnTo>
                  <a:lnTo>
                    <a:pt x="18" y="240"/>
                  </a:lnTo>
                  <a:lnTo>
                    <a:pt x="0" y="222"/>
                  </a:lnTo>
                  <a:lnTo>
                    <a:pt x="54" y="190"/>
                  </a:lnTo>
                  <a:lnTo>
                    <a:pt x="78" y="138"/>
                  </a:lnTo>
                  <a:lnTo>
                    <a:pt x="95" y="123"/>
                  </a:lnTo>
                  <a:lnTo>
                    <a:pt x="95" y="82"/>
                  </a:lnTo>
                  <a:lnTo>
                    <a:pt x="128" y="49"/>
                  </a:lnTo>
                  <a:lnTo>
                    <a:pt x="128" y="0"/>
                  </a:lnTo>
                  <a:close/>
                </a:path>
              </a:pathLst>
            </a:custGeom>
            <a:solidFill>
              <a:srgbClr val="00B3C0"/>
            </a:solidFill>
            <a:ln w="9525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pt-BR">
                <a:cs typeface="Arial" panose="020B0604020202020204" pitchFamily="34" charset="0"/>
              </a:endParaRPr>
            </a:p>
          </p:txBody>
        </p:sp>
        <p:sp>
          <p:nvSpPr>
            <p:cNvPr id="28" name="Freeform 59"/>
            <p:cNvSpPr>
              <a:spLocks noChangeAspect="1"/>
            </p:cNvSpPr>
            <p:nvPr/>
          </p:nvSpPr>
          <p:spPr bwMode="auto">
            <a:xfrm>
              <a:off x="4019" y="2043"/>
              <a:ext cx="385" cy="514"/>
            </a:xfrm>
            <a:custGeom>
              <a:avLst/>
              <a:gdLst>
                <a:gd name="T0" fmla="*/ 128 w 385"/>
                <a:gd name="T1" fmla="*/ 0 h 514"/>
                <a:gd name="T2" fmla="*/ 141 w 385"/>
                <a:gd name="T3" fmla="*/ 15 h 514"/>
                <a:gd name="T4" fmla="*/ 174 w 385"/>
                <a:gd name="T5" fmla="*/ 15 h 514"/>
                <a:gd name="T6" fmla="*/ 174 w 385"/>
                <a:gd name="T7" fmla="*/ 28 h 514"/>
                <a:gd name="T8" fmla="*/ 191 w 385"/>
                <a:gd name="T9" fmla="*/ 15 h 514"/>
                <a:gd name="T10" fmla="*/ 223 w 385"/>
                <a:gd name="T11" fmla="*/ 49 h 514"/>
                <a:gd name="T12" fmla="*/ 209 w 385"/>
                <a:gd name="T13" fmla="*/ 64 h 514"/>
                <a:gd name="T14" fmla="*/ 223 w 385"/>
                <a:gd name="T15" fmla="*/ 67 h 514"/>
                <a:gd name="T16" fmla="*/ 223 w 385"/>
                <a:gd name="T17" fmla="*/ 77 h 514"/>
                <a:gd name="T18" fmla="*/ 209 w 385"/>
                <a:gd name="T19" fmla="*/ 92 h 514"/>
                <a:gd name="T20" fmla="*/ 223 w 385"/>
                <a:gd name="T21" fmla="*/ 95 h 514"/>
                <a:gd name="T22" fmla="*/ 209 w 385"/>
                <a:gd name="T23" fmla="*/ 120 h 514"/>
                <a:gd name="T24" fmla="*/ 223 w 385"/>
                <a:gd name="T25" fmla="*/ 120 h 514"/>
                <a:gd name="T26" fmla="*/ 240 w 385"/>
                <a:gd name="T27" fmla="*/ 95 h 514"/>
                <a:gd name="T28" fmla="*/ 255 w 385"/>
                <a:gd name="T29" fmla="*/ 95 h 514"/>
                <a:gd name="T30" fmla="*/ 258 w 385"/>
                <a:gd name="T31" fmla="*/ 82 h 514"/>
                <a:gd name="T32" fmla="*/ 290 w 385"/>
                <a:gd name="T33" fmla="*/ 77 h 514"/>
                <a:gd name="T34" fmla="*/ 286 w 385"/>
                <a:gd name="T35" fmla="*/ 64 h 514"/>
                <a:gd name="T36" fmla="*/ 339 w 385"/>
                <a:gd name="T37" fmla="*/ 95 h 514"/>
                <a:gd name="T38" fmla="*/ 385 w 385"/>
                <a:gd name="T39" fmla="*/ 95 h 514"/>
                <a:gd name="T40" fmla="*/ 354 w 385"/>
                <a:gd name="T41" fmla="*/ 134 h 514"/>
                <a:gd name="T42" fmla="*/ 336 w 385"/>
                <a:gd name="T43" fmla="*/ 134 h 514"/>
                <a:gd name="T44" fmla="*/ 322 w 385"/>
                <a:gd name="T45" fmla="*/ 166 h 514"/>
                <a:gd name="T46" fmla="*/ 319 w 385"/>
                <a:gd name="T47" fmla="*/ 236 h 514"/>
                <a:gd name="T48" fmla="*/ 308 w 385"/>
                <a:gd name="T49" fmla="*/ 250 h 514"/>
                <a:gd name="T50" fmla="*/ 304 w 385"/>
                <a:gd name="T51" fmla="*/ 289 h 514"/>
                <a:gd name="T52" fmla="*/ 319 w 385"/>
                <a:gd name="T53" fmla="*/ 289 h 514"/>
                <a:gd name="T54" fmla="*/ 319 w 385"/>
                <a:gd name="T55" fmla="*/ 324 h 514"/>
                <a:gd name="T56" fmla="*/ 237 w 385"/>
                <a:gd name="T57" fmla="*/ 328 h 514"/>
                <a:gd name="T58" fmla="*/ 209 w 385"/>
                <a:gd name="T59" fmla="*/ 356 h 514"/>
                <a:gd name="T60" fmla="*/ 174 w 385"/>
                <a:gd name="T61" fmla="*/ 373 h 514"/>
                <a:gd name="T62" fmla="*/ 141 w 385"/>
                <a:gd name="T63" fmla="*/ 443 h 514"/>
                <a:gd name="T64" fmla="*/ 141 w 385"/>
                <a:gd name="T65" fmla="*/ 476 h 514"/>
                <a:gd name="T66" fmla="*/ 123 w 385"/>
                <a:gd name="T67" fmla="*/ 514 h 514"/>
                <a:gd name="T68" fmla="*/ 110 w 385"/>
                <a:gd name="T69" fmla="*/ 514 h 514"/>
                <a:gd name="T70" fmla="*/ 92 w 385"/>
                <a:gd name="T71" fmla="*/ 483 h 514"/>
                <a:gd name="T72" fmla="*/ 92 w 385"/>
                <a:gd name="T73" fmla="*/ 465 h 514"/>
                <a:gd name="T74" fmla="*/ 74 w 385"/>
                <a:gd name="T75" fmla="*/ 451 h 514"/>
                <a:gd name="T76" fmla="*/ 92 w 385"/>
                <a:gd name="T77" fmla="*/ 419 h 514"/>
                <a:gd name="T78" fmla="*/ 110 w 385"/>
                <a:gd name="T79" fmla="*/ 419 h 514"/>
                <a:gd name="T80" fmla="*/ 110 w 385"/>
                <a:gd name="T81" fmla="*/ 394 h 514"/>
                <a:gd name="T82" fmla="*/ 74 w 385"/>
                <a:gd name="T83" fmla="*/ 394 h 514"/>
                <a:gd name="T84" fmla="*/ 49 w 385"/>
                <a:gd name="T85" fmla="*/ 359 h 514"/>
                <a:gd name="T86" fmla="*/ 49 w 385"/>
                <a:gd name="T87" fmla="*/ 342 h 514"/>
                <a:gd name="T88" fmla="*/ 36 w 385"/>
                <a:gd name="T89" fmla="*/ 342 h 514"/>
                <a:gd name="T90" fmla="*/ 49 w 385"/>
                <a:gd name="T91" fmla="*/ 328 h 514"/>
                <a:gd name="T92" fmla="*/ 54 w 385"/>
                <a:gd name="T93" fmla="*/ 254 h 514"/>
                <a:gd name="T94" fmla="*/ 36 w 385"/>
                <a:gd name="T95" fmla="*/ 240 h 514"/>
                <a:gd name="T96" fmla="*/ 18 w 385"/>
                <a:gd name="T97" fmla="*/ 240 h 514"/>
                <a:gd name="T98" fmla="*/ 0 w 385"/>
                <a:gd name="T99" fmla="*/ 222 h 514"/>
                <a:gd name="T100" fmla="*/ 54 w 385"/>
                <a:gd name="T101" fmla="*/ 190 h 514"/>
                <a:gd name="T102" fmla="*/ 78 w 385"/>
                <a:gd name="T103" fmla="*/ 138 h 514"/>
                <a:gd name="T104" fmla="*/ 95 w 385"/>
                <a:gd name="T105" fmla="*/ 123 h 514"/>
                <a:gd name="T106" fmla="*/ 95 w 385"/>
                <a:gd name="T107" fmla="*/ 82 h 514"/>
                <a:gd name="T108" fmla="*/ 128 w 385"/>
                <a:gd name="T109" fmla="*/ 49 h 514"/>
                <a:gd name="T110" fmla="*/ 128 w 385"/>
                <a:gd name="T111" fmla="*/ 0 h 514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385"/>
                <a:gd name="T169" fmla="*/ 0 h 514"/>
                <a:gd name="T170" fmla="*/ 385 w 385"/>
                <a:gd name="T171" fmla="*/ 514 h 514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385" h="514">
                  <a:moveTo>
                    <a:pt x="128" y="0"/>
                  </a:moveTo>
                  <a:lnTo>
                    <a:pt x="141" y="15"/>
                  </a:lnTo>
                  <a:lnTo>
                    <a:pt x="174" y="15"/>
                  </a:lnTo>
                  <a:lnTo>
                    <a:pt x="174" y="28"/>
                  </a:lnTo>
                  <a:lnTo>
                    <a:pt x="191" y="15"/>
                  </a:lnTo>
                  <a:lnTo>
                    <a:pt x="223" y="49"/>
                  </a:lnTo>
                  <a:lnTo>
                    <a:pt x="209" y="64"/>
                  </a:lnTo>
                  <a:lnTo>
                    <a:pt x="223" y="67"/>
                  </a:lnTo>
                  <a:lnTo>
                    <a:pt x="223" y="77"/>
                  </a:lnTo>
                  <a:lnTo>
                    <a:pt x="209" y="92"/>
                  </a:lnTo>
                  <a:lnTo>
                    <a:pt x="223" y="95"/>
                  </a:lnTo>
                  <a:lnTo>
                    <a:pt x="209" y="120"/>
                  </a:lnTo>
                  <a:lnTo>
                    <a:pt x="223" y="120"/>
                  </a:lnTo>
                  <a:lnTo>
                    <a:pt x="240" y="95"/>
                  </a:lnTo>
                  <a:lnTo>
                    <a:pt x="255" y="95"/>
                  </a:lnTo>
                  <a:lnTo>
                    <a:pt x="258" y="82"/>
                  </a:lnTo>
                  <a:lnTo>
                    <a:pt x="290" y="77"/>
                  </a:lnTo>
                  <a:lnTo>
                    <a:pt x="286" y="64"/>
                  </a:lnTo>
                  <a:lnTo>
                    <a:pt x="339" y="95"/>
                  </a:lnTo>
                  <a:lnTo>
                    <a:pt x="385" y="95"/>
                  </a:lnTo>
                  <a:lnTo>
                    <a:pt x="354" y="134"/>
                  </a:lnTo>
                  <a:lnTo>
                    <a:pt x="336" y="134"/>
                  </a:lnTo>
                  <a:lnTo>
                    <a:pt x="322" y="166"/>
                  </a:lnTo>
                  <a:lnTo>
                    <a:pt x="319" y="236"/>
                  </a:lnTo>
                  <a:lnTo>
                    <a:pt x="308" y="250"/>
                  </a:lnTo>
                  <a:lnTo>
                    <a:pt x="304" y="289"/>
                  </a:lnTo>
                  <a:lnTo>
                    <a:pt x="319" y="289"/>
                  </a:lnTo>
                  <a:lnTo>
                    <a:pt x="319" y="324"/>
                  </a:lnTo>
                  <a:lnTo>
                    <a:pt x="237" y="328"/>
                  </a:lnTo>
                  <a:lnTo>
                    <a:pt x="209" y="356"/>
                  </a:lnTo>
                  <a:lnTo>
                    <a:pt x="174" y="373"/>
                  </a:lnTo>
                  <a:lnTo>
                    <a:pt x="141" y="443"/>
                  </a:lnTo>
                  <a:lnTo>
                    <a:pt x="141" y="476"/>
                  </a:lnTo>
                  <a:lnTo>
                    <a:pt x="123" y="514"/>
                  </a:lnTo>
                  <a:lnTo>
                    <a:pt x="110" y="514"/>
                  </a:lnTo>
                  <a:lnTo>
                    <a:pt x="92" y="483"/>
                  </a:lnTo>
                  <a:lnTo>
                    <a:pt x="92" y="465"/>
                  </a:lnTo>
                  <a:lnTo>
                    <a:pt x="74" y="451"/>
                  </a:lnTo>
                  <a:lnTo>
                    <a:pt x="92" y="419"/>
                  </a:lnTo>
                  <a:lnTo>
                    <a:pt x="110" y="419"/>
                  </a:lnTo>
                  <a:lnTo>
                    <a:pt x="110" y="394"/>
                  </a:lnTo>
                  <a:lnTo>
                    <a:pt x="74" y="394"/>
                  </a:lnTo>
                  <a:lnTo>
                    <a:pt x="49" y="359"/>
                  </a:lnTo>
                  <a:lnTo>
                    <a:pt x="49" y="342"/>
                  </a:lnTo>
                  <a:lnTo>
                    <a:pt x="36" y="342"/>
                  </a:lnTo>
                  <a:lnTo>
                    <a:pt x="49" y="328"/>
                  </a:lnTo>
                  <a:lnTo>
                    <a:pt x="54" y="254"/>
                  </a:lnTo>
                  <a:lnTo>
                    <a:pt x="36" y="240"/>
                  </a:lnTo>
                  <a:lnTo>
                    <a:pt x="18" y="240"/>
                  </a:lnTo>
                  <a:lnTo>
                    <a:pt x="0" y="222"/>
                  </a:lnTo>
                  <a:lnTo>
                    <a:pt x="54" y="190"/>
                  </a:lnTo>
                  <a:lnTo>
                    <a:pt x="78" y="138"/>
                  </a:lnTo>
                  <a:lnTo>
                    <a:pt x="95" y="123"/>
                  </a:lnTo>
                  <a:lnTo>
                    <a:pt x="95" y="82"/>
                  </a:lnTo>
                  <a:lnTo>
                    <a:pt x="128" y="49"/>
                  </a:lnTo>
                  <a:lnTo>
                    <a:pt x="128" y="0"/>
                  </a:lnTo>
                </a:path>
              </a:pathLst>
            </a:custGeom>
            <a:solidFill>
              <a:srgbClr val="00B3C0"/>
            </a:solidFill>
            <a:ln w="9525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pt-BR">
                <a:cs typeface="Arial" panose="020B0604020202020204" pitchFamily="34" charset="0"/>
              </a:endParaRPr>
            </a:p>
          </p:txBody>
        </p:sp>
      </p:grpSp>
      <p:grpSp>
        <p:nvGrpSpPr>
          <p:cNvPr id="29" name="Group 60"/>
          <p:cNvGrpSpPr>
            <a:grpSpLocks noChangeAspect="1"/>
          </p:cNvGrpSpPr>
          <p:nvPr/>
        </p:nvGrpSpPr>
        <p:grpSpPr bwMode="auto">
          <a:xfrm>
            <a:off x="10883034" y="2283269"/>
            <a:ext cx="465887" cy="298003"/>
            <a:chOff x="4601" y="2511"/>
            <a:chExt cx="169" cy="109"/>
          </a:xfrm>
          <a:solidFill>
            <a:schemeClr val="bg1">
              <a:lumMod val="85000"/>
            </a:schemeClr>
          </a:solidFill>
        </p:grpSpPr>
        <p:sp>
          <p:nvSpPr>
            <p:cNvPr id="30" name="Freeform 61"/>
            <p:cNvSpPr>
              <a:spLocks noChangeAspect="1"/>
            </p:cNvSpPr>
            <p:nvPr/>
          </p:nvSpPr>
          <p:spPr bwMode="auto">
            <a:xfrm>
              <a:off x="4601" y="2511"/>
              <a:ext cx="169" cy="109"/>
            </a:xfrm>
            <a:custGeom>
              <a:avLst/>
              <a:gdLst>
                <a:gd name="T0" fmla="*/ 169 w 169"/>
                <a:gd name="T1" fmla="*/ 14 h 109"/>
                <a:gd name="T2" fmla="*/ 127 w 169"/>
                <a:gd name="T3" fmla="*/ 14 h 109"/>
                <a:gd name="T4" fmla="*/ 103 w 169"/>
                <a:gd name="T5" fmla="*/ 14 h 109"/>
                <a:gd name="T6" fmla="*/ 57 w 169"/>
                <a:gd name="T7" fmla="*/ 32 h 109"/>
                <a:gd name="T8" fmla="*/ 39 w 169"/>
                <a:gd name="T9" fmla="*/ 18 h 109"/>
                <a:gd name="T10" fmla="*/ 32 w 169"/>
                <a:gd name="T11" fmla="*/ 0 h 109"/>
                <a:gd name="T12" fmla="*/ 0 w 169"/>
                <a:gd name="T13" fmla="*/ 18 h 109"/>
                <a:gd name="T14" fmla="*/ 18 w 169"/>
                <a:gd name="T15" fmla="*/ 36 h 109"/>
                <a:gd name="T16" fmla="*/ 75 w 169"/>
                <a:gd name="T17" fmla="*/ 67 h 109"/>
                <a:gd name="T18" fmla="*/ 92 w 169"/>
                <a:gd name="T19" fmla="*/ 109 h 109"/>
                <a:gd name="T20" fmla="*/ 169 w 169"/>
                <a:gd name="T21" fmla="*/ 14 h 10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69"/>
                <a:gd name="T34" fmla="*/ 0 h 109"/>
                <a:gd name="T35" fmla="*/ 169 w 169"/>
                <a:gd name="T36" fmla="*/ 109 h 10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69" h="109">
                  <a:moveTo>
                    <a:pt x="169" y="14"/>
                  </a:moveTo>
                  <a:lnTo>
                    <a:pt x="127" y="14"/>
                  </a:lnTo>
                  <a:lnTo>
                    <a:pt x="103" y="14"/>
                  </a:lnTo>
                  <a:lnTo>
                    <a:pt x="57" y="32"/>
                  </a:lnTo>
                  <a:lnTo>
                    <a:pt x="39" y="18"/>
                  </a:lnTo>
                  <a:lnTo>
                    <a:pt x="32" y="0"/>
                  </a:lnTo>
                  <a:lnTo>
                    <a:pt x="0" y="18"/>
                  </a:lnTo>
                  <a:lnTo>
                    <a:pt x="18" y="36"/>
                  </a:lnTo>
                  <a:lnTo>
                    <a:pt x="75" y="67"/>
                  </a:lnTo>
                  <a:lnTo>
                    <a:pt x="92" y="109"/>
                  </a:lnTo>
                  <a:lnTo>
                    <a:pt x="169" y="14"/>
                  </a:lnTo>
                  <a:close/>
                </a:path>
              </a:pathLst>
            </a:custGeom>
            <a:solidFill>
              <a:srgbClr val="087AB7"/>
            </a:solidFill>
            <a:ln w="9525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pt-BR">
                <a:cs typeface="Arial" panose="020B0604020202020204" pitchFamily="34" charset="0"/>
              </a:endParaRPr>
            </a:p>
          </p:txBody>
        </p:sp>
        <p:sp>
          <p:nvSpPr>
            <p:cNvPr id="31" name="Freeform 62"/>
            <p:cNvSpPr>
              <a:spLocks noChangeAspect="1"/>
            </p:cNvSpPr>
            <p:nvPr/>
          </p:nvSpPr>
          <p:spPr bwMode="auto">
            <a:xfrm>
              <a:off x="4601" y="2511"/>
              <a:ext cx="169" cy="109"/>
            </a:xfrm>
            <a:custGeom>
              <a:avLst/>
              <a:gdLst>
                <a:gd name="T0" fmla="*/ 169 w 169"/>
                <a:gd name="T1" fmla="*/ 14 h 109"/>
                <a:gd name="T2" fmla="*/ 127 w 169"/>
                <a:gd name="T3" fmla="*/ 14 h 109"/>
                <a:gd name="T4" fmla="*/ 103 w 169"/>
                <a:gd name="T5" fmla="*/ 14 h 109"/>
                <a:gd name="T6" fmla="*/ 57 w 169"/>
                <a:gd name="T7" fmla="*/ 32 h 109"/>
                <a:gd name="T8" fmla="*/ 39 w 169"/>
                <a:gd name="T9" fmla="*/ 18 h 109"/>
                <a:gd name="T10" fmla="*/ 32 w 169"/>
                <a:gd name="T11" fmla="*/ 0 h 109"/>
                <a:gd name="T12" fmla="*/ 0 w 169"/>
                <a:gd name="T13" fmla="*/ 18 h 109"/>
                <a:gd name="T14" fmla="*/ 18 w 169"/>
                <a:gd name="T15" fmla="*/ 36 h 109"/>
                <a:gd name="T16" fmla="*/ 75 w 169"/>
                <a:gd name="T17" fmla="*/ 67 h 109"/>
                <a:gd name="T18" fmla="*/ 92 w 169"/>
                <a:gd name="T19" fmla="*/ 109 h 109"/>
                <a:gd name="T20" fmla="*/ 169 w 169"/>
                <a:gd name="T21" fmla="*/ 14 h 10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69"/>
                <a:gd name="T34" fmla="*/ 0 h 109"/>
                <a:gd name="T35" fmla="*/ 169 w 169"/>
                <a:gd name="T36" fmla="*/ 109 h 10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69" h="109">
                  <a:moveTo>
                    <a:pt x="169" y="14"/>
                  </a:moveTo>
                  <a:lnTo>
                    <a:pt x="127" y="14"/>
                  </a:lnTo>
                  <a:lnTo>
                    <a:pt x="103" y="14"/>
                  </a:lnTo>
                  <a:lnTo>
                    <a:pt x="57" y="32"/>
                  </a:lnTo>
                  <a:lnTo>
                    <a:pt x="39" y="18"/>
                  </a:lnTo>
                  <a:lnTo>
                    <a:pt x="32" y="0"/>
                  </a:lnTo>
                  <a:lnTo>
                    <a:pt x="0" y="18"/>
                  </a:lnTo>
                  <a:lnTo>
                    <a:pt x="18" y="36"/>
                  </a:lnTo>
                  <a:lnTo>
                    <a:pt x="75" y="67"/>
                  </a:lnTo>
                  <a:lnTo>
                    <a:pt x="92" y="109"/>
                  </a:lnTo>
                  <a:lnTo>
                    <a:pt x="169" y="14"/>
                  </a:lnTo>
                </a:path>
              </a:pathLst>
            </a:custGeom>
            <a:solidFill>
              <a:srgbClr val="087AB7"/>
            </a:solidFill>
            <a:ln w="9525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pt-BR">
                <a:cs typeface="Arial" panose="020B0604020202020204" pitchFamily="34" charset="0"/>
              </a:endParaRPr>
            </a:p>
          </p:txBody>
        </p:sp>
      </p:grpSp>
      <p:grpSp>
        <p:nvGrpSpPr>
          <p:cNvPr id="32" name="Group 66"/>
          <p:cNvGrpSpPr>
            <a:grpSpLocks noChangeAspect="1"/>
          </p:cNvGrpSpPr>
          <p:nvPr/>
        </p:nvGrpSpPr>
        <p:grpSpPr bwMode="auto">
          <a:xfrm>
            <a:off x="10844339" y="1812907"/>
            <a:ext cx="563397" cy="381766"/>
            <a:chOff x="4586" y="2338"/>
            <a:chExt cx="205" cy="142"/>
          </a:xfrm>
          <a:solidFill>
            <a:schemeClr val="bg1">
              <a:lumMod val="85000"/>
            </a:schemeClr>
          </a:solidFill>
        </p:grpSpPr>
        <p:sp>
          <p:nvSpPr>
            <p:cNvPr id="33" name="Freeform 67"/>
            <p:cNvSpPr>
              <a:spLocks noChangeAspect="1"/>
            </p:cNvSpPr>
            <p:nvPr/>
          </p:nvSpPr>
          <p:spPr bwMode="auto">
            <a:xfrm>
              <a:off x="4586" y="2338"/>
              <a:ext cx="205" cy="142"/>
            </a:xfrm>
            <a:custGeom>
              <a:avLst/>
              <a:gdLst>
                <a:gd name="T0" fmla="*/ 0 w 205"/>
                <a:gd name="T1" fmla="*/ 33 h 142"/>
                <a:gd name="T2" fmla="*/ 32 w 205"/>
                <a:gd name="T3" fmla="*/ 33 h 142"/>
                <a:gd name="T4" fmla="*/ 50 w 205"/>
                <a:gd name="T5" fmla="*/ 18 h 142"/>
                <a:gd name="T6" fmla="*/ 74 w 205"/>
                <a:gd name="T7" fmla="*/ 0 h 142"/>
                <a:gd name="T8" fmla="*/ 74 w 205"/>
                <a:gd name="T9" fmla="*/ 18 h 142"/>
                <a:gd name="T10" fmla="*/ 56 w 205"/>
                <a:gd name="T11" fmla="*/ 33 h 142"/>
                <a:gd name="T12" fmla="*/ 56 w 205"/>
                <a:gd name="T13" fmla="*/ 50 h 142"/>
                <a:gd name="T14" fmla="*/ 88 w 205"/>
                <a:gd name="T15" fmla="*/ 50 h 142"/>
                <a:gd name="T16" fmla="*/ 106 w 205"/>
                <a:gd name="T17" fmla="*/ 64 h 142"/>
                <a:gd name="T18" fmla="*/ 106 w 205"/>
                <a:gd name="T19" fmla="*/ 50 h 142"/>
                <a:gd name="T20" fmla="*/ 120 w 205"/>
                <a:gd name="T21" fmla="*/ 33 h 142"/>
                <a:gd name="T22" fmla="*/ 202 w 205"/>
                <a:gd name="T23" fmla="*/ 36 h 142"/>
                <a:gd name="T24" fmla="*/ 205 w 205"/>
                <a:gd name="T25" fmla="*/ 89 h 142"/>
                <a:gd name="T26" fmla="*/ 167 w 205"/>
                <a:gd name="T27" fmla="*/ 99 h 142"/>
                <a:gd name="T28" fmla="*/ 102 w 205"/>
                <a:gd name="T29" fmla="*/ 124 h 142"/>
                <a:gd name="T30" fmla="*/ 85 w 205"/>
                <a:gd name="T31" fmla="*/ 142 h 142"/>
                <a:gd name="T32" fmla="*/ 71 w 205"/>
                <a:gd name="T33" fmla="*/ 142 h 142"/>
                <a:gd name="T34" fmla="*/ 68 w 205"/>
                <a:gd name="T35" fmla="*/ 124 h 142"/>
                <a:gd name="T36" fmla="*/ 85 w 205"/>
                <a:gd name="T37" fmla="*/ 86 h 142"/>
                <a:gd name="T38" fmla="*/ 71 w 205"/>
                <a:gd name="T39" fmla="*/ 86 h 142"/>
                <a:gd name="T40" fmla="*/ 43 w 205"/>
                <a:gd name="T41" fmla="*/ 99 h 142"/>
                <a:gd name="T42" fmla="*/ 0 w 205"/>
                <a:gd name="T43" fmla="*/ 99 h 142"/>
                <a:gd name="T44" fmla="*/ 0 w 205"/>
                <a:gd name="T45" fmla="*/ 33 h 142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05"/>
                <a:gd name="T70" fmla="*/ 0 h 142"/>
                <a:gd name="T71" fmla="*/ 205 w 205"/>
                <a:gd name="T72" fmla="*/ 142 h 142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05" h="142">
                  <a:moveTo>
                    <a:pt x="0" y="33"/>
                  </a:moveTo>
                  <a:lnTo>
                    <a:pt x="32" y="33"/>
                  </a:lnTo>
                  <a:lnTo>
                    <a:pt x="50" y="18"/>
                  </a:lnTo>
                  <a:lnTo>
                    <a:pt x="74" y="0"/>
                  </a:lnTo>
                  <a:lnTo>
                    <a:pt x="74" y="18"/>
                  </a:lnTo>
                  <a:lnTo>
                    <a:pt x="56" y="33"/>
                  </a:lnTo>
                  <a:lnTo>
                    <a:pt x="56" y="50"/>
                  </a:lnTo>
                  <a:lnTo>
                    <a:pt x="88" y="50"/>
                  </a:lnTo>
                  <a:lnTo>
                    <a:pt x="106" y="64"/>
                  </a:lnTo>
                  <a:lnTo>
                    <a:pt x="106" y="50"/>
                  </a:lnTo>
                  <a:lnTo>
                    <a:pt x="120" y="33"/>
                  </a:lnTo>
                  <a:lnTo>
                    <a:pt x="202" y="36"/>
                  </a:lnTo>
                  <a:lnTo>
                    <a:pt x="205" y="89"/>
                  </a:lnTo>
                  <a:lnTo>
                    <a:pt x="167" y="99"/>
                  </a:lnTo>
                  <a:lnTo>
                    <a:pt x="102" y="124"/>
                  </a:lnTo>
                  <a:lnTo>
                    <a:pt x="85" y="142"/>
                  </a:lnTo>
                  <a:lnTo>
                    <a:pt x="71" y="142"/>
                  </a:lnTo>
                  <a:lnTo>
                    <a:pt x="68" y="124"/>
                  </a:lnTo>
                  <a:lnTo>
                    <a:pt x="85" y="86"/>
                  </a:lnTo>
                  <a:lnTo>
                    <a:pt x="71" y="86"/>
                  </a:lnTo>
                  <a:lnTo>
                    <a:pt x="43" y="99"/>
                  </a:lnTo>
                  <a:lnTo>
                    <a:pt x="0" y="99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00B3C0"/>
            </a:solidFill>
            <a:ln w="9525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pt-BR">
                <a:cs typeface="Arial" panose="020B0604020202020204" pitchFamily="34" charset="0"/>
              </a:endParaRPr>
            </a:p>
          </p:txBody>
        </p:sp>
        <p:sp>
          <p:nvSpPr>
            <p:cNvPr id="34" name="Freeform 68"/>
            <p:cNvSpPr>
              <a:spLocks noChangeAspect="1"/>
            </p:cNvSpPr>
            <p:nvPr/>
          </p:nvSpPr>
          <p:spPr bwMode="auto">
            <a:xfrm>
              <a:off x="4586" y="2338"/>
              <a:ext cx="205" cy="142"/>
            </a:xfrm>
            <a:custGeom>
              <a:avLst/>
              <a:gdLst>
                <a:gd name="T0" fmla="*/ 0 w 205"/>
                <a:gd name="T1" fmla="*/ 33 h 142"/>
                <a:gd name="T2" fmla="*/ 32 w 205"/>
                <a:gd name="T3" fmla="*/ 33 h 142"/>
                <a:gd name="T4" fmla="*/ 50 w 205"/>
                <a:gd name="T5" fmla="*/ 18 h 142"/>
                <a:gd name="T6" fmla="*/ 74 w 205"/>
                <a:gd name="T7" fmla="*/ 0 h 142"/>
                <a:gd name="T8" fmla="*/ 74 w 205"/>
                <a:gd name="T9" fmla="*/ 18 h 142"/>
                <a:gd name="T10" fmla="*/ 56 w 205"/>
                <a:gd name="T11" fmla="*/ 33 h 142"/>
                <a:gd name="T12" fmla="*/ 56 w 205"/>
                <a:gd name="T13" fmla="*/ 50 h 142"/>
                <a:gd name="T14" fmla="*/ 88 w 205"/>
                <a:gd name="T15" fmla="*/ 50 h 142"/>
                <a:gd name="T16" fmla="*/ 106 w 205"/>
                <a:gd name="T17" fmla="*/ 64 h 142"/>
                <a:gd name="T18" fmla="*/ 106 w 205"/>
                <a:gd name="T19" fmla="*/ 50 h 142"/>
                <a:gd name="T20" fmla="*/ 120 w 205"/>
                <a:gd name="T21" fmla="*/ 33 h 142"/>
                <a:gd name="T22" fmla="*/ 202 w 205"/>
                <a:gd name="T23" fmla="*/ 36 h 142"/>
                <a:gd name="T24" fmla="*/ 205 w 205"/>
                <a:gd name="T25" fmla="*/ 89 h 142"/>
                <a:gd name="T26" fmla="*/ 167 w 205"/>
                <a:gd name="T27" fmla="*/ 99 h 142"/>
                <a:gd name="T28" fmla="*/ 102 w 205"/>
                <a:gd name="T29" fmla="*/ 124 h 142"/>
                <a:gd name="T30" fmla="*/ 85 w 205"/>
                <a:gd name="T31" fmla="*/ 142 h 142"/>
                <a:gd name="T32" fmla="*/ 71 w 205"/>
                <a:gd name="T33" fmla="*/ 142 h 142"/>
                <a:gd name="T34" fmla="*/ 68 w 205"/>
                <a:gd name="T35" fmla="*/ 124 h 142"/>
                <a:gd name="T36" fmla="*/ 85 w 205"/>
                <a:gd name="T37" fmla="*/ 86 h 142"/>
                <a:gd name="T38" fmla="*/ 71 w 205"/>
                <a:gd name="T39" fmla="*/ 86 h 142"/>
                <a:gd name="T40" fmla="*/ 43 w 205"/>
                <a:gd name="T41" fmla="*/ 99 h 142"/>
                <a:gd name="T42" fmla="*/ 0 w 205"/>
                <a:gd name="T43" fmla="*/ 99 h 142"/>
                <a:gd name="T44" fmla="*/ 0 w 205"/>
                <a:gd name="T45" fmla="*/ 33 h 142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05"/>
                <a:gd name="T70" fmla="*/ 0 h 142"/>
                <a:gd name="T71" fmla="*/ 205 w 205"/>
                <a:gd name="T72" fmla="*/ 142 h 142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05" h="142">
                  <a:moveTo>
                    <a:pt x="0" y="33"/>
                  </a:moveTo>
                  <a:lnTo>
                    <a:pt x="32" y="33"/>
                  </a:lnTo>
                  <a:lnTo>
                    <a:pt x="50" y="18"/>
                  </a:lnTo>
                  <a:lnTo>
                    <a:pt x="74" y="0"/>
                  </a:lnTo>
                  <a:lnTo>
                    <a:pt x="74" y="18"/>
                  </a:lnTo>
                  <a:lnTo>
                    <a:pt x="56" y="33"/>
                  </a:lnTo>
                  <a:lnTo>
                    <a:pt x="56" y="50"/>
                  </a:lnTo>
                  <a:lnTo>
                    <a:pt x="88" y="50"/>
                  </a:lnTo>
                  <a:lnTo>
                    <a:pt x="106" y="64"/>
                  </a:lnTo>
                  <a:lnTo>
                    <a:pt x="106" y="50"/>
                  </a:lnTo>
                  <a:lnTo>
                    <a:pt x="120" y="33"/>
                  </a:lnTo>
                  <a:lnTo>
                    <a:pt x="202" y="36"/>
                  </a:lnTo>
                  <a:lnTo>
                    <a:pt x="205" y="89"/>
                  </a:lnTo>
                  <a:lnTo>
                    <a:pt x="167" y="99"/>
                  </a:lnTo>
                  <a:lnTo>
                    <a:pt x="102" y="124"/>
                  </a:lnTo>
                  <a:lnTo>
                    <a:pt x="85" y="142"/>
                  </a:lnTo>
                  <a:lnTo>
                    <a:pt x="71" y="142"/>
                  </a:lnTo>
                  <a:lnTo>
                    <a:pt x="68" y="124"/>
                  </a:lnTo>
                  <a:lnTo>
                    <a:pt x="85" y="86"/>
                  </a:lnTo>
                  <a:lnTo>
                    <a:pt x="71" y="86"/>
                  </a:lnTo>
                  <a:lnTo>
                    <a:pt x="43" y="99"/>
                  </a:lnTo>
                  <a:lnTo>
                    <a:pt x="0" y="99"/>
                  </a:lnTo>
                  <a:lnTo>
                    <a:pt x="0" y="33"/>
                  </a:lnTo>
                </a:path>
              </a:pathLst>
            </a:custGeom>
            <a:solidFill>
              <a:srgbClr val="00B3C0"/>
            </a:solidFill>
            <a:ln w="9525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pt-BR">
                <a:cs typeface="Arial" panose="020B0604020202020204" pitchFamily="34" charset="0"/>
              </a:endParaRPr>
            </a:p>
          </p:txBody>
        </p:sp>
      </p:grpSp>
      <p:grpSp>
        <p:nvGrpSpPr>
          <p:cNvPr id="35" name="Group 105"/>
          <p:cNvGrpSpPr>
            <a:grpSpLocks/>
          </p:cNvGrpSpPr>
          <p:nvPr/>
        </p:nvGrpSpPr>
        <p:grpSpPr bwMode="auto">
          <a:xfrm>
            <a:off x="7764226" y="1614774"/>
            <a:ext cx="3640415" cy="4441055"/>
            <a:chOff x="1140" y="1149"/>
            <a:chExt cx="1167" cy="1368"/>
          </a:xfrm>
          <a:solidFill>
            <a:schemeClr val="bg1">
              <a:lumMod val="85000"/>
            </a:schemeClr>
          </a:solidFill>
        </p:grpSpPr>
        <p:grpSp>
          <p:nvGrpSpPr>
            <p:cNvPr id="36" name="Group 5"/>
            <p:cNvGrpSpPr>
              <a:grpSpLocks noChangeAspect="1"/>
            </p:cNvGrpSpPr>
            <p:nvPr/>
          </p:nvGrpSpPr>
          <p:grpSpPr bwMode="auto">
            <a:xfrm>
              <a:off x="1482" y="1606"/>
              <a:ext cx="562" cy="419"/>
              <a:chOff x="3858" y="2799"/>
              <a:chExt cx="632" cy="501"/>
            </a:xfrm>
            <a:grpFill/>
          </p:grpSpPr>
          <p:sp>
            <p:nvSpPr>
              <p:cNvPr id="65" name="Freeform 6"/>
              <p:cNvSpPr>
                <a:spLocks noChangeAspect="1"/>
              </p:cNvSpPr>
              <p:nvPr/>
            </p:nvSpPr>
            <p:spPr bwMode="auto">
              <a:xfrm>
                <a:off x="3858" y="2803"/>
                <a:ext cx="631" cy="497"/>
              </a:xfrm>
              <a:custGeom>
                <a:avLst/>
                <a:gdLst>
                  <a:gd name="T0" fmla="*/ 0 w 631"/>
                  <a:gd name="T1" fmla="*/ 325 h 497"/>
                  <a:gd name="T2" fmla="*/ 17 w 631"/>
                  <a:gd name="T3" fmla="*/ 274 h 497"/>
                  <a:gd name="T4" fmla="*/ 84 w 631"/>
                  <a:gd name="T5" fmla="*/ 243 h 497"/>
                  <a:gd name="T6" fmla="*/ 117 w 631"/>
                  <a:gd name="T7" fmla="*/ 222 h 497"/>
                  <a:gd name="T8" fmla="*/ 179 w 631"/>
                  <a:gd name="T9" fmla="*/ 243 h 497"/>
                  <a:gd name="T10" fmla="*/ 215 w 631"/>
                  <a:gd name="T11" fmla="*/ 187 h 497"/>
                  <a:gd name="T12" fmla="*/ 197 w 631"/>
                  <a:gd name="T13" fmla="*/ 172 h 497"/>
                  <a:gd name="T14" fmla="*/ 215 w 631"/>
                  <a:gd name="T15" fmla="*/ 144 h 497"/>
                  <a:gd name="T16" fmla="*/ 215 w 631"/>
                  <a:gd name="T17" fmla="*/ 106 h 497"/>
                  <a:gd name="T18" fmla="*/ 240 w 631"/>
                  <a:gd name="T19" fmla="*/ 64 h 497"/>
                  <a:gd name="T20" fmla="*/ 240 w 631"/>
                  <a:gd name="T21" fmla="*/ 32 h 497"/>
                  <a:gd name="T22" fmla="*/ 253 w 631"/>
                  <a:gd name="T23" fmla="*/ 18 h 497"/>
                  <a:gd name="T24" fmla="*/ 289 w 631"/>
                  <a:gd name="T25" fmla="*/ 32 h 497"/>
                  <a:gd name="T26" fmla="*/ 303 w 631"/>
                  <a:gd name="T27" fmla="*/ 32 h 497"/>
                  <a:gd name="T28" fmla="*/ 401 w 631"/>
                  <a:gd name="T29" fmla="*/ 0 h 497"/>
                  <a:gd name="T30" fmla="*/ 419 w 631"/>
                  <a:gd name="T31" fmla="*/ 32 h 497"/>
                  <a:gd name="T32" fmla="*/ 434 w 631"/>
                  <a:gd name="T33" fmla="*/ 18 h 497"/>
                  <a:gd name="T34" fmla="*/ 500 w 631"/>
                  <a:gd name="T35" fmla="*/ 49 h 497"/>
                  <a:gd name="T36" fmla="*/ 549 w 631"/>
                  <a:gd name="T37" fmla="*/ 77 h 497"/>
                  <a:gd name="T38" fmla="*/ 613 w 631"/>
                  <a:gd name="T39" fmla="*/ 120 h 497"/>
                  <a:gd name="T40" fmla="*/ 631 w 631"/>
                  <a:gd name="T41" fmla="*/ 138 h 497"/>
                  <a:gd name="T42" fmla="*/ 582 w 631"/>
                  <a:gd name="T43" fmla="*/ 169 h 497"/>
                  <a:gd name="T44" fmla="*/ 599 w 631"/>
                  <a:gd name="T45" fmla="*/ 200 h 497"/>
                  <a:gd name="T46" fmla="*/ 549 w 631"/>
                  <a:gd name="T47" fmla="*/ 222 h 497"/>
                  <a:gd name="T48" fmla="*/ 532 w 631"/>
                  <a:gd name="T49" fmla="*/ 341 h 497"/>
                  <a:gd name="T50" fmla="*/ 500 w 631"/>
                  <a:gd name="T51" fmla="*/ 359 h 497"/>
                  <a:gd name="T52" fmla="*/ 480 w 631"/>
                  <a:gd name="T53" fmla="*/ 402 h 497"/>
                  <a:gd name="T54" fmla="*/ 419 w 631"/>
                  <a:gd name="T55" fmla="*/ 448 h 497"/>
                  <a:gd name="T56" fmla="*/ 338 w 631"/>
                  <a:gd name="T57" fmla="*/ 461 h 497"/>
                  <a:gd name="T58" fmla="*/ 289 w 631"/>
                  <a:gd name="T59" fmla="*/ 479 h 497"/>
                  <a:gd name="T60" fmla="*/ 253 w 631"/>
                  <a:gd name="T61" fmla="*/ 497 h 497"/>
                  <a:gd name="T62" fmla="*/ 240 w 631"/>
                  <a:gd name="T63" fmla="*/ 465 h 497"/>
                  <a:gd name="T64" fmla="*/ 235 w 631"/>
                  <a:gd name="T65" fmla="*/ 415 h 497"/>
                  <a:gd name="T66" fmla="*/ 211 w 631"/>
                  <a:gd name="T67" fmla="*/ 402 h 497"/>
                  <a:gd name="T68" fmla="*/ 201 w 631"/>
                  <a:gd name="T69" fmla="*/ 325 h 497"/>
                  <a:gd name="T70" fmla="*/ 120 w 631"/>
                  <a:gd name="T71" fmla="*/ 338 h 497"/>
                  <a:gd name="T72" fmla="*/ 53 w 631"/>
                  <a:gd name="T73" fmla="*/ 325 h 497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631"/>
                  <a:gd name="T112" fmla="*/ 0 h 497"/>
                  <a:gd name="T113" fmla="*/ 631 w 631"/>
                  <a:gd name="T114" fmla="*/ 497 h 497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631" h="497">
                    <a:moveTo>
                      <a:pt x="35" y="307"/>
                    </a:moveTo>
                    <a:lnTo>
                      <a:pt x="0" y="325"/>
                    </a:lnTo>
                    <a:lnTo>
                      <a:pt x="3" y="292"/>
                    </a:lnTo>
                    <a:lnTo>
                      <a:pt x="17" y="274"/>
                    </a:lnTo>
                    <a:lnTo>
                      <a:pt x="35" y="243"/>
                    </a:lnTo>
                    <a:lnTo>
                      <a:pt x="84" y="243"/>
                    </a:lnTo>
                    <a:lnTo>
                      <a:pt x="99" y="243"/>
                    </a:lnTo>
                    <a:lnTo>
                      <a:pt x="117" y="222"/>
                    </a:lnTo>
                    <a:lnTo>
                      <a:pt x="151" y="243"/>
                    </a:lnTo>
                    <a:lnTo>
                      <a:pt x="179" y="243"/>
                    </a:lnTo>
                    <a:lnTo>
                      <a:pt x="215" y="205"/>
                    </a:lnTo>
                    <a:lnTo>
                      <a:pt x="215" y="187"/>
                    </a:lnTo>
                    <a:lnTo>
                      <a:pt x="197" y="187"/>
                    </a:lnTo>
                    <a:lnTo>
                      <a:pt x="197" y="172"/>
                    </a:lnTo>
                    <a:lnTo>
                      <a:pt x="215" y="156"/>
                    </a:lnTo>
                    <a:lnTo>
                      <a:pt x="215" y="144"/>
                    </a:lnTo>
                    <a:lnTo>
                      <a:pt x="215" y="132"/>
                    </a:lnTo>
                    <a:lnTo>
                      <a:pt x="215" y="106"/>
                    </a:lnTo>
                    <a:lnTo>
                      <a:pt x="240" y="82"/>
                    </a:lnTo>
                    <a:lnTo>
                      <a:pt x="240" y="64"/>
                    </a:lnTo>
                    <a:lnTo>
                      <a:pt x="222" y="49"/>
                    </a:lnTo>
                    <a:lnTo>
                      <a:pt x="240" y="32"/>
                    </a:lnTo>
                    <a:lnTo>
                      <a:pt x="253" y="32"/>
                    </a:lnTo>
                    <a:lnTo>
                      <a:pt x="253" y="18"/>
                    </a:lnTo>
                    <a:lnTo>
                      <a:pt x="271" y="32"/>
                    </a:lnTo>
                    <a:lnTo>
                      <a:pt x="289" y="32"/>
                    </a:lnTo>
                    <a:lnTo>
                      <a:pt x="296" y="32"/>
                    </a:lnTo>
                    <a:lnTo>
                      <a:pt x="303" y="32"/>
                    </a:lnTo>
                    <a:lnTo>
                      <a:pt x="370" y="0"/>
                    </a:lnTo>
                    <a:lnTo>
                      <a:pt x="401" y="0"/>
                    </a:lnTo>
                    <a:lnTo>
                      <a:pt x="401" y="18"/>
                    </a:lnTo>
                    <a:lnTo>
                      <a:pt x="419" y="32"/>
                    </a:lnTo>
                    <a:lnTo>
                      <a:pt x="434" y="32"/>
                    </a:lnTo>
                    <a:lnTo>
                      <a:pt x="434" y="18"/>
                    </a:lnTo>
                    <a:lnTo>
                      <a:pt x="469" y="32"/>
                    </a:lnTo>
                    <a:lnTo>
                      <a:pt x="500" y="49"/>
                    </a:lnTo>
                    <a:lnTo>
                      <a:pt x="532" y="49"/>
                    </a:lnTo>
                    <a:lnTo>
                      <a:pt x="549" y="77"/>
                    </a:lnTo>
                    <a:lnTo>
                      <a:pt x="599" y="102"/>
                    </a:lnTo>
                    <a:lnTo>
                      <a:pt x="613" y="120"/>
                    </a:lnTo>
                    <a:lnTo>
                      <a:pt x="631" y="120"/>
                    </a:lnTo>
                    <a:lnTo>
                      <a:pt x="631" y="138"/>
                    </a:lnTo>
                    <a:lnTo>
                      <a:pt x="616" y="134"/>
                    </a:lnTo>
                    <a:lnTo>
                      <a:pt x="582" y="169"/>
                    </a:lnTo>
                    <a:lnTo>
                      <a:pt x="582" y="184"/>
                    </a:lnTo>
                    <a:lnTo>
                      <a:pt x="599" y="200"/>
                    </a:lnTo>
                    <a:lnTo>
                      <a:pt x="599" y="218"/>
                    </a:lnTo>
                    <a:lnTo>
                      <a:pt x="549" y="222"/>
                    </a:lnTo>
                    <a:lnTo>
                      <a:pt x="546" y="313"/>
                    </a:lnTo>
                    <a:lnTo>
                      <a:pt x="532" y="341"/>
                    </a:lnTo>
                    <a:lnTo>
                      <a:pt x="518" y="341"/>
                    </a:lnTo>
                    <a:lnTo>
                      <a:pt x="500" y="359"/>
                    </a:lnTo>
                    <a:lnTo>
                      <a:pt x="497" y="381"/>
                    </a:lnTo>
                    <a:lnTo>
                      <a:pt x="480" y="402"/>
                    </a:lnTo>
                    <a:lnTo>
                      <a:pt x="465" y="430"/>
                    </a:lnTo>
                    <a:lnTo>
                      <a:pt x="419" y="448"/>
                    </a:lnTo>
                    <a:lnTo>
                      <a:pt x="384" y="448"/>
                    </a:lnTo>
                    <a:lnTo>
                      <a:pt x="338" y="461"/>
                    </a:lnTo>
                    <a:lnTo>
                      <a:pt x="321" y="479"/>
                    </a:lnTo>
                    <a:lnTo>
                      <a:pt x="289" y="479"/>
                    </a:lnTo>
                    <a:lnTo>
                      <a:pt x="271" y="497"/>
                    </a:lnTo>
                    <a:lnTo>
                      <a:pt x="253" y="497"/>
                    </a:lnTo>
                    <a:lnTo>
                      <a:pt x="253" y="479"/>
                    </a:lnTo>
                    <a:lnTo>
                      <a:pt x="240" y="465"/>
                    </a:lnTo>
                    <a:lnTo>
                      <a:pt x="222" y="448"/>
                    </a:lnTo>
                    <a:lnTo>
                      <a:pt x="235" y="415"/>
                    </a:lnTo>
                    <a:lnTo>
                      <a:pt x="222" y="415"/>
                    </a:lnTo>
                    <a:lnTo>
                      <a:pt x="211" y="402"/>
                    </a:lnTo>
                    <a:lnTo>
                      <a:pt x="215" y="338"/>
                    </a:lnTo>
                    <a:lnTo>
                      <a:pt x="201" y="325"/>
                    </a:lnTo>
                    <a:lnTo>
                      <a:pt x="133" y="325"/>
                    </a:lnTo>
                    <a:lnTo>
                      <a:pt x="120" y="338"/>
                    </a:lnTo>
                    <a:lnTo>
                      <a:pt x="102" y="325"/>
                    </a:lnTo>
                    <a:lnTo>
                      <a:pt x="53" y="325"/>
                    </a:lnTo>
                    <a:lnTo>
                      <a:pt x="35" y="307"/>
                    </a:lnTo>
                    <a:close/>
                  </a:path>
                </a:pathLst>
              </a:custGeom>
              <a:solidFill>
                <a:srgbClr val="00B3C0"/>
              </a:solidFill>
              <a:ln w="9525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pt-BR">
                  <a:cs typeface="Arial" panose="020B0604020202020204" pitchFamily="34" charset="0"/>
                </a:endParaRPr>
              </a:p>
            </p:txBody>
          </p:sp>
          <p:sp>
            <p:nvSpPr>
              <p:cNvPr id="66" name="Freeform 7"/>
              <p:cNvSpPr>
                <a:spLocks noChangeAspect="1"/>
              </p:cNvSpPr>
              <p:nvPr/>
            </p:nvSpPr>
            <p:spPr bwMode="auto">
              <a:xfrm>
                <a:off x="3859" y="2799"/>
                <a:ext cx="631" cy="497"/>
              </a:xfrm>
              <a:custGeom>
                <a:avLst/>
                <a:gdLst>
                  <a:gd name="T0" fmla="*/ 0 w 631"/>
                  <a:gd name="T1" fmla="*/ 325 h 497"/>
                  <a:gd name="T2" fmla="*/ 17 w 631"/>
                  <a:gd name="T3" fmla="*/ 274 h 497"/>
                  <a:gd name="T4" fmla="*/ 84 w 631"/>
                  <a:gd name="T5" fmla="*/ 243 h 497"/>
                  <a:gd name="T6" fmla="*/ 117 w 631"/>
                  <a:gd name="T7" fmla="*/ 222 h 497"/>
                  <a:gd name="T8" fmla="*/ 179 w 631"/>
                  <a:gd name="T9" fmla="*/ 243 h 497"/>
                  <a:gd name="T10" fmla="*/ 215 w 631"/>
                  <a:gd name="T11" fmla="*/ 187 h 497"/>
                  <a:gd name="T12" fmla="*/ 197 w 631"/>
                  <a:gd name="T13" fmla="*/ 172 h 497"/>
                  <a:gd name="T14" fmla="*/ 215 w 631"/>
                  <a:gd name="T15" fmla="*/ 144 h 497"/>
                  <a:gd name="T16" fmla="*/ 215 w 631"/>
                  <a:gd name="T17" fmla="*/ 106 h 497"/>
                  <a:gd name="T18" fmla="*/ 240 w 631"/>
                  <a:gd name="T19" fmla="*/ 64 h 497"/>
                  <a:gd name="T20" fmla="*/ 240 w 631"/>
                  <a:gd name="T21" fmla="*/ 32 h 497"/>
                  <a:gd name="T22" fmla="*/ 253 w 631"/>
                  <a:gd name="T23" fmla="*/ 18 h 497"/>
                  <a:gd name="T24" fmla="*/ 289 w 631"/>
                  <a:gd name="T25" fmla="*/ 32 h 497"/>
                  <a:gd name="T26" fmla="*/ 303 w 631"/>
                  <a:gd name="T27" fmla="*/ 32 h 497"/>
                  <a:gd name="T28" fmla="*/ 401 w 631"/>
                  <a:gd name="T29" fmla="*/ 0 h 497"/>
                  <a:gd name="T30" fmla="*/ 419 w 631"/>
                  <a:gd name="T31" fmla="*/ 32 h 497"/>
                  <a:gd name="T32" fmla="*/ 434 w 631"/>
                  <a:gd name="T33" fmla="*/ 18 h 497"/>
                  <a:gd name="T34" fmla="*/ 500 w 631"/>
                  <a:gd name="T35" fmla="*/ 49 h 497"/>
                  <a:gd name="T36" fmla="*/ 549 w 631"/>
                  <a:gd name="T37" fmla="*/ 77 h 497"/>
                  <a:gd name="T38" fmla="*/ 613 w 631"/>
                  <a:gd name="T39" fmla="*/ 120 h 497"/>
                  <a:gd name="T40" fmla="*/ 631 w 631"/>
                  <a:gd name="T41" fmla="*/ 138 h 497"/>
                  <a:gd name="T42" fmla="*/ 582 w 631"/>
                  <a:gd name="T43" fmla="*/ 169 h 497"/>
                  <a:gd name="T44" fmla="*/ 599 w 631"/>
                  <a:gd name="T45" fmla="*/ 200 h 497"/>
                  <a:gd name="T46" fmla="*/ 549 w 631"/>
                  <a:gd name="T47" fmla="*/ 222 h 497"/>
                  <a:gd name="T48" fmla="*/ 532 w 631"/>
                  <a:gd name="T49" fmla="*/ 341 h 497"/>
                  <a:gd name="T50" fmla="*/ 500 w 631"/>
                  <a:gd name="T51" fmla="*/ 359 h 497"/>
                  <a:gd name="T52" fmla="*/ 480 w 631"/>
                  <a:gd name="T53" fmla="*/ 402 h 497"/>
                  <a:gd name="T54" fmla="*/ 419 w 631"/>
                  <a:gd name="T55" fmla="*/ 448 h 497"/>
                  <a:gd name="T56" fmla="*/ 338 w 631"/>
                  <a:gd name="T57" fmla="*/ 461 h 497"/>
                  <a:gd name="T58" fmla="*/ 289 w 631"/>
                  <a:gd name="T59" fmla="*/ 479 h 497"/>
                  <a:gd name="T60" fmla="*/ 253 w 631"/>
                  <a:gd name="T61" fmla="*/ 497 h 497"/>
                  <a:gd name="T62" fmla="*/ 240 w 631"/>
                  <a:gd name="T63" fmla="*/ 465 h 497"/>
                  <a:gd name="T64" fmla="*/ 235 w 631"/>
                  <a:gd name="T65" fmla="*/ 415 h 497"/>
                  <a:gd name="T66" fmla="*/ 211 w 631"/>
                  <a:gd name="T67" fmla="*/ 402 h 497"/>
                  <a:gd name="T68" fmla="*/ 201 w 631"/>
                  <a:gd name="T69" fmla="*/ 325 h 497"/>
                  <a:gd name="T70" fmla="*/ 120 w 631"/>
                  <a:gd name="T71" fmla="*/ 338 h 497"/>
                  <a:gd name="T72" fmla="*/ 53 w 631"/>
                  <a:gd name="T73" fmla="*/ 325 h 497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631"/>
                  <a:gd name="T112" fmla="*/ 0 h 497"/>
                  <a:gd name="T113" fmla="*/ 631 w 631"/>
                  <a:gd name="T114" fmla="*/ 497 h 497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631" h="497">
                    <a:moveTo>
                      <a:pt x="35" y="307"/>
                    </a:moveTo>
                    <a:lnTo>
                      <a:pt x="0" y="325"/>
                    </a:lnTo>
                    <a:lnTo>
                      <a:pt x="3" y="292"/>
                    </a:lnTo>
                    <a:lnTo>
                      <a:pt x="17" y="274"/>
                    </a:lnTo>
                    <a:lnTo>
                      <a:pt x="35" y="243"/>
                    </a:lnTo>
                    <a:lnTo>
                      <a:pt x="84" y="243"/>
                    </a:lnTo>
                    <a:lnTo>
                      <a:pt x="99" y="243"/>
                    </a:lnTo>
                    <a:lnTo>
                      <a:pt x="117" y="222"/>
                    </a:lnTo>
                    <a:lnTo>
                      <a:pt x="151" y="243"/>
                    </a:lnTo>
                    <a:lnTo>
                      <a:pt x="179" y="243"/>
                    </a:lnTo>
                    <a:lnTo>
                      <a:pt x="215" y="205"/>
                    </a:lnTo>
                    <a:lnTo>
                      <a:pt x="215" y="187"/>
                    </a:lnTo>
                    <a:lnTo>
                      <a:pt x="197" y="187"/>
                    </a:lnTo>
                    <a:lnTo>
                      <a:pt x="197" y="172"/>
                    </a:lnTo>
                    <a:lnTo>
                      <a:pt x="215" y="156"/>
                    </a:lnTo>
                    <a:lnTo>
                      <a:pt x="215" y="144"/>
                    </a:lnTo>
                    <a:lnTo>
                      <a:pt x="215" y="132"/>
                    </a:lnTo>
                    <a:lnTo>
                      <a:pt x="215" y="106"/>
                    </a:lnTo>
                    <a:lnTo>
                      <a:pt x="240" y="82"/>
                    </a:lnTo>
                    <a:lnTo>
                      <a:pt x="240" y="64"/>
                    </a:lnTo>
                    <a:lnTo>
                      <a:pt x="222" y="49"/>
                    </a:lnTo>
                    <a:lnTo>
                      <a:pt x="240" y="32"/>
                    </a:lnTo>
                    <a:lnTo>
                      <a:pt x="253" y="32"/>
                    </a:lnTo>
                    <a:lnTo>
                      <a:pt x="253" y="18"/>
                    </a:lnTo>
                    <a:lnTo>
                      <a:pt x="271" y="32"/>
                    </a:lnTo>
                    <a:lnTo>
                      <a:pt x="289" y="32"/>
                    </a:lnTo>
                    <a:lnTo>
                      <a:pt x="296" y="32"/>
                    </a:lnTo>
                    <a:lnTo>
                      <a:pt x="303" y="32"/>
                    </a:lnTo>
                    <a:lnTo>
                      <a:pt x="370" y="0"/>
                    </a:lnTo>
                    <a:lnTo>
                      <a:pt x="401" y="0"/>
                    </a:lnTo>
                    <a:lnTo>
                      <a:pt x="401" y="18"/>
                    </a:lnTo>
                    <a:lnTo>
                      <a:pt x="419" y="32"/>
                    </a:lnTo>
                    <a:lnTo>
                      <a:pt x="434" y="32"/>
                    </a:lnTo>
                    <a:lnTo>
                      <a:pt x="434" y="18"/>
                    </a:lnTo>
                    <a:lnTo>
                      <a:pt x="469" y="32"/>
                    </a:lnTo>
                    <a:lnTo>
                      <a:pt x="500" y="49"/>
                    </a:lnTo>
                    <a:lnTo>
                      <a:pt x="532" y="49"/>
                    </a:lnTo>
                    <a:lnTo>
                      <a:pt x="549" y="77"/>
                    </a:lnTo>
                    <a:lnTo>
                      <a:pt x="599" y="102"/>
                    </a:lnTo>
                    <a:lnTo>
                      <a:pt x="613" y="120"/>
                    </a:lnTo>
                    <a:lnTo>
                      <a:pt x="631" y="120"/>
                    </a:lnTo>
                    <a:lnTo>
                      <a:pt x="631" y="138"/>
                    </a:lnTo>
                    <a:lnTo>
                      <a:pt x="616" y="134"/>
                    </a:lnTo>
                    <a:lnTo>
                      <a:pt x="582" y="169"/>
                    </a:lnTo>
                    <a:lnTo>
                      <a:pt x="582" y="184"/>
                    </a:lnTo>
                    <a:lnTo>
                      <a:pt x="599" y="200"/>
                    </a:lnTo>
                    <a:lnTo>
                      <a:pt x="599" y="218"/>
                    </a:lnTo>
                    <a:lnTo>
                      <a:pt x="549" y="222"/>
                    </a:lnTo>
                    <a:lnTo>
                      <a:pt x="546" y="313"/>
                    </a:lnTo>
                    <a:lnTo>
                      <a:pt x="532" y="341"/>
                    </a:lnTo>
                    <a:lnTo>
                      <a:pt x="518" y="341"/>
                    </a:lnTo>
                    <a:lnTo>
                      <a:pt x="500" y="359"/>
                    </a:lnTo>
                    <a:lnTo>
                      <a:pt x="497" y="381"/>
                    </a:lnTo>
                    <a:lnTo>
                      <a:pt x="480" y="402"/>
                    </a:lnTo>
                    <a:lnTo>
                      <a:pt x="465" y="430"/>
                    </a:lnTo>
                    <a:lnTo>
                      <a:pt x="419" y="448"/>
                    </a:lnTo>
                    <a:lnTo>
                      <a:pt x="384" y="448"/>
                    </a:lnTo>
                    <a:lnTo>
                      <a:pt x="338" y="461"/>
                    </a:lnTo>
                    <a:lnTo>
                      <a:pt x="321" y="479"/>
                    </a:lnTo>
                    <a:lnTo>
                      <a:pt x="289" y="479"/>
                    </a:lnTo>
                    <a:lnTo>
                      <a:pt x="271" y="497"/>
                    </a:lnTo>
                    <a:lnTo>
                      <a:pt x="253" y="497"/>
                    </a:lnTo>
                    <a:lnTo>
                      <a:pt x="253" y="479"/>
                    </a:lnTo>
                    <a:lnTo>
                      <a:pt x="240" y="465"/>
                    </a:lnTo>
                    <a:lnTo>
                      <a:pt x="222" y="448"/>
                    </a:lnTo>
                    <a:lnTo>
                      <a:pt x="235" y="415"/>
                    </a:lnTo>
                    <a:lnTo>
                      <a:pt x="222" y="415"/>
                    </a:lnTo>
                    <a:lnTo>
                      <a:pt x="211" y="402"/>
                    </a:lnTo>
                    <a:lnTo>
                      <a:pt x="215" y="338"/>
                    </a:lnTo>
                    <a:lnTo>
                      <a:pt x="201" y="325"/>
                    </a:lnTo>
                    <a:lnTo>
                      <a:pt x="133" y="325"/>
                    </a:lnTo>
                    <a:lnTo>
                      <a:pt x="120" y="338"/>
                    </a:lnTo>
                    <a:lnTo>
                      <a:pt x="102" y="325"/>
                    </a:lnTo>
                    <a:lnTo>
                      <a:pt x="53" y="325"/>
                    </a:lnTo>
                    <a:lnTo>
                      <a:pt x="35" y="307"/>
                    </a:lnTo>
                  </a:path>
                </a:pathLst>
              </a:custGeom>
              <a:solidFill>
                <a:srgbClr val="087AB7"/>
              </a:solidFill>
              <a:ln w="9525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pt-BR"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7" name="Group 11"/>
            <p:cNvGrpSpPr>
              <a:grpSpLocks noChangeAspect="1"/>
            </p:cNvGrpSpPr>
            <p:nvPr/>
          </p:nvGrpSpPr>
          <p:grpSpPr bwMode="auto">
            <a:xfrm>
              <a:off x="1762" y="1924"/>
              <a:ext cx="204" cy="117"/>
              <a:chOff x="4175" y="3184"/>
              <a:chExt cx="229" cy="138"/>
            </a:xfrm>
            <a:grpFill/>
          </p:grpSpPr>
          <p:sp>
            <p:nvSpPr>
              <p:cNvPr id="63" name="Freeform 12"/>
              <p:cNvSpPr>
                <a:spLocks noChangeAspect="1"/>
              </p:cNvSpPr>
              <p:nvPr/>
            </p:nvSpPr>
            <p:spPr bwMode="auto">
              <a:xfrm>
                <a:off x="4175" y="3184"/>
                <a:ext cx="229" cy="138"/>
              </a:xfrm>
              <a:custGeom>
                <a:avLst/>
                <a:gdLst>
                  <a:gd name="T0" fmla="*/ 67 w 229"/>
                  <a:gd name="T1" fmla="*/ 68 h 138"/>
                  <a:gd name="T2" fmla="*/ 21 w 229"/>
                  <a:gd name="T3" fmla="*/ 81 h 138"/>
                  <a:gd name="T4" fmla="*/ 21 w 229"/>
                  <a:gd name="T5" fmla="*/ 99 h 138"/>
                  <a:gd name="T6" fmla="*/ 53 w 229"/>
                  <a:gd name="T7" fmla="*/ 99 h 138"/>
                  <a:gd name="T8" fmla="*/ 38 w 229"/>
                  <a:gd name="T9" fmla="*/ 113 h 138"/>
                  <a:gd name="T10" fmla="*/ 21 w 229"/>
                  <a:gd name="T11" fmla="*/ 113 h 138"/>
                  <a:gd name="T12" fmla="*/ 0 w 229"/>
                  <a:gd name="T13" fmla="*/ 138 h 138"/>
                  <a:gd name="T14" fmla="*/ 18 w 229"/>
                  <a:gd name="T15" fmla="*/ 138 h 138"/>
                  <a:gd name="T16" fmla="*/ 31 w 229"/>
                  <a:gd name="T17" fmla="*/ 124 h 138"/>
                  <a:gd name="T18" fmla="*/ 49 w 229"/>
                  <a:gd name="T19" fmla="*/ 138 h 138"/>
                  <a:gd name="T20" fmla="*/ 63 w 229"/>
                  <a:gd name="T21" fmla="*/ 121 h 138"/>
                  <a:gd name="T22" fmla="*/ 81 w 229"/>
                  <a:gd name="T23" fmla="*/ 138 h 138"/>
                  <a:gd name="T24" fmla="*/ 81 w 229"/>
                  <a:gd name="T25" fmla="*/ 121 h 138"/>
                  <a:gd name="T26" fmla="*/ 99 w 229"/>
                  <a:gd name="T27" fmla="*/ 121 h 138"/>
                  <a:gd name="T28" fmla="*/ 99 w 229"/>
                  <a:gd name="T29" fmla="*/ 138 h 138"/>
                  <a:gd name="T30" fmla="*/ 112 w 229"/>
                  <a:gd name="T31" fmla="*/ 138 h 138"/>
                  <a:gd name="T32" fmla="*/ 163 w 229"/>
                  <a:gd name="T33" fmla="*/ 121 h 138"/>
                  <a:gd name="T34" fmla="*/ 163 w 229"/>
                  <a:gd name="T35" fmla="*/ 106 h 138"/>
                  <a:gd name="T36" fmla="*/ 212 w 229"/>
                  <a:gd name="T37" fmla="*/ 88 h 138"/>
                  <a:gd name="T38" fmla="*/ 212 w 229"/>
                  <a:gd name="T39" fmla="*/ 71 h 138"/>
                  <a:gd name="T40" fmla="*/ 229 w 229"/>
                  <a:gd name="T41" fmla="*/ 35 h 138"/>
                  <a:gd name="T42" fmla="*/ 180 w 229"/>
                  <a:gd name="T43" fmla="*/ 21 h 138"/>
                  <a:gd name="T44" fmla="*/ 180 w 229"/>
                  <a:gd name="T45" fmla="*/ 0 h 138"/>
                  <a:gd name="T46" fmla="*/ 163 w 229"/>
                  <a:gd name="T47" fmla="*/ 21 h 138"/>
                  <a:gd name="T48" fmla="*/ 148 w 229"/>
                  <a:gd name="T49" fmla="*/ 50 h 138"/>
                  <a:gd name="T50" fmla="*/ 102 w 229"/>
                  <a:gd name="T51" fmla="*/ 68 h 138"/>
                  <a:gd name="T52" fmla="*/ 67 w 229"/>
                  <a:gd name="T53" fmla="*/ 68 h 138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w 229"/>
                  <a:gd name="T82" fmla="*/ 0 h 138"/>
                  <a:gd name="T83" fmla="*/ 229 w 229"/>
                  <a:gd name="T84" fmla="*/ 138 h 138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T81" t="T82" r="T83" b="T84"/>
                <a:pathLst>
                  <a:path w="229" h="138">
                    <a:moveTo>
                      <a:pt x="67" y="68"/>
                    </a:moveTo>
                    <a:lnTo>
                      <a:pt x="21" y="81"/>
                    </a:lnTo>
                    <a:lnTo>
                      <a:pt x="21" y="99"/>
                    </a:lnTo>
                    <a:lnTo>
                      <a:pt x="53" y="99"/>
                    </a:lnTo>
                    <a:lnTo>
                      <a:pt x="38" y="113"/>
                    </a:lnTo>
                    <a:lnTo>
                      <a:pt x="21" y="113"/>
                    </a:lnTo>
                    <a:lnTo>
                      <a:pt x="0" y="138"/>
                    </a:lnTo>
                    <a:lnTo>
                      <a:pt x="18" y="138"/>
                    </a:lnTo>
                    <a:lnTo>
                      <a:pt x="31" y="124"/>
                    </a:lnTo>
                    <a:lnTo>
                      <a:pt x="49" y="138"/>
                    </a:lnTo>
                    <a:lnTo>
                      <a:pt x="63" y="121"/>
                    </a:lnTo>
                    <a:lnTo>
                      <a:pt x="81" y="138"/>
                    </a:lnTo>
                    <a:lnTo>
                      <a:pt x="81" y="121"/>
                    </a:lnTo>
                    <a:lnTo>
                      <a:pt x="99" y="121"/>
                    </a:lnTo>
                    <a:lnTo>
                      <a:pt x="99" y="138"/>
                    </a:lnTo>
                    <a:lnTo>
                      <a:pt x="112" y="138"/>
                    </a:lnTo>
                    <a:lnTo>
                      <a:pt x="163" y="121"/>
                    </a:lnTo>
                    <a:lnTo>
                      <a:pt x="163" y="106"/>
                    </a:lnTo>
                    <a:lnTo>
                      <a:pt x="212" y="88"/>
                    </a:lnTo>
                    <a:lnTo>
                      <a:pt x="212" y="71"/>
                    </a:lnTo>
                    <a:lnTo>
                      <a:pt x="229" y="35"/>
                    </a:lnTo>
                    <a:lnTo>
                      <a:pt x="180" y="21"/>
                    </a:lnTo>
                    <a:lnTo>
                      <a:pt x="180" y="0"/>
                    </a:lnTo>
                    <a:lnTo>
                      <a:pt x="163" y="21"/>
                    </a:lnTo>
                    <a:lnTo>
                      <a:pt x="148" y="50"/>
                    </a:lnTo>
                    <a:lnTo>
                      <a:pt x="102" y="68"/>
                    </a:lnTo>
                    <a:lnTo>
                      <a:pt x="67" y="68"/>
                    </a:lnTo>
                    <a:close/>
                  </a:path>
                </a:pathLst>
              </a:custGeom>
              <a:solidFill>
                <a:srgbClr val="00B3C0"/>
              </a:solidFill>
              <a:ln w="9525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pt-BR">
                  <a:cs typeface="Arial" panose="020B0604020202020204" pitchFamily="34" charset="0"/>
                </a:endParaRPr>
              </a:p>
            </p:txBody>
          </p:sp>
          <p:sp>
            <p:nvSpPr>
              <p:cNvPr id="64" name="Freeform 13"/>
              <p:cNvSpPr>
                <a:spLocks noChangeAspect="1"/>
              </p:cNvSpPr>
              <p:nvPr/>
            </p:nvSpPr>
            <p:spPr bwMode="auto">
              <a:xfrm>
                <a:off x="4175" y="3184"/>
                <a:ext cx="229" cy="138"/>
              </a:xfrm>
              <a:custGeom>
                <a:avLst/>
                <a:gdLst>
                  <a:gd name="T0" fmla="*/ 67 w 229"/>
                  <a:gd name="T1" fmla="*/ 68 h 138"/>
                  <a:gd name="T2" fmla="*/ 21 w 229"/>
                  <a:gd name="T3" fmla="*/ 81 h 138"/>
                  <a:gd name="T4" fmla="*/ 21 w 229"/>
                  <a:gd name="T5" fmla="*/ 99 h 138"/>
                  <a:gd name="T6" fmla="*/ 53 w 229"/>
                  <a:gd name="T7" fmla="*/ 99 h 138"/>
                  <a:gd name="T8" fmla="*/ 38 w 229"/>
                  <a:gd name="T9" fmla="*/ 113 h 138"/>
                  <a:gd name="T10" fmla="*/ 21 w 229"/>
                  <a:gd name="T11" fmla="*/ 113 h 138"/>
                  <a:gd name="T12" fmla="*/ 0 w 229"/>
                  <a:gd name="T13" fmla="*/ 138 h 138"/>
                  <a:gd name="T14" fmla="*/ 18 w 229"/>
                  <a:gd name="T15" fmla="*/ 138 h 138"/>
                  <a:gd name="T16" fmla="*/ 31 w 229"/>
                  <a:gd name="T17" fmla="*/ 124 h 138"/>
                  <a:gd name="T18" fmla="*/ 49 w 229"/>
                  <a:gd name="T19" fmla="*/ 138 h 138"/>
                  <a:gd name="T20" fmla="*/ 63 w 229"/>
                  <a:gd name="T21" fmla="*/ 121 h 138"/>
                  <a:gd name="T22" fmla="*/ 81 w 229"/>
                  <a:gd name="T23" fmla="*/ 138 h 138"/>
                  <a:gd name="T24" fmla="*/ 81 w 229"/>
                  <a:gd name="T25" fmla="*/ 121 h 138"/>
                  <a:gd name="T26" fmla="*/ 99 w 229"/>
                  <a:gd name="T27" fmla="*/ 121 h 138"/>
                  <a:gd name="T28" fmla="*/ 99 w 229"/>
                  <a:gd name="T29" fmla="*/ 138 h 138"/>
                  <a:gd name="T30" fmla="*/ 112 w 229"/>
                  <a:gd name="T31" fmla="*/ 138 h 138"/>
                  <a:gd name="T32" fmla="*/ 163 w 229"/>
                  <a:gd name="T33" fmla="*/ 121 h 138"/>
                  <a:gd name="T34" fmla="*/ 163 w 229"/>
                  <a:gd name="T35" fmla="*/ 106 h 138"/>
                  <a:gd name="T36" fmla="*/ 212 w 229"/>
                  <a:gd name="T37" fmla="*/ 88 h 138"/>
                  <a:gd name="T38" fmla="*/ 212 w 229"/>
                  <a:gd name="T39" fmla="*/ 71 h 138"/>
                  <a:gd name="T40" fmla="*/ 229 w 229"/>
                  <a:gd name="T41" fmla="*/ 35 h 138"/>
                  <a:gd name="T42" fmla="*/ 180 w 229"/>
                  <a:gd name="T43" fmla="*/ 21 h 138"/>
                  <a:gd name="T44" fmla="*/ 180 w 229"/>
                  <a:gd name="T45" fmla="*/ 0 h 138"/>
                  <a:gd name="T46" fmla="*/ 163 w 229"/>
                  <a:gd name="T47" fmla="*/ 21 h 138"/>
                  <a:gd name="T48" fmla="*/ 148 w 229"/>
                  <a:gd name="T49" fmla="*/ 50 h 138"/>
                  <a:gd name="T50" fmla="*/ 102 w 229"/>
                  <a:gd name="T51" fmla="*/ 68 h 138"/>
                  <a:gd name="T52" fmla="*/ 67 w 229"/>
                  <a:gd name="T53" fmla="*/ 68 h 138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w 229"/>
                  <a:gd name="T82" fmla="*/ 0 h 138"/>
                  <a:gd name="T83" fmla="*/ 229 w 229"/>
                  <a:gd name="T84" fmla="*/ 138 h 138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T81" t="T82" r="T83" b="T84"/>
                <a:pathLst>
                  <a:path w="229" h="138">
                    <a:moveTo>
                      <a:pt x="67" y="68"/>
                    </a:moveTo>
                    <a:lnTo>
                      <a:pt x="21" y="81"/>
                    </a:lnTo>
                    <a:lnTo>
                      <a:pt x="21" y="99"/>
                    </a:lnTo>
                    <a:lnTo>
                      <a:pt x="53" y="99"/>
                    </a:lnTo>
                    <a:lnTo>
                      <a:pt x="38" y="113"/>
                    </a:lnTo>
                    <a:lnTo>
                      <a:pt x="21" y="113"/>
                    </a:lnTo>
                    <a:lnTo>
                      <a:pt x="0" y="138"/>
                    </a:lnTo>
                    <a:lnTo>
                      <a:pt x="18" y="138"/>
                    </a:lnTo>
                    <a:lnTo>
                      <a:pt x="31" y="124"/>
                    </a:lnTo>
                    <a:lnTo>
                      <a:pt x="49" y="138"/>
                    </a:lnTo>
                    <a:lnTo>
                      <a:pt x="63" y="121"/>
                    </a:lnTo>
                    <a:lnTo>
                      <a:pt x="81" y="138"/>
                    </a:lnTo>
                    <a:lnTo>
                      <a:pt x="81" y="121"/>
                    </a:lnTo>
                    <a:lnTo>
                      <a:pt x="99" y="121"/>
                    </a:lnTo>
                    <a:lnTo>
                      <a:pt x="99" y="138"/>
                    </a:lnTo>
                    <a:lnTo>
                      <a:pt x="112" y="138"/>
                    </a:lnTo>
                    <a:lnTo>
                      <a:pt x="163" y="121"/>
                    </a:lnTo>
                    <a:lnTo>
                      <a:pt x="163" y="106"/>
                    </a:lnTo>
                    <a:lnTo>
                      <a:pt x="212" y="88"/>
                    </a:lnTo>
                    <a:lnTo>
                      <a:pt x="212" y="71"/>
                    </a:lnTo>
                    <a:lnTo>
                      <a:pt x="229" y="35"/>
                    </a:lnTo>
                    <a:lnTo>
                      <a:pt x="180" y="21"/>
                    </a:lnTo>
                    <a:lnTo>
                      <a:pt x="180" y="0"/>
                    </a:lnTo>
                    <a:lnTo>
                      <a:pt x="163" y="21"/>
                    </a:lnTo>
                    <a:lnTo>
                      <a:pt x="148" y="50"/>
                    </a:lnTo>
                    <a:lnTo>
                      <a:pt x="102" y="68"/>
                    </a:lnTo>
                    <a:lnTo>
                      <a:pt x="67" y="68"/>
                    </a:lnTo>
                  </a:path>
                </a:pathLst>
              </a:custGeom>
              <a:solidFill>
                <a:srgbClr val="00B3C0"/>
              </a:solidFill>
              <a:ln w="9525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pt-BR"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8" name="Group 14"/>
            <p:cNvGrpSpPr>
              <a:grpSpLocks noChangeAspect="1"/>
            </p:cNvGrpSpPr>
            <p:nvPr/>
          </p:nvGrpSpPr>
          <p:grpSpPr bwMode="auto">
            <a:xfrm>
              <a:off x="1385" y="1863"/>
              <a:ext cx="424" cy="258"/>
              <a:chOff x="3749" y="3111"/>
              <a:chExt cx="479" cy="308"/>
            </a:xfrm>
            <a:grpFill/>
          </p:grpSpPr>
          <p:sp>
            <p:nvSpPr>
              <p:cNvPr id="61" name="Freeform 15"/>
              <p:cNvSpPr>
                <a:spLocks noChangeAspect="1"/>
              </p:cNvSpPr>
              <p:nvPr/>
            </p:nvSpPr>
            <p:spPr bwMode="auto">
              <a:xfrm>
                <a:off x="3749" y="3111"/>
                <a:ext cx="479" cy="308"/>
              </a:xfrm>
              <a:custGeom>
                <a:avLst/>
                <a:gdLst>
                  <a:gd name="T0" fmla="*/ 331 w 479"/>
                  <a:gd name="T1" fmla="*/ 259 h 308"/>
                  <a:gd name="T2" fmla="*/ 275 w 479"/>
                  <a:gd name="T3" fmla="*/ 308 h 308"/>
                  <a:gd name="T4" fmla="*/ 257 w 479"/>
                  <a:gd name="T5" fmla="*/ 291 h 308"/>
                  <a:gd name="T6" fmla="*/ 243 w 479"/>
                  <a:gd name="T7" fmla="*/ 308 h 308"/>
                  <a:gd name="T8" fmla="*/ 243 w 479"/>
                  <a:gd name="T9" fmla="*/ 291 h 308"/>
                  <a:gd name="T10" fmla="*/ 211 w 479"/>
                  <a:gd name="T11" fmla="*/ 273 h 308"/>
                  <a:gd name="T12" fmla="*/ 194 w 479"/>
                  <a:gd name="T13" fmla="*/ 273 h 308"/>
                  <a:gd name="T14" fmla="*/ 211 w 479"/>
                  <a:gd name="T15" fmla="*/ 259 h 308"/>
                  <a:gd name="T16" fmla="*/ 197 w 479"/>
                  <a:gd name="T17" fmla="*/ 245 h 308"/>
                  <a:gd name="T18" fmla="*/ 176 w 479"/>
                  <a:gd name="T19" fmla="*/ 203 h 308"/>
                  <a:gd name="T20" fmla="*/ 162 w 479"/>
                  <a:gd name="T21" fmla="*/ 185 h 308"/>
                  <a:gd name="T22" fmla="*/ 131 w 479"/>
                  <a:gd name="T23" fmla="*/ 185 h 308"/>
                  <a:gd name="T24" fmla="*/ 95 w 479"/>
                  <a:gd name="T25" fmla="*/ 172 h 308"/>
                  <a:gd name="T26" fmla="*/ 46 w 479"/>
                  <a:gd name="T27" fmla="*/ 172 h 308"/>
                  <a:gd name="T28" fmla="*/ 18 w 479"/>
                  <a:gd name="T29" fmla="*/ 154 h 308"/>
                  <a:gd name="T30" fmla="*/ 0 w 479"/>
                  <a:gd name="T31" fmla="*/ 154 h 308"/>
                  <a:gd name="T32" fmla="*/ 28 w 479"/>
                  <a:gd name="T33" fmla="*/ 136 h 308"/>
                  <a:gd name="T34" fmla="*/ 46 w 479"/>
                  <a:gd name="T35" fmla="*/ 105 h 308"/>
                  <a:gd name="T36" fmla="*/ 64 w 479"/>
                  <a:gd name="T37" fmla="*/ 87 h 308"/>
                  <a:gd name="T38" fmla="*/ 64 w 479"/>
                  <a:gd name="T39" fmla="*/ 63 h 308"/>
                  <a:gd name="T40" fmla="*/ 110 w 479"/>
                  <a:gd name="T41" fmla="*/ 18 h 308"/>
                  <a:gd name="T42" fmla="*/ 144 w 479"/>
                  <a:gd name="T43" fmla="*/ 0 h 308"/>
                  <a:gd name="T44" fmla="*/ 162 w 479"/>
                  <a:gd name="T45" fmla="*/ 18 h 308"/>
                  <a:gd name="T46" fmla="*/ 194 w 479"/>
                  <a:gd name="T47" fmla="*/ 18 h 308"/>
                  <a:gd name="T48" fmla="*/ 211 w 479"/>
                  <a:gd name="T49" fmla="*/ 18 h 308"/>
                  <a:gd name="T50" fmla="*/ 229 w 479"/>
                  <a:gd name="T51" fmla="*/ 31 h 308"/>
                  <a:gd name="T52" fmla="*/ 243 w 479"/>
                  <a:gd name="T53" fmla="*/ 18 h 308"/>
                  <a:gd name="T54" fmla="*/ 275 w 479"/>
                  <a:gd name="T55" fmla="*/ 18 h 308"/>
                  <a:gd name="T56" fmla="*/ 292 w 479"/>
                  <a:gd name="T57" fmla="*/ 18 h 308"/>
                  <a:gd name="T58" fmla="*/ 310 w 479"/>
                  <a:gd name="T59" fmla="*/ 18 h 308"/>
                  <a:gd name="T60" fmla="*/ 324 w 479"/>
                  <a:gd name="T61" fmla="*/ 31 h 308"/>
                  <a:gd name="T62" fmla="*/ 324 w 479"/>
                  <a:gd name="T63" fmla="*/ 95 h 308"/>
                  <a:gd name="T64" fmla="*/ 331 w 479"/>
                  <a:gd name="T65" fmla="*/ 108 h 308"/>
                  <a:gd name="T66" fmla="*/ 345 w 479"/>
                  <a:gd name="T67" fmla="*/ 108 h 308"/>
                  <a:gd name="T68" fmla="*/ 331 w 479"/>
                  <a:gd name="T69" fmla="*/ 141 h 308"/>
                  <a:gd name="T70" fmla="*/ 363 w 479"/>
                  <a:gd name="T71" fmla="*/ 172 h 308"/>
                  <a:gd name="T72" fmla="*/ 363 w 479"/>
                  <a:gd name="T73" fmla="*/ 190 h 308"/>
                  <a:gd name="T74" fmla="*/ 380 w 479"/>
                  <a:gd name="T75" fmla="*/ 190 h 308"/>
                  <a:gd name="T76" fmla="*/ 398 w 479"/>
                  <a:gd name="T77" fmla="*/ 172 h 308"/>
                  <a:gd name="T78" fmla="*/ 430 w 479"/>
                  <a:gd name="T79" fmla="*/ 172 h 308"/>
                  <a:gd name="T80" fmla="*/ 448 w 479"/>
                  <a:gd name="T81" fmla="*/ 154 h 308"/>
                  <a:gd name="T82" fmla="*/ 448 w 479"/>
                  <a:gd name="T83" fmla="*/ 172 h 308"/>
                  <a:gd name="T84" fmla="*/ 479 w 479"/>
                  <a:gd name="T85" fmla="*/ 172 h 308"/>
                  <a:gd name="T86" fmla="*/ 461 w 479"/>
                  <a:gd name="T87" fmla="*/ 185 h 308"/>
                  <a:gd name="T88" fmla="*/ 448 w 479"/>
                  <a:gd name="T89" fmla="*/ 185 h 308"/>
                  <a:gd name="T90" fmla="*/ 398 w 479"/>
                  <a:gd name="T91" fmla="*/ 245 h 308"/>
                  <a:gd name="T92" fmla="*/ 384 w 479"/>
                  <a:gd name="T93" fmla="*/ 245 h 308"/>
                  <a:gd name="T94" fmla="*/ 331 w 479"/>
                  <a:gd name="T95" fmla="*/ 259 h 308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w 479"/>
                  <a:gd name="T145" fmla="*/ 0 h 308"/>
                  <a:gd name="T146" fmla="*/ 479 w 479"/>
                  <a:gd name="T147" fmla="*/ 308 h 308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T144" t="T145" r="T146" b="T147"/>
                <a:pathLst>
                  <a:path w="479" h="308">
                    <a:moveTo>
                      <a:pt x="331" y="259"/>
                    </a:moveTo>
                    <a:lnTo>
                      <a:pt x="275" y="308"/>
                    </a:lnTo>
                    <a:lnTo>
                      <a:pt x="257" y="291"/>
                    </a:lnTo>
                    <a:lnTo>
                      <a:pt x="243" y="308"/>
                    </a:lnTo>
                    <a:lnTo>
                      <a:pt x="243" y="291"/>
                    </a:lnTo>
                    <a:lnTo>
                      <a:pt x="211" y="273"/>
                    </a:lnTo>
                    <a:lnTo>
                      <a:pt x="194" y="273"/>
                    </a:lnTo>
                    <a:lnTo>
                      <a:pt x="211" y="259"/>
                    </a:lnTo>
                    <a:lnTo>
                      <a:pt x="197" y="245"/>
                    </a:lnTo>
                    <a:lnTo>
                      <a:pt x="176" y="203"/>
                    </a:lnTo>
                    <a:lnTo>
                      <a:pt x="162" y="185"/>
                    </a:lnTo>
                    <a:lnTo>
                      <a:pt x="131" y="185"/>
                    </a:lnTo>
                    <a:lnTo>
                      <a:pt x="95" y="172"/>
                    </a:lnTo>
                    <a:lnTo>
                      <a:pt x="46" y="172"/>
                    </a:lnTo>
                    <a:lnTo>
                      <a:pt x="18" y="154"/>
                    </a:lnTo>
                    <a:lnTo>
                      <a:pt x="0" y="154"/>
                    </a:lnTo>
                    <a:lnTo>
                      <a:pt x="28" y="136"/>
                    </a:lnTo>
                    <a:lnTo>
                      <a:pt x="46" y="105"/>
                    </a:lnTo>
                    <a:lnTo>
                      <a:pt x="64" y="87"/>
                    </a:lnTo>
                    <a:lnTo>
                      <a:pt x="64" y="63"/>
                    </a:lnTo>
                    <a:lnTo>
                      <a:pt x="110" y="18"/>
                    </a:lnTo>
                    <a:lnTo>
                      <a:pt x="144" y="0"/>
                    </a:lnTo>
                    <a:lnTo>
                      <a:pt x="162" y="18"/>
                    </a:lnTo>
                    <a:lnTo>
                      <a:pt x="194" y="18"/>
                    </a:lnTo>
                    <a:lnTo>
                      <a:pt x="211" y="18"/>
                    </a:lnTo>
                    <a:lnTo>
                      <a:pt x="229" y="31"/>
                    </a:lnTo>
                    <a:lnTo>
                      <a:pt x="243" y="18"/>
                    </a:lnTo>
                    <a:lnTo>
                      <a:pt x="275" y="18"/>
                    </a:lnTo>
                    <a:lnTo>
                      <a:pt x="292" y="18"/>
                    </a:lnTo>
                    <a:lnTo>
                      <a:pt x="310" y="18"/>
                    </a:lnTo>
                    <a:lnTo>
                      <a:pt x="324" y="31"/>
                    </a:lnTo>
                    <a:lnTo>
                      <a:pt x="324" y="95"/>
                    </a:lnTo>
                    <a:lnTo>
                      <a:pt x="331" y="108"/>
                    </a:lnTo>
                    <a:lnTo>
                      <a:pt x="345" y="108"/>
                    </a:lnTo>
                    <a:lnTo>
                      <a:pt x="331" y="141"/>
                    </a:lnTo>
                    <a:lnTo>
                      <a:pt x="363" y="172"/>
                    </a:lnTo>
                    <a:lnTo>
                      <a:pt x="363" y="190"/>
                    </a:lnTo>
                    <a:lnTo>
                      <a:pt x="380" y="190"/>
                    </a:lnTo>
                    <a:lnTo>
                      <a:pt x="398" y="172"/>
                    </a:lnTo>
                    <a:lnTo>
                      <a:pt x="430" y="172"/>
                    </a:lnTo>
                    <a:lnTo>
                      <a:pt x="448" y="154"/>
                    </a:lnTo>
                    <a:lnTo>
                      <a:pt x="448" y="172"/>
                    </a:lnTo>
                    <a:lnTo>
                      <a:pt x="479" y="172"/>
                    </a:lnTo>
                    <a:lnTo>
                      <a:pt x="461" y="185"/>
                    </a:lnTo>
                    <a:lnTo>
                      <a:pt x="448" y="185"/>
                    </a:lnTo>
                    <a:lnTo>
                      <a:pt x="398" y="245"/>
                    </a:lnTo>
                    <a:lnTo>
                      <a:pt x="384" y="245"/>
                    </a:lnTo>
                    <a:lnTo>
                      <a:pt x="331" y="259"/>
                    </a:lnTo>
                    <a:close/>
                  </a:path>
                </a:pathLst>
              </a:custGeom>
              <a:solidFill>
                <a:srgbClr val="00B3C0"/>
              </a:solidFill>
              <a:ln w="9525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pt-BR">
                  <a:cs typeface="Arial" panose="020B0604020202020204" pitchFamily="34" charset="0"/>
                </a:endParaRPr>
              </a:p>
            </p:txBody>
          </p:sp>
          <p:sp>
            <p:nvSpPr>
              <p:cNvPr id="62" name="Freeform 16"/>
              <p:cNvSpPr>
                <a:spLocks noChangeAspect="1"/>
              </p:cNvSpPr>
              <p:nvPr/>
            </p:nvSpPr>
            <p:spPr bwMode="auto">
              <a:xfrm>
                <a:off x="3749" y="3111"/>
                <a:ext cx="479" cy="308"/>
              </a:xfrm>
              <a:custGeom>
                <a:avLst/>
                <a:gdLst>
                  <a:gd name="T0" fmla="*/ 331 w 479"/>
                  <a:gd name="T1" fmla="*/ 259 h 308"/>
                  <a:gd name="T2" fmla="*/ 275 w 479"/>
                  <a:gd name="T3" fmla="*/ 308 h 308"/>
                  <a:gd name="T4" fmla="*/ 257 w 479"/>
                  <a:gd name="T5" fmla="*/ 291 h 308"/>
                  <a:gd name="T6" fmla="*/ 243 w 479"/>
                  <a:gd name="T7" fmla="*/ 308 h 308"/>
                  <a:gd name="T8" fmla="*/ 243 w 479"/>
                  <a:gd name="T9" fmla="*/ 291 h 308"/>
                  <a:gd name="T10" fmla="*/ 211 w 479"/>
                  <a:gd name="T11" fmla="*/ 273 h 308"/>
                  <a:gd name="T12" fmla="*/ 194 w 479"/>
                  <a:gd name="T13" fmla="*/ 273 h 308"/>
                  <a:gd name="T14" fmla="*/ 211 w 479"/>
                  <a:gd name="T15" fmla="*/ 259 h 308"/>
                  <a:gd name="T16" fmla="*/ 197 w 479"/>
                  <a:gd name="T17" fmla="*/ 245 h 308"/>
                  <a:gd name="T18" fmla="*/ 176 w 479"/>
                  <a:gd name="T19" fmla="*/ 203 h 308"/>
                  <a:gd name="T20" fmla="*/ 162 w 479"/>
                  <a:gd name="T21" fmla="*/ 185 h 308"/>
                  <a:gd name="T22" fmla="*/ 131 w 479"/>
                  <a:gd name="T23" fmla="*/ 185 h 308"/>
                  <a:gd name="T24" fmla="*/ 95 w 479"/>
                  <a:gd name="T25" fmla="*/ 172 h 308"/>
                  <a:gd name="T26" fmla="*/ 46 w 479"/>
                  <a:gd name="T27" fmla="*/ 172 h 308"/>
                  <a:gd name="T28" fmla="*/ 18 w 479"/>
                  <a:gd name="T29" fmla="*/ 154 h 308"/>
                  <a:gd name="T30" fmla="*/ 0 w 479"/>
                  <a:gd name="T31" fmla="*/ 154 h 308"/>
                  <a:gd name="T32" fmla="*/ 28 w 479"/>
                  <a:gd name="T33" fmla="*/ 136 h 308"/>
                  <a:gd name="T34" fmla="*/ 46 w 479"/>
                  <a:gd name="T35" fmla="*/ 105 h 308"/>
                  <a:gd name="T36" fmla="*/ 64 w 479"/>
                  <a:gd name="T37" fmla="*/ 87 h 308"/>
                  <a:gd name="T38" fmla="*/ 64 w 479"/>
                  <a:gd name="T39" fmla="*/ 63 h 308"/>
                  <a:gd name="T40" fmla="*/ 110 w 479"/>
                  <a:gd name="T41" fmla="*/ 18 h 308"/>
                  <a:gd name="T42" fmla="*/ 144 w 479"/>
                  <a:gd name="T43" fmla="*/ 0 h 308"/>
                  <a:gd name="T44" fmla="*/ 162 w 479"/>
                  <a:gd name="T45" fmla="*/ 18 h 308"/>
                  <a:gd name="T46" fmla="*/ 194 w 479"/>
                  <a:gd name="T47" fmla="*/ 18 h 308"/>
                  <a:gd name="T48" fmla="*/ 211 w 479"/>
                  <a:gd name="T49" fmla="*/ 18 h 308"/>
                  <a:gd name="T50" fmla="*/ 229 w 479"/>
                  <a:gd name="T51" fmla="*/ 31 h 308"/>
                  <a:gd name="T52" fmla="*/ 243 w 479"/>
                  <a:gd name="T53" fmla="*/ 18 h 308"/>
                  <a:gd name="T54" fmla="*/ 275 w 479"/>
                  <a:gd name="T55" fmla="*/ 18 h 308"/>
                  <a:gd name="T56" fmla="*/ 292 w 479"/>
                  <a:gd name="T57" fmla="*/ 18 h 308"/>
                  <a:gd name="T58" fmla="*/ 310 w 479"/>
                  <a:gd name="T59" fmla="*/ 18 h 308"/>
                  <a:gd name="T60" fmla="*/ 324 w 479"/>
                  <a:gd name="T61" fmla="*/ 31 h 308"/>
                  <a:gd name="T62" fmla="*/ 324 w 479"/>
                  <a:gd name="T63" fmla="*/ 95 h 308"/>
                  <a:gd name="T64" fmla="*/ 331 w 479"/>
                  <a:gd name="T65" fmla="*/ 108 h 308"/>
                  <a:gd name="T66" fmla="*/ 345 w 479"/>
                  <a:gd name="T67" fmla="*/ 108 h 308"/>
                  <a:gd name="T68" fmla="*/ 331 w 479"/>
                  <a:gd name="T69" fmla="*/ 141 h 308"/>
                  <a:gd name="T70" fmla="*/ 363 w 479"/>
                  <a:gd name="T71" fmla="*/ 172 h 308"/>
                  <a:gd name="T72" fmla="*/ 363 w 479"/>
                  <a:gd name="T73" fmla="*/ 190 h 308"/>
                  <a:gd name="T74" fmla="*/ 380 w 479"/>
                  <a:gd name="T75" fmla="*/ 190 h 308"/>
                  <a:gd name="T76" fmla="*/ 398 w 479"/>
                  <a:gd name="T77" fmla="*/ 172 h 308"/>
                  <a:gd name="T78" fmla="*/ 430 w 479"/>
                  <a:gd name="T79" fmla="*/ 172 h 308"/>
                  <a:gd name="T80" fmla="*/ 448 w 479"/>
                  <a:gd name="T81" fmla="*/ 154 h 308"/>
                  <a:gd name="T82" fmla="*/ 448 w 479"/>
                  <a:gd name="T83" fmla="*/ 172 h 308"/>
                  <a:gd name="T84" fmla="*/ 479 w 479"/>
                  <a:gd name="T85" fmla="*/ 172 h 308"/>
                  <a:gd name="T86" fmla="*/ 461 w 479"/>
                  <a:gd name="T87" fmla="*/ 185 h 308"/>
                  <a:gd name="T88" fmla="*/ 448 w 479"/>
                  <a:gd name="T89" fmla="*/ 185 h 308"/>
                  <a:gd name="T90" fmla="*/ 398 w 479"/>
                  <a:gd name="T91" fmla="*/ 245 h 308"/>
                  <a:gd name="T92" fmla="*/ 384 w 479"/>
                  <a:gd name="T93" fmla="*/ 245 h 308"/>
                  <a:gd name="T94" fmla="*/ 331 w 479"/>
                  <a:gd name="T95" fmla="*/ 259 h 308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w 479"/>
                  <a:gd name="T145" fmla="*/ 0 h 308"/>
                  <a:gd name="T146" fmla="*/ 479 w 479"/>
                  <a:gd name="T147" fmla="*/ 308 h 308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T144" t="T145" r="T146" b="T147"/>
                <a:pathLst>
                  <a:path w="479" h="308">
                    <a:moveTo>
                      <a:pt x="331" y="259"/>
                    </a:moveTo>
                    <a:lnTo>
                      <a:pt x="275" y="308"/>
                    </a:lnTo>
                    <a:lnTo>
                      <a:pt x="257" y="291"/>
                    </a:lnTo>
                    <a:lnTo>
                      <a:pt x="243" y="308"/>
                    </a:lnTo>
                    <a:lnTo>
                      <a:pt x="243" y="291"/>
                    </a:lnTo>
                    <a:lnTo>
                      <a:pt x="211" y="273"/>
                    </a:lnTo>
                    <a:lnTo>
                      <a:pt x="194" y="273"/>
                    </a:lnTo>
                    <a:lnTo>
                      <a:pt x="211" y="259"/>
                    </a:lnTo>
                    <a:lnTo>
                      <a:pt x="197" y="245"/>
                    </a:lnTo>
                    <a:lnTo>
                      <a:pt x="176" y="203"/>
                    </a:lnTo>
                    <a:lnTo>
                      <a:pt x="162" y="185"/>
                    </a:lnTo>
                    <a:lnTo>
                      <a:pt x="131" y="185"/>
                    </a:lnTo>
                    <a:lnTo>
                      <a:pt x="95" y="172"/>
                    </a:lnTo>
                    <a:lnTo>
                      <a:pt x="46" y="172"/>
                    </a:lnTo>
                    <a:lnTo>
                      <a:pt x="18" y="154"/>
                    </a:lnTo>
                    <a:lnTo>
                      <a:pt x="0" y="154"/>
                    </a:lnTo>
                    <a:lnTo>
                      <a:pt x="28" y="136"/>
                    </a:lnTo>
                    <a:lnTo>
                      <a:pt x="46" y="105"/>
                    </a:lnTo>
                    <a:lnTo>
                      <a:pt x="64" y="87"/>
                    </a:lnTo>
                    <a:lnTo>
                      <a:pt x="64" y="63"/>
                    </a:lnTo>
                    <a:lnTo>
                      <a:pt x="110" y="18"/>
                    </a:lnTo>
                    <a:lnTo>
                      <a:pt x="144" y="0"/>
                    </a:lnTo>
                    <a:lnTo>
                      <a:pt x="162" y="18"/>
                    </a:lnTo>
                    <a:lnTo>
                      <a:pt x="194" y="18"/>
                    </a:lnTo>
                    <a:lnTo>
                      <a:pt x="211" y="18"/>
                    </a:lnTo>
                    <a:lnTo>
                      <a:pt x="229" y="31"/>
                    </a:lnTo>
                    <a:lnTo>
                      <a:pt x="243" y="18"/>
                    </a:lnTo>
                    <a:lnTo>
                      <a:pt x="275" y="18"/>
                    </a:lnTo>
                    <a:lnTo>
                      <a:pt x="292" y="18"/>
                    </a:lnTo>
                    <a:lnTo>
                      <a:pt x="310" y="18"/>
                    </a:lnTo>
                    <a:lnTo>
                      <a:pt x="324" y="31"/>
                    </a:lnTo>
                    <a:lnTo>
                      <a:pt x="324" y="95"/>
                    </a:lnTo>
                    <a:lnTo>
                      <a:pt x="331" y="108"/>
                    </a:lnTo>
                    <a:lnTo>
                      <a:pt x="345" y="108"/>
                    </a:lnTo>
                    <a:lnTo>
                      <a:pt x="331" y="141"/>
                    </a:lnTo>
                    <a:lnTo>
                      <a:pt x="363" y="172"/>
                    </a:lnTo>
                    <a:lnTo>
                      <a:pt x="363" y="190"/>
                    </a:lnTo>
                    <a:lnTo>
                      <a:pt x="380" y="190"/>
                    </a:lnTo>
                    <a:lnTo>
                      <a:pt x="398" y="172"/>
                    </a:lnTo>
                    <a:lnTo>
                      <a:pt x="430" y="172"/>
                    </a:lnTo>
                    <a:lnTo>
                      <a:pt x="448" y="154"/>
                    </a:lnTo>
                    <a:lnTo>
                      <a:pt x="448" y="172"/>
                    </a:lnTo>
                    <a:lnTo>
                      <a:pt x="479" y="172"/>
                    </a:lnTo>
                    <a:lnTo>
                      <a:pt x="461" y="185"/>
                    </a:lnTo>
                    <a:lnTo>
                      <a:pt x="448" y="185"/>
                    </a:lnTo>
                    <a:lnTo>
                      <a:pt x="398" y="245"/>
                    </a:lnTo>
                    <a:lnTo>
                      <a:pt x="384" y="245"/>
                    </a:lnTo>
                    <a:lnTo>
                      <a:pt x="331" y="259"/>
                    </a:lnTo>
                  </a:path>
                </a:pathLst>
              </a:custGeom>
              <a:solidFill>
                <a:srgbClr val="087AB7"/>
              </a:solidFill>
              <a:ln w="9525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pt-BR"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9" name="Group 18"/>
            <p:cNvGrpSpPr>
              <a:grpSpLocks noChangeAspect="1"/>
            </p:cNvGrpSpPr>
            <p:nvPr/>
          </p:nvGrpSpPr>
          <p:grpSpPr bwMode="auto">
            <a:xfrm>
              <a:off x="1140" y="1733"/>
              <a:ext cx="340" cy="342"/>
              <a:chOff x="3475" y="2959"/>
              <a:chExt cx="383" cy="410"/>
            </a:xfrm>
            <a:grpFill/>
          </p:grpSpPr>
          <p:sp>
            <p:nvSpPr>
              <p:cNvPr id="59" name="Freeform 19"/>
              <p:cNvSpPr>
                <a:spLocks noChangeAspect="1"/>
              </p:cNvSpPr>
              <p:nvPr/>
            </p:nvSpPr>
            <p:spPr bwMode="auto">
              <a:xfrm>
                <a:off x="3475" y="2959"/>
                <a:ext cx="383" cy="410"/>
              </a:xfrm>
              <a:custGeom>
                <a:avLst/>
                <a:gdLst>
                  <a:gd name="T0" fmla="*/ 246 w 383"/>
                  <a:gd name="T1" fmla="*/ 333 h 410"/>
                  <a:gd name="T2" fmla="*/ 274 w 383"/>
                  <a:gd name="T3" fmla="*/ 305 h 410"/>
                  <a:gd name="T4" fmla="*/ 302 w 383"/>
                  <a:gd name="T5" fmla="*/ 287 h 410"/>
                  <a:gd name="T6" fmla="*/ 319 w 383"/>
                  <a:gd name="T7" fmla="*/ 256 h 410"/>
                  <a:gd name="T8" fmla="*/ 337 w 383"/>
                  <a:gd name="T9" fmla="*/ 238 h 410"/>
                  <a:gd name="T10" fmla="*/ 337 w 383"/>
                  <a:gd name="T11" fmla="*/ 213 h 410"/>
                  <a:gd name="T12" fmla="*/ 383 w 383"/>
                  <a:gd name="T13" fmla="*/ 169 h 410"/>
                  <a:gd name="T14" fmla="*/ 383 w 383"/>
                  <a:gd name="T15" fmla="*/ 136 h 410"/>
                  <a:gd name="T16" fmla="*/ 365 w 383"/>
                  <a:gd name="T17" fmla="*/ 118 h 410"/>
                  <a:gd name="T18" fmla="*/ 334 w 383"/>
                  <a:gd name="T19" fmla="*/ 102 h 410"/>
                  <a:gd name="T20" fmla="*/ 288 w 383"/>
                  <a:gd name="T21" fmla="*/ 84 h 410"/>
                  <a:gd name="T22" fmla="*/ 270 w 383"/>
                  <a:gd name="T23" fmla="*/ 84 h 410"/>
                  <a:gd name="T24" fmla="*/ 288 w 383"/>
                  <a:gd name="T25" fmla="*/ 63 h 410"/>
                  <a:gd name="T26" fmla="*/ 270 w 383"/>
                  <a:gd name="T27" fmla="*/ 63 h 410"/>
                  <a:gd name="T28" fmla="*/ 270 w 383"/>
                  <a:gd name="T29" fmla="*/ 45 h 410"/>
                  <a:gd name="T30" fmla="*/ 236 w 383"/>
                  <a:gd name="T31" fmla="*/ 28 h 410"/>
                  <a:gd name="T32" fmla="*/ 236 w 383"/>
                  <a:gd name="T33" fmla="*/ 13 h 410"/>
                  <a:gd name="T34" fmla="*/ 221 w 383"/>
                  <a:gd name="T35" fmla="*/ 13 h 410"/>
                  <a:gd name="T36" fmla="*/ 203 w 383"/>
                  <a:gd name="T37" fmla="*/ 13 h 410"/>
                  <a:gd name="T38" fmla="*/ 186 w 383"/>
                  <a:gd name="T39" fmla="*/ 13 h 410"/>
                  <a:gd name="T40" fmla="*/ 172 w 383"/>
                  <a:gd name="T41" fmla="*/ 28 h 410"/>
                  <a:gd name="T42" fmla="*/ 92 w 383"/>
                  <a:gd name="T43" fmla="*/ 0 h 410"/>
                  <a:gd name="T44" fmla="*/ 92 w 383"/>
                  <a:gd name="T45" fmla="*/ 13 h 410"/>
                  <a:gd name="T46" fmla="*/ 59 w 383"/>
                  <a:gd name="T47" fmla="*/ 13 h 410"/>
                  <a:gd name="T48" fmla="*/ 42 w 383"/>
                  <a:gd name="T49" fmla="*/ 28 h 410"/>
                  <a:gd name="T50" fmla="*/ 31 w 383"/>
                  <a:gd name="T51" fmla="*/ 45 h 410"/>
                  <a:gd name="T52" fmla="*/ 18 w 383"/>
                  <a:gd name="T53" fmla="*/ 63 h 410"/>
                  <a:gd name="T54" fmla="*/ 0 w 383"/>
                  <a:gd name="T55" fmla="*/ 136 h 410"/>
                  <a:gd name="T56" fmla="*/ 0 w 383"/>
                  <a:gd name="T57" fmla="*/ 169 h 410"/>
                  <a:gd name="T58" fmla="*/ 0 w 383"/>
                  <a:gd name="T59" fmla="*/ 200 h 410"/>
                  <a:gd name="T60" fmla="*/ 18 w 383"/>
                  <a:gd name="T61" fmla="*/ 218 h 410"/>
                  <a:gd name="T62" fmla="*/ 0 w 383"/>
                  <a:gd name="T63" fmla="*/ 287 h 410"/>
                  <a:gd name="T64" fmla="*/ 18 w 383"/>
                  <a:gd name="T65" fmla="*/ 287 h 410"/>
                  <a:gd name="T66" fmla="*/ 42 w 383"/>
                  <a:gd name="T67" fmla="*/ 305 h 410"/>
                  <a:gd name="T68" fmla="*/ 74 w 383"/>
                  <a:gd name="T69" fmla="*/ 305 h 410"/>
                  <a:gd name="T70" fmla="*/ 92 w 383"/>
                  <a:gd name="T71" fmla="*/ 287 h 410"/>
                  <a:gd name="T72" fmla="*/ 108 w 383"/>
                  <a:gd name="T73" fmla="*/ 305 h 410"/>
                  <a:gd name="T74" fmla="*/ 123 w 383"/>
                  <a:gd name="T75" fmla="*/ 305 h 410"/>
                  <a:gd name="T76" fmla="*/ 123 w 383"/>
                  <a:gd name="T77" fmla="*/ 341 h 410"/>
                  <a:gd name="T78" fmla="*/ 141 w 383"/>
                  <a:gd name="T79" fmla="*/ 354 h 410"/>
                  <a:gd name="T80" fmla="*/ 141 w 383"/>
                  <a:gd name="T81" fmla="*/ 397 h 410"/>
                  <a:gd name="T82" fmla="*/ 154 w 383"/>
                  <a:gd name="T83" fmla="*/ 410 h 410"/>
                  <a:gd name="T84" fmla="*/ 186 w 383"/>
                  <a:gd name="T85" fmla="*/ 397 h 410"/>
                  <a:gd name="T86" fmla="*/ 224 w 383"/>
                  <a:gd name="T87" fmla="*/ 397 h 410"/>
                  <a:gd name="T88" fmla="*/ 224 w 383"/>
                  <a:gd name="T89" fmla="*/ 354 h 410"/>
                  <a:gd name="T90" fmla="*/ 246 w 383"/>
                  <a:gd name="T91" fmla="*/ 333 h 410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w 383"/>
                  <a:gd name="T139" fmla="*/ 0 h 410"/>
                  <a:gd name="T140" fmla="*/ 383 w 383"/>
                  <a:gd name="T141" fmla="*/ 410 h 410"/>
                </a:gdLst>
                <a:ahLst/>
                <a:cxnLst>
                  <a:cxn ang="T92">
                    <a:pos x="T0" y="T1"/>
                  </a:cxn>
                  <a:cxn ang="T93">
                    <a:pos x="T2" y="T3"/>
                  </a:cxn>
                  <a:cxn ang="T94">
                    <a:pos x="T4" y="T5"/>
                  </a:cxn>
                  <a:cxn ang="T95">
                    <a:pos x="T6" y="T7"/>
                  </a:cxn>
                  <a:cxn ang="T96">
                    <a:pos x="T8" y="T9"/>
                  </a:cxn>
                  <a:cxn ang="T97">
                    <a:pos x="T10" y="T11"/>
                  </a:cxn>
                  <a:cxn ang="T98">
                    <a:pos x="T12" y="T13"/>
                  </a:cxn>
                  <a:cxn ang="T99">
                    <a:pos x="T14" y="T15"/>
                  </a:cxn>
                  <a:cxn ang="T100">
                    <a:pos x="T16" y="T17"/>
                  </a:cxn>
                  <a:cxn ang="T101">
                    <a:pos x="T18" y="T19"/>
                  </a:cxn>
                  <a:cxn ang="T102">
                    <a:pos x="T20" y="T21"/>
                  </a:cxn>
                  <a:cxn ang="T103">
                    <a:pos x="T22" y="T23"/>
                  </a:cxn>
                  <a:cxn ang="T104">
                    <a:pos x="T24" y="T25"/>
                  </a:cxn>
                  <a:cxn ang="T105">
                    <a:pos x="T26" y="T27"/>
                  </a:cxn>
                  <a:cxn ang="T106">
                    <a:pos x="T28" y="T29"/>
                  </a:cxn>
                  <a:cxn ang="T107">
                    <a:pos x="T30" y="T31"/>
                  </a:cxn>
                  <a:cxn ang="T108">
                    <a:pos x="T32" y="T33"/>
                  </a:cxn>
                  <a:cxn ang="T109">
                    <a:pos x="T34" y="T35"/>
                  </a:cxn>
                  <a:cxn ang="T110">
                    <a:pos x="T36" y="T37"/>
                  </a:cxn>
                  <a:cxn ang="T111">
                    <a:pos x="T38" y="T39"/>
                  </a:cxn>
                  <a:cxn ang="T112">
                    <a:pos x="T40" y="T41"/>
                  </a:cxn>
                  <a:cxn ang="T113">
                    <a:pos x="T42" y="T43"/>
                  </a:cxn>
                  <a:cxn ang="T114">
                    <a:pos x="T44" y="T45"/>
                  </a:cxn>
                  <a:cxn ang="T115">
                    <a:pos x="T46" y="T47"/>
                  </a:cxn>
                  <a:cxn ang="T116">
                    <a:pos x="T48" y="T49"/>
                  </a:cxn>
                  <a:cxn ang="T117">
                    <a:pos x="T50" y="T51"/>
                  </a:cxn>
                  <a:cxn ang="T118">
                    <a:pos x="T52" y="T53"/>
                  </a:cxn>
                  <a:cxn ang="T119">
                    <a:pos x="T54" y="T55"/>
                  </a:cxn>
                  <a:cxn ang="T120">
                    <a:pos x="T56" y="T57"/>
                  </a:cxn>
                  <a:cxn ang="T121">
                    <a:pos x="T58" y="T59"/>
                  </a:cxn>
                  <a:cxn ang="T122">
                    <a:pos x="T60" y="T61"/>
                  </a:cxn>
                  <a:cxn ang="T123">
                    <a:pos x="T62" y="T63"/>
                  </a:cxn>
                  <a:cxn ang="T124">
                    <a:pos x="T64" y="T65"/>
                  </a:cxn>
                  <a:cxn ang="T125">
                    <a:pos x="T66" y="T67"/>
                  </a:cxn>
                  <a:cxn ang="T126">
                    <a:pos x="T68" y="T69"/>
                  </a:cxn>
                  <a:cxn ang="T127">
                    <a:pos x="T70" y="T71"/>
                  </a:cxn>
                  <a:cxn ang="T128">
                    <a:pos x="T72" y="T73"/>
                  </a:cxn>
                  <a:cxn ang="T129">
                    <a:pos x="T74" y="T75"/>
                  </a:cxn>
                  <a:cxn ang="T130">
                    <a:pos x="T76" y="T77"/>
                  </a:cxn>
                  <a:cxn ang="T131">
                    <a:pos x="T78" y="T79"/>
                  </a:cxn>
                  <a:cxn ang="T132">
                    <a:pos x="T80" y="T81"/>
                  </a:cxn>
                  <a:cxn ang="T133">
                    <a:pos x="T82" y="T83"/>
                  </a:cxn>
                  <a:cxn ang="T134">
                    <a:pos x="T84" y="T85"/>
                  </a:cxn>
                  <a:cxn ang="T135">
                    <a:pos x="T86" y="T87"/>
                  </a:cxn>
                  <a:cxn ang="T136">
                    <a:pos x="T88" y="T89"/>
                  </a:cxn>
                  <a:cxn ang="T137">
                    <a:pos x="T90" y="T91"/>
                  </a:cxn>
                </a:cxnLst>
                <a:rect l="T138" t="T139" r="T140" b="T141"/>
                <a:pathLst>
                  <a:path w="383" h="410">
                    <a:moveTo>
                      <a:pt x="246" y="333"/>
                    </a:moveTo>
                    <a:lnTo>
                      <a:pt x="274" y="305"/>
                    </a:lnTo>
                    <a:lnTo>
                      <a:pt x="302" y="287"/>
                    </a:lnTo>
                    <a:lnTo>
                      <a:pt x="319" y="256"/>
                    </a:lnTo>
                    <a:lnTo>
                      <a:pt x="337" y="238"/>
                    </a:lnTo>
                    <a:lnTo>
                      <a:pt x="337" y="213"/>
                    </a:lnTo>
                    <a:lnTo>
                      <a:pt x="383" y="169"/>
                    </a:lnTo>
                    <a:lnTo>
                      <a:pt x="383" y="136"/>
                    </a:lnTo>
                    <a:lnTo>
                      <a:pt x="365" y="118"/>
                    </a:lnTo>
                    <a:lnTo>
                      <a:pt x="334" y="102"/>
                    </a:lnTo>
                    <a:lnTo>
                      <a:pt x="288" y="84"/>
                    </a:lnTo>
                    <a:lnTo>
                      <a:pt x="270" y="84"/>
                    </a:lnTo>
                    <a:lnTo>
                      <a:pt x="288" y="63"/>
                    </a:lnTo>
                    <a:lnTo>
                      <a:pt x="270" y="63"/>
                    </a:lnTo>
                    <a:lnTo>
                      <a:pt x="270" y="45"/>
                    </a:lnTo>
                    <a:lnTo>
                      <a:pt x="236" y="28"/>
                    </a:lnTo>
                    <a:lnTo>
                      <a:pt x="236" y="13"/>
                    </a:lnTo>
                    <a:lnTo>
                      <a:pt x="221" y="13"/>
                    </a:lnTo>
                    <a:lnTo>
                      <a:pt x="203" y="13"/>
                    </a:lnTo>
                    <a:lnTo>
                      <a:pt x="186" y="13"/>
                    </a:lnTo>
                    <a:lnTo>
                      <a:pt x="172" y="28"/>
                    </a:lnTo>
                    <a:lnTo>
                      <a:pt x="92" y="0"/>
                    </a:lnTo>
                    <a:lnTo>
                      <a:pt x="92" y="13"/>
                    </a:lnTo>
                    <a:lnTo>
                      <a:pt x="59" y="13"/>
                    </a:lnTo>
                    <a:lnTo>
                      <a:pt x="42" y="28"/>
                    </a:lnTo>
                    <a:lnTo>
                      <a:pt x="31" y="45"/>
                    </a:lnTo>
                    <a:lnTo>
                      <a:pt x="18" y="63"/>
                    </a:lnTo>
                    <a:lnTo>
                      <a:pt x="0" y="136"/>
                    </a:lnTo>
                    <a:lnTo>
                      <a:pt x="0" y="169"/>
                    </a:lnTo>
                    <a:lnTo>
                      <a:pt x="0" y="200"/>
                    </a:lnTo>
                    <a:lnTo>
                      <a:pt x="18" y="218"/>
                    </a:lnTo>
                    <a:lnTo>
                      <a:pt x="0" y="287"/>
                    </a:lnTo>
                    <a:lnTo>
                      <a:pt x="18" y="287"/>
                    </a:lnTo>
                    <a:lnTo>
                      <a:pt x="42" y="305"/>
                    </a:lnTo>
                    <a:lnTo>
                      <a:pt x="74" y="305"/>
                    </a:lnTo>
                    <a:lnTo>
                      <a:pt x="92" y="287"/>
                    </a:lnTo>
                    <a:lnTo>
                      <a:pt x="108" y="305"/>
                    </a:lnTo>
                    <a:lnTo>
                      <a:pt x="123" y="305"/>
                    </a:lnTo>
                    <a:lnTo>
                      <a:pt x="123" y="341"/>
                    </a:lnTo>
                    <a:lnTo>
                      <a:pt x="141" y="354"/>
                    </a:lnTo>
                    <a:lnTo>
                      <a:pt x="141" y="397"/>
                    </a:lnTo>
                    <a:lnTo>
                      <a:pt x="154" y="410"/>
                    </a:lnTo>
                    <a:lnTo>
                      <a:pt x="186" y="397"/>
                    </a:lnTo>
                    <a:lnTo>
                      <a:pt x="224" y="397"/>
                    </a:lnTo>
                    <a:lnTo>
                      <a:pt x="224" y="354"/>
                    </a:lnTo>
                    <a:lnTo>
                      <a:pt x="246" y="333"/>
                    </a:lnTo>
                    <a:close/>
                  </a:path>
                </a:pathLst>
              </a:custGeom>
              <a:solidFill>
                <a:srgbClr val="00B3C0"/>
              </a:solidFill>
              <a:ln w="9525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pt-BR">
                  <a:cs typeface="Arial" panose="020B0604020202020204" pitchFamily="34" charset="0"/>
                </a:endParaRPr>
              </a:p>
            </p:txBody>
          </p:sp>
          <p:sp>
            <p:nvSpPr>
              <p:cNvPr id="60" name="Freeform 20"/>
              <p:cNvSpPr>
                <a:spLocks noChangeAspect="1"/>
              </p:cNvSpPr>
              <p:nvPr/>
            </p:nvSpPr>
            <p:spPr bwMode="auto">
              <a:xfrm>
                <a:off x="3475" y="2959"/>
                <a:ext cx="383" cy="410"/>
              </a:xfrm>
              <a:custGeom>
                <a:avLst/>
                <a:gdLst>
                  <a:gd name="T0" fmla="*/ 246 w 383"/>
                  <a:gd name="T1" fmla="*/ 333 h 410"/>
                  <a:gd name="T2" fmla="*/ 274 w 383"/>
                  <a:gd name="T3" fmla="*/ 305 h 410"/>
                  <a:gd name="T4" fmla="*/ 302 w 383"/>
                  <a:gd name="T5" fmla="*/ 287 h 410"/>
                  <a:gd name="T6" fmla="*/ 319 w 383"/>
                  <a:gd name="T7" fmla="*/ 256 h 410"/>
                  <a:gd name="T8" fmla="*/ 337 w 383"/>
                  <a:gd name="T9" fmla="*/ 238 h 410"/>
                  <a:gd name="T10" fmla="*/ 337 w 383"/>
                  <a:gd name="T11" fmla="*/ 213 h 410"/>
                  <a:gd name="T12" fmla="*/ 383 w 383"/>
                  <a:gd name="T13" fmla="*/ 169 h 410"/>
                  <a:gd name="T14" fmla="*/ 383 w 383"/>
                  <a:gd name="T15" fmla="*/ 136 h 410"/>
                  <a:gd name="T16" fmla="*/ 365 w 383"/>
                  <a:gd name="T17" fmla="*/ 118 h 410"/>
                  <a:gd name="T18" fmla="*/ 334 w 383"/>
                  <a:gd name="T19" fmla="*/ 102 h 410"/>
                  <a:gd name="T20" fmla="*/ 288 w 383"/>
                  <a:gd name="T21" fmla="*/ 84 h 410"/>
                  <a:gd name="T22" fmla="*/ 270 w 383"/>
                  <a:gd name="T23" fmla="*/ 84 h 410"/>
                  <a:gd name="T24" fmla="*/ 288 w 383"/>
                  <a:gd name="T25" fmla="*/ 63 h 410"/>
                  <a:gd name="T26" fmla="*/ 270 w 383"/>
                  <a:gd name="T27" fmla="*/ 63 h 410"/>
                  <a:gd name="T28" fmla="*/ 270 w 383"/>
                  <a:gd name="T29" fmla="*/ 45 h 410"/>
                  <a:gd name="T30" fmla="*/ 236 w 383"/>
                  <a:gd name="T31" fmla="*/ 28 h 410"/>
                  <a:gd name="T32" fmla="*/ 236 w 383"/>
                  <a:gd name="T33" fmla="*/ 13 h 410"/>
                  <a:gd name="T34" fmla="*/ 221 w 383"/>
                  <a:gd name="T35" fmla="*/ 13 h 410"/>
                  <a:gd name="T36" fmla="*/ 203 w 383"/>
                  <a:gd name="T37" fmla="*/ 13 h 410"/>
                  <a:gd name="T38" fmla="*/ 186 w 383"/>
                  <a:gd name="T39" fmla="*/ 13 h 410"/>
                  <a:gd name="T40" fmla="*/ 172 w 383"/>
                  <a:gd name="T41" fmla="*/ 28 h 410"/>
                  <a:gd name="T42" fmla="*/ 92 w 383"/>
                  <a:gd name="T43" fmla="*/ 0 h 410"/>
                  <a:gd name="T44" fmla="*/ 92 w 383"/>
                  <a:gd name="T45" fmla="*/ 13 h 410"/>
                  <a:gd name="T46" fmla="*/ 59 w 383"/>
                  <a:gd name="T47" fmla="*/ 13 h 410"/>
                  <a:gd name="T48" fmla="*/ 42 w 383"/>
                  <a:gd name="T49" fmla="*/ 28 h 410"/>
                  <a:gd name="T50" fmla="*/ 31 w 383"/>
                  <a:gd name="T51" fmla="*/ 45 h 410"/>
                  <a:gd name="T52" fmla="*/ 18 w 383"/>
                  <a:gd name="T53" fmla="*/ 63 h 410"/>
                  <a:gd name="T54" fmla="*/ 0 w 383"/>
                  <a:gd name="T55" fmla="*/ 136 h 410"/>
                  <a:gd name="T56" fmla="*/ 0 w 383"/>
                  <a:gd name="T57" fmla="*/ 169 h 410"/>
                  <a:gd name="T58" fmla="*/ 0 w 383"/>
                  <a:gd name="T59" fmla="*/ 200 h 410"/>
                  <a:gd name="T60" fmla="*/ 18 w 383"/>
                  <a:gd name="T61" fmla="*/ 218 h 410"/>
                  <a:gd name="T62" fmla="*/ 0 w 383"/>
                  <a:gd name="T63" fmla="*/ 287 h 410"/>
                  <a:gd name="T64" fmla="*/ 18 w 383"/>
                  <a:gd name="T65" fmla="*/ 287 h 410"/>
                  <a:gd name="T66" fmla="*/ 42 w 383"/>
                  <a:gd name="T67" fmla="*/ 305 h 410"/>
                  <a:gd name="T68" fmla="*/ 74 w 383"/>
                  <a:gd name="T69" fmla="*/ 305 h 410"/>
                  <a:gd name="T70" fmla="*/ 92 w 383"/>
                  <a:gd name="T71" fmla="*/ 287 h 410"/>
                  <a:gd name="T72" fmla="*/ 108 w 383"/>
                  <a:gd name="T73" fmla="*/ 305 h 410"/>
                  <a:gd name="T74" fmla="*/ 123 w 383"/>
                  <a:gd name="T75" fmla="*/ 305 h 410"/>
                  <a:gd name="T76" fmla="*/ 123 w 383"/>
                  <a:gd name="T77" fmla="*/ 341 h 410"/>
                  <a:gd name="T78" fmla="*/ 141 w 383"/>
                  <a:gd name="T79" fmla="*/ 354 h 410"/>
                  <a:gd name="T80" fmla="*/ 141 w 383"/>
                  <a:gd name="T81" fmla="*/ 397 h 410"/>
                  <a:gd name="T82" fmla="*/ 154 w 383"/>
                  <a:gd name="T83" fmla="*/ 410 h 410"/>
                  <a:gd name="T84" fmla="*/ 186 w 383"/>
                  <a:gd name="T85" fmla="*/ 397 h 410"/>
                  <a:gd name="T86" fmla="*/ 224 w 383"/>
                  <a:gd name="T87" fmla="*/ 397 h 410"/>
                  <a:gd name="T88" fmla="*/ 224 w 383"/>
                  <a:gd name="T89" fmla="*/ 354 h 410"/>
                  <a:gd name="T90" fmla="*/ 246 w 383"/>
                  <a:gd name="T91" fmla="*/ 333 h 410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w 383"/>
                  <a:gd name="T139" fmla="*/ 0 h 410"/>
                  <a:gd name="T140" fmla="*/ 383 w 383"/>
                  <a:gd name="T141" fmla="*/ 410 h 410"/>
                </a:gdLst>
                <a:ahLst/>
                <a:cxnLst>
                  <a:cxn ang="T92">
                    <a:pos x="T0" y="T1"/>
                  </a:cxn>
                  <a:cxn ang="T93">
                    <a:pos x="T2" y="T3"/>
                  </a:cxn>
                  <a:cxn ang="T94">
                    <a:pos x="T4" y="T5"/>
                  </a:cxn>
                  <a:cxn ang="T95">
                    <a:pos x="T6" y="T7"/>
                  </a:cxn>
                  <a:cxn ang="T96">
                    <a:pos x="T8" y="T9"/>
                  </a:cxn>
                  <a:cxn ang="T97">
                    <a:pos x="T10" y="T11"/>
                  </a:cxn>
                  <a:cxn ang="T98">
                    <a:pos x="T12" y="T13"/>
                  </a:cxn>
                  <a:cxn ang="T99">
                    <a:pos x="T14" y="T15"/>
                  </a:cxn>
                  <a:cxn ang="T100">
                    <a:pos x="T16" y="T17"/>
                  </a:cxn>
                  <a:cxn ang="T101">
                    <a:pos x="T18" y="T19"/>
                  </a:cxn>
                  <a:cxn ang="T102">
                    <a:pos x="T20" y="T21"/>
                  </a:cxn>
                  <a:cxn ang="T103">
                    <a:pos x="T22" y="T23"/>
                  </a:cxn>
                  <a:cxn ang="T104">
                    <a:pos x="T24" y="T25"/>
                  </a:cxn>
                  <a:cxn ang="T105">
                    <a:pos x="T26" y="T27"/>
                  </a:cxn>
                  <a:cxn ang="T106">
                    <a:pos x="T28" y="T29"/>
                  </a:cxn>
                  <a:cxn ang="T107">
                    <a:pos x="T30" y="T31"/>
                  </a:cxn>
                  <a:cxn ang="T108">
                    <a:pos x="T32" y="T33"/>
                  </a:cxn>
                  <a:cxn ang="T109">
                    <a:pos x="T34" y="T35"/>
                  </a:cxn>
                  <a:cxn ang="T110">
                    <a:pos x="T36" y="T37"/>
                  </a:cxn>
                  <a:cxn ang="T111">
                    <a:pos x="T38" y="T39"/>
                  </a:cxn>
                  <a:cxn ang="T112">
                    <a:pos x="T40" y="T41"/>
                  </a:cxn>
                  <a:cxn ang="T113">
                    <a:pos x="T42" y="T43"/>
                  </a:cxn>
                  <a:cxn ang="T114">
                    <a:pos x="T44" y="T45"/>
                  </a:cxn>
                  <a:cxn ang="T115">
                    <a:pos x="T46" y="T47"/>
                  </a:cxn>
                  <a:cxn ang="T116">
                    <a:pos x="T48" y="T49"/>
                  </a:cxn>
                  <a:cxn ang="T117">
                    <a:pos x="T50" y="T51"/>
                  </a:cxn>
                  <a:cxn ang="T118">
                    <a:pos x="T52" y="T53"/>
                  </a:cxn>
                  <a:cxn ang="T119">
                    <a:pos x="T54" y="T55"/>
                  </a:cxn>
                  <a:cxn ang="T120">
                    <a:pos x="T56" y="T57"/>
                  </a:cxn>
                  <a:cxn ang="T121">
                    <a:pos x="T58" y="T59"/>
                  </a:cxn>
                  <a:cxn ang="T122">
                    <a:pos x="T60" y="T61"/>
                  </a:cxn>
                  <a:cxn ang="T123">
                    <a:pos x="T62" y="T63"/>
                  </a:cxn>
                  <a:cxn ang="T124">
                    <a:pos x="T64" y="T65"/>
                  </a:cxn>
                  <a:cxn ang="T125">
                    <a:pos x="T66" y="T67"/>
                  </a:cxn>
                  <a:cxn ang="T126">
                    <a:pos x="T68" y="T69"/>
                  </a:cxn>
                  <a:cxn ang="T127">
                    <a:pos x="T70" y="T71"/>
                  </a:cxn>
                  <a:cxn ang="T128">
                    <a:pos x="T72" y="T73"/>
                  </a:cxn>
                  <a:cxn ang="T129">
                    <a:pos x="T74" y="T75"/>
                  </a:cxn>
                  <a:cxn ang="T130">
                    <a:pos x="T76" y="T77"/>
                  </a:cxn>
                  <a:cxn ang="T131">
                    <a:pos x="T78" y="T79"/>
                  </a:cxn>
                  <a:cxn ang="T132">
                    <a:pos x="T80" y="T81"/>
                  </a:cxn>
                  <a:cxn ang="T133">
                    <a:pos x="T82" y="T83"/>
                  </a:cxn>
                  <a:cxn ang="T134">
                    <a:pos x="T84" y="T85"/>
                  </a:cxn>
                  <a:cxn ang="T135">
                    <a:pos x="T86" y="T87"/>
                  </a:cxn>
                  <a:cxn ang="T136">
                    <a:pos x="T88" y="T89"/>
                  </a:cxn>
                  <a:cxn ang="T137">
                    <a:pos x="T90" y="T91"/>
                  </a:cxn>
                </a:cxnLst>
                <a:rect l="T138" t="T139" r="T140" b="T141"/>
                <a:pathLst>
                  <a:path w="383" h="410">
                    <a:moveTo>
                      <a:pt x="246" y="333"/>
                    </a:moveTo>
                    <a:lnTo>
                      <a:pt x="274" y="305"/>
                    </a:lnTo>
                    <a:lnTo>
                      <a:pt x="302" y="287"/>
                    </a:lnTo>
                    <a:lnTo>
                      <a:pt x="319" y="256"/>
                    </a:lnTo>
                    <a:lnTo>
                      <a:pt x="337" y="238"/>
                    </a:lnTo>
                    <a:lnTo>
                      <a:pt x="337" y="213"/>
                    </a:lnTo>
                    <a:lnTo>
                      <a:pt x="383" y="169"/>
                    </a:lnTo>
                    <a:lnTo>
                      <a:pt x="383" y="136"/>
                    </a:lnTo>
                    <a:lnTo>
                      <a:pt x="365" y="118"/>
                    </a:lnTo>
                    <a:lnTo>
                      <a:pt x="334" y="102"/>
                    </a:lnTo>
                    <a:lnTo>
                      <a:pt x="288" y="84"/>
                    </a:lnTo>
                    <a:lnTo>
                      <a:pt x="270" y="84"/>
                    </a:lnTo>
                    <a:lnTo>
                      <a:pt x="288" y="63"/>
                    </a:lnTo>
                    <a:lnTo>
                      <a:pt x="270" y="63"/>
                    </a:lnTo>
                    <a:lnTo>
                      <a:pt x="270" y="45"/>
                    </a:lnTo>
                    <a:lnTo>
                      <a:pt x="236" y="28"/>
                    </a:lnTo>
                    <a:lnTo>
                      <a:pt x="236" y="13"/>
                    </a:lnTo>
                    <a:lnTo>
                      <a:pt x="221" y="13"/>
                    </a:lnTo>
                    <a:lnTo>
                      <a:pt x="203" y="13"/>
                    </a:lnTo>
                    <a:lnTo>
                      <a:pt x="186" y="13"/>
                    </a:lnTo>
                    <a:lnTo>
                      <a:pt x="172" y="28"/>
                    </a:lnTo>
                    <a:lnTo>
                      <a:pt x="92" y="0"/>
                    </a:lnTo>
                    <a:lnTo>
                      <a:pt x="92" y="13"/>
                    </a:lnTo>
                    <a:lnTo>
                      <a:pt x="59" y="13"/>
                    </a:lnTo>
                    <a:lnTo>
                      <a:pt x="42" y="28"/>
                    </a:lnTo>
                    <a:lnTo>
                      <a:pt x="31" y="45"/>
                    </a:lnTo>
                    <a:lnTo>
                      <a:pt x="18" y="63"/>
                    </a:lnTo>
                    <a:lnTo>
                      <a:pt x="0" y="136"/>
                    </a:lnTo>
                    <a:lnTo>
                      <a:pt x="0" y="169"/>
                    </a:lnTo>
                    <a:lnTo>
                      <a:pt x="0" y="200"/>
                    </a:lnTo>
                    <a:lnTo>
                      <a:pt x="18" y="218"/>
                    </a:lnTo>
                    <a:lnTo>
                      <a:pt x="0" y="287"/>
                    </a:lnTo>
                    <a:lnTo>
                      <a:pt x="18" y="287"/>
                    </a:lnTo>
                    <a:lnTo>
                      <a:pt x="42" y="305"/>
                    </a:lnTo>
                    <a:lnTo>
                      <a:pt x="74" y="305"/>
                    </a:lnTo>
                    <a:lnTo>
                      <a:pt x="92" y="287"/>
                    </a:lnTo>
                    <a:lnTo>
                      <a:pt x="108" y="305"/>
                    </a:lnTo>
                    <a:lnTo>
                      <a:pt x="123" y="305"/>
                    </a:lnTo>
                    <a:lnTo>
                      <a:pt x="123" y="341"/>
                    </a:lnTo>
                    <a:lnTo>
                      <a:pt x="141" y="354"/>
                    </a:lnTo>
                    <a:lnTo>
                      <a:pt x="141" y="397"/>
                    </a:lnTo>
                    <a:lnTo>
                      <a:pt x="154" y="410"/>
                    </a:lnTo>
                    <a:lnTo>
                      <a:pt x="186" y="397"/>
                    </a:lnTo>
                    <a:lnTo>
                      <a:pt x="224" y="397"/>
                    </a:lnTo>
                    <a:lnTo>
                      <a:pt x="224" y="354"/>
                    </a:lnTo>
                    <a:lnTo>
                      <a:pt x="246" y="333"/>
                    </a:lnTo>
                  </a:path>
                </a:pathLst>
              </a:custGeom>
              <a:solidFill>
                <a:srgbClr val="087AB7"/>
              </a:solidFill>
              <a:ln w="9525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pt-BR"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40" name="Group 24"/>
            <p:cNvGrpSpPr>
              <a:grpSpLocks noChangeAspect="1"/>
            </p:cNvGrpSpPr>
            <p:nvPr/>
          </p:nvGrpSpPr>
          <p:grpSpPr bwMode="auto">
            <a:xfrm>
              <a:off x="1380" y="1514"/>
              <a:ext cx="357" cy="332"/>
              <a:chOff x="3745" y="2697"/>
              <a:chExt cx="402" cy="398"/>
            </a:xfrm>
            <a:grpFill/>
          </p:grpSpPr>
          <p:sp>
            <p:nvSpPr>
              <p:cNvPr id="57" name="Freeform 25"/>
              <p:cNvSpPr>
                <a:spLocks noChangeAspect="1"/>
              </p:cNvSpPr>
              <p:nvPr/>
            </p:nvSpPr>
            <p:spPr bwMode="auto">
              <a:xfrm>
                <a:off x="3745" y="2697"/>
                <a:ext cx="402" cy="398"/>
              </a:xfrm>
              <a:custGeom>
                <a:avLst/>
                <a:gdLst>
                  <a:gd name="T0" fmla="*/ 387 w 402"/>
                  <a:gd name="T1" fmla="*/ 18 h 398"/>
                  <a:gd name="T2" fmla="*/ 370 w 402"/>
                  <a:gd name="T3" fmla="*/ 18 h 398"/>
                  <a:gd name="T4" fmla="*/ 338 w 402"/>
                  <a:gd name="T5" fmla="*/ 18 h 398"/>
                  <a:gd name="T6" fmla="*/ 314 w 402"/>
                  <a:gd name="T7" fmla="*/ 18 h 398"/>
                  <a:gd name="T8" fmla="*/ 296 w 402"/>
                  <a:gd name="T9" fmla="*/ 0 h 398"/>
                  <a:gd name="T10" fmla="*/ 261 w 402"/>
                  <a:gd name="T11" fmla="*/ 0 h 398"/>
                  <a:gd name="T12" fmla="*/ 243 w 402"/>
                  <a:gd name="T13" fmla="*/ 18 h 398"/>
                  <a:gd name="T14" fmla="*/ 215 w 402"/>
                  <a:gd name="T15" fmla="*/ 18 h 398"/>
                  <a:gd name="T16" fmla="*/ 200 w 402"/>
                  <a:gd name="T17" fmla="*/ 0 h 398"/>
                  <a:gd name="T18" fmla="*/ 162 w 402"/>
                  <a:gd name="T19" fmla="*/ 0 h 398"/>
                  <a:gd name="T20" fmla="*/ 162 w 402"/>
                  <a:gd name="T21" fmla="*/ 15 h 398"/>
                  <a:gd name="T22" fmla="*/ 144 w 402"/>
                  <a:gd name="T23" fmla="*/ 18 h 398"/>
                  <a:gd name="T24" fmla="*/ 130 w 402"/>
                  <a:gd name="T25" fmla="*/ 56 h 398"/>
                  <a:gd name="T26" fmla="*/ 113 w 402"/>
                  <a:gd name="T27" fmla="*/ 105 h 398"/>
                  <a:gd name="T28" fmla="*/ 95 w 402"/>
                  <a:gd name="T29" fmla="*/ 138 h 398"/>
                  <a:gd name="T30" fmla="*/ 81 w 402"/>
                  <a:gd name="T31" fmla="*/ 138 h 398"/>
                  <a:gd name="T32" fmla="*/ 67 w 402"/>
                  <a:gd name="T33" fmla="*/ 187 h 398"/>
                  <a:gd name="T34" fmla="*/ 49 w 402"/>
                  <a:gd name="T35" fmla="*/ 187 h 398"/>
                  <a:gd name="T36" fmla="*/ 35 w 402"/>
                  <a:gd name="T37" fmla="*/ 229 h 398"/>
                  <a:gd name="T38" fmla="*/ 3 w 402"/>
                  <a:gd name="T39" fmla="*/ 243 h 398"/>
                  <a:gd name="T40" fmla="*/ 3 w 402"/>
                  <a:gd name="T41" fmla="*/ 278 h 398"/>
                  <a:gd name="T42" fmla="*/ 0 w 402"/>
                  <a:gd name="T43" fmla="*/ 306 h 398"/>
                  <a:gd name="T44" fmla="*/ 0 w 402"/>
                  <a:gd name="T45" fmla="*/ 324 h 398"/>
                  <a:gd name="T46" fmla="*/ 18 w 402"/>
                  <a:gd name="T47" fmla="*/ 324 h 398"/>
                  <a:gd name="T48" fmla="*/ 0 w 402"/>
                  <a:gd name="T49" fmla="*/ 345 h 398"/>
                  <a:gd name="T50" fmla="*/ 18 w 402"/>
                  <a:gd name="T51" fmla="*/ 349 h 398"/>
                  <a:gd name="T52" fmla="*/ 71 w 402"/>
                  <a:gd name="T53" fmla="*/ 367 h 398"/>
                  <a:gd name="T54" fmla="*/ 99 w 402"/>
                  <a:gd name="T55" fmla="*/ 380 h 398"/>
                  <a:gd name="T56" fmla="*/ 116 w 402"/>
                  <a:gd name="T57" fmla="*/ 398 h 398"/>
                  <a:gd name="T58" fmla="*/ 134 w 402"/>
                  <a:gd name="T59" fmla="*/ 380 h 398"/>
                  <a:gd name="T60" fmla="*/ 148 w 402"/>
                  <a:gd name="T61" fmla="*/ 349 h 398"/>
                  <a:gd name="T62" fmla="*/ 215 w 402"/>
                  <a:gd name="T63" fmla="*/ 349 h 398"/>
                  <a:gd name="T64" fmla="*/ 230 w 402"/>
                  <a:gd name="T65" fmla="*/ 327 h 398"/>
                  <a:gd name="T66" fmla="*/ 264 w 402"/>
                  <a:gd name="T67" fmla="*/ 349 h 398"/>
                  <a:gd name="T68" fmla="*/ 296 w 402"/>
                  <a:gd name="T69" fmla="*/ 349 h 398"/>
                  <a:gd name="T70" fmla="*/ 328 w 402"/>
                  <a:gd name="T71" fmla="*/ 310 h 398"/>
                  <a:gd name="T72" fmla="*/ 328 w 402"/>
                  <a:gd name="T73" fmla="*/ 293 h 398"/>
                  <a:gd name="T74" fmla="*/ 314 w 402"/>
                  <a:gd name="T75" fmla="*/ 293 h 398"/>
                  <a:gd name="T76" fmla="*/ 314 w 402"/>
                  <a:gd name="T77" fmla="*/ 278 h 398"/>
                  <a:gd name="T78" fmla="*/ 328 w 402"/>
                  <a:gd name="T79" fmla="*/ 261 h 398"/>
                  <a:gd name="T80" fmla="*/ 328 w 402"/>
                  <a:gd name="T81" fmla="*/ 250 h 398"/>
                  <a:gd name="T82" fmla="*/ 328 w 402"/>
                  <a:gd name="T83" fmla="*/ 238 h 398"/>
                  <a:gd name="T84" fmla="*/ 328 w 402"/>
                  <a:gd name="T85" fmla="*/ 212 h 398"/>
                  <a:gd name="T86" fmla="*/ 353 w 402"/>
                  <a:gd name="T87" fmla="*/ 187 h 398"/>
                  <a:gd name="T88" fmla="*/ 353 w 402"/>
                  <a:gd name="T89" fmla="*/ 173 h 398"/>
                  <a:gd name="T90" fmla="*/ 335 w 402"/>
                  <a:gd name="T91" fmla="*/ 155 h 398"/>
                  <a:gd name="T92" fmla="*/ 353 w 402"/>
                  <a:gd name="T93" fmla="*/ 138 h 398"/>
                  <a:gd name="T94" fmla="*/ 370 w 402"/>
                  <a:gd name="T95" fmla="*/ 138 h 398"/>
                  <a:gd name="T96" fmla="*/ 370 w 402"/>
                  <a:gd name="T97" fmla="*/ 123 h 398"/>
                  <a:gd name="T98" fmla="*/ 387 w 402"/>
                  <a:gd name="T99" fmla="*/ 138 h 398"/>
                  <a:gd name="T100" fmla="*/ 402 w 402"/>
                  <a:gd name="T101" fmla="*/ 138 h 398"/>
                  <a:gd name="T102" fmla="*/ 402 w 402"/>
                  <a:gd name="T103" fmla="*/ 105 h 398"/>
                  <a:gd name="T104" fmla="*/ 387 w 402"/>
                  <a:gd name="T105" fmla="*/ 74 h 398"/>
                  <a:gd name="T106" fmla="*/ 387 w 402"/>
                  <a:gd name="T107" fmla="*/ 56 h 398"/>
                  <a:gd name="T108" fmla="*/ 402 w 402"/>
                  <a:gd name="T109" fmla="*/ 56 h 398"/>
                  <a:gd name="T110" fmla="*/ 387 w 402"/>
                  <a:gd name="T111" fmla="*/ 31 h 398"/>
                  <a:gd name="T112" fmla="*/ 387 w 402"/>
                  <a:gd name="T113" fmla="*/ 18 h 398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402"/>
                  <a:gd name="T172" fmla="*/ 0 h 398"/>
                  <a:gd name="T173" fmla="*/ 402 w 402"/>
                  <a:gd name="T174" fmla="*/ 398 h 398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402" h="398">
                    <a:moveTo>
                      <a:pt x="387" y="18"/>
                    </a:moveTo>
                    <a:lnTo>
                      <a:pt x="370" y="18"/>
                    </a:lnTo>
                    <a:lnTo>
                      <a:pt x="338" y="18"/>
                    </a:lnTo>
                    <a:lnTo>
                      <a:pt x="314" y="18"/>
                    </a:lnTo>
                    <a:lnTo>
                      <a:pt x="296" y="0"/>
                    </a:lnTo>
                    <a:lnTo>
                      <a:pt x="261" y="0"/>
                    </a:lnTo>
                    <a:lnTo>
                      <a:pt x="243" y="18"/>
                    </a:lnTo>
                    <a:lnTo>
                      <a:pt x="215" y="18"/>
                    </a:lnTo>
                    <a:lnTo>
                      <a:pt x="200" y="0"/>
                    </a:lnTo>
                    <a:lnTo>
                      <a:pt x="162" y="0"/>
                    </a:lnTo>
                    <a:lnTo>
                      <a:pt x="162" y="15"/>
                    </a:lnTo>
                    <a:lnTo>
                      <a:pt x="144" y="18"/>
                    </a:lnTo>
                    <a:lnTo>
                      <a:pt x="130" y="56"/>
                    </a:lnTo>
                    <a:lnTo>
                      <a:pt x="113" y="105"/>
                    </a:lnTo>
                    <a:lnTo>
                      <a:pt x="95" y="138"/>
                    </a:lnTo>
                    <a:lnTo>
                      <a:pt x="81" y="138"/>
                    </a:lnTo>
                    <a:lnTo>
                      <a:pt x="67" y="187"/>
                    </a:lnTo>
                    <a:lnTo>
                      <a:pt x="49" y="187"/>
                    </a:lnTo>
                    <a:lnTo>
                      <a:pt x="35" y="229"/>
                    </a:lnTo>
                    <a:lnTo>
                      <a:pt x="3" y="243"/>
                    </a:lnTo>
                    <a:lnTo>
                      <a:pt x="3" y="278"/>
                    </a:lnTo>
                    <a:lnTo>
                      <a:pt x="0" y="306"/>
                    </a:lnTo>
                    <a:lnTo>
                      <a:pt x="0" y="324"/>
                    </a:lnTo>
                    <a:lnTo>
                      <a:pt x="18" y="324"/>
                    </a:lnTo>
                    <a:lnTo>
                      <a:pt x="0" y="345"/>
                    </a:lnTo>
                    <a:lnTo>
                      <a:pt x="18" y="349"/>
                    </a:lnTo>
                    <a:lnTo>
                      <a:pt x="71" y="367"/>
                    </a:lnTo>
                    <a:lnTo>
                      <a:pt x="99" y="380"/>
                    </a:lnTo>
                    <a:lnTo>
                      <a:pt x="116" y="398"/>
                    </a:lnTo>
                    <a:lnTo>
                      <a:pt x="134" y="380"/>
                    </a:lnTo>
                    <a:lnTo>
                      <a:pt x="148" y="349"/>
                    </a:lnTo>
                    <a:lnTo>
                      <a:pt x="215" y="349"/>
                    </a:lnTo>
                    <a:lnTo>
                      <a:pt x="230" y="327"/>
                    </a:lnTo>
                    <a:lnTo>
                      <a:pt x="264" y="349"/>
                    </a:lnTo>
                    <a:lnTo>
                      <a:pt x="296" y="349"/>
                    </a:lnTo>
                    <a:lnTo>
                      <a:pt x="328" y="310"/>
                    </a:lnTo>
                    <a:lnTo>
                      <a:pt x="328" y="293"/>
                    </a:lnTo>
                    <a:lnTo>
                      <a:pt x="314" y="293"/>
                    </a:lnTo>
                    <a:lnTo>
                      <a:pt x="314" y="278"/>
                    </a:lnTo>
                    <a:lnTo>
                      <a:pt x="328" y="261"/>
                    </a:lnTo>
                    <a:lnTo>
                      <a:pt x="328" y="250"/>
                    </a:lnTo>
                    <a:lnTo>
                      <a:pt x="328" y="238"/>
                    </a:lnTo>
                    <a:lnTo>
                      <a:pt x="328" y="212"/>
                    </a:lnTo>
                    <a:lnTo>
                      <a:pt x="353" y="187"/>
                    </a:lnTo>
                    <a:lnTo>
                      <a:pt x="353" y="173"/>
                    </a:lnTo>
                    <a:lnTo>
                      <a:pt x="335" y="155"/>
                    </a:lnTo>
                    <a:lnTo>
                      <a:pt x="353" y="138"/>
                    </a:lnTo>
                    <a:lnTo>
                      <a:pt x="370" y="138"/>
                    </a:lnTo>
                    <a:lnTo>
                      <a:pt x="370" y="123"/>
                    </a:lnTo>
                    <a:lnTo>
                      <a:pt x="387" y="138"/>
                    </a:lnTo>
                    <a:lnTo>
                      <a:pt x="402" y="138"/>
                    </a:lnTo>
                    <a:lnTo>
                      <a:pt x="402" y="105"/>
                    </a:lnTo>
                    <a:lnTo>
                      <a:pt x="387" y="74"/>
                    </a:lnTo>
                    <a:lnTo>
                      <a:pt x="387" y="56"/>
                    </a:lnTo>
                    <a:lnTo>
                      <a:pt x="402" y="56"/>
                    </a:lnTo>
                    <a:lnTo>
                      <a:pt x="387" y="31"/>
                    </a:lnTo>
                    <a:lnTo>
                      <a:pt x="387" y="18"/>
                    </a:lnTo>
                    <a:close/>
                  </a:path>
                </a:pathLst>
              </a:custGeom>
              <a:solidFill>
                <a:srgbClr val="00B3C0"/>
              </a:solidFill>
              <a:ln w="9525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pt-BR">
                  <a:cs typeface="Arial" panose="020B0604020202020204" pitchFamily="34" charset="0"/>
                </a:endParaRPr>
              </a:p>
            </p:txBody>
          </p:sp>
          <p:sp>
            <p:nvSpPr>
              <p:cNvPr id="58" name="Freeform 26"/>
              <p:cNvSpPr>
                <a:spLocks noChangeAspect="1"/>
              </p:cNvSpPr>
              <p:nvPr/>
            </p:nvSpPr>
            <p:spPr bwMode="auto">
              <a:xfrm>
                <a:off x="3745" y="2697"/>
                <a:ext cx="402" cy="398"/>
              </a:xfrm>
              <a:custGeom>
                <a:avLst/>
                <a:gdLst>
                  <a:gd name="T0" fmla="*/ 387 w 402"/>
                  <a:gd name="T1" fmla="*/ 18 h 398"/>
                  <a:gd name="T2" fmla="*/ 370 w 402"/>
                  <a:gd name="T3" fmla="*/ 18 h 398"/>
                  <a:gd name="T4" fmla="*/ 338 w 402"/>
                  <a:gd name="T5" fmla="*/ 18 h 398"/>
                  <a:gd name="T6" fmla="*/ 314 w 402"/>
                  <a:gd name="T7" fmla="*/ 18 h 398"/>
                  <a:gd name="T8" fmla="*/ 296 w 402"/>
                  <a:gd name="T9" fmla="*/ 0 h 398"/>
                  <a:gd name="T10" fmla="*/ 261 w 402"/>
                  <a:gd name="T11" fmla="*/ 0 h 398"/>
                  <a:gd name="T12" fmla="*/ 243 w 402"/>
                  <a:gd name="T13" fmla="*/ 18 h 398"/>
                  <a:gd name="T14" fmla="*/ 215 w 402"/>
                  <a:gd name="T15" fmla="*/ 18 h 398"/>
                  <a:gd name="T16" fmla="*/ 200 w 402"/>
                  <a:gd name="T17" fmla="*/ 0 h 398"/>
                  <a:gd name="T18" fmla="*/ 162 w 402"/>
                  <a:gd name="T19" fmla="*/ 0 h 398"/>
                  <a:gd name="T20" fmla="*/ 162 w 402"/>
                  <a:gd name="T21" fmla="*/ 15 h 398"/>
                  <a:gd name="T22" fmla="*/ 144 w 402"/>
                  <a:gd name="T23" fmla="*/ 18 h 398"/>
                  <a:gd name="T24" fmla="*/ 130 w 402"/>
                  <a:gd name="T25" fmla="*/ 56 h 398"/>
                  <a:gd name="T26" fmla="*/ 113 w 402"/>
                  <a:gd name="T27" fmla="*/ 105 h 398"/>
                  <a:gd name="T28" fmla="*/ 95 w 402"/>
                  <a:gd name="T29" fmla="*/ 138 h 398"/>
                  <a:gd name="T30" fmla="*/ 81 w 402"/>
                  <a:gd name="T31" fmla="*/ 138 h 398"/>
                  <a:gd name="T32" fmla="*/ 67 w 402"/>
                  <a:gd name="T33" fmla="*/ 187 h 398"/>
                  <a:gd name="T34" fmla="*/ 49 w 402"/>
                  <a:gd name="T35" fmla="*/ 187 h 398"/>
                  <a:gd name="T36" fmla="*/ 35 w 402"/>
                  <a:gd name="T37" fmla="*/ 229 h 398"/>
                  <a:gd name="T38" fmla="*/ 3 w 402"/>
                  <a:gd name="T39" fmla="*/ 243 h 398"/>
                  <a:gd name="T40" fmla="*/ 3 w 402"/>
                  <a:gd name="T41" fmla="*/ 278 h 398"/>
                  <a:gd name="T42" fmla="*/ 0 w 402"/>
                  <a:gd name="T43" fmla="*/ 306 h 398"/>
                  <a:gd name="T44" fmla="*/ 0 w 402"/>
                  <a:gd name="T45" fmla="*/ 324 h 398"/>
                  <a:gd name="T46" fmla="*/ 18 w 402"/>
                  <a:gd name="T47" fmla="*/ 324 h 398"/>
                  <a:gd name="T48" fmla="*/ 0 w 402"/>
                  <a:gd name="T49" fmla="*/ 345 h 398"/>
                  <a:gd name="T50" fmla="*/ 18 w 402"/>
                  <a:gd name="T51" fmla="*/ 349 h 398"/>
                  <a:gd name="T52" fmla="*/ 71 w 402"/>
                  <a:gd name="T53" fmla="*/ 367 h 398"/>
                  <a:gd name="T54" fmla="*/ 99 w 402"/>
                  <a:gd name="T55" fmla="*/ 380 h 398"/>
                  <a:gd name="T56" fmla="*/ 116 w 402"/>
                  <a:gd name="T57" fmla="*/ 398 h 398"/>
                  <a:gd name="T58" fmla="*/ 134 w 402"/>
                  <a:gd name="T59" fmla="*/ 380 h 398"/>
                  <a:gd name="T60" fmla="*/ 148 w 402"/>
                  <a:gd name="T61" fmla="*/ 349 h 398"/>
                  <a:gd name="T62" fmla="*/ 215 w 402"/>
                  <a:gd name="T63" fmla="*/ 349 h 398"/>
                  <a:gd name="T64" fmla="*/ 230 w 402"/>
                  <a:gd name="T65" fmla="*/ 327 h 398"/>
                  <a:gd name="T66" fmla="*/ 264 w 402"/>
                  <a:gd name="T67" fmla="*/ 349 h 398"/>
                  <a:gd name="T68" fmla="*/ 296 w 402"/>
                  <a:gd name="T69" fmla="*/ 349 h 398"/>
                  <a:gd name="T70" fmla="*/ 328 w 402"/>
                  <a:gd name="T71" fmla="*/ 310 h 398"/>
                  <a:gd name="T72" fmla="*/ 328 w 402"/>
                  <a:gd name="T73" fmla="*/ 293 h 398"/>
                  <a:gd name="T74" fmla="*/ 314 w 402"/>
                  <a:gd name="T75" fmla="*/ 293 h 398"/>
                  <a:gd name="T76" fmla="*/ 314 w 402"/>
                  <a:gd name="T77" fmla="*/ 278 h 398"/>
                  <a:gd name="T78" fmla="*/ 328 w 402"/>
                  <a:gd name="T79" fmla="*/ 261 h 398"/>
                  <a:gd name="T80" fmla="*/ 328 w 402"/>
                  <a:gd name="T81" fmla="*/ 250 h 398"/>
                  <a:gd name="T82" fmla="*/ 328 w 402"/>
                  <a:gd name="T83" fmla="*/ 238 h 398"/>
                  <a:gd name="T84" fmla="*/ 328 w 402"/>
                  <a:gd name="T85" fmla="*/ 212 h 398"/>
                  <a:gd name="T86" fmla="*/ 353 w 402"/>
                  <a:gd name="T87" fmla="*/ 187 h 398"/>
                  <a:gd name="T88" fmla="*/ 353 w 402"/>
                  <a:gd name="T89" fmla="*/ 173 h 398"/>
                  <a:gd name="T90" fmla="*/ 335 w 402"/>
                  <a:gd name="T91" fmla="*/ 155 h 398"/>
                  <a:gd name="T92" fmla="*/ 353 w 402"/>
                  <a:gd name="T93" fmla="*/ 138 h 398"/>
                  <a:gd name="T94" fmla="*/ 370 w 402"/>
                  <a:gd name="T95" fmla="*/ 138 h 398"/>
                  <a:gd name="T96" fmla="*/ 370 w 402"/>
                  <a:gd name="T97" fmla="*/ 123 h 398"/>
                  <a:gd name="T98" fmla="*/ 387 w 402"/>
                  <a:gd name="T99" fmla="*/ 138 h 398"/>
                  <a:gd name="T100" fmla="*/ 402 w 402"/>
                  <a:gd name="T101" fmla="*/ 138 h 398"/>
                  <a:gd name="T102" fmla="*/ 402 w 402"/>
                  <a:gd name="T103" fmla="*/ 105 h 398"/>
                  <a:gd name="T104" fmla="*/ 387 w 402"/>
                  <a:gd name="T105" fmla="*/ 74 h 398"/>
                  <a:gd name="T106" fmla="*/ 387 w 402"/>
                  <a:gd name="T107" fmla="*/ 56 h 398"/>
                  <a:gd name="T108" fmla="*/ 402 w 402"/>
                  <a:gd name="T109" fmla="*/ 56 h 398"/>
                  <a:gd name="T110" fmla="*/ 387 w 402"/>
                  <a:gd name="T111" fmla="*/ 31 h 398"/>
                  <a:gd name="T112" fmla="*/ 387 w 402"/>
                  <a:gd name="T113" fmla="*/ 18 h 398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402"/>
                  <a:gd name="T172" fmla="*/ 0 h 398"/>
                  <a:gd name="T173" fmla="*/ 402 w 402"/>
                  <a:gd name="T174" fmla="*/ 398 h 398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402" h="398">
                    <a:moveTo>
                      <a:pt x="387" y="18"/>
                    </a:moveTo>
                    <a:lnTo>
                      <a:pt x="370" y="18"/>
                    </a:lnTo>
                    <a:lnTo>
                      <a:pt x="338" y="18"/>
                    </a:lnTo>
                    <a:lnTo>
                      <a:pt x="314" y="18"/>
                    </a:lnTo>
                    <a:lnTo>
                      <a:pt x="296" y="0"/>
                    </a:lnTo>
                    <a:lnTo>
                      <a:pt x="261" y="0"/>
                    </a:lnTo>
                    <a:lnTo>
                      <a:pt x="243" y="18"/>
                    </a:lnTo>
                    <a:lnTo>
                      <a:pt x="215" y="18"/>
                    </a:lnTo>
                    <a:lnTo>
                      <a:pt x="200" y="0"/>
                    </a:lnTo>
                    <a:lnTo>
                      <a:pt x="162" y="0"/>
                    </a:lnTo>
                    <a:lnTo>
                      <a:pt x="162" y="15"/>
                    </a:lnTo>
                    <a:lnTo>
                      <a:pt x="144" y="18"/>
                    </a:lnTo>
                    <a:lnTo>
                      <a:pt x="130" y="56"/>
                    </a:lnTo>
                    <a:lnTo>
                      <a:pt x="113" y="105"/>
                    </a:lnTo>
                    <a:lnTo>
                      <a:pt x="95" y="138"/>
                    </a:lnTo>
                    <a:lnTo>
                      <a:pt x="81" y="138"/>
                    </a:lnTo>
                    <a:lnTo>
                      <a:pt x="67" y="187"/>
                    </a:lnTo>
                    <a:lnTo>
                      <a:pt x="49" y="187"/>
                    </a:lnTo>
                    <a:lnTo>
                      <a:pt x="35" y="229"/>
                    </a:lnTo>
                    <a:lnTo>
                      <a:pt x="3" y="243"/>
                    </a:lnTo>
                    <a:lnTo>
                      <a:pt x="3" y="278"/>
                    </a:lnTo>
                    <a:lnTo>
                      <a:pt x="0" y="306"/>
                    </a:lnTo>
                    <a:lnTo>
                      <a:pt x="0" y="324"/>
                    </a:lnTo>
                    <a:lnTo>
                      <a:pt x="18" y="324"/>
                    </a:lnTo>
                    <a:lnTo>
                      <a:pt x="0" y="345"/>
                    </a:lnTo>
                    <a:lnTo>
                      <a:pt x="18" y="349"/>
                    </a:lnTo>
                    <a:lnTo>
                      <a:pt x="71" y="367"/>
                    </a:lnTo>
                    <a:lnTo>
                      <a:pt x="99" y="380"/>
                    </a:lnTo>
                    <a:lnTo>
                      <a:pt x="116" y="398"/>
                    </a:lnTo>
                    <a:lnTo>
                      <a:pt x="134" y="380"/>
                    </a:lnTo>
                    <a:lnTo>
                      <a:pt x="148" y="349"/>
                    </a:lnTo>
                    <a:lnTo>
                      <a:pt x="215" y="349"/>
                    </a:lnTo>
                    <a:lnTo>
                      <a:pt x="230" y="327"/>
                    </a:lnTo>
                    <a:lnTo>
                      <a:pt x="264" y="349"/>
                    </a:lnTo>
                    <a:lnTo>
                      <a:pt x="296" y="349"/>
                    </a:lnTo>
                    <a:lnTo>
                      <a:pt x="328" y="310"/>
                    </a:lnTo>
                    <a:lnTo>
                      <a:pt x="328" y="293"/>
                    </a:lnTo>
                    <a:lnTo>
                      <a:pt x="314" y="293"/>
                    </a:lnTo>
                    <a:lnTo>
                      <a:pt x="314" y="278"/>
                    </a:lnTo>
                    <a:lnTo>
                      <a:pt x="328" y="261"/>
                    </a:lnTo>
                    <a:lnTo>
                      <a:pt x="328" y="250"/>
                    </a:lnTo>
                    <a:lnTo>
                      <a:pt x="328" y="238"/>
                    </a:lnTo>
                    <a:lnTo>
                      <a:pt x="328" y="212"/>
                    </a:lnTo>
                    <a:lnTo>
                      <a:pt x="353" y="187"/>
                    </a:lnTo>
                    <a:lnTo>
                      <a:pt x="353" y="173"/>
                    </a:lnTo>
                    <a:lnTo>
                      <a:pt x="335" y="155"/>
                    </a:lnTo>
                    <a:lnTo>
                      <a:pt x="353" y="138"/>
                    </a:lnTo>
                    <a:lnTo>
                      <a:pt x="370" y="138"/>
                    </a:lnTo>
                    <a:lnTo>
                      <a:pt x="370" y="123"/>
                    </a:lnTo>
                    <a:lnTo>
                      <a:pt x="387" y="138"/>
                    </a:lnTo>
                    <a:lnTo>
                      <a:pt x="402" y="138"/>
                    </a:lnTo>
                    <a:lnTo>
                      <a:pt x="402" y="105"/>
                    </a:lnTo>
                    <a:lnTo>
                      <a:pt x="387" y="74"/>
                    </a:lnTo>
                    <a:lnTo>
                      <a:pt x="387" y="56"/>
                    </a:lnTo>
                    <a:lnTo>
                      <a:pt x="402" y="56"/>
                    </a:lnTo>
                    <a:lnTo>
                      <a:pt x="387" y="31"/>
                    </a:lnTo>
                    <a:lnTo>
                      <a:pt x="387" y="18"/>
                    </a:lnTo>
                  </a:path>
                </a:pathLst>
              </a:custGeom>
              <a:solidFill>
                <a:srgbClr val="087AB7"/>
              </a:solidFill>
              <a:ln w="9525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pt-BR"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41" name="Group 31"/>
            <p:cNvGrpSpPr>
              <a:grpSpLocks noChangeAspect="1"/>
            </p:cNvGrpSpPr>
            <p:nvPr/>
          </p:nvGrpSpPr>
          <p:grpSpPr bwMode="auto">
            <a:xfrm>
              <a:off x="1180" y="2216"/>
              <a:ext cx="360" cy="301"/>
              <a:chOff x="3519" y="3540"/>
              <a:chExt cx="406" cy="359"/>
            </a:xfrm>
            <a:grpFill/>
          </p:grpSpPr>
          <p:sp>
            <p:nvSpPr>
              <p:cNvPr id="54" name="Freeform 32"/>
              <p:cNvSpPr>
                <a:spLocks noChangeAspect="1" noEditPoints="1"/>
              </p:cNvSpPr>
              <p:nvPr/>
            </p:nvSpPr>
            <p:spPr bwMode="auto">
              <a:xfrm>
                <a:off x="3519" y="3540"/>
                <a:ext cx="406" cy="359"/>
              </a:xfrm>
              <a:custGeom>
                <a:avLst/>
                <a:gdLst>
                  <a:gd name="T0" fmla="*/ 318 w 406"/>
                  <a:gd name="T1" fmla="*/ 218 h 359"/>
                  <a:gd name="T2" fmla="*/ 293 w 406"/>
                  <a:gd name="T3" fmla="*/ 246 h 359"/>
                  <a:gd name="T4" fmla="*/ 258 w 406"/>
                  <a:gd name="T5" fmla="*/ 278 h 359"/>
                  <a:gd name="T6" fmla="*/ 265 w 406"/>
                  <a:gd name="T7" fmla="*/ 264 h 359"/>
                  <a:gd name="T8" fmla="*/ 279 w 406"/>
                  <a:gd name="T9" fmla="*/ 254 h 359"/>
                  <a:gd name="T10" fmla="*/ 300 w 406"/>
                  <a:gd name="T11" fmla="*/ 226 h 359"/>
                  <a:gd name="T12" fmla="*/ 328 w 406"/>
                  <a:gd name="T13" fmla="*/ 193 h 359"/>
                  <a:gd name="T14" fmla="*/ 318 w 406"/>
                  <a:gd name="T15" fmla="*/ 183 h 359"/>
                  <a:gd name="T16" fmla="*/ 336 w 406"/>
                  <a:gd name="T17" fmla="*/ 177 h 359"/>
                  <a:gd name="T18" fmla="*/ 357 w 406"/>
                  <a:gd name="T19" fmla="*/ 172 h 359"/>
                  <a:gd name="T20" fmla="*/ 340 w 406"/>
                  <a:gd name="T21" fmla="*/ 187 h 359"/>
                  <a:gd name="T22" fmla="*/ 336 w 406"/>
                  <a:gd name="T23" fmla="*/ 205 h 359"/>
                  <a:gd name="T24" fmla="*/ 318 w 406"/>
                  <a:gd name="T25" fmla="*/ 218 h 359"/>
                  <a:gd name="T26" fmla="*/ 318 w 406"/>
                  <a:gd name="T27" fmla="*/ 218 h 359"/>
                  <a:gd name="T28" fmla="*/ 357 w 406"/>
                  <a:gd name="T29" fmla="*/ 205 h 359"/>
                  <a:gd name="T30" fmla="*/ 374 w 406"/>
                  <a:gd name="T31" fmla="*/ 155 h 359"/>
                  <a:gd name="T32" fmla="*/ 406 w 406"/>
                  <a:gd name="T33" fmla="*/ 123 h 359"/>
                  <a:gd name="T34" fmla="*/ 389 w 406"/>
                  <a:gd name="T35" fmla="*/ 123 h 359"/>
                  <a:gd name="T36" fmla="*/ 374 w 406"/>
                  <a:gd name="T37" fmla="*/ 123 h 359"/>
                  <a:gd name="T38" fmla="*/ 389 w 406"/>
                  <a:gd name="T39" fmla="*/ 106 h 359"/>
                  <a:gd name="T40" fmla="*/ 406 w 406"/>
                  <a:gd name="T41" fmla="*/ 92 h 359"/>
                  <a:gd name="T42" fmla="*/ 389 w 406"/>
                  <a:gd name="T43" fmla="*/ 67 h 359"/>
                  <a:gd name="T44" fmla="*/ 357 w 406"/>
                  <a:gd name="T45" fmla="*/ 67 h 359"/>
                  <a:gd name="T46" fmla="*/ 293 w 406"/>
                  <a:gd name="T47" fmla="*/ 0 h 359"/>
                  <a:gd name="T48" fmla="*/ 177 w 406"/>
                  <a:gd name="T49" fmla="*/ 0 h 359"/>
                  <a:gd name="T50" fmla="*/ 162 w 406"/>
                  <a:gd name="T51" fmla="*/ 18 h 359"/>
                  <a:gd name="T52" fmla="*/ 130 w 406"/>
                  <a:gd name="T53" fmla="*/ 18 h 359"/>
                  <a:gd name="T54" fmla="*/ 81 w 406"/>
                  <a:gd name="T55" fmla="*/ 67 h 359"/>
                  <a:gd name="T56" fmla="*/ 49 w 406"/>
                  <a:gd name="T57" fmla="*/ 123 h 359"/>
                  <a:gd name="T58" fmla="*/ 32 w 406"/>
                  <a:gd name="T59" fmla="*/ 123 h 359"/>
                  <a:gd name="T60" fmla="*/ 0 w 406"/>
                  <a:gd name="T61" fmla="*/ 155 h 359"/>
                  <a:gd name="T62" fmla="*/ 0 w 406"/>
                  <a:gd name="T63" fmla="*/ 172 h 359"/>
                  <a:gd name="T64" fmla="*/ 17 w 406"/>
                  <a:gd name="T65" fmla="*/ 187 h 359"/>
                  <a:gd name="T66" fmla="*/ 17 w 406"/>
                  <a:gd name="T67" fmla="*/ 172 h 359"/>
                  <a:gd name="T68" fmla="*/ 49 w 406"/>
                  <a:gd name="T69" fmla="*/ 172 h 359"/>
                  <a:gd name="T70" fmla="*/ 49 w 406"/>
                  <a:gd name="T71" fmla="*/ 187 h 359"/>
                  <a:gd name="T72" fmla="*/ 66 w 406"/>
                  <a:gd name="T73" fmla="*/ 205 h 359"/>
                  <a:gd name="T74" fmla="*/ 66 w 406"/>
                  <a:gd name="T75" fmla="*/ 218 h 359"/>
                  <a:gd name="T76" fmla="*/ 81 w 406"/>
                  <a:gd name="T77" fmla="*/ 218 h 359"/>
                  <a:gd name="T78" fmla="*/ 99 w 406"/>
                  <a:gd name="T79" fmla="*/ 205 h 359"/>
                  <a:gd name="T80" fmla="*/ 130 w 406"/>
                  <a:gd name="T81" fmla="*/ 243 h 359"/>
                  <a:gd name="T82" fmla="*/ 145 w 406"/>
                  <a:gd name="T83" fmla="*/ 243 h 359"/>
                  <a:gd name="T84" fmla="*/ 162 w 406"/>
                  <a:gd name="T85" fmla="*/ 261 h 359"/>
                  <a:gd name="T86" fmla="*/ 177 w 406"/>
                  <a:gd name="T87" fmla="*/ 278 h 359"/>
                  <a:gd name="T88" fmla="*/ 211 w 406"/>
                  <a:gd name="T89" fmla="*/ 310 h 359"/>
                  <a:gd name="T90" fmla="*/ 211 w 406"/>
                  <a:gd name="T91" fmla="*/ 328 h 359"/>
                  <a:gd name="T92" fmla="*/ 195 w 406"/>
                  <a:gd name="T93" fmla="*/ 328 h 359"/>
                  <a:gd name="T94" fmla="*/ 195 w 406"/>
                  <a:gd name="T95" fmla="*/ 341 h 359"/>
                  <a:gd name="T96" fmla="*/ 211 w 406"/>
                  <a:gd name="T97" fmla="*/ 359 h 359"/>
                  <a:gd name="T98" fmla="*/ 244 w 406"/>
                  <a:gd name="T99" fmla="*/ 328 h 359"/>
                  <a:gd name="T100" fmla="*/ 261 w 406"/>
                  <a:gd name="T101" fmla="*/ 295 h 359"/>
                  <a:gd name="T102" fmla="*/ 276 w 406"/>
                  <a:gd name="T103" fmla="*/ 278 h 359"/>
                  <a:gd name="T104" fmla="*/ 307 w 406"/>
                  <a:gd name="T105" fmla="*/ 250 h 359"/>
                  <a:gd name="T106" fmla="*/ 357 w 406"/>
                  <a:gd name="T107" fmla="*/ 205 h 359"/>
                  <a:gd name="T108" fmla="*/ 357 w 406"/>
                  <a:gd name="T109" fmla="*/ 205 h 359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w 406"/>
                  <a:gd name="T166" fmla="*/ 0 h 359"/>
                  <a:gd name="T167" fmla="*/ 406 w 406"/>
                  <a:gd name="T168" fmla="*/ 359 h 359"/>
                </a:gdLst>
                <a:ahLst/>
                <a:cxnLst>
                  <a:cxn ang="T110">
                    <a:pos x="T0" y="T1"/>
                  </a:cxn>
                  <a:cxn ang="T111">
                    <a:pos x="T2" y="T3"/>
                  </a:cxn>
                  <a:cxn ang="T112">
                    <a:pos x="T4" y="T5"/>
                  </a:cxn>
                  <a:cxn ang="T113">
                    <a:pos x="T6" y="T7"/>
                  </a:cxn>
                  <a:cxn ang="T114">
                    <a:pos x="T8" y="T9"/>
                  </a:cxn>
                  <a:cxn ang="T115">
                    <a:pos x="T10" y="T11"/>
                  </a:cxn>
                  <a:cxn ang="T116">
                    <a:pos x="T12" y="T13"/>
                  </a:cxn>
                  <a:cxn ang="T117">
                    <a:pos x="T14" y="T15"/>
                  </a:cxn>
                  <a:cxn ang="T118">
                    <a:pos x="T16" y="T17"/>
                  </a:cxn>
                  <a:cxn ang="T119">
                    <a:pos x="T18" y="T19"/>
                  </a:cxn>
                  <a:cxn ang="T120">
                    <a:pos x="T20" y="T21"/>
                  </a:cxn>
                  <a:cxn ang="T121">
                    <a:pos x="T22" y="T23"/>
                  </a:cxn>
                  <a:cxn ang="T122">
                    <a:pos x="T24" y="T25"/>
                  </a:cxn>
                  <a:cxn ang="T123">
                    <a:pos x="T26" y="T27"/>
                  </a:cxn>
                  <a:cxn ang="T124">
                    <a:pos x="T28" y="T29"/>
                  </a:cxn>
                  <a:cxn ang="T125">
                    <a:pos x="T30" y="T31"/>
                  </a:cxn>
                  <a:cxn ang="T126">
                    <a:pos x="T32" y="T33"/>
                  </a:cxn>
                  <a:cxn ang="T127">
                    <a:pos x="T34" y="T35"/>
                  </a:cxn>
                  <a:cxn ang="T128">
                    <a:pos x="T36" y="T37"/>
                  </a:cxn>
                  <a:cxn ang="T129">
                    <a:pos x="T38" y="T39"/>
                  </a:cxn>
                  <a:cxn ang="T130">
                    <a:pos x="T40" y="T41"/>
                  </a:cxn>
                  <a:cxn ang="T131">
                    <a:pos x="T42" y="T43"/>
                  </a:cxn>
                  <a:cxn ang="T132">
                    <a:pos x="T44" y="T45"/>
                  </a:cxn>
                  <a:cxn ang="T133">
                    <a:pos x="T46" y="T47"/>
                  </a:cxn>
                  <a:cxn ang="T134">
                    <a:pos x="T48" y="T49"/>
                  </a:cxn>
                  <a:cxn ang="T135">
                    <a:pos x="T50" y="T51"/>
                  </a:cxn>
                  <a:cxn ang="T136">
                    <a:pos x="T52" y="T53"/>
                  </a:cxn>
                  <a:cxn ang="T137">
                    <a:pos x="T54" y="T55"/>
                  </a:cxn>
                  <a:cxn ang="T138">
                    <a:pos x="T56" y="T57"/>
                  </a:cxn>
                  <a:cxn ang="T139">
                    <a:pos x="T58" y="T59"/>
                  </a:cxn>
                  <a:cxn ang="T140">
                    <a:pos x="T60" y="T61"/>
                  </a:cxn>
                  <a:cxn ang="T141">
                    <a:pos x="T62" y="T63"/>
                  </a:cxn>
                  <a:cxn ang="T142">
                    <a:pos x="T64" y="T65"/>
                  </a:cxn>
                  <a:cxn ang="T143">
                    <a:pos x="T66" y="T67"/>
                  </a:cxn>
                  <a:cxn ang="T144">
                    <a:pos x="T68" y="T69"/>
                  </a:cxn>
                  <a:cxn ang="T145">
                    <a:pos x="T70" y="T71"/>
                  </a:cxn>
                  <a:cxn ang="T146">
                    <a:pos x="T72" y="T73"/>
                  </a:cxn>
                  <a:cxn ang="T147">
                    <a:pos x="T74" y="T75"/>
                  </a:cxn>
                  <a:cxn ang="T148">
                    <a:pos x="T76" y="T77"/>
                  </a:cxn>
                  <a:cxn ang="T149">
                    <a:pos x="T78" y="T79"/>
                  </a:cxn>
                  <a:cxn ang="T150">
                    <a:pos x="T80" y="T81"/>
                  </a:cxn>
                  <a:cxn ang="T151">
                    <a:pos x="T82" y="T83"/>
                  </a:cxn>
                  <a:cxn ang="T152">
                    <a:pos x="T84" y="T85"/>
                  </a:cxn>
                  <a:cxn ang="T153">
                    <a:pos x="T86" y="T87"/>
                  </a:cxn>
                  <a:cxn ang="T154">
                    <a:pos x="T88" y="T89"/>
                  </a:cxn>
                  <a:cxn ang="T155">
                    <a:pos x="T90" y="T91"/>
                  </a:cxn>
                  <a:cxn ang="T156">
                    <a:pos x="T92" y="T93"/>
                  </a:cxn>
                  <a:cxn ang="T157">
                    <a:pos x="T94" y="T95"/>
                  </a:cxn>
                  <a:cxn ang="T158">
                    <a:pos x="T96" y="T97"/>
                  </a:cxn>
                  <a:cxn ang="T159">
                    <a:pos x="T98" y="T99"/>
                  </a:cxn>
                  <a:cxn ang="T160">
                    <a:pos x="T100" y="T101"/>
                  </a:cxn>
                  <a:cxn ang="T161">
                    <a:pos x="T102" y="T103"/>
                  </a:cxn>
                  <a:cxn ang="T162">
                    <a:pos x="T104" y="T105"/>
                  </a:cxn>
                  <a:cxn ang="T163">
                    <a:pos x="T106" y="T107"/>
                  </a:cxn>
                  <a:cxn ang="T164">
                    <a:pos x="T108" y="T109"/>
                  </a:cxn>
                </a:cxnLst>
                <a:rect l="T165" t="T166" r="T167" b="T168"/>
                <a:pathLst>
                  <a:path w="406" h="359">
                    <a:moveTo>
                      <a:pt x="318" y="218"/>
                    </a:moveTo>
                    <a:lnTo>
                      <a:pt x="293" y="246"/>
                    </a:lnTo>
                    <a:lnTo>
                      <a:pt x="258" y="278"/>
                    </a:lnTo>
                    <a:lnTo>
                      <a:pt x="265" y="264"/>
                    </a:lnTo>
                    <a:lnTo>
                      <a:pt x="279" y="254"/>
                    </a:lnTo>
                    <a:lnTo>
                      <a:pt x="300" y="226"/>
                    </a:lnTo>
                    <a:lnTo>
                      <a:pt x="328" y="193"/>
                    </a:lnTo>
                    <a:lnTo>
                      <a:pt x="318" y="183"/>
                    </a:lnTo>
                    <a:lnTo>
                      <a:pt x="336" y="177"/>
                    </a:lnTo>
                    <a:lnTo>
                      <a:pt x="357" y="172"/>
                    </a:lnTo>
                    <a:lnTo>
                      <a:pt x="340" y="187"/>
                    </a:lnTo>
                    <a:lnTo>
                      <a:pt x="336" y="205"/>
                    </a:lnTo>
                    <a:lnTo>
                      <a:pt x="318" y="218"/>
                    </a:lnTo>
                    <a:close/>
                    <a:moveTo>
                      <a:pt x="357" y="205"/>
                    </a:moveTo>
                    <a:lnTo>
                      <a:pt x="374" y="155"/>
                    </a:lnTo>
                    <a:lnTo>
                      <a:pt x="406" y="123"/>
                    </a:lnTo>
                    <a:lnTo>
                      <a:pt x="389" y="123"/>
                    </a:lnTo>
                    <a:lnTo>
                      <a:pt x="374" y="123"/>
                    </a:lnTo>
                    <a:lnTo>
                      <a:pt x="389" y="106"/>
                    </a:lnTo>
                    <a:lnTo>
                      <a:pt x="406" y="92"/>
                    </a:lnTo>
                    <a:lnTo>
                      <a:pt x="389" y="67"/>
                    </a:lnTo>
                    <a:lnTo>
                      <a:pt x="357" y="67"/>
                    </a:lnTo>
                    <a:lnTo>
                      <a:pt x="293" y="0"/>
                    </a:lnTo>
                    <a:lnTo>
                      <a:pt x="177" y="0"/>
                    </a:lnTo>
                    <a:lnTo>
                      <a:pt x="162" y="18"/>
                    </a:lnTo>
                    <a:lnTo>
                      <a:pt x="130" y="18"/>
                    </a:lnTo>
                    <a:lnTo>
                      <a:pt x="81" y="67"/>
                    </a:lnTo>
                    <a:lnTo>
                      <a:pt x="49" y="123"/>
                    </a:lnTo>
                    <a:lnTo>
                      <a:pt x="32" y="123"/>
                    </a:lnTo>
                    <a:lnTo>
                      <a:pt x="0" y="155"/>
                    </a:lnTo>
                    <a:lnTo>
                      <a:pt x="0" y="172"/>
                    </a:lnTo>
                    <a:lnTo>
                      <a:pt x="17" y="187"/>
                    </a:lnTo>
                    <a:lnTo>
                      <a:pt x="17" y="172"/>
                    </a:lnTo>
                    <a:lnTo>
                      <a:pt x="49" y="172"/>
                    </a:lnTo>
                    <a:lnTo>
                      <a:pt x="49" y="187"/>
                    </a:lnTo>
                    <a:lnTo>
                      <a:pt x="66" y="205"/>
                    </a:lnTo>
                    <a:lnTo>
                      <a:pt x="66" y="218"/>
                    </a:lnTo>
                    <a:lnTo>
                      <a:pt x="81" y="218"/>
                    </a:lnTo>
                    <a:lnTo>
                      <a:pt x="99" y="205"/>
                    </a:lnTo>
                    <a:lnTo>
                      <a:pt x="130" y="243"/>
                    </a:lnTo>
                    <a:lnTo>
                      <a:pt x="145" y="243"/>
                    </a:lnTo>
                    <a:lnTo>
                      <a:pt x="162" y="261"/>
                    </a:lnTo>
                    <a:lnTo>
                      <a:pt x="177" y="278"/>
                    </a:lnTo>
                    <a:lnTo>
                      <a:pt x="211" y="310"/>
                    </a:lnTo>
                    <a:lnTo>
                      <a:pt x="211" y="328"/>
                    </a:lnTo>
                    <a:lnTo>
                      <a:pt x="195" y="328"/>
                    </a:lnTo>
                    <a:lnTo>
                      <a:pt x="195" y="341"/>
                    </a:lnTo>
                    <a:lnTo>
                      <a:pt x="211" y="359"/>
                    </a:lnTo>
                    <a:lnTo>
                      <a:pt x="244" y="328"/>
                    </a:lnTo>
                    <a:lnTo>
                      <a:pt x="261" y="295"/>
                    </a:lnTo>
                    <a:lnTo>
                      <a:pt x="276" y="278"/>
                    </a:lnTo>
                    <a:lnTo>
                      <a:pt x="307" y="250"/>
                    </a:lnTo>
                    <a:lnTo>
                      <a:pt x="357" y="205"/>
                    </a:lnTo>
                    <a:close/>
                  </a:path>
                </a:pathLst>
              </a:custGeom>
              <a:solidFill>
                <a:srgbClr val="00B3C0"/>
              </a:solidFill>
              <a:ln w="9525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pt-BR">
                  <a:cs typeface="Arial" panose="020B0604020202020204" pitchFamily="34" charset="0"/>
                </a:endParaRPr>
              </a:p>
            </p:txBody>
          </p:sp>
          <p:sp>
            <p:nvSpPr>
              <p:cNvPr id="55" name="Freeform 33"/>
              <p:cNvSpPr>
                <a:spLocks noChangeAspect="1"/>
              </p:cNvSpPr>
              <p:nvPr/>
            </p:nvSpPr>
            <p:spPr bwMode="auto">
              <a:xfrm>
                <a:off x="3777" y="3712"/>
                <a:ext cx="99" cy="106"/>
              </a:xfrm>
              <a:custGeom>
                <a:avLst/>
                <a:gdLst>
                  <a:gd name="T0" fmla="*/ 60 w 99"/>
                  <a:gd name="T1" fmla="*/ 46 h 106"/>
                  <a:gd name="T2" fmla="*/ 35 w 99"/>
                  <a:gd name="T3" fmla="*/ 74 h 106"/>
                  <a:gd name="T4" fmla="*/ 0 w 99"/>
                  <a:gd name="T5" fmla="*/ 106 h 106"/>
                  <a:gd name="T6" fmla="*/ 7 w 99"/>
                  <a:gd name="T7" fmla="*/ 92 h 106"/>
                  <a:gd name="T8" fmla="*/ 21 w 99"/>
                  <a:gd name="T9" fmla="*/ 82 h 106"/>
                  <a:gd name="T10" fmla="*/ 42 w 99"/>
                  <a:gd name="T11" fmla="*/ 54 h 106"/>
                  <a:gd name="T12" fmla="*/ 70 w 99"/>
                  <a:gd name="T13" fmla="*/ 21 h 106"/>
                  <a:gd name="T14" fmla="*/ 60 w 99"/>
                  <a:gd name="T15" fmla="*/ 11 h 106"/>
                  <a:gd name="T16" fmla="*/ 78 w 99"/>
                  <a:gd name="T17" fmla="*/ 5 h 106"/>
                  <a:gd name="T18" fmla="*/ 99 w 99"/>
                  <a:gd name="T19" fmla="*/ 0 h 106"/>
                  <a:gd name="T20" fmla="*/ 82 w 99"/>
                  <a:gd name="T21" fmla="*/ 15 h 106"/>
                  <a:gd name="T22" fmla="*/ 78 w 99"/>
                  <a:gd name="T23" fmla="*/ 33 h 106"/>
                  <a:gd name="T24" fmla="*/ 60 w 99"/>
                  <a:gd name="T25" fmla="*/ 46 h 10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99"/>
                  <a:gd name="T40" fmla="*/ 0 h 106"/>
                  <a:gd name="T41" fmla="*/ 99 w 99"/>
                  <a:gd name="T42" fmla="*/ 106 h 10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99" h="106">
                    <a:moveTo>
                      <a:pt x="60" y="46"/>
                    </a:moveTo>
                    <a:lnTo>
                      <a:pt x="35" y="74"/>
                    </a:lnTo>
                    <a:lnTo>
                      <a:pt x="0" y="106"/>
                    </a:lnTo>
                    <a:lnTo>
                      <a:pt x="7" y="92"/>
                    </a:lnTo>
                    <a:lnTo>
                      <a:pt x="21" y="82"/>
                    </a:lnTo>
                    <a:lnTo>
                      <a:pt x="42" y="54"/>
                    </a:lnTo>
                    <a:lnTo>
                      <a:pt x="70" y="21"/>
                    </a:lnTo>
                    <a:lnTo>
                      <a:pt x="60" y="11"/>
                    </a:lnTo>
                    <a:lnTo>
                      <a:pt x="78" y="5"/>
                    </a:lnTo>
                    <a:lnTo>
                      <a:pt x="99" y="0"/>
                    </a:lnTo>
                    <a:lnTo>
                      <a:pt x="82" y="15"/>
                    </a:lnTo>
                    <a:lnTo>
                      <a:pt x="78" y="33"/>
                    </a:lnTo>
                    <a:lnTo>
                      <a:pt x="60" y="46"/>
                    </a:lnTo>
                  </a:path>
                </a:pathLst>
              </a:custGeom>
              <a:solidFill>
                <a:srgbClr val="00B3C0"/>
              </a:solidFill>
              <a:ln w="9525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pt-BR">
                  <a:cs typeface="Arial" panose="020B0604020202020204" pitchFamily="34" charset="0"/>
                </a:endParaRPr>
              </a:p>
            </p:txBody>
          </p:sp>
          <p:sp>
            <p:nvSpPr>
              <p:cNvPr id="56" name="Freeform 34"/>
              <p:cNvSpPr>
                <a:spLocks noChangeAspect="1"/>
              </p:cNvSpPr>
              <p:nvPr/>
            </p:nvSpPr>
            <p:spPr bwMode="auto">
              <a:xfrm>
                <a:off x="3519" y="3540"/>
                <a:ext cx="406" cy="359"/>
              </a:xfrm>
              <a:custGeom>
                <a:avLst/>
                <a:gdLst>
                  <a:gd name="T0" fmla="*/ 357 w 406"/>
                  <a:gd name="T1" fmla="*/ 205 h 359"/>
                  <a:gd name="T2" fmla="*/ 374 w 406"/>
                  <a:gd name="T3" fmla="*/ 155 h 359"/>
                  <a:gd name="T4" fmla="*/ 406 w 406"/>
                  <a:gd name="T5" fmla="*/ 123 h 359"/>
                  <a:gd name="T6" fmla="*/ 389 w 406"/>
                  <a:gd name="T7" fmla="*/ 123 h 359"/>
                  <a:gd name="T8" fmla="*/ 374 w 406"/>
                  <a:gd name="T9" fmla="*/ 123 h 359"/>
                  <a:gd name="T10" fmla="*/ 389 w 406"/>
                  <a:gd name="T11" fmla="*/ 106 h 359"/>
                  <a:gd name="T12" fmla="*/ 406 w 406"/>
                  <a:gd name="T13" fmla="*/ 92 h 359"/>
                  <a:gd name="T14" fmla="*/ 389 w 406"/>
                  <a:gd name="T15" fmla="*/ 67 h 359"/>
                  <a:gd name="T16" fmla="*/ 357 w 406"/>
                  <a:gd name="T17" fmla="*/ 67 h 359"/>
                  <a:gd name="T18" fmla="*/ 293 w 406"/>
                  <a:gd name="T19" fmla="*/ 0 h 359"/>
                  <a:gd name="T20" fmla="*/ 177 w 406"/>
                  <a:gd name="T21" fmla="*/ 0 h 359"/>
                  <a:gd name="T22" fmla="*/ 162 w 406"/>
                  <a:gd name="T23" fmla="*/ 18 h 359"/>
                  <a:gd name="T24" fmla="*/ 130 w 406"/>
                  <a:gd name="T25" fmla="*/ 18 h 359"/>
                  <a:gd name="T26" fmla="*/ 81 w 406"/>
                  <a:gd name="T27" fmla="*/ 67 h 359"/>
                  <a:gd name="T28" fmla="*/ 49 w 406"/>
                  <a:gd name="T29" fmla="*/ 123 h 359"/>
                  <a:gd name="T30" fmla="*/ 32 w 406"/>
                  <a:gd name="T31" fmla="*/ 123 h 359"/>
                  <a:gd name="T32" fmla="*/ 0 w 406"/>
                  <a:gd name="T33" fmla="*/ 155 h 359"/>
                  <a:gd name="T34" fmla="*/ 0 w 406"/>
                  <a:gd name="T35" fmla="*/ 172 h 359"/>
                  <a:gd name="T36" fmla="*/ 17 w 406"/>
                  <a:gd name="T37" fmla="*/ 187 h 359"/>
                  <a:gd name="T38" fmla="*/ 17 w 406"/>
                  <a:gd name="T39" fmla="*/ 172 h 359"/>
                  <a:gd name="T40" fmla="*/ 49 w 406"/>
                  <a:gd name="T41" fmla="*/ 172 h 359"/>
                  <a:gd name="T42" fmla="*/ 49 w 406"/>
                  <a:gd name="T43" fmla="*/ 187 h 359"/>
                  <a:gd name="T44" fmla="*/ 66 w 406"/>
                  <a:gd name="T45" fmla="*/ 205 h 359"/>
                  <a:gd name="T46" fmla="*/ 66 w 406"/>
                  <a:gd name="T47" fmla="*/ 218 h 359"/>
                  <a:gd name="T48" fmla="*/ 81 w 406"/>
                  <a:gd name="T49" fmla="*/ 218 h 359"/>
                  <a:gd name="T50" fmla="*/ 99 w 406"/>
                  <a:gd name="T51" fmla="*/ 205 h 359"/>
                  <a:gd name="T52" fmla="*/ 130 w 406"/>
                  <a:gd name="T53" fmla="*/ 243 h 359"/>
                  <a:gd name="T54" fmla="*/ 145 w 406"/>
                  <a:gd name="T55" fmla="*/ 243 h 359"/>
                  <a:gd name="T56" fmla="*/ 162 w 406"/>
                  <a:gd name="T57" fmla="*/ 261 h 359"/>
                  <a:gd name="T58" fmla="*/ 177 w 406"/>
                  <a:gd name="T59" fmla="*/ 278 h 359"/>
                  <a:gd name="T60" fmla="*/ 211 w 406"/>
                  <a:gd name="T61" fmla="*/ 310 h 359"/>
                  <a:gd name="T62" fmla="*/ 211 w 406"/>
                  <a:gd name="T63" fmla="*/ 328 h 359"/>
                  <a:gd name="T64" fmla="*/ 195 w 406"/>
                  <a:gd name="T65" fmla="*/ 328 h 359"/>
                  <a:gd name="T66" fmla="*/ 195 w 406"/>
                  <a:gd name="T67" fmla="*/ 341 h 359"/>
                  <a:gd name="T68" fmla="*/ 211 w 406"/>
                  <a:gd name="T69" fmla="*/ 359 h 359"/>
                  <a:gd name="T70" fmla="*/ 244 w 406"/>
                  <a:gd name="T71" fmla="*/ 328 h 359"/>
                  <a:gd name="T72" fmla="*/ 261 w 406"/>
                  <a:gd name="T73" fmla="*/ 295 h 359"/>
                  <a:gd name="T74" fmla="*/ 276 w 406"/>
                  <a:gd name="T75" fmla="*/ 278 h 359"/>
                  <a:gd name="T76" fmla="*/ 307 w 406"/>
                  <a:gd name="T77" fmla="*/ 250 h 359"/>
                  <a:gd name="T78" fmla="*/ 357 w 406"/>
                  <a:gd name="T79" fmla="*/ 205 h 359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w 406"/>
                  <a:gd name="T121" fmla="*/ 0 h 359"/>
                  <a:gd name="T122" fmla="*/ 406 w 406"/>
                  <a:gd name="T123" fmla="*/ 359 h 359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T120" t="T121" r="T122" b="T123"/>
                <a:pathLst>
                  <a:path w="406" h="359">
                    <a:moveTo>
                      <a:pt x="357" y="205"/>
                    </a:moveTo>
                    <a:lnTo>
                      <a:pt x="374" y="155"/>
                    </a:lnTo>
                    <a:lnTo>
                      <a:pt x="406" y="123"/>
                    </a:lnTo>
                    <a:lnTo>
                      <a:pt x="389" y="123"/>
                    </a:lnTo>
                    <a:lnTo>
                      <a:pt x="374" y="123"/>
                    </a:lnTo>
                    <a:lnTo>
                      <a:pt x="389" y="106"/>
                    </a:lnTo>
                    <a:lnTo>
                      <a:pt x="406" y="92"/>
                    </a:lnTo>
                    <a:lnTo>
                      <a:pt x="389" y="67"/>
                    </a:lnTo>
                    <a:lnTo>
                      <a:pt x="357" y="67"/>
                    </a:lnTo>
                    <a:lnTo>
                      <a:pt x="293" y="0"/>
                    </a:lnTo>
                    <a:lnTo>
                      <a:pt x="177" y="0"/>
                    </a:lnTo>
                    <a:lnTo>
                      <a:pt x="162" y="18"/>
                    </a:lnTo>
                    <a:lnTo>
                      <a:pt x="130" y="18"/>
                    </a:lnTo>
                    <a:lnTo>
                      <a:pt x="81" y="67"/>
                    </a:lnTo>
                    <a:lnTo>
                      <a:pt x="49" y="123"/>
                    </a:lnTo>
                    <a:lnTo>
                      <a:pt x="32" y="123"/>
                    </a:lnTo>
                    <a:lnTo>
                      <a:pt x="0" y="155"/>
                    </a:lnTo>
                    <a:lnTo>
                      <a:pt x="0" y="172"/>
                    </a:lnTo>
                    <a:lnTo>
                      <a:pt x="17" y="187"/>
                    </a:lnTo>
                    <a:lnTo>
                      <a:pt x="17" y="172"/>
                    </a:lnTo>
                    <a:lnTo>
                      <a:pt x="49" y="172"/>
                    </a:lnTo>
                    <a:lnTo>
                      <a:pt x="49" y="187"/>
                    </a:lnTo>
                    <a:lnTo>
                      <a:pt x="66" y="205"/>
                    </a:lnTo>
                    <a:lnTo>
                      <a:pt x="66" y="218"/>
                    </a:lnTo>
                    <a:lnTo>
                      <a:pt x="81" y="218"/>
                    </a:lnTo>
                    <a:lnTo>
                      <a:pt x="99" y="205"/>
                    </a:lnTo>
                    <a:lnTo>
                      <a:pt x="130" y="243"/>
                    </a:lnTo>
                    <a:lnTo>
                      <a:pt x="145" y="243"/>
                    </a:lnTo>
                    <a:lnTo>
                      <a:pt x="162" y="261"/>
                    </a:lnTo>
                    <a:lnTo>
                      <a:pt x="177" y="278"/>
                    </a:lnTo>
                    <a:lnTo>
                      <a:pt x="211" y="310"/>
                    </a:lnTo>
                    <a:lnTo>
                      <a:pt x="211" y="328"/>
                    </a:lnTo>
                    <a:lnTo>
                      <a:pt x="195" y="328"/>
                    </a:lnTo>
                    <a:lnTo>
                      <a:pt x="195" y="341"/>
                    </a:lnTo>
                    <a:lnTo>
                      <a:pt x="211" y="359"/>
                    </a:lnTo>
                    <a:lnTo>
                      <a:pt x="244" y="328"/>
                    </a:lnTo>
                    <a:lnTo>
                      <a:pt x="261" y="295"/>
                    </a:lnTo>
                    <a:lnTo>
                      <a:pt x="276" y="278"/>
                    </a:lnTo>
                    <a:lnTo>
                      <a:pt x="307" y="250"/>
                    </a:lnTo>
                    <a:lnTo>
                      <a:pt x="357" y="205"/>
                    </a:lnTo>
                  </a:path>
                </a:pathLst>
              </a:custGeom>
              <a:solidFill>
                <a:srgbClr val="087AB7"/>
              </a:solidFill>
              <a:ln w="9525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pt-BR"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42" name="Group 39"/>
            <p:cNvGrpSpPr>
              <a:grpSpLocks noChangeAspect="1"/>
            </p:cNvGrpSpPr>
            <p:nvPr/>
          </p:nvGrpSpPr>
          <p:grpSpPr bwMode="auto">
            <a:xfrm>
              <a:off x="2143" y="1384"/>
              <a:ext cx="79" cy="98"/>
              <a:chOff x="4605" y="2546"/>
              <a:chExt cx="88" cy="117"/>
            </a:xfrm>
            <a:grpFill/>
          </p:grpSpPr>
          <p:sp>
            <p:nvSpPr>
              <p:cNvPr id="52" name="Freeform 40"/>
              <p:cNvSpPr>
                <a:spLocks noChangeAspect="1"/>
              </p:cNvSpPr>
              <p:nvPr/>
            </p:nvSpPr>
            <p:spPr bwMode="auto">
              <a:xfrm>
                <a:off x="4605" y="2546"/>
                <a:ext cx="88" cy="117"/>
              </a:xfrm>
              <a:custGeom>
                <a:avLst/>
                <a:gdLst>
                  <a:gd name="T0" fmla="*/ 14 w 88"/>
                  <a:gd name="T1" fmla="*/ 117 h 117"/>
                  <a:gd name="T2" fmla="*/ 32 w 88"/>
                  <a:gd name="T3" fmla="*/ 117 h 117"/>
                  <a:gd name="T4" fmla="*/ 42 w 88"/>
                  <a:gd name="T5" fmla="*/ 88 h 117"/>
                  <a:gd name="T6" fmla="*/ 88 w 88"/>
                  <a:gd name="T7" fmla="*/ 74 h 117"/>
                  <a:gd name="T8" fmla="*/ 71 w 88"/>
                  <a:gd name="T9" fmla="*/ 32 h 117"/>
                  <a:gd name="T10" fmla="*/ 17 w 88"/>
                  <a:gd name="T11" fmla="*/ 0 h 117"/>
                  <a:gd name="T12" fmla="*/ 14 w 88"/>
                  <a:gd name="T13" fmla="*/ 66 h 117"/>
                  <a:gd name="T14" fmla="*/ 0 w 88"/>
                  <a:gd name="T15" fmla="*/ 71 h 117"/>
                  <a:gd name="T16" fmla="*/ 14 w 88"/>
                  <a:gd name="T17" fmla="*/ 99 h 117"/>
                  <a:gd name="T18" fmla="*/ 14 w 88"/>
                  <a:gd name="T19" fmla="*/ 117 h 117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88"/>
                  <a:gd name="T31" fmla="*/ 0 h 117"/>
                  <a:gd name="T32" fmla="*/ 88 w 88"/>
                  <a:gd name="T33" fmla="*/ 117 h 117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88" h="117">
                    <a:moveTo>
                      <a:pt x="14" y="117"/>
                    </a:moveTo>
                    <a:lnTo>
                      <a:pt x="32" y="117"/>
                    </a:lnTo>
                    <a:lnTo>
                      <a:pt x="42" y="88"/>
                    </a:lnTo>
                    <a:lnTo>
                      <a:pt x="88" y="74"/>
                    </a:lnTo>
                    <a:lnTo>
                      <a:pt x="71" y="32"/>
                    </a:lnTo>
                    <a:lnTo>
                      <a:pt x="17" y="0"/>
                    </a:lnTo>
                    <a:lnTo>
                      <a:pt x="14" y="66"/>
                    </a:lnTo>
                    <a:lnTo>
                      <a:pt x="0" y="71"/>
                    </a:lnTo>
                    <a:lnTo>
                      <a:pt x="14" y="99"/>
                    </a:lnTo>
                    <a:lnTo>
                      <a:pt x="14" y="117"/>
                    </a:lnTo>
                    <a:close/>
                  </a:path>
                </a:pathLst>
              </a:custGeom>
              <a:solidFill>
                <a:srgbClr val="00B3C0"/>
              </a:solidFill>
              <a:ln w="9525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pt-BR">
                  <a:cs typeface="Arial" panose="020B0604020202020204" pitchFamily="34" charset="0"/>
                </a:endParaRPr>
              </a:p>
            </p:txBody>
          </p:sp>
          <p:sp>
            <p:nvSpPr>
              <p:cNvPr id="53" name="Freeform 41"/>
              <p:cNvSpPr>
                <a:spLocks noChangeAspect="1"/>
              </p:cNvSpPr>
              <p:nvPr/>
            </p:nvSpPr>
            <p:spPr bwMode="auto">
              <a:xfrm>
                <a:off x="4605" y="2546"/>
                <a:ext cx="88" cy="117"/>
              </a:xfrm>
              <a:custGeom>
                <a:avLst/>
                <a:gdLst>
                  <a:gd name="T0" fmla="*/ 14 w 88"/>
                  <a:gd name="T1" fmla="*/ 117 h 117"/>
                  <a:gd name="T2" fmla="*/ 32 w 88"/>
                  <a:gd name="T3" fmla="*/ 117 h 117"/>
                  <a:gd name="T4" fmla="*/ 42 w 88"/>
                  <a:gd name="T5" fmla="*/ 88 h 117"/>
                  <a:gd name="T6" fmla="*/ 88 w 88"/>
                  <a:gd name="T7" fmla="*/ 74 h 117"/>
                  <a:gd name="T8" fmla="*/ 71 w 88"/>
                  <a:gd name="T9" fmla="*/ 32 h 117"/>
                  <a:gd name="T10" fmla="*/ 17 w 88"/>
                  <a:gd name="T11" fmla="*/ 0 h 117"/>
                  <a:gd name="T12" fmla="*/ 14 w 88"/>
                  <a:gd name="T13" fmla="*/ 66 h 117"/>
                  <a:gd name="T14" fmla="*/ 0 w 88"/>
                  <a:gd name="T15" fmla="*/ 71 h 117"/>
                  <a:gd name="T16" fmla="*/ 14 w 88"/>
                  <a:gd name="T17" fmla="*/ 99 h 117"/>
                  <a:gd name="T18" fmla="*/ 14 w 88"/>
                  <a:gd name="T19" fmla="*/ 117 h 117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88"/>
                  <a:gd name="T31" fmla="*/ 0 h 117"/>
                  <a:gd name="T32" fmla="*/ 88 w 88"/>
                  <a:gd name="T33" fmla="*/ 117 h 117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88" h="117">
                    <a:moveTo>
                      <a:pt x="14" y="117"/>
                    </a:moveTo>
                    <a:lnTo>
                      <a:pt x="32" y="117"/>
                    </a:lnTo>
                    <a:lnTo>
                      <a:pt x="42" y="88"/>
                    </a:lnTo>
                    <a:lnTo>
                      <a:pt x="88" y="74"/>
                    </a:lnTo>
                    <a:lnTo>
                      <a:pt x="71" y="32"/>
                    </a:lnTo>
                    <a:lnTo>
                      <a:pt x="17" y="0"/>
                    </a:lnTo>
                    <a:lnTo>
                      <a:pt x="14" y="66"/>
                    </a:lnTo>
                    <a:lnTo>
                      <a:pt x="0" y="71"/>
                    </a:lnTo>
                    <a:lnTo>
                      <a:pt x="14" y="99"/>
                    </a:lnTo>
                    <a:lnTo>
                      <a:pt x="14" y="117"/>
                    </a:lnTo>
                  </a:path>
                </a:pathLst>
              </a:custGeom>
              <a:solidFill>
                <a:srgbClr val="00B3C0"/>
              </a:solidFill>
              <a:ln w="9525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pt-BR"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43" name="Group 42"/>
            <p:cNvGrpSpPr>
              <a:grpSpLocks noChangeAspect="1"/>
            </p:cNvGrpSpPr>
            <p:nvPr/>
          </p:nvGrpSpPr>
          <p:grpSpPr bwMode="auto">
            <a:xfrm>
              <a:off x="1706" y="1328"/>
              <a:ext cx="465" cy="472"/>
              <a:chOff x="4112" y="2480"/>
              <a:chExt cx="524" cy="563"/>
            </a:xfrm>
            <a:grpFill/>
          </p:grpSpPr>
          <p:sp>
            <p:nvSpPr>
              <p:cNvPr id="50" name="Freeform 43"/>
              <p:cNvSpPr>
                <a:spLocks noChangeAspect="1"/>
              </p:cNvSpPr>
              <p:nvPr/>
            </p:nvSpPr>
            <p:spPr bwMode="auto">
              <a:xfrm>
                <a:off x="4112" y="2480"/>
                <a:ext cx="524" cy="563"/>
              </a:xfrm>
              <a:custGeom>
                <a:avLst/>
                <a:gdLst>
                  <a:gd name="T0" fmla="*/ 18 w 524"/>
                  <a:gd name="T1" fmla="*/ 113 h 563"/>
                  <a:gd name="T2" fmla="*/ 0 w 524"/>
                  <a:gd name="T3" fmla="*/ 151 h 563"/>
                  <a:gd name="T4" fmla="*/ 18 w 524"/>
                  <a:gd name="T5" fmla="*/ 169 h 563"/>
                  <a:gd name="T6" fmla="*/ 18 w 524"/>
                  <a:gd name="T7" fmla="*/ 200 h 563"/>
                  <a:gd name="T8" fmla="*/ 36 w 524"/>
                  <a:gd name="T9" fmla="*/ 215 h 563"/>
                  <a:gd name="T10" fmla="*/ 21 w 524"/>
                  <a:gd name="T11" fmla="*/ 239 h 563"/>
                  <a:gd name="T12" fmla="*/ 36 w 524"/>
                  <a:gd name="T13" fmla="*/ 271 h 563"/>
                  <a:gd name="T14" fmla="*/ 21 w 524"/>
                  <a:gd name="T15" fmla="*/ 289 h 563"/>
                  <a:gd name="T16" fmla="*/ 36 w 524"/>
                  <a:gd name="T17" fmla="*/ 338 h 563"/>
                  <a:gd name="T18" fmla="*/ 42 w 524"/>
                  <a:gd name="T19" fmla="*/ 359 h 563"/>
                  <a:gd name="T20" fmla="*/ 116 w 524"/>
                  <a:gd name="T21" fmla="*/ 323 h 563"/>
                  <a:gd name="T22" fmla="*/ 148 w 524"/>
                  <a:gd name="T23" fmla="*/ 341 h 563"/>
                  <a:gd name="T24" fmla="*/ 183 w 524"/>
                  <a:gd name="T25" fmla="*/ 356 h 563"/>
                  <a:gd name="T26" fmla="*/ 246 w 524"/>
                  <a:gd name="T27" fmla="*/ 373 h 563"/>
                  <a:gd name="T28" fmla="*/ 295 w 524"/>
                  <a:gd name="T29" fmla="*/ 405 h 563"/>
                  <a:gd name="T30" fmla="*/ 362 w 524"/>
                  <a:gd name="T31" fmla="*/ 443 h 563"/>
                  <a:gd name="T32" fmla="*/ 380 w 524"/>
                  <a:gd name="T33" fmla="*/ 461 h 563"/>
                  <a:gd name="T34" fmla="*/ 344 w 524"/>
                  <a:gd name="T35" fmla="*/ 475 h 563"/>
                  <a:gd name="T36" fmla="*/ 327 w 524"/>
                  <a:gd name="T37" fmla="*/ 507 h 563"/>
                  <a:gd name="T38" fmla="*/ 344 w 524"/>
                  <a:gd name="T39" fmla="*/ 542 h 563"/>
                  <a:gd name="T40" fmla="*/ 408 w 524"/>
                  <a:gd name="T41" fmla="*/ 542 h 563"/>
                  <a:gd name="T42" fmla="*/ 426 w 524"/>
                  <a:gd name="T43" fmla="*/ 443 h 563"/>
                  <a:gd name="T44" fmla="*/ 426 w 524"/>
                  <a:gd name="T45" fmla="*/ 366 h 563"/>
                  <a:gd name="T46" fmla="*/ 426 w 524"/>
                  <a:gd name="T47" fmla="*/ 289 h 563"/>
                  <a:gd name="T48" fmla="*/ 444 w 524"/>
                  <a:gd name="T49" fmla="*/ 246 h 563"/>
                  <a:gd name="T50" fmla="*/ 475 w 524"/>
                  <a:gd name="T51" fmla="*/ 246 h 563"/>
                  <a:gd name="T52" fmla="*/ 524 w 524"/>
                  <a:gd name="T53" fmla="*/ 183 h 563"/>
                  <a:gd name="T54" fmla="*/ 506 w 524"/>
                  <a:gd name="T55" fmla="*/ 166 h 563"/>
                  <a:gd name="T56" fmla="*/ 506 w 524"/>
                  <a:gd name="T57" fmla="*/ 134 h 563"/>
                  <a:gd name="T58" fmla="*/ 506 w 524"/>
                  <a:gd name="T59" fmla="*/ 100 h 563"/>
                  <a:gd name="T60" fmla="*/ 506 w 524"/>
                  <a:gd name="T61" fmla="*/ 67 h 563"/>
                  <a:gd name="T62" fmla="*/ 454 w 524"/>
                  <a:gd name="T63" fmla="*/ 31 h 563"/>
                  <a:gd name="T64" fmla="*/ 422 w 524"/>
                  <a:gd name="T65" fmla="*/ 0 h 563"/>
                  <a:gd name="T66" fmla="*/ 373 w 524"/>
                  <a:gd name="T67" fmla="*/ 31 h 563"/>
                  <a:gd name="T68" fmla="*/ 341 w 524"/>
                  <a:gd name="T69" fmla="*/ 49 h 563"/>
                  <a:gd name="T70" fmla="*/ 327 w 524"/>
                  <a:gd name="T71" fmla="*/ 10 h 563"/>
                  <a:gd name="T72" fmla="*/ 278 w 524"/>
                  <a:gd name="T73" fmla="*/ 42 h 563"/>
                  <a:gd name="T74" fmla="*/ 221 w 524"/>
                  <a:gd name="T75" fmla="*/ 42 h 563"/>
                  <a:gd name="T76" fmla="*/ 165 w 524"/>
                  <a:gd name="T77" fmla="*/ 42 h 563"/>
                  <a:gd name="T78" fmla="*/ 148 w 524"/>
                  <a:gd name="T79" fmla="*/ 110 h 563"/>
                  <a:gd name="T80" fmla="*/ 116 w 524"/>
                  <a:gd name="T81" fmla="*/ 134 h 563"/>
                  <a:gd name="T82" fmla="*/ 70 w 524"/>
                  <a:gd name="T83" fmla="*/ 95 h 563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524"/>
                  <a:gd name="T127" fmla="*/ 0 h 563"/>
                  <a:gd name="T128" fmla="*/ 524 w 524"/>
                  <a:gd name="T129" fmla="*/ 563 h 563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524" h="563">
                    <a:moveTo>
                      <a:pt x="49" y="95"/>
                    </a:moveTo>
                    <a:lnTo>
                      <a:pt x="18" y="113"/>
                    </a:lnTo>
                    <a:lnTo>
                      <a:pt x="18" y="134"/>
                    </a:lnTo>
                    <a:lnTo>
                      <a:pt x="0" y="151"/>
                    </a:lnTo>
                    <a:lnTo>
                      <a:pt x="31" y="166"/>
                    </a:lnTo>
                    <a:lnTo>
                      <a:pt x="18" y="169"/>
                    </a:lnTo>
                    <a:lnTo>
                      <a:pt x="18" y="183"/>
                    </a:lnTo>
                    <a:lnTo>
                      <a:pt x="18" y="200"/>
                    </a:lnTo>
                    <a:lnTo>
                      <a:pt x="18" y="215"/>
                    </a:lnTo>
                    <a:lnTo>
                      <a:pt x="36" y="215"/>
                    </a:lnTo>
                    <a:lnTo>
                      <a:pt x="21" y="233"/>
                    </a:lnTo>
                    <a:lnTo>
                      <a:pt x="21" y="239"/>
                    </a:lnTo>
                    <a:lnTo>
                      <a:pt x="21" y="246"/>
                    </a:lnTo>
                    <a:lnTo>
                      <a:pt x="36" y="271"/>
                    </a:lnTo>
                    <a:lnTo>
                      <a:pt x="21" y="271"/>
                    </a:lnTo>
                    <a:lnTo>
                      <a:pt x="21" y="289"/>
                    </a:lnTo>
                    <a:lnTo>
                      <a:pt x="36" y="323"/>
                    </a:lnTo>
                    <a:lnTo>
                      <a:pt x="36" y="338"/>
                    </a:lnTo>
                    <a:lnTo>
                      <a:pt x="36" y="356"/>
                    </a:lnTo>
                    <a:lnTo>
                      <a:pt x="42" y="359"/>
                    </a:lnTo>
                    <a:lnTo>
                      <a:pt x="49" y="356"/>
                    </a:lnTo>
                    <a:lnTo>
                      <a:pt x="116" y="323"/>
                    </a:lnTo>
                    <a:lnTo>
                      <a:pt x="148" y="323"/>
                    </a:lnTo>
                    <a:lnTo>
                      <a:pt x="148" y="341"/>
                    </a:lnTo>
                    <a:lnTo>
                      <a:pt x="165" y="356"/>
                    </a:lnTo>
                    <a:lnTo>
                      <a:pt x="183" y="356"/>
                    </a:lnTo>
                    <a:lnTo>
                      <a:pt x="183" y="341"/>
                    </a:lnTo>
                    <a:lnTo>
                      <a:pt x="246" y="373"/>
                    </a:lnTo>
                    <a:lnTo>
                      <a:pt x="278" y="369"/>
                    </a:lnTo>
                    <a:lnTo>
                      <a:pt x="295" y="405"/>
                    </a:lnTo>
                    <a:lnTo>
                      <a:pt x="344" y="425"/>
                    </a:lnTo>
                    <a:lnTo>
                      <a:pt x="362" y="443"/>
                    </a:lnTo>
                    <a:lnTo>
                      <a:pt x="380" y="443"/>
                    </a:lnTo>
                    <a:lnTo>
                      <a:pt x="380" y="461"/>
                    </a:lnTo>
                    <a:lnTo>
                      <a:pt x="362" y="461"/>
                    </a:lnTo>
                    <a:lnTo>
                      <a:pt x="344" y="475"/>
                    </a:lnTo>
                    <a:lnTo>
                      <a:pt x="327" y="492"/>
                    </a:lnTo>
                    <a:lnTo>
                      <a:pt x="327" y="507"/>
                    </a:lnTo>
                    <a:lnTo>
                      <a:pt x="344" y="524"/>
                    </a:lnTo>
                    <a:lnTo>
                      <a:pt x="344" y="542"/>
                    </a:lnTo>
                    <a:lnTo>
                      <a:pt x="380" y="563"/>
                    </a:lnTo>
                    <a:lnTo>
                      <a:pt x="408" y="542"/>
                    </a:lnTo>
                    <a:lnTo>
                      <a:pt x="408" y="507"/>
                    </a:lnTo>
                    <a:lnTo>
                      <a:pt x="426" y="443"/>
                    </a:lnTo>
                    <a:lnTo>
                      <a:pt x="426" y="406"/>
                    </a:lnTo>
                    <a:lnTo>
                      <a:pt x="426" y="366"/>
                    </a:lnTo>
                    <a:lnTo>
                      <a:pt x="426" y="326"/>
                    </a:lnTo>
                    <a:lnTo>
                      <a:pt x="426" y="289"/>
                    </a:lnTo>
                    <a:lnTo>
                      <a:pt x="444" y="271"/>
                    </a:lnTo>
                    <a:lnTo>
                      <a:pt x="444" y="246"/>
                    </a:lnTo>
                    <a:lnTo>
                      <a:pt x="460" y="246"/>
                    </a:lnTo>
                    <a:lnTo>
                      <a:pt x="475" y="246"/>
                    </a:lnTo>
                    <a:lnTo>
                      <a:pt x="506" y="215"/>
                    </a:lnTo>
                    <a:lnTo>
                      <a:pt x="524" y="183"/>
                    </a:lnTo>
                    <a:lnTo>
                      <a:pt x="506" y="183"/>
                    </a:lnTo>
                    <a:lnTo>
                      <a:pt x="506" y="166"/>
                    </a:lnTo>
                    <a:lnTo>
                      <a:pt x="493" y="134"/>
                    </a:lnTo>
                    <a:lnTo>
                      <a:pt x="506" y="134"/>
                    </a:lnTo>
                    <a:lnTo>
                      <a:pt x="506" y="117"/>
                    </a:lnTo>
                    <a:lnTo>
                      <a:pt x="506" y="100"/>
                    </a:lnTo>
                    <a:lnTo>
                      <a:pt x="506" y="83"/>
                    </a:lnTo>
                    <a:lnTo>
                      <a:pt x="506" y="67"/>
                    </a:lnTo>
                    <a:lnTo>
                      <a:pt x="471" y="31"/>
                    </a:lnTo>
                    <a:lnTo>
                      <a:pt x="454" y="31"/>
                    </a:lnTo>
                    <a:lnTo>
                      <a:pt x="439" y="18"/>
                    </a:lnTo>
                    <a:lnTo>
                      <a:pt x="422" y="0"/>
                    </a:lnTo>
                    <a:lnTo>
                      <a:pt x="390" y="31"/>
                    </a:lnTo>
                    <a:lnTo>
                      <a:pt x="373" y="31"/>
                    </a:lnTo>
                    <a:lnTo>
                      <a:pt x="355" y="46"/>
                    </a:lnTo>
                    <a:lnTo>
                      <a:pt x="341" y="49"/>
                    </a:lnTo>
                    <a:lnTo>
                      <a:pt x="324" y="31"/>
                    </a:lnTo>
                    <a:lnTo>
                      <a:pt x="327" y="10"/>
                    </a:lnTo>
                    <a:lnTo>
                      <a:pt x="313" y="10"/>
                    </a:lnTo>
                    <a:lnTo>
                      <a:pt x="278" y="42"/>
                    </a:lnTo>
                    <a:lnTo>
                      <a:pt x="251" y="42"/>
                    </a:lnTo>
                    <a:lnTo>
                      <a:pt x="221" y="42"/>
                    </a:lnTo>
                    <a:lnTo>
                      <a:pt x="192" y="42"/>
                    </a:lnTo>
                    <a:lnTo>
                      <a:pt x="165" y="42"/>
                    </a:lnTo>
                    <a:lnTo>
                      <a:pt x="165" y="77"/>
                    </a:lnTo>
                    <a:lnTo>
                      <a:pt x="148" y="110"/>
                    </a:lnTo>
                    <a:lnTo>
                      <a:pt x="116" y="110"/>
                    </a:lnTo>
                    <a:lnTo>
                      <a:pt x="116" y="134"/>
                    </a:lnTo>
                    <a:lnTo>
                      <a:pt x="85" y="134"/>
                    </a:lnTo>
                    <a:lnTo>
                      <a:pt x="70" y="95"/>
                    </a:lnTo>
                    <a:lnTo>
                      <a:pt x="49" y="95"/>
                    </a:lnTo>
                    <a:close/>
                  </a:path>
                </a:pathLst>
              </a:custGeom>
              <a:solidFill>
                <a:srgbClr val="00B3C0"/>
              </a:solidFill>
              <a:ln w="9525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pt-BR">
                  <a:cs typeface="Arial" panose="020B0604020202020204" pitchFamily="34" charset="0"/>
                </a:endParaRPr>
              </a:p>
            </p:txBody>
          </p:sp>
          <p:sp>
            <p:nvSpPr>
              <p:cNvPr id="51" name="Freeform 44"/>
              <p:cNvSpPr>
                <a:spLocks noChangeAspect="1"/>
              </p:cNvSpPr>
              <p:nvPr/>
            </p:nvSpPr>
            <p:spPr bwMode="auto">
              <a:xfrm>
                <a:off x="4112" y="2480"/>
                <a:ext cx="524" cy="563"/>
              </a:xfrm>
              <a:custGeom>
                <a:avLst/>
                <a:gdLst>
                  <a:gd name="T0" fmla="*/ 18 w 524"/>
                  <a:gd name="T1" fmla="*/ 113 h 563"/>
                  <a:gd name="T2" fmla="*/ 0 w 524"/>
                  <a:gd name="T3" fmla="*/ 151 h 563"/>
                  <a:gd name="T4" fmla="*/ 18 w 524"/>
                  <a:gd name="T5" fmla="*/ 169 h 563"/>
                  <a:gd name="T6" fmla="*/ 18 w 524"/>
                  <a:gd name="T7" fmla="*/ 200 h 563"/>
                  <a:gd name="T8" fmla="*/ 36 w 524"/>
                  <a:gd name="T9" fmla="*/ 215 h 563"/>
                  <a:gd name="T10" fmla="*/ 21 w 524"/>
                  <a:gd name="T11" fmla="*/ 239 h 563"/>
                  <a:gd name="T12" fmla="*/ 36 w 524"/>
                  <a:gd name="T13" fmla="*/ 271 h 563"/>
                  <a:gd name="T14" fmla="*/ 21 w 524"/>
                  <a:gd name="T15" fmla="*/ 289 h 563"/>
                  <a:gd name="T16" fmla="*/ 36 w 524"/>
                  <a:gd name="T17" fmla="*/ 338 h 563"/>
                  <a:gd name="T18" fmla="*/ 42 w 524"/>
                  <a:gd name="T19" fmla="*/ 359 h 563"/>
                  <a:gd name="T20" fmla="*/ 116 w 524"/>
                  <a:gd name="T21" fmla="*/ 323 h 563"/>
                  <a:gd name="T22" fmla="*/ 148 w 524"/>
                  <a:gd name="T23" fmla="*/ 341 h 563"/>
                  <a:gd name="T24" fmla="*/ 183 w 524"/>
                  <a:gd name="T25" fmla="*/ 356 h 563"/>
                  <a:gd name="T26" fmla="*/ 246 w 524"/>
                  <a:gd name="T27" fmla="*/ 373 h 563"/>
                  <a:gd name="T28" fmla="*/ 295 w 524"/>
                  <a:gd name="T29" fmla="*/ 405 h 563"/>
                  <a:gd name="T30" fmla="*/ 362 w 524"/>
                  <a:gd name="T31" fmla="*/ 443 h 563"/>
                  <a:gd name="T32" fmla="*/ 380 w 524"/>
                  <a:gd name="T33" fmla="*/ 461 h 563"/>
                  <a:gd name="T34" fmla="*/ 344 w 524"/>
                  <a:gd name="T35" fmla="*/ 475 h 563"/>
                  <a:gd name="T36" fmla="*/ 327 w 524"/>
                  <a:gd name="T37" fmla="*/ 507 h 563"/>
                  <a:gd name="T38" fmla="*/ 344 w 524"/>
                  <a:gd name="T39" fmla="*/ 542 h 563"/>
                  <a:gd name="T40" fmla="*/ 408 w 524"/>
                  <a:gd name="T41" fmla="*/ 542 h 563"/>
                  <a:gd name="T42" fmla="*/ 426 w 524"/>
                  <a:gd name="T43" fmla="*/ 443 h 563"/>
                  <a:gd name="T44" fmla="*/ 426 w 524"/>
                  <a:gd name="T45" fmla="*/ 366 h 563"/>
                  <a:gd name="T46" fmla="*/ 426 w 524"/>
                  <a:gd name="T47" fmla="*/ 289 h 563"/>
                  <a:gd name="T48" fmla="*/ 444 w 524"/>
                  <a:gd name="T49" fmla="*/ 246 h 563"/>
                  <a:gd name="T50" fmla="*/ 475 w 524"/>
                  <a:gd name="T51" fmla="*/ 246 h 563"/>
                  <a:gd name="T52" fmla="*/ 524 w 524"/>
                  <a:gd name="T53" fmla="*/ 183 h 563"/>
                  <a:gd name="T54" fmla="*/ 506 w 524"/>
                  <a:gd name="T55" fmla="*/ 166 h 563"/>
                  <a:gd name="T56" fmla="*/ 506 w 524"/>
                  <a:gd name="T57" fmla="*/ 134 h 563"/>
                  <a:gd name="T58" fmla="*/ 506 w 524"/>
                  <a:gd name="T59" fmla="*/ 100 h 563"/>
                  <a:gd name="T60" fmla="*/ 506 w 524"/>
                  <a:gd name="T61" fmla="*/ 67 h 563"/>
                  <a:gd name="T62" fmla="*/ 454 w 524"/>
                  <a:gd name="T63" fmla="*/ 31 h 563"/>
                  <a:gd name="T64" fmla="*/ 422 w 524"/>
                  <a:gd name="T65" fmla="*/ 0 h 563"/>
                  <a:gd name="T66" fmla="*/ 373 w 524"/>
                  <a:gd name="T67" fmla="*/ 31 h 563"/>
                  <a:gd name="T68" fmla="*/ 341 w 524"/>
                  <a:gd name="T69" fmla="*/ 49 h 563"/>
                  <a:gd name="T70" fmla="*/ 327 w 524"/>
                  <a:gd name="T71" fmla="*/ 10 h 563"/>
                  <a:gd name="T72" fmla="*/ 278 w 524"/>
                  <a:gd name="T73" fmla="*/ 42 h 563"/>
                  <a:gd name="T74" fmla="*/ 221 w 524"/>
                  <a:gd name="T75" fmla="*/ 42 h 563"/>
                  <a:gd name="T76" fmla="*/ 165 w 524"/>
                  <a:gd name="T77" fmla="*/ 42 h 563"/>
                  <a:gd name="T78" fmla="*/ 148 w 524"/>
                  <a:gd name="T79" fmla="*/ 110 h 563"/>
                  <a:gd name="T80" fmla="*/ 116 w 524"/>
                  <a:gd name="T81" fmla="*/ 134 h 563"/>
                  <a:gd name="T82" fmla="*/ 70 w 524"/>
                  <a:gd name="T83" fmla="*/ 95 h 563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524"/>
                  <a:gd name="T127" fmla="*/ 0 h 563"/>
                  <a:gd name="T128" fmla="*/ 524 w 524"/>
                  <a:gd name="T129" fmla="*/ 563 h 563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524" h="563">
                    <a:moveTo>
                      <a:pt x="49" y="95"/>
                    </a:moveTo>
                    <a:lnTo>
                      <a:pt x="18" y="113"/>
                    </a:lnTo>
                    <a:lnTo>
                      <a:pt x="18" y="134"/>
                    </a:lnTo>
                    <a:lnTo>
                      <a:pt x="0" y="151"/>
                    </a:lnTo>
                    <a:lnTo>
                      <a:pt x="31" y="166"/>
                    </a:lnTo>
                    <a:lnTo>
                      <a:pt x="18" y="169"/>
                    </a:lnTo>
                    <a:lnTo>
                      <a:pt x="18" y="183"/>
                    </a:lnTo>
                    <a:lnTo>
                      <a:pt x="18" y="200"/>
                    </a:lnTo>
                    <a:lnTo>
                      <a:pt x="18" y="215"/>
                    </a:lnTo>
                    <a:lnTo>
                      <a:pt x="36" y="215"/>
                    </a:lnTo>
                    <a:lnTo>
                      <a:pt x="21" y="233"/>
                    </a:lnTo>
                    <a:lnTo>
                      <a:pt x="21" y="239"/>
                    </a:lnTo>
                    <a:lnTo>
                      <a:pt x="21" y="246"/>
                    </a:lnTo>
                    <a:lnTo>
                      <a:pt x="36" y="271"/>
                    </a:lnTo>
                    <a:lnTo>
                      <a:pt x="21" y="271"/>
                    </a:lnTo>
                    <a:lnTo>
                      <a:pt x="21" y="289"/>
                    </a:lnTo>
                    <a:lnTo>
                      <a:pt x="36" y="323"/>
                    </a:lnTo>
                    <a:lnTo>
                      <a:pt x="36" y="338"/>
                    </a:lnTo>
                    <a:lnTo>
                      <a:pt x="36" y="356"/>
                    </a:lnTo>
                    <a:lnTo>
                      <a:pt x="42" y="359"/>
                    </a:lnTo>
                    <a:lnTo>
                      <a:pt x="49" y="356"/>
                    </a:lnTo>
                    <a:lnTo>
                      <a:pt x="116" y="323"/>
                    </a:lnTo>
                    <a:lnTo>
                      <a:pt x="148" y="323"/>
                    </a:lnTo>
                    <a:lnTo>
                      <a:pt x="148" y="341"/>
                    </a:lnTo>
                    <a:lnTo>
                      <a:pt x="165" y="356"/>
                    </a:lnTo>
                    <a:lnTo>
                      <a:pt x="183" y="356"/>
                    </a:lnTo>
                    <a:lnTo>
                      <a:pt x="183" y="341"/>
                    </a:lnTo>
                    <a:lnTo>
                      <a:pt x="246" y="373"/>
                    </a:lnTo>
                    <a:lnTo>
                      <a:pt x="278" y="369"/>
                    </a:lnTo>
                    <a:lnTo>
                      <a:pt x="295" y="405"/>
                    </a:lnTo>
                    <a:lnTo>
                      <a:pt x="344" y="425"/>
                    </a:lnTo>
                    <a:lnTo>
                      <a:pt x="362" y="443"/>
                    </a:lnTo>
                    <a:lnTo>
                      <a:pt x="380" y="443"/>
                    </a:lnTo>
                    <a:lnTo>
                      <a:pt x="380" y="461"/>
                    </a:lnTo>
                    <a:lnTo>
                      <a:pt x="362" y="461"/>
                    </a:lnTo>
                    <a:lnTo>
                      <a:pt x="344" y="475"/>
                    </a:lnTo>
                    <a:lnTo>
                      <a:pt x="327" y="492"/>
                    </a:lnTo>
                    <a:lnTo>
                      <a:pt x="327" y="507"/>
                    </a:lnTo>
                    <a:lnTo>
                      <a:pt x="344" y="524"/>
                    </a:lnTo>
                    <a:lnTo>
                      <a:pt x="344" y="542"/>
                    </a:lnTo>
                    <a:lnTo>
                      <a:pt x="380" y="563"/>
                    </a:lnTo>
                    <a:lnTo>
                      <a:pt x="408" y="542"/>
                    </a:lnTo>
                    <a:lnTo>
                      <a:pt x="408" y="507"/>
                    </a:lnTo>
                    <a:lnTo>
                      <a:pt x="426" y="443"/>
                    </a:lnTo>
                    <a:lnTo>
                      <a:pt x="426" y="406"/>
                    </a:lnTo>
                    <a:lnTo>
                      <a:pt x="426" y="366"/>
                    </a:lnTo>
                    <a:lnTo>
                      <a:pt x="426" y="326"/>
                    </a:lnTo>
                    <a:lnTo>
                      <a:pt x="426" y="289"/>
                    </a:lnTo>
                    <a:lnTo>
                      <a:pt x="444" y="271"/>
                    </a:lnTo>
                    <a:lnTo>
                      <a:pt x="444" y="246"/>
                    </a:lnTo>
                    <a:lnTo>
                      <a:pt x="460" y="246"/>
                    </a:lnTo>
                    <a:lnTo>
                      <a:pt x="475" y="246"/>
                    </a:lnTo>
                    <a:lnTo>
                      <a:pt x="506" y="215"/>
                    </a:lnTo>
                    <a:lnTo>
                      <a:pt x="524" y="183"/>
                    </a:lnTo>
                    <a:lnTo>
                      <a:pt x="506" y="183"/>
                    </a:lnTo>
                    <a:lnTo>
                      <a:pt x="506" y="166"/>
                    </a:lnTo>
                    <a:lnTo>
                      <a:pt x="493" y="134"/>
                    </a:lnTo>
                    <a:lnTo>
                      <a:pt x="506" y="134"/>
                    </a:lnTo>
                    <a:lnTo>
                      <a:pt x="506" y="117"/>
                    </a:lnTo>
                    <a:lnTo>
                      <a:pt x="506" y="100"/>
                    </a:lnTo>
                    <a:lnTo>
                      <a:pt x="506" y="83"/>
                    </a:lnTo>
                    <a:lnTo>
                      <a:pt x="506" y="67"/>
                    </a:lnTo>
                    <a:lnTo>
                      <a:pt x="471" y="31"/>
                    </a:lnTo>
                    <a:lnTo>
                      <a:pt x="454" y="31"/>
                    </a:lnTo>
                    <a:lnTo>
                      <a:pt x="439" y="18"/>
                    </a:lnTo>
                    <a:lnTo>
                      <a:pt x="422" y="0"/>
                    </a:lnTo>
                    <a:lnTo>
                      <a:pt x="390" y="31"/>
                    </a:lnTo>
                    <a:lnTo>
                      <a:pt x="373" y="31"/>
                    </a:lnTo>
                    <a:lnTo>
                      <a:pt x="355" y="46"/>
                    </a:lnTo>
                    <a:lnTo>
                      <a:pt x="341" y="49"/>
                    </a:lnTo>
                    <a:lnTo>
                      <a:pt x="324" y="31"/>
                    </a:lnTo>
                    <a:lnTo>
                      <a:pt x="327" y="10"/>
                    </a:lnTo>
                    <a:lnTo>
                      <a:pt x="313" y="10"/>
                    </a:lnTo>
                    <a:lnTo>
                      <a:pt x="278" y="42"/>
                    </a:lnTo>
                    <a:lnTo>
                      <a:pt x="251" y="42"/>
                    </a:lnTo>
                    <a:lnTo>
                      <a:pt x="221" y="42"/>
                    </a:lnTo>
                    <a:lnTo>
                      <a:pt x="192" y="42"/>
                    </a:lnTo>
                    <a:lnTo>
                      <a:pt x="165" y="42"/>
                    </a:lnTo>
                    <a:lnTo>
                      <a:pt x="165" y="77"/>
                    </a:lnTo>
                    <a:lnTo>
                      <a:pt x="148" y="110"/>
                    </a:lnTo>
                    <a:lnTo>
                      <a:pt x="116" y="110"/>
                    </a:lnTo>
                    <a:lnTo>
                      <a:pt x="116" y="134"/>
                    </a:lnTo>
                    <a:lnTo>
                      <a:pt x="85" y="134"/>
                    </a:lnTo>
                    <a:lnTo>
                      <a:pt x="70" y="95"/>
                    </a:lnTo>
                    <a:lnTo>
                      <a:pt x="49" y="95"/>
                    </a:lnTo>
                  </a:path>
                </a:pathLst>
              </a:custGeom>
              <a:solidFill>
                <a:srgbClr val="087AB7"/>
              </a:solidFill>
              <a:ln w="9525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pt-BR"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44" name="Group 63"/>
            <p:cNvGrpSpPr>
              <a:grpSpLocks noChangeAspect="1"/>
            </p:cNvGrpSpPr>
            <p:nvPr/>
          </p:nvGrpSpPr>
          <p:grpSpPr bwMode="auto">
            <a:xfrm>
              <a:off x="1984" y="1266"/>
              <a:ext cx="323" cy="117"/>
              <a:chOff x="4425" y="2405"/>
              <a:chExt cx="364" cy="139"/>
            </a:xfrm>
            <a:grpFill/>
          </p:grpSpPr>
          <p:sp>
            <p:nvSpPr>
              <p:cNvPr id="48" name="Freeform 64"/>
              <p:cNvSpPr>
                <a:spLocks noChangeAspect="1"/>
              </p:cNvSpPr>
              <p:nvPr/>
            </p:nvSpPr>
            <p:spPr bwMode="auto">
              <a:xfrm>
                <a:off x="4425" y="2405"/>
                <a:ext cx="364" cy="139"/>
              </a:xfrm>
              <a:custGeom>
                <a:avLst/>
                <a:gdLst>
                  <a:gd name="T0" fmla="*/ 127 w 364"/>
                  <a:gd name="T1" fmla="*/ 32 h 139"/>
                  <a:gd name="T2" fmla="*/ 110 w 364"/>
                  <a:gd name="T3" fmla="*/ 15 h 139"/>
                  <a:gd name="T4" fmla="*/ 43 w 364"/>
                  <a:gd name="T5" fmla="*/ 0 h 139"/>
                  <a:gd name="T6" fmla="*/ 43 w 364"/>
                  <a:gd name="T7" fmla="*/ 32 h 139"/>
                  <a:gd name="T8" fmla="*/ 28 w 364"/>
                  <a:gd name="T9" fmla="*/ 71 h 139"/>
                  <a:gd name="T10" fmla="*/ 11 w 364"/>
                  <a:gd name="T11" fmla="*/ 68 h 139"/>
                  <a:gd name="T12" fmla="*/ 0 w 364"/>
                  <a:gd name="T13" fmla="*/ 85 h 139"/>
                  <a:gd name="T14" fmla="*/ 15 w 364"/>
                  <a:gd name="T15" fmla="*/ 85 h 139"/>
                  <a:gd name="T16" fmla="*/ 11 w 364"/>
                  <a:gd name="T17" fmla="*/ 106 h 139"/>
                  <a:gd name="T18" fmla="*/ 28 w 364"/>
                  <a:gd name="T19" fmla="*/ 121 h 139"/>
                  <a:gd name="T20" fmla="*/ 43 w 364"/>
                  <a:gd name="T21" fmla="*/ 121 h 139"/>
                  <a:gd name="T22" fmla="*/ 61 w 364"/>
                  <a:gd name="T23" fmla="*/ 106 h 139"/>
                  <a:gd name="T24" fmla="*/ 78 w 364"/>
                  <a:gd name="T25" fmla="*/ 106 h 139"/>
                  <a:gd name="T26" fmla="*/ 110 w 364"/>
                  <a:gd name="T27" fmla="*/ 75 h 139"/>
                  <a:gd name="T28" fmla="*/ 142 w 364"/>
                  <a:gd name="T29" fmla="*/ 106 h 139"/>
                  <a:gd name="T30" fmla="*/ 159 w 364"/>
                  <a:gd name="T31" fmla="*/ 106 h 139"/>
                  <a:gd name="T32" fmla="*/ 176 w 364"/>
                  <a:gd name="T33" fmla="*/ 121 h 139"/>
                  <a:gd name="T34" fmla="*/ 209 w 364"/>
                  <a:gd name="T35" fmla="*/ 106 h 139"/>
                  <a:gd name="T36" fmla="*/ 216 w 364"/>
                  <a:gd name="T37" fmla="*/ 121 h 139"/>
                  <a:gd name="T38" fmla="*/ 234 w 364"/>
                  <a:gd name="T39" fmla="*/ 139 h 139"/>
                  <a:gd name="T40" fmla="*/ 280 w 364"/>
                  <a:gd name="T41" fmla="*/ 121 h 139"/>
                  <a:gd name="T42" fmla="*/ 346 w 364"/>
                  <a:gd name="T43" fmla="*/ 121 h 139"/>
                  <a:gd name="T44" fmla="*/ 361 w 364"/>
                  <a:gd name="T45" fmla="*/ 75 h 139"/>
                  <a:gd name="T46" fmla="*/ 364 w 364"/>
                  <a:gd name="T47" fmla="*/ 21 h 139"/>
                  <a:gd name="T48" fmla="*/ 329 w 364"/>
                  <a:gd name="T49" fmla="*/ 32 h 139"/>
                  <a:gd name="T50" fmla="*/ 265 w 364"/>
                  <a:gd name="T51" fmla="*/ 57 h 139"/>
                  <a:gd name="T52" fmla="*/ 247 w 364"/>
                  <a:gd name="T53" fmla="*/ 75 h 139"/>
                  <a:gd name="T54" fmla="*/ 234 w 364"/>
                  <a:gd name="T55" fmla="*/ 75 h 139"/>
                  <a:gd name="T56" fmla="*/ 234 w 364"/>
                  <a:gd name="T57" fmla="*/ 57 h 139"/>
                  <a:gd name="T58" fmla="*/ 247 w 364"/>
                  <a:gd name="T59" fmla="*/ 15 h 139"/>
                  <a:gd name="T60" fmla="*/ 234 w 364"/>
                  <a:gd name="T61" fmla="*/ 15 h 139"/>
                  <a:gd name="T62" fmla="*/ 206 w 364"/>
                  <a:gd name="T63" fmla="*/ 32 h 139"/>
                  <a:gd name="T64" fmla="*/ 127 w 364"/>
                  <a:gd name="T65" fmla="*/ 32 h 139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364"/>
                  <a:gd name="T100" fmla="*/ 0 h 139"/>
                  <a:gd name="T101" fmla="*/ 364 w 364"/>
                  <a:gd name="T102" fmla="*/ 139 h 139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364" h="139">
                    <a:moveTo>
                      <a:pt x="127" y="32"/>
                    </a:moveTo>
                    <a:lnTo>
                      <a:pt x="110" y="15"/>
                    </a:lnTo>
                    <a:lnTo>
                      <a:pt x="43" y="0"/>
                    </a:lnTo>
                    <a:lnTo>
                      <a:pt x="43" y="32"/>
                    </a:lnTo>
                    <a:lnTo>
                      <a:pt x="28" y="71"/>
                    </a:lnTo>
                    <a:lnTo>
                      <a:pt x="11" y="68"/>
                    </a:lnTo>
                    <a:lnTo>
                      <a:pt x="0" y="85"/>
                    </a:lnTo>
                    <a:lnTo>
                      <a:pt x="15" y="85"/>
                    </a:lnTo>
                    <a:lnTo>
                      <a:pt x="11" y="106"/>
                    </a:lnTo>
                    <a:lnTo>
                      <a:pt x="28" y="121"/>
                    </a:lnTo>
                    <a:lnTo>
                      <a:pt x="43" y="121"/>
                    </a:lnTo>
                    <a:lnTo>
                      <a:pt x="61" y="106"/>
                    </a:lnTo>
                    <a:lnTo>
                      <a:pt x="78" y="106"/>
                    </a:lnTo>
                    <a:lnTo>
                      <a:pt x="110" y="75"/>
                    </a:lnTo>
                    <a:lnTo>
                      <a:pt x="142" y="106"/>
                    </a:lnTo>
                    <a:lnTo>
                      <a:pt x="159" y="106"/>
                    </a:lnTo>
                    <a:lnTo>
                      <a:pt x="176" y="121"/>
                    </a:lnTo>
                    <a:lnTo>
                      <a:pt x="209" y="106"/>
                    </a:lnTo>
                    <a:lnTo>
                      <a:pt x="216" y="121"/>
                    </a:lnTo>
                    <a:lnTo>
                      <a:pt x="234" y="139"/>
                    </a:lnTo>
                    <a:lnTo>
                      <a:pt x="280" y="121"/>
                    </a:lnTo>
                    <a:lnTo>
                      <a:pt x="346" y="121"/>
                    </a:lnTo>
                    <a:lnTo>
                      <a:pt x="361" y="75"/>
                    </a:lnTo>
                    <a:lnTo>
                      <a:pt x="364" y="21"/>
                    </a:lnTo>
                    <a:lnTo>
                      <a:pt x="329" y="32"/>
                    </a:lnTo>
                    <a:lnTo>
                      <a:pt x="265" y="57"/>
                    </a:lnTo>
                    <a:lnTo>
                      <a:pt x="247" y="75"/>
                    </a:lnTo>
                    <a:lnTo>
                      <a:pt x="234" y="75"/>
                    </a:lnTo>
                    <a:lnTo>
                      <a:pt x="234" y="57"/>
                    </a:lnTo>
                    <a:lnTo>
                      <a:pt x="247" y="15"/>
                    </a:lnTo>
                    <a:lnTo>
                      <a:pt x="234" y="15"/>
                    </a:lnTo>
                    <a:lnTo>
                      <a:pt x="206" y="32"/>
                    </a:lnTo>
                    <a:lnTo>
                      <a:pt x="127" y="32"/>
                    </a:lnTo>
                    <a:close/>
                  </a:path>
                </a:pathLst>
              </a:custGeom>
              <a:solidFill>
                <a:srgbClr val="00B3C0"/>
              </a:solidFill>
              <a:ln w="9525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pt-BR">
                  <a:cs typeface="Arial" panose="020B0604020202020204" pitchFamily="34" charset="0"/>
                </a:endParaRPr>
              </a:p>
            </p:txBody>
          </p:sp>
          <p:sp>
            <p:nvSpPr>
              <p:cNvPr id="49" name="Freeform 65"/>
              <p:cNvSpPr>
                <a:spLocks noChangeAspect="1"/>
              </p:cNvSpPr>
              <p:nvPr/>
            </p:nvSpPr>
            <p:spPr bwMode="auto">
              <a:xfrm>
                <a:off x="4425" y="2405"/>
                <a:ext cx="364" cy="139"/>
              </a:xfrm>
              <a:custGeom>
                <a:avLst/>
                <a:gdLst>
                  <a:gd name="T0" fmla="*/ 127 w 364"/>
                  <a:gd name="T1" fmla="*/ 32 h 139"/>
                  <a:gd name="T2" fmla="*/ 110 w 364"/>
                  <a:gd name="T3" fmla="*/ 15 h 139"/>
                  <a:gd name="T4" fmla="*/ 43 w 364"/>
                  <a:gd name="T5" fmla="*/ 0 h 139"/>
                  <a:gd name="T6" fmla="*/ 43 w 364"/>
                  <a:gd name="T7" fmla="*/ 32 h 139"/>
                  <a:gd name="T8" fmla="*/ 28 w 364"/>
                  <a:gd name="T9" fmla="*/ 71 h 139"/>
                  <a:gd name="T10" fmla="*/ 11 w 364"/>
                  <a:gd name="T11" fmla="*/ 68 h 139"/>
                  <a:gd name="T12" fmla="*/ 0 w 364"/>
                  <a:gd name="T13" fmla="*/ 85 h 139"/>
                  <a:gd name="T14" fmla="*/ 15 w 364"/>
                  <a:gd name="T15" fmla="*/ 85 h 139"/>
                  <a:gd name="T16" fmla="*/ 11 w 364"/>
                  <a:gd name="T17" fmla="*/ 106 h 139"/>
                  <a:gd name="T18" fmla="*/ 28 w 364"/>
                  <a:gd name="T19" fmla="*/ 121 h 139"/>
                  <a:gd name="T20" fmla="*/ 43 w 364"/>
                  <a:gd name="T21" fmla="*/ 121 h 139"/>
                  <a:gd name="T22" fmla="*/ 61 w 364"/>
                  <a:gd name="T23" fmla="*/ 106 h 139"/>
                  <a:gd name="T24" fmla="*/ 78 w 364"/>
                  <a:gd name="T25" fmla="*/ 106 h 139"/>
                  <a:gd name="T26" fmla="*/ 110 w 364"/>
                  <a:gd name="T27" fmla="*/ 75 h 139"/>
                  <a:gd name="T28" fmla="*/ 142 w 364"/>
                  <a:gd name="T29" fmla="*/ 106 h 139"/>
                  <a:gd name="T30" fmla="*/ 159 w 364"/>
                  <a:gd name="T31" fmla="*/ 106 h 139"/>
                  <a:gd name="T32" fmla="*/ 176 w 364"/>
                  <a:gd name="T33" fmla="*/ 121 h 139"/>
                  <a:gd name="T34" fmla="*/ 209 w 364"/>
                  <a:gd name="T35" fmla="*/ 106 h 139"/>
                  <a:gd name="T36" fmla="*/ 216 w 364"/>
                  <a:gd name="T37" fmla="*/ 121 h 139"/>
                  <a:gd name="T38" fmla="*/ 234 w 364"/>
                  <a:gd name="T39" fmla="*/ 139 h 139"/>
                  <a:gd name="T40" fmla="*/ 280 w 364"/>
                  <a:gd name="T41" fmla="*/ 121 h 139"/>
                  <a:gd name="T42" fmla="*/ 346 w 364"/>
                  <a:gd name="T43" fmla="*/ 121 h 139"/>
                  <a:gd name="T44" fmla="*/ 361 w 364"/>
                  <a:gd name="T45" fmla="*/ 75 h 139"/>
                  <a:gd name="T46" fmla="*/ 364 w 364"/>
                  <a:gd name="T47" fmla="*/ 21 h 139"/>
                  <a:gd name="T48" fmla="*/ 329 w 364"/>
                  <a:gd name="T49" fmla="*/ 32 h 139"/>
                  <a:gd name="T50" fmla="*/ 265 w 364"/>
                  <a:gd name="T51" fmla="*/ 57 h 139"/>
                  <a:gd name="T52" fmla="*/ 247 w 364"/>
                  <a:gd name="T53" fmla="*/ 75 h 139"/>
                  <a:gd name="T54" fmla="*/ 234 w 364"/>
                  <a:gd name="T55" fmla="*/ 75 h 139"/>
                  <a:gd name="T56" fmla="*/ 234 w 364"/>
                  <a:gd name="T57" fmla="*/ 57 h 139"/>
                  <a:gd name="T58" fmla="*/ 247 w 364"/>
                  <a:gd name="T59" fmla="*/ 15 h 139"/>
                  <a:gd name="T60" fmla="*/ 234 w 364"/>
                  <a:gd name="T61" fmla="*/ 15 h 139"/>
                  <a:gd name="T62" fmla="*/ 206 w 364"/>
                  <a:gd name="T63" fmla="*/ 32 h 139"/>
                  <a:gd name="T64" fmla="*/ 127 w 364"/>
                  <a:gd name="T65" fmla="*/ 32 h 139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364"/>
                  <a:gd name="T100" fmla="*/ 0 h 139"/>
                  <a:gd name="T101" fmla="*/ 364 w 364"/>
                  <a:gd name="T102" fmla="*/ 139 h 139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364" h="139">
                    <a:moveTo>
                      <a:pt x="127" y="32"/>
                    </a:moveTo>
                    <a:lnTo>
                      <a:pt x="110" y="15"/>
                    </a:lnTo>
                    <a:lnTo>
                      <a:pt x="43" y="0"/>
                    </a:lnTo>
                    <a:lnTo>
                      <a:pt x="43" y="32"/>
                    </a:lnTo>
                    <a:lnTo>
                      <a:pt x="28" y="71"/>
                    </a:lnTo>
                    <a:lnTo>
                      <a:pt x="11" y="68"/>
                    </a:lnTo>
                    <a:lnTo>
                      <a:pt x="0" y="85"/>
                    </a:lnTo>
                    <a:lnTo>
                      <a:pt x="15" y="85"/>
                    </a:lnTo>
                    <a:lnTo>
                      <a:pt x="11" y="106"/>
                    </a:lnTo>
                    <a:lnTo>
                      <a:pt x="28" y="121"/>
                    </a:lnTo>
                    <a:lnTo>
                      <a:pt x="43" y="121"/>
                    </a:lnTo>
                    <a:lnTo>
                      <a:pt x="61" y="106"/>
                    </a:lnTo>
                    <a:lnTo>
                      <a:pt x="78" y="106"/>
                    </a:lnTo>
                    <a:lnTo>
                      <a:pt x="110" y="75"/>
                    </a:lnTo>
                    <a:lnTo>
                      <a:pt x="142" y="106"/>
                    </a:lnTo>
                    <a:lnTo>
                      <a:pt x="159" y="106"/>
                    </a:lnTo>
                    <a:lnTo>
                      <a:pt x="176" y="121"/>
                    </a:lnTo>
                    <a:lnTo>
                      <a:pt x="209" y="106"/>
                    </a:lnTo>
                    <a:lnTo>
                      <a:pt x="216" y="121"/>
                    </a:lnTo>
                    <a:lnTo>
                      <a:pt x="234" y="139"/>
                    </a:lnTo>
                    <a:lnTo>
                      <a:pt x="280" y="121"/>
                    </a:lnTo>
                    <a:lnTo>
                      <a:pt x="346" y="121"/>
                    </a:lnTo>
                    <a:lnTo>
                      <a:pt x="361" y="75"/>
                    </a:lnTo>
                    <a:lnTo>
                      <a:pt x="364" y="21"/>
                    </a:lnTo>
                    <a:lnTo>
                      <a:pt x="329" y="32"/>
                    </a:lnTo>
                    <a:lnTo>
                      <a:pt x="265" y="57"/>
                    </a:lnTo>
                    <a:lnTo>
                      <a:pt x="247" y="75"/>
                    </a:lnTo>
                    <a:lnTo>
                      <a:pt x="234" y="75"/>
                    </a:lnTo>
                    <a:lnTo>
                      <a:pt x="234" y="57"/>
                    </a:lnTo>
                    <a:lnTo>
                      <a:pt x="247" y="15"/>
                    </a:lnTo>
                    <a:lnTo>
                      <a:pt x="234" y="15"/>
                    </a:lnTo>
                    <a:lnTo>
                      <a:pt x="206" y="32"/>
                    </a:lnTo>
                    <a:lnTo>
                      <a:pt x="127" y="32"/>
                    </a:lnTo>
                  </a:path>
                </a:pathLst>
              </a:custGeom>
              <a:solidFill>
                <a:srgbClr val="087AB7"/>
              </a:solidFill>
              <a:ln w="9525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pt-BR"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45" name="Group 70"/>
            <p:cNvGrpSpPr>
              <a:grpSpLocks noChangeAspect="1"/>
            </p:cNvGrpSpPr>
            <p:nvPr/>
          </p:nvGrpSpPr>
          <p:grpSpPr bwMode="auto">
            <a:xfrm>
              <a:off x="1495" y="1149"/>
              <a:ext cx="254" cy="381"/>
              <a:chOff x="3875" y="2264"/>
              <a:chExt cx="286" cy="455"/>
            </a:xfrm>
            <a:grpFill/>
          </p:grpSpPr>
          <p:sp>
            <p:nvSpPr>
              <p:cNvPr id="46" name="Freeform 71"/>
              <p:cNvSpPr>
                <a:spLocks noChangeAspect="1"/>
              </p:cNvSpPr>
              <p:nvPr/>
            </p:nvSpPr>
            <p:spPr bwMode="auto">
              <a:xfrm>
                <a:off x="3875" y="2264"/>
                <a:ext cx="286" cy="455"/>
              </a:xfrm>
              <a:custGeom>
                <a:avLst/>
                <a:gdLst>
                  <a:gd name="T0" fmla="*/ 18 w 286"/>
                  <a:gd name="T1" fmla="*/ 455 h 455"/>
                  <a:gd name="T2" fmla="*/ 32 w 286"/>
                  <a:gd name="T3" fmla="*/ 448 h 455"/>
                  <a:gd name="T4" fmla="*/ 32 w 286"/>
                  <a:gd name="T5" fmla="*/ 430 h 455"/>
                  <a:gd name="T6" fmla="*/ 67 w 286"/>
                  <a:gd name="T7" fmla="*/ 430 h 455"/>
                  <a:gd name="T8" fmla="*/ 82 w 286"/>
                  <a:gd name="T9" fmla="*/ 448 h 455"/>
                  <a:gd name="T10" fmla="*/ 113 w 286"/>
                  <a:gd name="T11" fmla="*/ 448 h 455"/>
                  <a:gd name="T12" fmla="*/ 131 w 286"/>
                  <a:gd name="T13" fmla="*/ 430 h 455"/>
                  <a:gd name="T14" fmla="*/ 163 w 286"/>
                  <a:gd name="T15" fmla="*/ 430 h 455"/>
                  <a:gd name="T16" fmla="*/ 181 w 286"/>
                  <a:gd name="T17" fmla="*/ 448 h 455"/>
                  <a:gd name="T18" fmla="*/ 205 w 286"/>
                  <a:gd name="T19" fmla="*/ 448 h 455"/>
                  <a:gd name="T20" fmla="*/ 237 w 286"/>
                  <a:gd name="T21" fmla="*/ 448 h 455"/>
                  <a:gd name="T22" fmla="*/ 272 w 286"/>
                  <a:gd name="T23" fmla="*/ 448 h 455"/>
                  <a:gd name="T24" fmla="*/ 261 w 286"/>
                  <a:gd name="T25" fmla="*/ 440 h 455"/>
                  <a:gd name="T26" fmla="*/ 268 w 286"/>
                  <a:gd name="T27" fmla="*/ 430 h 455"/>
                  <a:gd name="T28" fmla="*/ 255 w 286"/>
                  <a:gd name="T29" fmla="*/ 430 h 455"/>
                  <a:gd name="T30" fmla="*/ 255 w 286"/>
                  <a:gd name="T31" fmla="*/ 416 h 455"/>
                  <a:gd name="T32" fmla="*/ 255 w 286"/>
                  <a:gd name="T33" fmla="*/ 402 h 455"/>
                  <a:gd name="T34" fmla="*/ 255 w 286"/>
                  <a:gd name="T35" fmla="*/ 384 h 455"/>
                  <a:gd name="T36" fmla="*/ 268 w 286"/>
                  <a:gd name="T37" fmla="*/ 384 h 455"/>
                  <a:gd name="T38" fmla="*/ 237 w 286"/>
                  <a:gd name="T39" fmla="*/ 367 h 455"/>
                  <a:gd name="T40" fmla="*/ 255 w 286"/>
                  <a:gd name="T41" fmla="*/ 353 h 455"/>
                  <a:gd name="T42" fmla="*/ 255 w 286"/>
                  <a:gd name="T43" fmla="*/ 324 h 455"/>
                  <a:gd name="T44" fmla="*/ 286 w 286"/>
                  <a:gd name="T45" fmla="*/ 310 h 455"/>
                  <a:gd name="T46" fmla="*/ 268 w 286"/>
                  <a:gd name="T47" fmla="*/ 293 h 455"/>
                  <a:gd name="T48" fmla="*/ 255 w 286"/>
                  <a:gd name="T49" fmla="*/ 293 h 455"/>
                  <a:gd name="T50" fmla="*/ 237 w 286"/>
                  <a:gd name="T51" fmla="*/ 261 h 455"/>
                  <a:gd name="T52" fmla="*/ 237 w 286"/>
                  <a:gd name="T53" fmla="*/ 243 h 455"/>
                  <a:gd name="T54" fmla="*/ 219 w 286"/>
                  <a:gd name="T55" fmla="*/ 225 h 455"/>
                  <a:gd name="T56" fmla="*/ 237 w 286"/>
                  <a:gd name="T57" fmla="*/ 197 h 455"/>
                  <a:gd name="T58" fmla="*/ 255 w 286"/>
                  <a:gd name="T59" fmla="*/ 197 h 455"/>
                  <a:gd name="T60" fmla="*/ 255 w 286"/>
                  <a:gd name="T61" fmla="*/ 173 h 455"/>
                  <a:gd name="T62" fmla="*/ 219 w 286"/>
                  <a:gd name="T63" fmla="*/ 173 h 455"/>
                  <a:gd name="T64" fmla="*/ 194 w 286"/>
                  <a:gd name="T65" fmla="*/ 138 h 455"/>
                  <a:gd name="T66" fmla="*/ 194 w 286"/>
                  <a:gd name="T67" fmla="*/ 120 h 455"/>
                  <a:gd name="T68" fmla="*/ 181 w 286"/>
                  <a:gd name="T69" fmla="*/ 120 h 455"/>
                  <a:gd name="T70" fmla="*/ 194 w 286"/>
                  <a:gd name="T71" fmla="*/ 106 h 455"/>
                  <a:gd name="T72" fmla="*/ 198 w 286"/>
                  <a:gd name="T73" fmla="*/ 31 h 455"/>
                  <a:gd name="T74" fmla="*/ 181 w 286"/>
                  <a:gd name="T75" fmla="*/ 18 h 455"/>
                  <a:gd name="T76" fmla="*/ 163 w 286"/>
                  <a:gd name="T77" fmla="*/ 18 h 455"/>
                  <a:gd name="T78" fmla="*/ 145 w 286"/>
                  <a:gd name="T79" fmla="*/ 0 h 455"/>
                  <a:gd name="T80" fmla="*/ 163 w 286"/>
                  <a:gd name="T81" fmla="*/ 18 h 455"/>
                  <a:gd name="T82" fmla="*/ 149 w 286"/>
                  <a:gd name="T83" fmla="*/ 71 h 455"/>
                  <a:gd name="T84" fmla="*/ 113 w 286"/>
                  <a:gd name="T85" fmla="*/ 88 h 455"/>
                  <a:gd name="T86" fmla="*/ 100 w 286"/>
                  <a:gd name="T87" fmla="*/ 106 h 455"/>
                  <a:gd name="T88" fmla="*/ 103 w 286"/>
                  <a:gd name="T89" fmla="*/ 120 h 455"/>
                  <a:gd name="T90" fmla="*/ 85 w 286"/>
                  <a:gd name="T91" fmla="*/ 138 h 455"/>
                  <a:gd name="T92" fmla="*/ 103 w 286"/>
                  <a:gd name="T93" fmla="*/ 151 h 455"/>
                  <a:gd name="T94" fmla="*/ 85 w 286"/>
                  <a:gd name="T95" fmla="*/ 197 h 455"/>
                  <a:gd name="T96" fmla="*/ 67 w 286"/>
                  <a:gd name="T97" fmla="*/ 230 h 455"/>
                  <a:gd name="T98" fmla="*/ 32 w 286"/>
                  <a:gd name="T99" fmla="*/ 279 h 455"/>
                  <a:gd name="T100" fmla="*/ 0 w 286"/>
                  <a:gd name="T101" fmla="*/ 353 h 455"/>
                  <a:gd name="T102" fmla="*/ 0 w 286"/>
                  <a:gd name="T103" fmla="*/ 430 h 455"/>
                  <a:gd name="T104" fmla="*/ 15 w 286"/>
                  <a:gd name="T105" fmla="*/ 448 h 455"/>
                  <a:gd name="T106" fmla="*/ 18 w 286"/>
                  <a:gd name="T107" fmla="*/ 455 h 455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w 286"/>
                  <a:gd name="T163" fmla="*/ 0 h 455"/>
                  <a:gd name="T164" fmla="*/ 286 w 286"/>
                  <a:gd name="T165" fmla="*/ 455 h 455"/>
                </a:gdLst>
                <a:ahLst/>
                <a:cxnLst>
                  <a:cxn ang="T108">
                    <a:pos x="T0" y="T1"/>
                  </a:cxn>
                  <a:cxn ang="T109">
                    <a:pos x="T2" y="T3"/>
                  </a:cxn>
                  <a:cxn ang="T110">
                    <a:pos x="T4" y="T5"/>
                  </a:cxn>
                  <a:cxn ang="T111">
                    <a:pos x="T6" y="T7"/>
                  </a:cxn>
                  <a:cxn ang="T112">
                    <a:pos x="T8" y="T9"/>
                  </a:cxn>
                  <a:cxn ang="T113">
                    <a:pos x="T10" y="T11"/>
                  </a:cxn>
                  <a:cxn ang="T114">
                    <a:pos x="T12" y="T13"/>
                  </a:cxn>
                  <a:cxn ang="T115">
                    <a:pos x="T14" y="T15"/>
                  </a:cxn>
                  <a:cxn ang="T116">
                    <a:pos x="T16" y="T17"/>
                  </a:cxn>
                  <a:cxn ang="T117">
                    <a:pos x="T18" y="T19"/>
                  </a:cxn>
                  <a:cxn ang="T118">
                    <a:pos x="T20" y="T21"/>
                  </a:cxn>
                  <a:cxn ang="T119">
                    <a:pos x="T22" y="T23"/>
                  </a:cxn>
                  <a:cxn ang="T120">
                    <a:pos x="T24" y="T25"/>
                  </a:cxn>
                  <a:cxn ang="T121">
                    <a:pos x="T26" y="T27"/>
                  </a:cxn>
                  <a:cxn ang="T122">
                    <a:pos x="T28" y="T29"/>
                  </a:cxn>
                  <a:cxn ang="T123">
                    <a:pos x="T30" y="T31"/>
                  </a:cxn>
                  <a:cxn ang="T124">
                    <a:pos x="T32" y="T33"/>
                  </a:cxn>
                  <a:cxn ang="T125">
                    <a:pos x="T34" y="T35"/>
                  </a:cxn>
                  <a:cxn ang="T126">
                    <a:pos x="T36" y="T37"/>
                  </a:cxn>
                  <a:cxn ang="T127">
                    <a:pos x="T38" y="T39"/>
                  </a:cxn>
                  <a:cxn ang="T128">
                    <a:pos x="T40" y="T41"/>
                  </a:cxn>
                  <a:cxn ang="T129">
                    <a:pos x="T42" y="T43"/>
                  </a:cxn>
                  <a:cxn ang="T130">
                    <a:pos x="T44" y="T45"/>
                  </a:cxn>
                  <a:cxn ang="T131">
                    <a:pos x="T46" y="T47"/>
                  </a:cxn>
                  <a:cxn ang="T132">
                    <a:pos x="T48" y="T49"/>
                  </a:cxn>
                  <a:cxn ang="T133">
                    <a:pos x="T50" y="T51"/>
                  </a:cxn>
                  <a:cxn ang="T134">
                    <a:pos x="T52" y="T53"/>
                  </a:cxn>
                  <a:cxn ang="T135">
                    <a:pos x="T54" y="T55"/>
                  </a:cxn>
                  <a:cxn ang="T136">
                    <a:pos x="T56" y="T57"/>
                  </a:cxn>
                  <a:cxn ang="T137">
                    <a:pos x="T58" y="T59"/>
                  </a:cxn>
                  <a:cxn ang="T138">
                    <a:pos x="T60" y="T61"/>
                  </a:cxn>
                  <a:cxn ang="T139">
                    <a:pos x="T62" y="T63"/>
                  </a:cxn>
                  <a:cxn ang="T140">
                    <a:pos x="T64" y="T65"/>
                  </a:cxn>
                  <a:cxn ang="T141">
                    <a:pos x="T66" y="T67"/>
                  </a:cxn>
                  <a:cxn ang="T142">
                    <a:pos x="T68" y="T69"/>
                  </a:cxn>
                  <a:cxn ang="T143">
                    <a:pos x="T70" y="T71"/>
                  </a:cxn>
                  <a:cxn ang="T144">
                    <a:pos x="T72" y="T73"/>
                  </a:cxn>
                  <a:cxn ang="T145">
                    <a:pos x="T74" y="T75"/>
                  </a:cxn>
                  <a:cxn ang="T146">
                    <a:pos x="T76" y="T77"/>
                  </a:cxn>
                  <a:cxn ang="T147">
                    <a:pos x="T78" y="T79"/>
                  </a:cxn>
                  <a:cxn ang="T148">
                    <a:pos x="T80" y="T81"/>
                  </a:cxn>
                  <a:cxn ang="T149">
                    <a:pos x="T82" y="T83"/>
                  </a:cxn>
                  <a:cxn ang="T150">
                    <a:pos x="T84" y="T85"/>
                  </a:cxn>
                  <a:cxn ang="T151">
                    <a:pos x="T86" y="T87"/>
                  </a:cxn>
                  <a:cxn ang="T152">
                    <a:pos x="T88" y="T89"/>
                  </a:cxn>
                  <a:cxn ang="T153">
                    <a:pos x="T90" y="T91"/>
                  </a:cxn>
                  <a:cxn ang="T154">
                    <a:pos x="T92" y="T93"/>
                  </a:cxn>
                  <a:cxn ang="T155">
                    <a:pos x="T94" y="T95"/>
                  </a:cxn>
                  <a:cxn ang="T156">
                    <a:pos x="T96" y="T97"/>
                  </a:cxn>
                  <a:cxn ang="T157">
                    <a:pos x="T98" y="T99"/>
                  </a:cxn>
                  <a:cxn ang="T158">
                    <a:pos x="T100" y="T101"/>
                  </a:cxn>
                  <a:cxn ang="T159">
                    <a:pos x="T102" y="T103"/>
                  </a:cxn>
                  <a:cxn ang="T160">
                    <a:pos x="T104" y="T105"/>
                  </a:cxn>
                  <a:cxn ang="T161">
                    <a:pos x="T106" y="T107"/>
                  </a:cxn>
                </a:cxnLst>
                <a:rect l="T162" t="T163" r="T164" b="T165"/>
                <a:pathLst>
                  <a:path w="286" h="455">
                    <a:moveTo>
                      <a:pt x="18" y="455"/>
                    </a:moveTo>
                    <a:lnTo>
                      <a:pt x="32" y="448"/>
                    </a:lnTo>
                    <a:lnTo>
                      <a:pt x="32" y="430"/>
                    </a:lnTo>
                    <a:lnTo>
                      <a:pt x="67" y="430"/>
                    </a:lnTo>
                    <a:lnTo>
                      <a:pt x="82" y="448"/>
                    </a:lnTo>
                    <a:lnTo>
                      <a:pt x="113" y="448"/>
                    </a:lnTo>
                    <a:lnTo>
                      <a:pt x="131" y="430"/>
                    </a:lnTo>
                    <a:lnTo>
                      <a:pt x="163" y="430"/>
                    </a:lnTo>
                    <a:lnTo>
                      <a:pt x="181" y="448"/>
                    </a:lnTo>
                    <a:lnTo>
                      <a:pt x="205" y="448"/>
                    </a:lnTo>
                    <a:lnTo>
                      <a:pt x="237" y="448"/>
                    </a:lnTo>
                    <a:lnTo>
                      <a:pt x="272" y="448"/>
                    </a:lnTo>
                    <a:lnTo>
                      <a:pt x="261" y="440"/>
                    </a:lnTo>
                    <a:lnTo>
                      <a:pt x="268" y="430"/>
                    </a:lnTo>
                    <a:lnTo>
                      <a:pt x="255" y="430"/>
                    </a:lnTo>
                    <a:lnTo>
                      <a:pt x="255" y="416"/>
                    </a:lnTo>
                    <a:lnTo>
                      <a:pt x="255" y="402"/>
                    </a:lnTo>
                    <a:lnTo>
                      <a:pt x="255" y="384"/>
                    </a:lnTo>
                    <a:lnTo>
                      <a:pt x="268" y="384"/>
                    </a:lnTo>
                    <a:lnTo>
                      <a:pt x="237" y="367"/>
                    </a:lnTo>
                    <a:lnTo>
                      <a:pt x="255" y="353"/>
                    </a:lnTo>
                    <a:lnTo>
                      <a:pt x="255" y="324"/>
                    </a:lnTo>
                    <a:lnTo>
                      <a:pt x="286" y="310"/>
                    </a:lnTo>
                    <a:lnTo>
                      <a:pt x="268" y="293"/>
                    </a:lnTo>
                    <a:lnTo>
                      <a:pt x="255" y="293"/>
                    </a:lnTo>
                    <a:lnTo>
                      <a:pt x="237" y="261"/>
                    </a:lnTo>
                    <a:lnTo>
                      <a:pt x="237" y="243"/>
                    </a:lnTo>
                    <a:lnTo>
                      <a:pt x="219" y="225"/>
                    </a:lnTo>
                    <a:lnTo>
                      <a:pt x="237" y="197"/>
                    </a:lnTo>
                    <a:lnTo>
                      <a:pt x="255" y="197"/>
                    </a:lnTo>
                    <a:lnTo>
                      <a:pt x="255" y="173"/>
                    </a:lnTo>
                    <a:lnTo>
                      <a:pt x="219" y="173"/>
                    </a:lnTo>
                    <a:lnTo>
                      <a:pt x="194" y="138"/>
                    </a:lnTo>
                    <a:lnTo>
                      <a:pt x="194" y="120"/>
                    </a:lnTo>
                    <a:lnTo>
                      <a:pt x="181" y="120"/>
                    </a:lnTo>
                    <a:lnTo>
                      <a:pt x="194" y="106"/>
                    </a:lnTo>
                    <a:lnTo>
                      <a:pt x="198" y="31"/>
                    </a:lnTo>
                    <a:lnTo>
                      <a:pt x="181" y="18"/>
                    </a:lnTo>
                    <a:lnTo>
                      <a:pt x="163" y="18"/>
                    </a:lnTo>
                    <a:lnTo>
                      <a:pt x="145" y="0"/>
                    </a:lnTo>
                    <a:lnTo>
                      <a:pt x="163" y="18"/>
                    </a:lnTo>
                    <a:lnTo>
                      <a:pt x="149" y="71"/>
                    </a:lnTo>
                    <a:lnTo>
                      <a:pt x="113" y="88"/>
                    </a:lnTo>
                    <a:lnTo>
                      <a:pt x="100" y="106"/>
                    </a:lnTo>
                    <a:lnTo>
                      <a:pt x="103" y="120"/>
                    </a:lnTo>
                    <a:lnTo>
                      <a:pt x="85" y="138"/>
                    </a:lnTo>
                    <a:lnTo>
                      <a:pt x="103" y="151"/>
                    </a:lnTo>
                    <a:lnTo>
                      <a:pt x="85" y="197"/>
                    </a:lnTo>
                    <a:lnTo>
                      <a:pt x="67" y="230"/>
                    </a:lnTo>
                    <a:lnTo>
                      <a:pt x="32" y="279"/>
                    </a:lnTo>
                    <a:lnTo>
                      <a:pt x="0" y="353"/>
                    </a:lnTo>
                    <a:lnTo>
                      <a:pt x="0" y="430"/>
                    </a:lnTo>
                    <a:lnTo>
                      <a:pt x="15" y="448"/>
                    </a:lnTo>
                    <a:lnTo>
                      <a:pt x="18" y="455"/>
                    </a:lnTo>
                    <a:close/>
                  </a:path>
                </a:pathLst>
              </a:custGeom>
              <a:solidFill>
                <a:srgbClr val="00B3C0"/>
              </a:solidFill>
              <a:ln w="9525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pt-BR">
                  <a:cs typeface="Arial" panose="020B0604020202020204" pitchFamily="34" charset="0"/>
                </a:endParaRPr>
              </a:p>
            </p:txBody>
          </p:sp>
          <p:sp>
            <p:nvSpPr>
              <p:cNvPr id="47" name="Freeform 72"/>
              <p:cNvSpPr>
                <a:spLocks noChangeAspect="1"/>
              </p:cNvSpPr>
              <p:nvPr/>
            </p:nvSpPr>
            <p:spPr bwMode="auto">
              <a:xfrm>
                <a:off x="3875" y="2264"/>
                <a:ext cx="286" cy="455"/>
              </a:xfrm>
              <a:custGeom>
                <a:avLst/>
                <a:gdLst>
                  <a:gd name="T0" fmla="*/ 18 w 286"/>
                  <a:gd name="T1" fmla="*/ 455 h 455"/>
                  <a:gd name="T2" fmla="*/ 32 w 286"/>
                  <a:gd name="T3" fmla="*/ 448 h 455"/>
                  <a:gd name="T4" fmla="*/ 32 w 286"/>
                  <a:gd name="T5" fmla="*/ 430 h 455"/>
                  <a:gd name="T6" fmla="*/ 67 w 286"/>
                  <a:gd name="T7" fmla="*/ 430 h 455"/>
                  <a:gd name="T8" fmla="*/ 82 w 286"/>
                  <a:gd name="T9" fmla="*/ 448 h 455"/>
                  <a:gd name="T10" fmla="*/ 113 w 286"/>
                  <a:gd name="T11" fmla="*/ 448 h 455"/>
                  <a:gd name="T12" fmla="*/ 131 w 286"/>
                  <a:gd name="T13" fmla="*/ 430 h 455"/>
                  <a:gd name="T14" fmla="*/ 163 w 286"/>
                  <a:gd name="T15" fmla="*/ 430 h 455"/>
                  <a:gd name="T16" fmla="*/ 181 w 286"/>
                  <a:gd name="T17" fmla="*/ 448 h 455"/>
                  <a:gd name="T18" fmla="*/ 205 w 286"/>
                  <a:gd name="T19" fmla="*/ 448 h 455"/>
                  <a:gd name="T20" fmla="*/ 237 w 286"/>
                  <a:gd name="T21" fmla="*/ 448 h 455"/>
                  <a:gd name="T22" fmla="*/ 272 w 286"/>
                  <a:gd name="T23" fmla="*/ 448 h 455"/>
                  <a:gd name="T24" fmla="*/ 261 w 286"/>
                  <a:gd name="T25" fmla="*/ 440 h 455"/>
                  <a:gd name="T26" fmla="*/ 268 w 286"/>
                  <a:gd name="T27" fmla="*/ 430 h 455"/>
                  <a:gd name="T28" fmla="*/ 255 w 286"/>
                  <a:gd name="T29" fmla="*/ 430 h 455"/>
                  <a:gd name="T30" fmla="*/ 255 w 286"/>
                  <a:gd name="T31" fmla="*/ 416 h 455"/>
                  <a:gd name="T32" fmla="*/ 255 w 286"/>
                  <a:gd name="T33" fmla="*/ 402 h 455"/>
                  <a:gd name="T34" fmla="*/ 255 w 286"/>
                  <a:gd name="T35" fmla="*/ 384 h 455"/>
                  <a:gd name="T36" fmla="*/ 268 w 286"/>
                  <a:gd name="T37" fmla="*/ 384 h 455"/>
                  <a:gd name="T38" fmla="*/ 237 w 286"/>
                  <a:gd name="T39" fmla="*/ 367 h 455"/>
                  <a:gd name="T40" fmla="*/ 255 w 286"/>
                  <a:gd name="T41" fmla="*/ 353 h 455"/>
                  <a:gd name="T42" fmla="*/ 255 w 286"/>
                  <a:gd name="T43" fmla="*/ 324 h 455"/>
                  <a:gd name="T44" fmla="*/ 286 w 286"/>
                  <a:gd name="T45" fmla="*/ 310 h 455"/>
                  <a:gd name="T46" fmla="*/ 268 w 286"/>
                  <a:gd name="T47" fmla="*/ 293 h 455"/>
                  <a:gd name="T48" fmla="*/ 255 w 286"/>
                  <a:gd name="T49" fmla="*/ 293 h 455"/>
                  <a:gd name="T50" fmla="*/ 237 w 286"/>
                  <a:gd name="T51" fmla="*/ 261 h 455"/>
                  <a:gd name="T52" fmla="*/ 237 w 286"/>
                  <a:gd name="T53" fmla="*/ 243 h 455"/>
                  <a:gd name="T54" fmla="*/ 219 w 286"/>
                  <a:gd name="T55" fmla="*/ 225 h 455"/>
                  <a:gd name="T56" fmla="*/ 237 w 286"/>
                  <a:gd name="T57" fmla="*/ 197 h 455"/>
                  <a:gd name="T58" fmla="*/ 255 w 286"/>
                  <a:gd name="T59" fmla="*/ 197 h 455"/>
                  <a:gd name="T60" fmla="*/ 255 w 286"/>
                  <a:gd name="T61" fmla="*/ 173 h 455"/>
                  <a:gd name="T62" fmla="*/ 219 w 286"/>
                  <a:gd name="T63" fmla="*/ 173 h 455"/>
                  <a:gd name="T64" fmla="*/ 194 w 286"/>
                  <a:gd name="T65" fmla="*/ 138 h 455"/>
                  <a:gd name="T66" fmla="*/ 194 w 286"/>
                  <a:gd name="T67" fmla="*/ 120 h 455"/>
                  <a:gd name="T68" fmla="*/ 181 w 286"/>
                  <a:gd name="T69" fmla="*/ 120 h 455"/>
                  <a:gd name="T70" fmla="*/ 194 w 286"/>
                  <a:gd name="T71" fmla="*/ 106 h 455"/>
                  <a:gd name="T72" fmla="*/ 198 w 286"/>
                  <a:gd name="T73" fmla="*/ 31 h 455"/>
                  <a:gd name="T74" fmla="*/ 181 w 286"/>
                  <a:gd name="T75" fmla="*/ 18 h 455"/>
                  <a:gd name="T76" fmla="*/ 163 w 286"/>
                  <a:gd name="T77" fmla="*/ 18 h 455"/>
                  <a:gd name="T78" fmla="*/ 145 w 286"/>
                  <a:gd name="T79" fmla="*/ 0 h 455"/>
                  <a:gd name="T80" fmla="*/ 163 w 286"/>
                  <a:gd name="T81" fmla="*/ 18 h 455"/>
                  <a:gd name="T82" fmla="*/ 149 w 286"/>
                  <a:gd name="T83" fmla="*/ 71 h 455"/>
                  <a:gd name="T84" fmla="*/ 113 w 286"/>
                  <a:gd name="T85" fmla="*/ 88 h 455"/>
                  <a:gd name="T86" fmla="*/ 100 w 286"/>
                  <a:gd name="T87" fmla="*/ 106 h 455"/>
                  <a:gd name="T88" fmla="*/ 103 w 286"/>
                  <a:gd name="T89" fmla="*/ 120 h 455"/>
                  <a:gd name="T90" fmla="*/ 85 w 286"/>
                  <a:gd name="T91" fmla="*/ 138 h 455"/>
                  <a:gd name="T92" fmla="*/ 103 w 286"/>
                  <a:gd name="T93" fmla="*/ 151 h 455"/>
                  <a:gd name="T94" fmla="*/ 85 w 286"/>
                  <a:gd name="T95" fmla="*/ 197 h 455"/>
                  <a:gd name="T96" fmla="*/ 67 w 286"/>
                  <a:gd name="T97" fmla="*/ 230 h 455"/>
                  <a:gd name="T98" fmla="*/ 32 w 286"/>
                  <a:gd name="T99" fmla="*/ 279 h 455"/>
                  <a:gd name="T100" fmla="*/ 0 w 286"/>
                  <a:gd name="T101" fmla="*/ 353 h 455"/>
                  <a:gd name="T102" fmla="*/ 0 w 286"/>
                  <a:gd name="T103" fmla="*/ 430 h 455"/>
                  <a:gd name="T104" fmla="*/ 15 w 286"/>
                  <a:gd name="T105" fmla="*/ 448 h 455"/>
                  <a:gd name="T106" fmla="*/ 18 w 286"/>
                  <a:gd name="T107" fmla="*/ 455 h 455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w 286"/>
                  <a:gd name="T163" fmla="*/ 0 h 455"/>
                  <a:gd name="T164" fmla="*/ 286 w 286"/>
                  <a:gd name="T165" fmla="*/ 455 h 455"/>
                </a:gdLst>
                <a:ahLst/>
                <a:cxnLst>
                  <a:cxn ang="T108">
                    <a:pos x="T0" y="T1"/>
                  </a:cxn>
                  <a:cxn ang="T109">
                    <a:pos x="T2" y="T3"/>
                  </a:cxn>
                  <a:cxn ang="T110">
                    <a:pos x="T4" y="T5"/>
                  </a:cxn>
                  <a:cxn ang="T111">
                    <a:pos x="T6" y="T7"/>
                  </a:cxn>
                  <a:cxn ang="T112">
                    <a:pos x="T8" y="T9"/>
                  </a:cxn>
                  <a:cxn ang="T113">
                    <a:pos x="T10" y="T11"/>
                  </a:cxn>
                  <a:cxn ang="T114">
                    <a:pos x="T12" y="T13"/>
                  </a:cxn>
                  <a:cxn ang="T115">
                    <a:pos x="T14" y="T15"/>
                  </a:cxn>
                  <a:cxn ang="T116">
                    <a:pos x="T16" y="T17"/>
                  </a:cxn>
                  <a:cxn ang="T117">
                    <a:pos x="T18" y="T19"/>
                  </a:cxn>
                  <a:cxn ang="T118">
                    <a:pos x="T20" y="T21"/>
                  </a:cxn>
                  <a:cxn ang="T119">
                    <a:pos x="T22" y="T23"/>
                  </a:cxn>
                  <a:cxn ang="T120">
                    <a:pos x="T24" y="T25"/>
                  </a:cxn>
                  <a:cxn ang="T121">
                    <a:pos x="T26" y="T27"/>
                  </a:cxn>
                  <a:cxn ang="T122">
                    <a:pos x="T28" y="T29"/>
                  </a:cxn>
                  <a:cxn ang="T123">
                    <a:pos x="T30" y="T31"/>
                  </a:cxn>
                  <a:cxn ang="T124">
                    <a:pos x="T32" y="T33"/>
                  </a:cxn>
                  <a:cxn ang="T125">
                    <a:pos x="T34" y="T35"/>
                  </a:cxn>
                  <a:cxn ang="T126">
                    <a:pos x="T36" y="T37"/>
                  </a:cxn>
                  <a:cxn ang="T127">
                    <a:pos x="T38" y="T39"/>
                  </a:cxn>
                  <a:cxn ang="T128">
                    <a:pos x="T40" y="T41"/>
                  </a:cxn>
                  <a:cxn ang="T129">
                    <a:pos x="T42" y="T43"/>
                  </a:cxn>
                  <a:cxn ang="T130">
                    <a:pos x="T44" y="T45"/>
                  </a:cxn>
                  <a:cxn ang="T131">
                    <a:pos x="T46" y="T47"/>
                  </a:cxn>
                  <a:cxn ang="T132">
                    <a:pos x="T48" y="T49"/>
                  </a:cxn>
                  <a:cxn ang="T133">
                    <a:pos x="T50" y="T51"/>
                  </a:cxn>
                  <a:cxn ang="T134">
                    <a:pos x="T52" y="T53"/>
                  </a:cxn>
                  <a:cxn ang="T135">
                    <a:pos x="T54" y="T55"/>
                  </a:cxn>
                  <a:cxn ang="T136">
                    <a:pos x="T56" y="T57"/>
                  </a:cxn>
                  <a:cxn ang="T137">
                    <a:pos x="T58" y="T59"/>
                  </a:cxn>
                  <a:cxn ang="T138">
                    <a:pos x="T60" y="T61"/>
                  </a:cxn>
                  <a:cxn ang="T139">
                    <a:pos x="T62" y="T63"/>
                  </a:cxn>
                  <a:cxn ang="T140">
                    <a:pos x="T64" y="T65"/>
                  </a:cxn>
                  <a:cxn ang="T141">
                    <a:pos x="T66" y="T67"/>
                  </a:cxn>
                  <a:cxn ang="T142">
                    <a:pos x="T68" y="T69"/>
                  </a:cxn>
                  <a:cxn ang="T143">
                    <a:pos x="T70" y="T71"/>
                  </a:cxn>
                  <a:cxn ang="T144">
                    <a:pos x="T72" y="T73"/>
                  </a:cxn>
                  <a:cxn ang="T145">
                    <a:pos x="T74" y="T75"/>
                  </a:cxn>
                  <a:cxn ang="T146">
                    <a:pos x="T76" y="T77"/>
                  </a:cxn>
                  <a:cxn ang="T147">
                    <a:pos x="T78" y="T79"/>
                  </a:cxn>
                  <a:cxn ang="T148">
                    <a:pos x="T80" y="T81"/>
                  </a:cxn>
                  <a:cxn ang="T149">
                    <a:pos x="T82" y="T83"/>
                  </a:cxn>
                  <a:cxn ang="T150">
                    <a:pos x="T84" y="T85"/>
                  </a:cxn>
                  <a:cxn ang="T151">
                    <a:pos x="T86" y="T87"/>
                  </a:cxn>
                  <a:cxn ang="T152">
                    <a:pos x="T88" y="T89"/>
                  </a:cxn>
                  <a:cxn ang="T153">
                    <a:pos x="T90" y="T91"/>
                  </a:cxn>
                  <a:cxn ang="T154">
                    <a:pos x="T92" y="T93"/>
                  </a:cxn>
                  <a:cxn ang="T155">
                    <a:pos x="T94" y="T95"/>
                  </a:cxn>
                  <a:cxn ang="T156">
                    <a:pos x="T96" y="T97"/>
                  </a:cxn>
                  <a:cxn ang="T157">
                    <a:pos x="T98" y="T99"/>
                  </a:cxn>
                  <a:cxn ang="T158">
                    <a:pos x="T100" y="T101"/>
                  </a:cxn>
                  <a:cxn ang="T159">
                    <a:pos x="T102" y="T103"/>
                  </a:cxn>
                  <a:cxn ang="T160">
                    <a:pos x="T104" y="T105"/>
                  </a:cxn>
                  <a:cxn ang="T161">
                    <a:pos x="T106" y="T107"/>
                  </a:cxn>
                </a:cxnLst>
                <a:rect l="T162" t="T163" r="T164" b="T165"/>
                <a:pathLst>
                  <a:path w="286" h="455">
                    <a:moveTo>
                      <a:pt x="18" y="455"/>
                    </a:moveTo>
                    <a:lnTo>
                      <a:pt x="32" y="448"/>
                    </a:lnTo>
                    <a:lnTo>
                      <a:pt x="32" y="430"/>
                    </a:lnTo>
                    <a:lnTo>
                      <a:pt x="67" y="430"/>
                    </a:lnTo>
                    <a:lnTo>
                      <a:pt x="82" y="448"/>
                    </a:lnTo>
                    <a:lnTo>
                      <a:pt x="113" y="448"/>
                    </a:lnTo>
                    <a:lnTo>
                      <a:pt x="131" y="430"/>
                    </a:lnTo>
                    <a:lnTo>
                      <a:pt x="163" y="430"/>
                    </a:lnTo>
                    <a:lnTo>
                      <a:pt x="181" y="448"/>
                    </a:lnTo>
                    <a:lnTo>
                      <a:pt x="205" y="448"/>
                    </a:lnTo>
                    <a:lnTo>
                      <a:pt x="237" y="448"/>
                    </a:lnTo>
                    <a:lnTo>
                      <a:pt x="272" y="448"/>
                    </a:lnTo>
                    <a:lnTo>
                      <a:pt x="261" y="440"/>
                    </a:lnTo>
                    <a:lnTo>
                      <a:pt x="268" y="430"/>
                    </a:lnTo>
                    <a:lnTo>
                      <a:pt x="255" y="430"/>
                    </a:lnTo>
                    <a:lnTo>
                      <a:pt x="255" y="416"/>
                    </a:lnTo>
                    <a:lnTo>
                      <a:pt x="255" y="402"/>
                    </a:lnTo>
                    <a:lnTo>
                      <a:pt x="255" y="384"/>
                    </a:lnTo>
                    <a:lnTo>
                      <a:pt x="268" y="384"/>
                    </a:lnTo>
                    <a:lnTo>
                      <a:pt x="237" y="367"/>
                    </a:lnTo>
                    <a:lnTo>
                      <a:pt x="255" y="353"/>
                    </a:lnTo>
                    <a:lnTo>
                      <a:pt x="255" y="324"/>
                    </a:lnTo>
                    <a:lnTo>
                      <a:pt x="286" y="310"/>
                    </a:lnTo>
                    <a:lnTo>
                      <a:pt x="268" y="293"/>
                    </a:lnTo>
                    <a:lnTo>
                      <a:pt x="255" y="293"/>
                    </a:lnTo>
                    <a:lnTo>
                      <a:pt x="237" y="261"/>
                    </a:lnTo>
                    <a:lnTo>
                      <a:pt x="237" y="243"/>
                    </a:lnTo>
                    <a:lnTo>
                      <a:pt x="219" y="225"/>
                    </a:lnTo>
                    <a:lnTo>
                      <a:pt x="237" y="197"/>
                    </a:lnTo>
                    <a:lnTo>
                      <a:pt x="255" y="197"/>
                    </a:lnTo>
                    <a:lnTo>
                      <a:pt x="255" y="173"/>
                    </a:lnTo>
                    <a:lnTo>
                      <a:pt x="219" y="173"/>
                    </a:lnTo>
                    <a:lnTo>
                      <a:pt x="194" y="138"/>
                    </a:lnTo>
                    <a:lnTo>
                      <a:pt x="194" y="120"/>
                    </a:lnTo>
                    <a:lnTo>
                      <a:pt x="181" y="120"/>
                    </a:lnTo>
                    <a:lnTo>
                      <a:pt x="194" y="106"/>
                    </a:lnTo>
                    <a:lnTo>
                      <a:pt x="198" y="31"/>
                    </a:lnTo>
                    <a:lnTo>
                      <a:pt x="181" y="18"/>
                    </a:lnTo>
                    <a:lnTo>
                      <a:pt x="163" y="18"/>
                    </a:lnTo>
                    <a:lnTo>
                      <a:pt x="145" y="0"/>
                    </a:lnTo>
                    <a:lnTo>
                      <a:pt x="163" y="18"/>
                    </a:lnTo>
                    <a:lnTo>
                      <a:pt x="149" y="71"/>
                    </a:lnTo>
                    <a:lnTo>
                      <a:pt x="113" y="88"/>
                    </a:lnTo>
                    <a:lnTo>
                      <a:pt x="100" y="106"/>
                    </a:lnTo>
                    <a:lnTo>
                      <a:pt x="103" y="120"/>
                    </a:lnTo>
                    <a:lnTo>
                      <a:pt x="85" y="138"/>
                    </a:lnTo>
                    <a:lnTo>
                      <a:pt x="103" y="151"/>
                    </a:lnTo>
                    <a:lnTo>
                      <a:pt x="85" y="197"/>
                    </a:lnTo>
                    <a:lnTo>
                      <a:pt x="67" y="230"/>
                    </a:lnTo>
                    <a:lnTo>
                      <a:pt x="32" y="279"/>
                    </a:lnTo>
                    <a:lnTo>
                      <a:pt x="0" y="353"/>
                    </a:lnTo>
                    <a:lnTo>
                      <a:pt x="0" y="430"/>
                    </a:lnTo>
                    <a:lnTo>
                      <a:pt x="15" y="448"/>
                    </a:lnTo>
                    <a:lnTo>
                      <a:pt x="18" y="455"/>
                    </a:lnTo>
                  </a:path>
                </a:pathLst>
              </a:custGeom>
              <a:solidFill>
                <a:srgbClr val="00B3C0"/>
              </a:solidFill>
              <a:ln w="9525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pt-BR"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67" name="Group 74"/>
          <p:cNvGrpSpPr>
            <a:grpSpLocks noChangeAspect="1"/>
          </p:cNvGrpSpPr>
          <p:nvPr/>
        </p:nvGrpSpPr>
        <p:grpSpPr bwMode="auto">
          <a:xfrm>
            <a:off x="8257973" y="169862"/>
            <a:ext cx="767707" cy="847296"/>
            <a:chOff x="3651" y="1732"/>
            <a:chExt cx="277" cy="311"/>
          </a:xfrm>
          <a:solidFill>
            <a:schemeClr val="bg1">
              <a:lumMod val="85000"/>
            </a:schemeClr>
          </a:solidFill>
        </p:grpSpPr>
        <p:sp>
          <p:nvSpPr>
            <p:cNvPr id="68" name="Freeform 75"/>
            <p:cNvSpPr>
              <a:spLocks noChangeAspect="1"/>
            </p:cNvSpPr>
            <p:nvPr/>
          </p:nvSpPr>
          <p:spPr bwMode="auto">
            <a:xfrm>
              <a:off x="3651" y="1732"/>
              <a:ext cx="277" cy="311"/>
            </a:xfrm>
            <a:custGeom>
              <a:avLst/>
              <a:gdLst>
                <a:gd name="T0" fmla="*/ 179 w 277"/>
                <a:gd name="T1" fmla="*/ 0 h 311"/>
                <a:gd name="T2" fmla="*/ 210 w 277"/>
                <a:gd name="T3" fmla="*/ 15 h 311"/>
                <a:gd name="T4" fmla="*/ 228 w 277"/>
                <a:gd name="T5" fmla="*/ 95 h 311"/>
                <a:gd name="T6" fmla="*/ 228 w 277"/>
                <a:gd name="T7" fmla="*/ 113 h 311"/>
                <a:gd name="T8" fmla="*/ 241 w 277"/>
                <a:gd name="T9" fmla="*/ 113 h 311"/>
                <a:gd name="T10" fmla="*/ 241 w 277"/>
                <a:gd name="T11" fmla="*/ 141 h 311"/>
                <a:gd name="T12" fmla="*/ 277 w 277"/>
                <a:gd name="T13" fmla="*/ 156 h 311"/>
                <a:gd name="T14" fmla="*/ 277 w 277"/>
                <a:gd name="T15" fmla="*/ 174 h 311"/>
                <a:gd name="T16" fmla="*/ 259 w 277"/>
                <a:gd name="T17" fmla="*/ 205 h 311"/>
                <a:gd name="T18" fmla="*/ 241 w 277"/>
                <a:gd name="T19" fmla="*/ 219 h 311"/>
                <a:gd name="T20" fmla="*/ 210 w 277"/>
                <a:gd name="T21" fmla="*/ 237 h 311"/>
                <a:gd name="T22" fmla="*/ 210 w 277"/>
                <a:gd name="T23" fmla="*/ 251 h 311"/>
                <a:gd name="T24" fmla="*/ 196 w 277"/>
                <a:gd name="T25" fmla="*/ 268 h 311"/>
                <a:gd name="T26" fmla="*/ 179 w 277"/>
                <a:gd name="T27" fmla="*/ 273 h 311"/>
                <a:gd name="T28" fmla="*/ 175 w 277"/>
                <a:gd name="T29" fmla="*/ 293 h 311"/>
                <a:gd name="T30" fmla="*/ 161 w 277"/>
                <a:gd name="T31" fmla="*/ 311 h 311"/>
                <a:gd name="T32" fmla="*/ 129 w 277"/>
                <a:gd name="T33" fmla="*/ 293 h 311"/>
                <a:gd name="T34" fmla="*/ 116 w 277"/>
                <a:gd name="T35" fmla="*/ 258 h 311"/>
                <a:gd name="T36" fmla="*/ 98 w 277"/>
                <a:gd name="T37" fmla="*/ 237 h 311"/>
                <a:gd name="T38" fmla="*/ 95 w 277"/>
                <a:gd name="T39" fmla="*/ 187 h 311"/>
                <a:gd name="T40" fmla="*/ 63 w 277"/>
                <a:gd name="T41" fmla="*/ 156 h 311"/>
                <a:gd name="T42" fmla="*/ 31 w 277"/>
                <a:gd name="T43" fmla="*/ 156 h 311"/>
                <a:gd name="T44" fmla="*/ 18 w 277"/>
                <a:gd name="T45" fmla="*/ 141 h 311"/>
                <a:gd name="T46" fmla="*/ 0 w 277"/>
                <a:gd name="T47" fmla="*/ 138 h 311"/>
                <a:gd name="T48" fmla="*/ 0 w 277"/>
                <a:gd name="T49" fmla="*/ 100 h 311"/>
                <a:gd name="T50" fmla="*/ 18 w 277"/>
                <a:gd name="T51" fmla="*/ 100 h 311"/>
                <a:gd name="T52" fmla="*/ 31 w 277"/>
                <a:gd name="T53" fmla="*/ 113 h 311"/>
                <a:gd name="T54" fmla="*/ 49 w 277"/>
                <a:gd name="T55" fmla="*/ 113 h 311"/>
                <a:gd name="T56" fmla="*/ 49 w 277"/>
                <a:gd name="T57" fmla="*/ 100 h 311"/>
                <a:gd name="T58" fmla="*/ 63 w 277"/>
                <a:gd name="T59" fmla="*/ 113 h 311"/>
                <a:gd name="T60" fmla="*/ 85 w 277"/>
                <a:gd name="T61" fmla="*/ 100 h 311"/>
                <a:gd name="T62" fmla="*/ 98 w 277"/>
                <a:gd name="T63" fmla="*/ 113 h 311"/>
                <a:gd name="T64" fmla="*/ 116 w 277"/>
                <a:gd name="T65" fmla="*/ 113 h 311"/>
                <a:gd name="T66" fmla="*/ 129 w 277"/>
                <a:gd name="T67" fmla="*/ 100 h 311"/>
                <a:gd name="T68" fmla="*/ 161 w 277"/>
                <a:gd name="T69" fmla="*/ 32 h 311"/>
                <a:gd name="T70" fmla="*/ 179 w 277"/>
                <a:gd name="T71" fmla="*/ 15 h 311"/>
                <a:gd name="T72" fmla="*/ 179 w 277"/>
                <a:gd name="T73" fmla="*/ 0 h 311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277"/>
                <a:gd name="T112" fmla="*/ 0 h 311"/>
                <a:gd name="T113" fmla="*/ 277 w 277"/>
                <a:gd name="T114" fmla="*/ 311 h 311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277" h="311">
                  <a:moveTo>
                    <a:pt x="179" y="0"/>
                  </a:moveTo>
                  <a:lnTo>
                    <a:pt x="210" y="15"/>
                  </a:lnTo>
                  <a:lnTo>
                    <a:pt x="228" y="95"/>
                  </a:lnTo>
                  <a:lnTo>
                    <a:pt x="228" y="113"/>
                  </a:lnTo>
                  <a:lnTo>
                    <a:pt x="241" y="113"/>
                  </a:lnTo>
                  <a:lnTo>
                    <a:pt x="241" y="141"/>
                  </a:lnTo>
                  <a:lnTo>
                    <a:pt x="277" y="156"/>
                  </a:lnTo>
                  <a:lnTo>
                    <a:pt x="277" y="174"/>
                  </a:lnTo>
                  <a:lnTo>
                    <a:pt x="259" y="205"/>
                  </a:lnTo>
                  <a:lnTo>
                    <a:pt x="241" y="219"/>
                  </a:lnTo>
                  <a:lnTo>
                    <a:pt x="210" y="237"/>
                  </a:lnTo>
                  <a:lnTo>
                    <a:pt x="210" y="251"/>
                  </a:lnTo>
                  <a:lnTo>
                    <a:pt x="196" y="268"/>
                  </a:lnTo>
                  <a:lnTo>
                    <a:pt x="179" y="273"/>
                  </a:lnTo>
                  <a:lnTo>
                    <a:pt x="175" y="293"/>
                  </a:lnTo>
                  <a:lnTo>
                    <a:pt x="161" y="311"/>
                  </a:lnTo>
                  <a:lnTo>
                    <a:pt x="129" y="293"/>
                  </a:lnTo>
                  <a:lnTo>
                    <a:pt x="116" y="258"/>
                  </a:lnTo>
                  <a:lnTo>
                    <a:pt x="98" y="237"/>
                  </a:lnTo>
                  <a:lnTo>
                    <a:pt x="95" y="187"/>
                  </a:lnTo>
                  <a:lnTo>
                    <a:pt x="63" y="156"/>
                  </a:lnTo>
                  <a:lnTo>
                    <a:pt x="31" y="156"/>
                  </a:lnTo>
                  <a:lnTo>
                    <a:pt x="18" y="141"/>
                  </a:lnTo>
                  <a:lnTo>
                    <a:pt x="0" y="138"/>
                  </a:lnTo>
                  <a:lnTo>
                    <a:pt x="0" y="100"/>
                  </a:lnTo>
                  <a:lnTo>
                    <a:pt x="18" y="100"/>
                  </a:lnTo>
                  <a:lnTo>
                    <a:pt x="31" y="113"/>
                  </a:lnTo>
                  <a:lnTo>
                    <a:pt x="49" y="113"/>
                  </a:lnTo>
                  <a:lnTo>
                    <a:pt x="49" y="100"/>
                  </a:lnTo>
                  <a:lnTo>
                    <a:pt x="63" y="113"/>
                  </a:lnTo>
                  <a:lnTo>
                    <a:pt x="85" y="100"/>
                  </a:lnTo>
                  <a:lnTo>
                    <a:pt x="98" y="113"/>
                  </a:lnTo>
                  <a:lnTo>
                    <a:pt x="116" y="113"/>
                  </a:lnTo>
                  <a:lnTo>
                    <a:pt x="129" y="100"/>
                  </a:lnTo>
                  <a:lnTo>
                    <a:pt x="161" y="32"/>
                  </a:lnTo>
                  <a:lnTo>
                    <a:pt x="179" y="15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rgbClr val="087AB7"/>
            </a:solidFill>
            <a:ln w="9525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pt-BR">
                <a:cs typeface="Arial" panose="020B0604020202020204" pitchFamily="34" charset="0"/>
              </a:endParaRPr>
            </a:p>
          </p:txBody>
        </p:sp>
        <p:sp>
          <p:nvSpPr>
            <p:cNvPr id="69" name="Freeform 76"/>
            <p:cNvSpPr>
              <a:spLocks noChangeAspect="1"/>
            </p:cNvSpPr>
            <p:nvPr/>
          </p:nvSpPr>
          <p:spPr bwMode="auto">
            <a:xfrm>
              <a:off x="3651" y="1732"/>
              <a:ext cx="277" cy="311"/>
            </a:xfrm>
            <a:custGeom>
              <a:avLst/>
              <a:gdLst>
                <a:gd name="T0" fmla="*/ 179 w 277"/>
                <a:gd name="T1" fmla="*/ 0 h 311"/>
                <a:gd name="T2" fmla="*/ 210 w 277"/>
                <a:gd name="T3" fmla="*/ 15 h 311"/>
                <a:gd name="T4" fmla="*/ 228 w 277"/>
                <a:gd name="T5" fmla="*/ 95 h 311"/>
                <a:gd name="T6" fmla="*/ 228 w 277"/>
                <a:gd name="T7" fmla="*/ 113 h 311"/>
                <a:gd name="T8" fmla="*/ 241 w 277"/>
                <a:gd name="T9" fmla="*/ 113 h 311"/>
                <a:gd name="T10" fmla="*/ 241 w 277"/>
                <a:gd name="T11" fmla="*/ 141 h 311"/>
                <a:gd name="T12" fmla="*/ 277 w 277"/>
                <a:gd name="T13" fmla="*/ 156 h 311"/>
                <a:gd name="T14" fmla="*/ 277 w 277"/>
                <a:gd name="T15" fmla="*/ 174 h 311"/>
                <a:gd name="T16" fmla="*/ 259 w 277"/>
                <a:gd name="T17" fmla="*/ 205 h 311"/>
                <a:gd name="T18" fmla="*/ 241 w 277"/>
                <a:gd name="T19" fmla="*/ 219 h 311"/>
                <a:gd name="T20" fmla="*/ 210 w 277"/>
                <a:gd name="T21" fmla="*/ 237 h 311"/>
                <a:gd name="T22" fmla="*/ 210 w 277"/>
                <a:gd name="T23" fmla="*/ 251 h 311"/>
                <a:gd name="T24" fmla="*/ 196 w 277"/>
                <a:gd name="T25" fmla="*/ 268 h 311"/>
                <a:gd name="T26" fmla="*/ 179 w 277"/>
                <a:gd name="T27" fmla="*/ 273 h 311"/>
                <a:gd name="T28" fmla="*/ 175 w 277"/>
                <a:gd name="T29" fmla="*/ 293 h 311"/>
                <a:gd name="T30" fmla="*/ 161 w 277"/>
                <a:gd name="T31" fmla="*/ 311 h 311"/>
                <a:gd name="T32" fmla="*/ 129 w 277"/>
                <a:gd name="T33" fmla="*/ 293 h 311"/>
                <a:gd name="T34" fmla="*/ 116 w 277"/>
                <a:gd name="T35" fmla="*/ 258 h 311"/>
                <a:gd name="T36" fmla="*/ 98 w 277"/>
                <a:gd name="T37" fmla="*/ 237 h 311"/>
                <a:gd name="T38" fmla="*/ 95 w 277"/>
                <a:gd name="T39" fmla="*/ 187 h 311"/>
                <a:gd name="T40" fmla="*/ 63 w 277"/>
                <a:gd name="T41" fmla="*/ 156 h 311"/>
                <a:gd name="T42" fmla="*/ 31 w 277"/>
                <a:gd name="T43" fmla="*/ 156 h 311"/>
                <a:gd name="T44" fmla="*/ 18 w 277"/>
                <a:gd name="T45" fmla="*/ 141 h 311"/>
                <a:gd name="T46" fmla="*/ 0 w 277"/>
                <a:gd name="T47" fmla="*/ 138 h 311"/>
                <a:gd name="T48" fmla="*/ 0 w 277"/>
                <a:gd name="T49" fmla="*/ 100 h 311"/>
                <a:gd name="T50" fmla="*/ 18 w 277"/>
                <a:gd name="T51" fmla="*/ 100 h 311"/>
                <a:gd name="T52" fmla="*/ 31 w 277"/>
                <a:gd name="T53" fmla="*/ 113 h 311"/>
                <a:gd name="T54" fmla="*/ 49 w 277"/>
                <a:gd name="T55" fmla="*/ 113 h 311"/>
                <a:gd name="T56" fmla="*/ 49 w 277"/>
                <a:gd name="T57" fmla="*/ 100 h 311"/>
                <a:gd name="T58" fmla="*/ 63 w 277"/>
                <a:gd name="T59" fmla="*/ 113 h 311"/>
                <a:gd name="T60" fmla="*/ 85 w 277"/>
                <a:gd name="T61" fmla="*/ 100 h 311"/>
                <a:gd name="T62" fmla="*/ 98 w 277"/>
                <a:gd name="T63" fmla="*/ 113 h 311"/>
                <a:gd name="T64" fmla="*/ 116 w 277"/>
                <a:gd name="T65" fmla="*/ 113 h 311"/>
                <a:gd name="T66" fmla="*/ 129 w 277"/>
                <a:gd name="T67" fmla="*/ 100 h 311"/>
                <a:gd name="T68" fmla="*/ 161 w 277"/>
                <a:gd name="T69" fmla="*/ 32 h 311"/>
                <a:gd name="T70" fmla="*/ 179 w 277"/>
                <a:gd name="T71" fmla="*/ 15 h 311"/>
                <a:gd name="T72" fmla="*/ 179 w 277"/>
                <a:gd name="T73" fmla="*/ 0 h 311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277"/>
                <a:gd name="T112" fmla="*/ 0 h 311"/>
                <a:gd name="T113" fmla="*/ 277 w 277"/>
                <a:gd name="T114" fmla="*/ 311 h 311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277" h="311">
                  <a:moveTo>
                    <a:pt x="179" y="0"/>
                  </a:moveTo>
                  <a:lnTo>
                    <a:pt x="210" y="15"/>
                  </a:lnTo>
                  <a:lnTo>
                    <a:pt x="228" y="95"/>
                  </a:lnTo>
                  <a:lnTo>
                    <a:pt x="228" y="113"/>
                  </a:lnTo>
                  <a:lnTo>
                    <a:pt x="241" y="113"/>
                  </a:lnTo>
                  <a:lnTo>
                    <a:pt x="241" y="141"/>
                  </a:lnTo>
                  <a:lnTo>
                    <a:pt x="277" y="156"/>
                  </a:lnTo>
                  <a:lnTo>
                    <a:pt x="277" y="174"/>
                  </a:lnTo>
                  <a:lnTo>
                    <a:pt x="259" y="205"/>
                  </a:lnTo>
                  <a:lnTo>
                    <a:pt x="241" y="219"/>
                  </a:lnTo>
                  <a:lnTo>
                    <a:pt x="210" y="237"/>
                  </a:lnTo>
                  <a:lnTo>
                    <a:pt x="210" y="251"/>
                  </a:lnTo>
                  <a:lnTo>
                    <a:pt x="196" y="268"/>
                  </a:lnTo>
                  <a:lnTo>
                    <a:pt x="179" y="273"/>
                  </a:lnTo>
                  <a:lnTo>
                    <a:pt x="175" y="293"/>
                  </a:lnTo>
                  <a:lnTo>
                    <a:pt x="161" y="311"/>
                  </a:lnTo>
                  <a:lnTo>
                    <a:pt x="129" y="293"/>
                  </a:lnTo>
                  <a:lnTo>
                    <a:pt x="116" y="258"/>
                  </a:lnTo>
                  <a:lnTo>
                    <a:pt x="98" y="237"/>
                  </a:lnTo>
                  <a:lnTo>
                    <a:pt x="95" y="187"/>
                  </a:lnTo>
                  <a:lnTo>
                    <a:pt x="63" y="156"/>
                  </a:lnTo>
                  <a:lnTo>
                    <a:pt x="31" y="156"/>
                  </a:lnTo>
                  <a:lnTo>
                    <a:pt x="18" y="141"/>
                  </a:lnTo>
                  <a:lnTo>
                    <a:pt x="0" y="138"/>
                  </a:lnTo>
                  <a:lnTo>
                    <a:pt x="0" y="100"/>
                  </a:lnTo>
                  <a:lnTo>
                    <a:pt x="18" y="100"/>
                  </a:lnTo>
                  <a:lnTo>
                    <a:pt x="31" y="113"/>
                  </a:lnTo>
                  <a:lnTo>
                    <a:pt x="49" y="113"/>
                  </a:lnTo>
                  <a:lnTo>
                    <a:pt x="49" y="100"/>
                  </a:lnTo>
                  <a:lnTo>
                    <a:pt x="63" y="113"/>
                  </a:lnTo>
                  <a:lnTo>
                    <a:pt x="85" y="100"/>
                  </a:lnTo>
                  <a:lnTo>
                    <a:pt x="98" y="113"/>
                  </a:lnTo>
                  <a:lnTo>
                    <a:pt x="116" y="113"/>
                  </a:lnTo>
                  <a:lnTo>
                    <a:pt x="129" y="100"/>
                  </a:lnTo>
                  <a:lnTo>
                    <a:pt x="161" y="32"/>
                  </a:lnTo>
                  <a:lnTo>
                    <a:pt x="179" y="15"/>
                  </a:lnTo>
                  <a:lnTo>
                    <a:pt x="179" y="0"/>
                  </a:lnTo>
                </a:path>
              </a:pathLst>
            </a:custGeom>
            <a:solidFill>
              <a:srgbClr val="087AB7"/>
            </a:solidFill>
            <a:ln w="9525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pt-BR">
                <a:cs typeface="Arial" panose="020B0604020202020204" pitchFamily="34" charset="0"/>
              </a:endParaRPr>
            </a:p>
          </p:txBody>
        </p:sp>
      </p:grpSp>
      <p:grpSp>
        <p:nvGrpSpPr>
          <p:cNvPr id="70" name="Group 77"/>
          <p:cNvGrpSpPr>
            <a:grpSpLocks noChangeAspect="1"/>
          </p:cNvGrpSpPr>
          <p:nvPr/>
        </p:nvGrpSpPr>
        <p:grpSpPr bwMode="auto">
          <a:xfrm>
            <a:off x="7601708" y="442091"/>
            <a:ext cx="2027612" cy="1920107"/>
            <a:chOff x="3414" y="1832"/>
            <a:chExt cx="733" cy="707"/>
          </a:xfrm>
          <a:solidFill>
            <a:schemeClr val="bg1">
              <a:lumMod val="85000"/>
            </a:schemeClr>
          </a:solidFill>
        </p:grpSpPr>
        <p:sp>
          <p:nvSpPr>
            <p:cNvPr id="71" name="Freeform 78"/>
            <p:cNvSpPr>
              <a:spLocks noChangeAspect="1"/>
            </p:cNvSpPr>
            <p:nvPr/>
          </p:nvSpPr>
          <p:spPr bwMode="auto">
            <a:xfrm>
              <a:off x="3414" y="1832"/>
              <a:ext cx="733" cy="707"/>
            </a:xfrm>
            <a:custGeom>
              <a:avLst/>
              <a:gdLst>
                <a:gd name="T0" fmla="*/ 0 w 733"/>
                <a:gd name="T1" fmla="*/ 70 h 707"/>
                <a:gd name="T2" fmla="*/ 49 w 733"/>
                <a:gd name="T3" fmla="*/ 56 h 707"/>
                <a:gd name="T4" fmla="*/ 82 w 733"/>
                <a:gd name="T5" fmla="*/ 42 h 707"/>
                <a:gd name="T6" fmla="*/ 126 w 733"/>
                <a:gd name="T7" fmla="*/ 42 h 707"/>
                <a:gd name="T8" fmla="*/ 155 w 733"/>
                <a:gd name="T9" fmla="*/ 14 h 707"/>
                <a:gd name="T10" fmla="*/ 236 w 733"/>
                <a:gd name="T11" fmla="*/ 0 h 707"/>
                <a:gd name="T12" fmla="*/ 254 w 733"/>
                <a:gd name="T13" fmla="*/ 42 h 707"/>
                <a:gd name="T14" fmla="*/ 300 w 733"/>
                <a:gd name="T15" fmla="*/ 56 h 707"/>
                <a:gd name="T16" fmla="*/ 335 w 733"/>
                <a:gd name="T17" fmla="*/ 137 h 707"/>
                <a:gd name="T18" fmla="*/ 366 w 733"/>
                <a:gd name="T19" fmla="*/ 193 h 707"/>
                <a:gd name="T20" fmla="*/ 398 w 733"/>
                <a:gd name="T21" fmla="*/ 229 h 707"/>
                <a:gd name="T22" fmla="*/ 380 w 733"/>
                <a:gd name="T23" fmla="*/ 242 h 707"/>
                <a:gd name="T24" fmla="*/ 448 w 733"/>
                <a:gd name="T25" fmla="*/ 211 h 707"/>
                <a:gd name="T26" fmla="*/ 465 w 733"/>
                <a:gd name="T27" fmla="*/ 229 h 707"/>
                <a:gd name="T28" fmla="*/ 448 w 733"/>
                <a:gd name="T29" fmla="*/ 242 h 707"/>
                <a:gd name="T30" fmla="*/ 479 w 733"/>
                <a:gd name="T31" fmla="*/ 242 h 707"/>
                <a:gd name="T32" fmla="*/ 497 w 733"/>
                <a:gd name="T33" fmla="*/ 260 h 707"/>
                <a:gd name="T34" fmla="*/ 515 w 733"/>
                <a:gd name="T35" fmla="*/ 260 h 707"/>
                <a:gd name="T36" fmla="*/ 546 w 733"/>
                <a:gd name="T37" fmla="*/ 242 h 707"/>
                <a:gd name="T38" fmla="*/ 528 w 733"/>
                <a:gd name="T39" fmla="*/ 291 h 707"/>
                <a:gd name="T40" fmla="*/ 564 w 733"/>
                <a:gd name="T41" fmla="*/ 260 h 707"/>
                <a:gd name="T42" fmla="*/ 613 w 733"/>
                <a:gd name="T43" fmla="*/ 229 h 707"/>
                <a:gd name="T44" fmla="*/ 659 w 733"/>
                <a:gd name="T45" fmla="*/ 168 h 707"/>
                <a:gd name="T46" fmla="*/ 666 w 733"/>
                <a:gd name="T47" fmla="*/ 168 h 707"/>
                <a:gd name="T48" fmla="*/ 718 w 733"/>
                <a:gd name="T49" fmla="*/ 211 h 707"/>
                <a:gd name="T50" fmla="*/ 733 w 733"/>
                <a:gd name="T51" fmla="*/ 260 h 707"/>
                <a:gd name="T52" fmla="*/ 701 w 733"/>
                <a:gd name="T53" fmla="*/ 331 h 707"/>
                <a:gd name="T54" fmla="*/ 659 w 733"/>
                <a:gd name="T55" fmla="*/ 398 h 707"/>
                <a:gd name="T56" fmla="*/ 623 w 733"/>
                <a:gd name="T57" fmla="*/ 450 h 707"/>
                <a:gd name="T58" fmla="*/ 577 w 733"/>
                <a:gd name="T59" fmla="*/ 521 h 707"/>
                <a:gd name="T60" fmla="*/ 564 w 733"/>
                <a:gd name="T61" fmla="*/ 552 h 707"/>
                <a:gd name="T62" fmla="*/ 564 w 733"/>
                <a:gd name="T63" fmla="*/ 584 h 707"/>
                <a:gd name="T64" fmla="*/ 528 w 733"/>
                <a:gd name="T65" fmla="*/ 658 h 707"/>
                <a:gd name="T66" fmla="*/ 120 w 733"/>
                <a:gd name="T67" fmla="*/ 693 h 707"/>
                <a:gd name="T68" fmla="*/ 95 w 733"/>
                <a:gd name="T69" fmla="*/ 658 h 707"/>
                <a:gd name="T70" fmla="*/ 78 w 733"/>
                <a:gd name="T71" fmla="*/ 602 h 707"/>
                <a:gd name="T72" fmla="*/ 28 w 733"/>
                <a:gd name="T73" fmla="*/ 539 h 707"/>
                <a:gd name="T74" fmla="*/ 134 w 733"/>
                <a:gd name="T75" fmla="*/ 278 h 707"/>
                <a:gd name="T76" fmla="*/ 98 w 733"/>
                <a:gd name="T77" fmla="*/ 246 h 707"/>
                <a:gd name="T78" fmla="*/ 49 w 733"/>
                <a:gd name="T79" fmla="*/ 229 h 707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733"/>
                <a:gd name="T121" fmla="*/ 0 h 707"/>
                <a:gd name="T122" fmla="*/ 733 w 733"/>
                <a:gd name="T123" fmla="*/ 707 h 707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733" h="707">
                  <a:moveTo>
                    <a:pt x="0" y="168"/>
                  </a:moveTo>
                  <a:lnTo>
                    <a:pt x="0" y="70"/>
                  </a:lnTo>
                  <a:lnTo>
                    <a:pt x="32" y="56"/>
                  </a:lnTo>
                  <a:lnTo>
                    <a:pt x="49" y="56"/>
                  </a:lnTo>
                  <a:lnTo>
                    <a:pt x="64" y="56"/>
                  </a:lnTo>
                  <a:lnTo>
                    <a:pt x="82" y="42"/>
                  </a:lnTo>
                  <a:lnTo>
                    <a:pt x="104" y="42"/>
                  </a:lnTo>
                  <a:lnTo>
                    <a:pt x="126" y="42"/>
                  </a:lnTo>
                  <a:lnTo>
                    <a:pt x="172" y="42"/>
                  </a:lnTo>
                  <a:lnTo>
                    <a:pt x="155" y="14"/>
                  </a:lnTo>
                  <a:lnTo>
                    <a:pt x="155" y="0"/>
                  </a:lnTo>
                  <a:lnTo>
                    <a:pt x="236" y="0"/>
                  </a:lnTo>
                  <a:lnTo>
                    <a:pt x="236" y="38"/>
                  </a:lnTo>
                  <a:lnTo>
                    <a:pt x="254" y="42"/>
                  </a:lnTo>
                  <a:lnTo>
                    <a:pt x="267" y="56"/>
                  </a:lnTo>
                  <a:lnTo>
                    <a:pt x="300" y="56"/>
                  </a:lnTo>
                  <a:lnTo>
                    <a:pt x="335" y="87"/>
                  </a:lnTo>
                  <a:lnTo>
                    <a:pt x="335" y="137"/>
                  </a:lnTo>
                  <a:lnTo>
                    <a:pt x="352" y="155"/>
                  </a:lnTo>
                  <a:lnTo>
                    <a:pt x="366" y="193"/>
                  </a:lnTo>
                  <a:lnTo>
                    <a:pt x="398" y="211"/>
                  </a:lnTo>
                  <a:lnTo>
                    <a:pt x="398" y="229"/>
                  </a:lnTo>
                  <a:lnTo>
                    <a:pt x="352" y="229"/>
                  </a:lnTo>
                  <a:lnTo>
                    <a:pt x="380" y="242"/>
                  </a:lnTo>
                  <a:lnTo>
                    <a:pt x="430" y="211"/>
                  </a:lnTo>
                  <a:lnTo>
                    <a:pt x="448" y="211"/>
                  </a:lnTo>
                  <a:lnTo>
                    <a:pt x="465" y="211"/>
                  </a:lnTo>
                  <a:lnTo>
                    <a:pt x="465" y="229"/>
                  </a:lnTo>
                  <a:lnTo>
                    <a:pt x="465" y="242"/>
                  </a:lnTo>
                  <a:lnTo>
                    <a:pt x="448" y="242"/>
                  </a:lnTo>
                  <a:lnTo>
                    <a:pt x="465" y="260"/>
                  </a:lnTo>
                  <a:lnTo>
                    <a:pt x="479" y="242"/>
                  </a:lnTo>
                  <a:lnTo>
                    <a:pt x="479" y="260"/>
                  </a:lnTo>
                  <a:lnTo>
                    <a:pt x="497" y="260"/>
                  </a:lnTo>
                  <a:lnTo>
                    <a:pt x="515" y="242"/>
                  </a:lnTo>
                  <a:lnTo>
                    <a:pt x="515" y="260"/>
                  </a:lnTo>
                  <a:lnTo>
                    <a:pt x="528" y="260"/>
                  </a:lnTo>
                  <a:lnTo>
                    <a:pt x="546" y="242"/>
                  </a:lnTo>
                  <a:lnTo>
                    <a:pt x="546" y="260"/>
                  </a:lnTo>
                  <a:lnTo>
                    <a:pt x="528" y="291"/>
                  </a:lnTo>
                  <a:lnTo>
                    <a:pt x="546" y="291"/>
                  </a:lnTo>
                  <a:lnTo>
                    <a:pt x="564" y="260"/>
                  </a:lnTo>
                  <a:lnTo>
                    <a:pt x="595" y="229"/>
                  </a:lnTo>
                  <a:lnTo>
                    <a:pt x="613" y="229"/>
                  </a:lnTo>
                  <a:lnTo>
                    <a:pt x="627" y="193"/>
                  </a:lnTo>
                  <a:lnTo>
                    <a:pt x="659" y="168"/>
                  </a:lnTo>
                  <a:lnTo>
                    <a:pt x="659" y="193"/>
                  </a:lnTo>
                  <a:lnTo>
                    <a:pt x="666" y="168"/>
                  </a:lnTo>
                  <a:lnTo>
                    <a:pt x="701" y="193"/>
                  </a:lnTo>
                  <a:lnTo>
                    <a:pt x="718" y="211"/>
                  </a:lnTo>
                  <a:lnTo>
                    <a:pt x="733" y="211"/>
                  </a:lnTo>
                  <a:lnTo>
                    <a:pt x="733" y="260"/>
                  </a:lnTo>
                  <a:lnTo>
                    <a:pt x="701" y="291"/>
                  </a:lnTo>
                  <a:lnTo>
                    <a:pt x="701" y="331"/>
                  </a:lnTo>
                  <a:lnTo>
                    <a:pt x="684" y="348"/>
                  </a:lnTo>
                  <a:lnTo>
                    <a:pt x="659" y="398"/>
                  </a:lnTo>
                  <a:lnTo>
                    <a:pt x="605" y="433"/>
                  </a:lnTo>
                  <a:lnTo>
                    <a:pt x="623" y="450"/>
                  </a:lnTo>
                  <a:lnTo>
                    <a:pt x="610" y="503"/>
                  </a:lnTo>
                  <a:lnTo>
                    <a:pt x="577" y="521"/>
                  </a:lnTo>
                  <a:lnTo>
                    <a:pt x="564" y="539"/>
                  </a:lnTo>
                  <a:lnTo>
                    <a:pt x="564" y="552"/>
                  </a:lnTo>
                  <a:lnTo>
                    <a:pt x="546" y="570"/>
                  </a:lnTo>
                  <a:lnTo>
                    <a:pt x="564" y="584"/>
                  </a:lnTo>
                  <a:lnTo>
                    <a:pt x="546" y="626"/>
                  </a:lnTo>
                  <a:lnTo>
                    <a:pt x="528" y="658"/>
                  </a:lnTo>
                  <a:lnTo>
                    <a:pt x="497" y="707"/>
                  </a:lnTo>
                  <a:lnTo>
                    <a:pt x="120" y="693"/>
                  </a:lnTo>
                  <a:lnTo>
                    <a:pt x="103" y="676"/>
                  </a:lnTo>
                  <a:lnTo>
                    <a:pt x="95" y="658"/>
                  </a:lnTo>
                  <a:lnTo>
                    <a:pt x="78" y="644"/>
                  </a:lnTo>
                  <a:lnTo>
                    <a:pt x="78" y="602"/>
                  </a:lnTo>
                  <a:lnTo>
                    <a:pt x="49" y="570"/>
                  </a:lnTo>
                  <a:lnTo>
                    <a:pt x="28" y="539"/>
                  </a:lnTo>
                  <a:lnTo>
                    <a:pt x="74" y="429"/>
                  </a:lnTo>
                  <a:lnTo>
                    <a:pt x="134" y="278"/>
                  </a:lnTo>
                  <a:lnTo>
                    <a:pt x="120" y="260"/>
                  </a:lnTo>
                  <a:lnTo>
                    <a:pt x="98" y="246"/>
                  </a:lnTo>
                  <a:lnTo>
                    <a:pt x="82" y="250"/>
                  </a:lnTo>
                  <a:lnTo>
                    <a:pt x="49" y="229"/>
                  </a:lnTo>
                  <a:lnTo>
                    <a:pt x="0" y="168"/>
                  </a:lnTo>
                  <a:close/>
                </a:path>
              </a:pathLst>
            </a:custGeom>
            <a:solidFill>
              <a:srgbClr val="087AB7"/>
            </a:solidFill>
            <a:ln w="9525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pt-BR">
                <a:cs typeface="Arial" panose="020B0604020202020204" pitchFamily="34" charset="0"/>
              </a:endParaRPr>
            </a:p>
          </p:txBody>
        </p:sp>
        <p:sp>
          <p:nvSpPr>
            <p:cNvPr id="72" name="Freeform 79"/>
            <p:cNvSpPr>
              <a:spLocks noChangeAspect="1"/>
            </p:cNvSpPr>
            <p:nvPr/>
          </p:nvSpPr>
          <p:spPr bwMode="auto">
            <a:xfrm>
              <a:off x="3414" y="1832"/>
              <a:ext cx="733" cy="707"/>
            </a:xfrm>
            <a:custGeom>
              <a:avLst/>
              <a:gdLst>
                <a:gd name="T0" fmla="*/ 0 w 733"/>
                <a:gd name="T1" fmla="*/ 70 h 707"/>
                <a:gd name="T2" fmla="*/ 49 w 733"/>
                <a:gd name="T3" fmla="*/ 56 h 707"/>
                <a:gd name="T4" fmla="*/ 82 w 733"/>
                <a:gd name="T5" fmla="*/ 42 h 707"/>
                <a:gd name="T6" fmla="*/ 126 w 733"/>
                <a:gd name="T7" fmla="*/ 42 h 707"/>
                <a:gd name="T8" fmla="*/ 155 w 733"/>
                <a:gd name="T9" fmla="*/ 14 h 707"/>
                <a:gd name="T10" fmla="*/ 236 w 733"/>
                <a:gd name="T11" fmla="*/ 0 h 707"/>
                <a:gd name="T12" fmla="*/ 254 w 733"/>
                <a:gd name="T13" fmla="*/ 42 h 707"/>
                <a:gd name="T14" fmla="*/ 300 w 733"/>
                <a:gd name="T15" fmla="*/ 56 h 707"/>
                <a:gd name="T16" fmla="*/ 335 w 733"/>
                <a:gd name="T17" fmla="*/ 137 h 707"/>
                <a:gd name="T18" fmla="*/ 366 w 733"/>
                <a:gd name="T19" fmla="*/ 193 h 707"/>
                <a:gd name="T20" fmla="*/ 398 w 733"/>
                <a:gd name="T21" fmla="*/ 229 h 707"/>
                <a:gd name="T22" fmla="*/ 380 w 733"/>
                <a:gd name="T23" fmla="*/ 242 h 707"/>
                <a:gd name="T24" fmla="*/ 448 w 733"/>
                <a:gd name="T25" fmla="*/ 211 h 707"/>
                <a:gd name="T26" fmla="*/ 465 w 733"/>
                <a:gd name="T27" fmla="*/ 229 h 707"/>
                <a:gd name="T28" fmla="*/ 448 w 733"/>
                <a:gd name="T29" fmla="*/ 242 h 707"/>
                <a:gd name="T30" fmla="*/ 479 w 733"/>
                <a:gd name="T31" fmla="*/ 242 h 707"/>
                <a:gd name="T32" fmla="*/ 497 w 733"/>
                <a:gd name="T33" fmla="*/ 260 h 707"/>
                <a:gd name="T34" fmla="*/ 515 w 733"/>
                <a:gd name="T35" fmla="*/ 260 h 707"/>
                <a:gd name="T36" fmla="*/ 546 w 733"/>
                <a:gd name="T37" fmla="*/ 242 h 707"/>
                <a:gd name="T38" fmla="*/ 528 w 733"/>
                <a:gd name="T39" fmla="*/ 291 h 707"/>
                <a:gd name="T40" fmla="*/ 564 w 733"/>
                <a:gd name="T41" fmla="*/ 260 h 707"/>
                <a:gd name="T42" fmla="*/ 613 w 733"/>
                <a:gd name="T43" fmla="*/ 229 h 707"/>
                <a:gd name="T44" fmla="*/ 659 w 733"/>
                <a:gd name="T45" fmla="*/ 168 h 707"/>
                <a:gd name="T46" fmla="*/ 666 w 733"/>
                <a:gd name="T47" fmla="*/ 168 h 707"/>
                <a:gd name="T48" fmla="*/ 718 w 733"/>
                <a:gd name="T49" fmla="*/ 211 h 707"/>
                <a:gd name="T50" fmla="*/ 733 w 733"/>
                <a:gd name="T51" fmla="*/ 260 h 707"/>
                <a:gd name="T52" fmla="*/ 701 w 733"/>
                <a:gd name="T53" fmla="*/ 331 h 707"/>
                <a:gd name="T54" fmla="*/ 659 w 733"/>
                <a:gd name="T55" fmla="*/ 398 h 707"/>
                <a:gd name="T56" fmla="*/ 623 w 733"/>
                <a:gd name="T57" fmla="*/ 450 h 707"/>
                <a:gd name="T58" fmla="*/ 577 w 733"/>
                <a:gd name="T59" fmla="*/ 521 h 707"/>
                <a:gd name="T60" fmla="*/ 564 w 733"/>
                <a:gd name="T61" fmla="*/ 552 h 707"/>
                <a:gd name="T62" fmla="*/ 564 w 733"/>
                <a:gd name="T63" fmla="*/ 584 h 707"/>
                <a:gd name="T64" fmla="*/ 528 w 733"/>
                <a:gd name="T65" fmla="*/ 658 h 707"/>
                <a:gd name="T66" fmla="*/ 120 w 733"/>
                <a:gd name="T67" fmla="*/ 693 h 707"/>
                <a:gd name="T68" fmla="*/ 95 w 733"/>
                <a:gd name="T69" fmla="*/ 658 h 707"/>
                <a:gd name="T70" fmla="*/ 78 w 733"/>
                <a:gd name="T71" fmla="*/ 602 h 707"/>
                <a:gd name="T72" fmla="*/ 28 w 733"/>
                <a:gd name="T73" fmla="*/ 539 h 707"/>
                <a:gd name="T74" fmla="*/ 134 w 733"/>
                <a:gd name="T75" fmla="*/ 278 h 707"/>
                <a:gd name="T76" fmla="*/ 98 w 733"/>
                <a:gd name="T77" fmla="*/ 246 h 707"/>
                <a:gd name="T78" fmla="*/ 49 w 733"/>
                <a:gd name="T79" fmla="*/ 229 h 707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733"/>
                <a:gd name="T121" fmla="*/ 0 h 707"/>
                <a:gd name="T122" fmla="*/ 733 w 733"/>
                <a:gd name="T123" fmla="*/ 707 h 707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733" h="707">
                  <a:moveTo>
                    <a:pt x="0" y="168"/>
                  </a:moveTo>
                  <a:lnTo>
                    <a:pt x="0" y="70"/>
                  </a:lnTo>
                  <a:lnTo>
                    <a:pt x="32" y="56"/>
                  </a:lnTo>
                  <a:lnTo>
                    <a:pt x="49" y="56"/>
                  </a:lnTo>
                  <a:lnTo>
                    <a:pt x="64" y="56"/>
                  </a:lnTo>
                  <a:lnTo>
                    <a:pt x="82" y="42"/>
                  </a:lnTo>
                  <a:lnTo>
                    <a:pt x="104" y="42"/>
                  </a:lnTo>
                  <a:lnTo>
                    <a:pt x="126" y="42"/>
                  </a:lnTo>
                  <a:lnTo>
                    <a:pt x="172" y="42"/>
                  </a:lnTo>
                  <a:lnTo>
                    <a:pt x="155" y="14"/>
                  </a:lnTo>
                  <a:lnTo>
                    <a:pt x="155" y="0"/>
                  </a:lnTo>
                  <a:lnTo>
                    <a:pt x="236" y="0"/>
                  </a:lnTo>
                  <a:lnTo>
                    <a:pt x="236" y="38"/>
                  </a:lnTo>
                  <a:lnTo>
                    <a:pt x="254" y="42"/>
                  </a:lnTo>
                  <a:lnTo>
                    <a:pt x="267" y="56"/>
                  </a:lnTo>
                  <a:lnTo>
                    <a:pt x="300" y="56"/>
                  </a:lnTo>
                  <a:lnTo>
                    <a:pt x="335" y="87"/>
                  </a:lnTo>
                  <a:lnTo>
                    <a:pt x="335" y="137"/>
                  </a:lnTo>
                  <a:lnTo>
                    <a:pt x="352" y="155"/>
                  </a:lnTo>
                  <a:lnTo>
                    <a:pt x="366" y="193"/>
                  </a:lnTo>
                  <a:lnTo>
                    <a:pt x="398" y="211"/>
                  </a:lnTo>
                  <a:lnTo>
                    <a:pt x="398" y="229"/>
                  </a:lnTo>
                  <a:lnTo>
                    <a:pt x="352" y="229"/>
                  </a:lnTo>
                  <a:lnTo>
                    <a:pt x="380" y="242"/>
                  </a:lnTo>
                  <a:lnTo>
                    <a:pt x="430" y="211"/>
                  </a:lnTo>
                  <a:lnTo>
                    <a:pt x="448" y="211"/>
                  </a:lnTo>
                  <a:lnTo>
                    <a:pt x="465" y="211"/>
                  </a:lnTo>
                  <a:lnTo>
                    <a:pt x="465" y="229"/>
                  </a:lnTo>
                  <a:lnTo>
                    <a:pt x="465" y="242"/>
                  </a:lnTo>
                  <a:lnTo>
                    <a:pt x="448" y="242"/>
                  </a:lnTo>
                  <a:lnTo>
                    <a:pt x="465" y="260"/>
                  </a:lnTo>
                  <a:lnTo>
                    <a:pt x="479" y="242"/>
                  </a:lnTo>
                  <a:lnTo>
                    <a:pt x="479" y="260"/>
                  </a:lnTo>
                  <a:lnTo>
                    <a:pt x="497" y="260"/>
                  </a:lnTo>
                  <a:lnTo>
                    <a:pt x="515" y="242"/>
                  </a:lnTo>
                  <a:lnTo>
                    <a:pt x="515" y="260"/>
                  </a:lnTo>
                  <a:lnTo>
                    <a:pt x="528" y="260"/>
                  </a:lnTo>
                  <a:lnTo>
                    <a:pt x="546" y="242"/>
                  </a:lnTo>
                  <a:lnTo>
                    <a:pt x="546" y="260"/>
                  </a:lnTo>
                  <a:lnTo>
                    <a:pt x="528" y="291"/>
                  </a:lnTo>
                  <a:lnTo>
                    <a:pt x="546" y="291"/>
                  </a:lnTo>
                  <a:lnTo>
                    <a:pt x="564" y="260"/>
                  </a:lnTo>
                  <a:lnTo>
                    <a:pt x="595" y="229"/>
                  </a:lnTo>
                  <a:lnTo>
                    <a:pt x="613" y="229"/>
                  </a:lnTo>
                  <a:lnTo>
                    <a:pt x="627" y="193"/>
                  </a:lnTo>
                  <a:lnTo>
                    <a:pt x="659" y="168"/>
                  </a:lnTo>
                  <a:lnTo>
                    <a:pt x="659" y="193"/>
                  </a:lnTo>
                  <a:lnTo>
                    <a:pt x="666" y="168"/>
                  </a:lnTo>
                  <a:lnTo>
                    <a:pt x="701" y="193"/>
                  </a:lnTo>
                  <a:lnTo>
                    <a:pt x="718" y="211"/>
                  </a:lnTo>
                  <a:lnTo>
                    <a:pt x="733" y="211"/>
                  </a:lnTo>
                  <a:lnTo>
                    <a:pt x="733" y="260"/>
                  </a:lnTo>
                  <a:lnTo>
                    <a:pt x="701" y="291"/>
                  </a:lnTo>
                  <a:lnTo>
                    <a:pt x="701" y="331"/>
                  </a:lnTo>
                  <a:lnTo>
                    <a:pt x="684" y="348"/>
                  </a:lnTo>
                  <a:lnTo>
                    <a:pt x="659" y="398"/>
                  </a:lnTo>
                  <a:lnTo>
                    <a:pt x="605" y="433"/>
                  </a:lnTo>
                  <a:lnTo>
                    <a:pt x="623" y="450"/>
                  </a:lnTo>
                  <a:lnTo>
                    <a:pt x="610" y="503"/>
                  </a:lnTo>
                  <a:lnTo>
                    <a:pt x="577" y="521"/>
                  </a:lnTo>
                  <a:lnTo>
                    <a:pt x="564" y="539"/>
                  </a:lnTo>
                  <a:lnTo>
                    <a:pt x="564" y="552"/>
                  </a:lnTo>
                  <a:lnTo>
                    <a:pt x="546" y="570"/>
                  </a:lnTo>
                  <a:lnTo>
                    <a:pt x="564" y="584"/>
                  </a:lnTo>
                  <a:lnTo>
                    <a:pt x="546" y="626"/>
                  </a:lnTo>
                  <a:lnTo>
                    <a:pt x="528" y="658"/>
                  </a:lnTo>
                  <a:lnTo>
                    <a:pt x="497" y="707"/>
                  </a:lnTo>
                  <a:lnTo>
                    <a:pt x="120" y="693"/>
                  </a:lnTo>
                  <a:lnTo>
                    <a:pt x="103" y="676"/>
                  </a:lnTo>
                  <a:lnTo>
                    <a:pt x="95" y="658"/>
                  </a:lnTo>
                  <a:lnTo>
                    <a:pt x="78" y="644"/>
                  </a:lnTo>
                  <a:lnTo>
                    <a:pt x="78" y="602"/>
                  </a:lnTo>
                  <a:lnTo>
                    <a:pt x="49" y="570"/>
                  </a:lnTo>
                  <a:lnTo>
                    <a:pt x="28" y="539"/>
                  </a:lnTo>
                  <a:lnTo>
                    <a:pt x="74" y="429"/>
                  </a:lnTo>
                  <a:lnTo>
                    <a:pt x="134" y="278"/>
                  </a:lnTo>
                  <a:lnTo>
                    <a:pt x="120" y="260"/>
                  </a:lnTo>
                  <a:lnTo>
                    <a:pt x="98" y="246"/>
                  </a:lnTo>
                  <a:lnTo>
                    <a:pt x="82" y="250"/>
                  </a:lnTo>
                  <a:lnTo>
                    <a:pt x="49" y="229"/>
                  </a:lnTo>
                  <a:lnTo>
                    <a:pt x="0" y="168"/>
                  </a:lnTo>
                </a:path>
              </a:pathLst>
            </a:custGeom>
            <a:solidFill>
              <a:srgbClr val="087AB7"/>
            </a:solidFill>
            <a:ln w="9525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pt-BR">
                <a:cs typeface="Arial" panose="020B0604020202020204" pitchFamily="34" charset="0"/>
              </a:endParaRPr>
            </a:p>
          </p:txBody>
        </p:sp>
      </p:grpSp>
      <p:grpSp>
        <p:nvGrpSpPr>
          <p:cNvPr id="73" name="Group 80"/>
          <p:cNvGrpSpPr>
            <a:grpSpLocks noChangeAspect="1"/>
          </p:cNvGrpSpPr>
          <p:nvPr/>
        </p:nvGrpSpPr>
        <p:grpSpPr bwMode="auto">
          <a:xfrm>
            <a:off x="5184051" y="2030367"/>
            <a:ext cx="1179420" cy="628223"/>
            <a:chOff x="2540" y="2416"/>
            <a:chExt cx="427" cy="233"/>
          </a:xfrm>
          <a:solidFill>
            <a:schemeClr val="bg1">
              <a:lumMod val="85000"/>
            </a:schemeClr>
          </a:solidFill>
        </p:grpSpPr>
        <p:sp>
          <p:nvSpPr>
            <p:cNvPr id="74" name="Freeform 81"/>
            <p:cNvSpPr>
              <a:spLocks noChangeAspect="1"/>
            </p:cNvSpPr>
            <p:nvPr/>
          </p:nvSpPr>
          <p:spPr bwMode="auto">
            <a:xfrm>
              <a:off x="2540" y="2416"/>
              <a:ext cx="427" cy="233"/>
            </a:xfrm>
            <a:custGeom>
              <a:avLst/>
              <a:gdLst>
                <a:gd name="T0" fmla="*/ 427 w 427"/>
                <a:gd name="T1" fmla="*/ 141 h 233"/>
                <a:gd name="T2" fmla="*/ 212 w 427"/>
                <a:gd name="T3" fmla="*/ 60 h 233"/>
                <a:gd name="T4" fmla="*/ 15 w 427"/>
                <a:gd name="T5" fmla="*/ 0 h 233"/>
                <a:gd name="T6" fmla="*/ 18 w 427"/>
                <a:gd name="T7" fmla="*/ 21 h 233"/>
                <a:gd name="T8" fmla="*/ 0 w 427"/>
                <a:gd name="T9" fmla="*/ 46 h 233"/>
                <a:gd name="T10" fmla="*/ 17 w 427"/>
                <a:gd name="T11" fmla="*/ 62 h 233"/>
                <a:gd name="T12" fmla="*/ 34 w 427"/>
                <a:gd name="T13" fmla="*/ 78 h 233"/>
                <a:gd name="T14" fmla="*/ 49 w 427"/>
                <a:gd name="T15" fmla="*/ 93 h 233"/>
                <a:gd name="T16" fmla="*/ 64 w 427"/>
                <a:gd name="T17" fmla="*/ 110 h 233"/>
                <a:gd name="T18" fmla="*/ 64 w 427"/>
                <a:gd name="T19" fmla="*/ 145 h 233"/>
                <a:gd name="T20" fmla="*/ 99 w 427"/>
                <a:gd name="T21" fmla="*/ 145 h 233"/>
                <a:gd name="T22" fmla="*/ 131 w 427"/>
                <a:gd name="T23" fmla="*/ 177 h 233"/>
                <a:gd name="T24" fmla="*/ 162 w 427"/>
                <a:gd name="T25" fmla="*/ 177 h 233"/>
                <a:gd name="T26" fmla="*/ 197 w 427"/>
                <a:gd name="T27" fmla="*/ 145 h 233"/>
                <a:gd name="T28" fmla="*/ 212 w 427"/>
                <a:gd name="T29" fmla="*/ 145 h 233"/>
                <a:gd name="T30" fmla="*/ 212 w 427"/>
                <a:gd name="T31" fmla="*/ 233 h 233"/>
                <a:gd name="T32" fmla="*/ 238 w 427"/>
                <a:gd name="T33" fmla="*/ 233 h 233"/>
                <a:gd name="T34" fmla="*/ 263 w 427"/>
                <a:gd name="T35" fmla="*/ 233 h 233"/>
                <a:gd name="T36" fmla="*/ 310 w 427"/>
                <a:gd name="T37" fmla="*/ 233 h 233"/>
                <a:gd name="T38" fmla="*/ 342 w 427"/>
                <a:gd name="T39" fmla="*/ 218 h 233"/>
                <a:gd name="T40" fmla="*/ 360 w 427"/>
                <a:gd name="T41" fmla="*/ 202 h 233"/>
                <a:gd name="T42" fmla="*/ 378 w 427"/>
                <a:gd name="T43" fmla="*/ 202 h 233"/>
                <a:gd name="T44" fmla="*/ 427 w 427"/>
                <a:gd name="T45" fmla="*/ 141 h 233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427"/>
                <a:gd name="T70" fmla="*/ 0 h 233"/>
                <a:gd name="T71" fmla="*/ 427 w 427"/>
                <a:gd name="T72" fmla="*/ 233 h 233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427" h="233">
                  <a:moveTo>
                    <a:pt x="427" y="141"/>
                  </a:moveTo>
                  <a:lnTo>
                    <a:pt x="212" y="60"/>
                  </a:lnTo>
                  <a:lnTo>
                    <a:pt x="15" y="0"/>
                  </a:lnTo>
                  <a:lnTo>
                    <a:pt x="18" y="21"/>
                  </a:lnTo>
                  <a:lnTo>
                    <a:pt x="0" y="46"/>
                  </a:lnTo>
                  <a:lnTo>
                    <a:pt x="17" y="62"/>
                  </a:lnTo>
                  <a:lnTo>
                    <a:pt x="34" y="78"/>
                  </a:lnTo>
                  <a:lnTo>
                    <a:pt x="49" y="93"/>
                  </a:lnTo>
                  <a:lnTo>
                    <a:pt x="64" y="110"/>
                  </a:lnTo>
                  <a:lnTo>
                    <a:pt x="64" y="145"/>
                  </a:lnTo>
                  <a:lnTo>
                    <a:pt x="99" y="145"/>
                  </a:lnTo>
                  <a:lnTo>
                    <a:pt x="131" y="177"/>
                  </a:lnTo>
                  <a:lnTo>
                    <a:pt x="162" y="177"/>
                  </a:lnTo>
                  <a:lnTo>
                    <a:pt x="197" y="145"/>
                  </a:lnTo>
                  <a:lnTo>
                    <a:pt x="212" y="145"/>
                  </a:lnTo>
                  <a:lnTo>
                    <a:pt x="212" y="233"/>
                  </a:lnTo>
                  <a:lnTo>
                    <a:pt x="238" y="233"/>
                  </a:lnTo>
                  <a:lnTo>
                    <a:pt x="263" y="233"/>
                  </a:lnTo>
                  <a:lnTo>
                    <a:pt x="310" y="233"/>
                  </a:lnTo>
                  <a:lnTo>
                    <a:pt x="342" y="218"/>
                  </a:lnTo>
                  <a:lnTo>
                    <a:pt x="360" y="202"/>
                  </a:lnTo>
                  <a:lnTo>
                    <a:pt x="378" y="202"/>
                  </a:lnTo>
                  <a:lnTo>
                    <a:pt x="427" y="141"/>
                  </a:lnTo>
                  <a:close/>
                </a:path>
              </a:pathLst>
            </a:custGeom>
            <a:solidFill>
              <a:srgbClr val="087AB7"/>
            </a:solidFill>
            <a:ln w="9525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pt-BR">
                <a:cs typeface="Arial" panose="020B0604020202020204" pitchFamily="34" charset="0"/>
              </a:endParaRPr>
            </a:p>
          </p:txBody>
        </p:sp>
        <p:sp>
          <p:nvSpPr>
            <p:cNvPr id="75" name="Freeform 82"/>
            <p:cNvSpPr>
              <a:spLocks noChangeAspect="1"/>
            </p:cNvSpPr>
            <p:nvPr/>
          </p:nvSpPr>
          <p:spPr bwMode="auto">
            <a:xfrm>
              <a:off x="2540" y="2416"/>
              <a:ext cx="427" cy="233"/>
            </a:xfrm>
            <a:custGeom>
              <a:avLst/>
              <a:gdLst>
                <a:gd name="T0" fmla="*/ 427 w 427"/>
                <a:gd name="T1" fmla="*/ 141 h 233"/>
                <a:gd name="T2" fmla="*/ 212 w 427"/>
                <a:gd name="T3" fmla="*/ 60 h 233"/>
                <a:gd name="T4" fmla="*/ 15 w 427"/>
                <a:gd name="T5" fmla="*/ 0 h 233"/>
                <a:gd name="T6" fmla="*/ 18 w 427"/>
                <a:gd name="T7" fmla="*/ 21 h 233"/>
                <a:gd name="T8" fmla="*/ 0 w 427"/>
                <a:gd name="T9" fmla="*/ 46 h 233"/>
                <a:gd name="T10" fmla="*/ 17 w 427"/>
                <a:gd name="T11" fmla="*/ 62 h 233"/>
                <a:gd name="T12" fmla="*/ 34 w 427"/>
                <a:gd name="T13" fmla="*/ 78 h 233"/>
                <a:gd name="T14" fmla="*/ 49 w 427"/>
                <a:gd name="T15" fmla="*/ 93 h 233"/>
                <a:gd name="T16" fmla="*/ 64 w 427"/>
                <a:gd name="T17" fmla="*/ 110 h 233"/>
                <a:gd name="T18" fmla="*/ 64 w 427"/>
                <a:gd name="T19" fmla="*/ 145 h 233"/>
                <a:gd name="T20" fmla="*/ 99 w 427"/>
                <a:gd name="T21" fmla="*/ 145 h 233"/>
                <a:gd name="T22" fmla="*/ 131 w 427"/>
                <a:gd name="T23" fmla="*/ 177 h 233"/>
                <a:gd name="T24" fmla="*/ 162 w 427"/>
                <a:gd name="T25" fmla="*/ 177 h 233"/>
                <a:gd name="T26" fmla="*/ 197 w 427"/>
                <a:gd name="T27" fmla="*/ 145 h 233"/>
                <a:gd name="T28" fmla="*/ 212 w 427"/>
                <a:gd name="T29" fmla="*/ 145 h 233"/>
                <a:gd name="T30" fmla="*/ 212 w 427"/>
                <a:gd name="T31" fmla="*/ 233 h 233"/>
                <a:gd name="T32" fmla="*/ 238 w 427"/>
                <a:gd name="T33" fmla="*/ 233 h 233"/>
                <a:gd name="T34" fmla="*/ 263 w 427"/>
                <a:gd name="T35" fmla="*/ 233 h 233"/>
                <a:gd name="T36" fmla="*/ 310 w 427"/>
                <a:gd name="T37" fmla="*/ 233 h 233"/>
                <a:gd name="T38" fmla="*/ 342 w 427"/>
                <a:gd name="T39" fmla="*/ 218 h 233"/>
                <a:gd name="T40" fmla="*/ 360 w 427"/>
                <a:gd name="T41" fmla="*/ 202 h 233"/>
                <a:gd name="T42" fmla="*/ 378 w 427"/>
                <a:gd name="T43" fmla="*/ 202 h 233"/>
                <a:gd name="T44" fmla="*/ 427 w 427"/>
                <a:gd name="T45" fmla="*/ 141 h 233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427"/>
                <a:gd name="T70" fmla="*/ 0 h 233"/>
                <a:gd name="T71" fmla="*/ 427 w 427"/>
                <a:gd name="T72" fmla="*/ 233 h 233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427" h="233">
                  <a:moveTo>
                    <a:pt x="427" y="141"/>
                  </a:moveTo>
                  <a:lnTo>
                    <a:pt x="212" y="60"/>
                  </a:lnTo>
                  <a:lnTo>
                    <a:pt x="15" y="0"/>
                  </a:lnTo>
                  <a:lnTo>
                    <a:pt x="18" y="21"/>
                  </a:lnTo>
                  <a:lnTo>
                    <a:pt x="0" y="46"/>
                  </a:lnTo>
                  <a:lnTo>
                    <a:pt x="17" y="62"/>
                  </a:lnTo>
                  <a:lnTo>
                    <a:pt x="34" y="78"/>
                  </a:lnTo>
                  <a:lnTo>
                    <a:pt x="49" y="93"/>
                  </a:lnTo>
                  <a:lnTo>
                    <a:pt x="64" y="110"/>
                  </a:lnTo>
                  <a:lnTo>
                    <a:pt x="64" y="145"/>
                  </a:lnTo>
                  <a:lnTo>
                    <a:pt x="99" y="145"/>
                  </a:lnTo>
                  <a:lnTo>
                    <a:pt x="131" y="177"/>
                  </a:lnTo>
                  <a:lnTo>
                    <a:pt x="162" y="177"/>
                  </a:lnTo>
                  <a:lnTo>
                    <a:pt x="197" y="145"/>
                  </a:lnTo>
                  <a:lnTo>
                    <a:pt x="212" y="145"/>
                  </a:lnTo>
                  <a:lnTo>
                    <a:pt x="212" y="233"/>
                  </a:lnTo>
                  <a:lnTo>
                    <a:pt x="238" y="233"/>
                  </a:lnTo>
                  <a:lnTo>
                    <a:pt x="263" y="233"/>
                  </a:lnTo>
                  <a:lnTo>
                    <a:pt x="310" y="233"/>
                  </a:lnTo>
                  <a:lnTo>
                    <a:pt x="342" y="218"/>
                  </a:lnTo>
                  <a:lnTo>
                    <a:pt x="360" y="202"/>
                  </a:lnTo>
                  <a:lnTo>
                    <a:pt x="378" y="202"/>
                  </a:lnTo>
                  <a:lnTo>
                    <a:pt x="427" y="141"/>
                  </a:lnTo>
                </a:path>
              </a:pathLst>
            </a:custGeom>
            <a:solidFill>
              <a:srgbClr val="087AB7"/>
            </a:solidFill>
            <a:ln w="9525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pt-BR">
                <a:cs typeface="Arial" panose="020B0604020202020204" pitchFamily="34" charset="0"/>
              </a:endParaRPr>
            </a:p>
          </p:txBody>
        </p:sp>
      </p:grpSp>
      <p:grpSp>
        <p:nvGrpSpPr>
          <p:cNvPr id="76" name="Group 83"/>
          <p:cNvGrpSpPr>
            <a:grpSpLocks noChangeAspect="1"/>
          </p:cNvGrpSpPr>
          <p:nvPr/>
        </p:nvGrpSpPr>
        <p:grpSpPr bwMode="auto">
          <a:xfrm>
            <a:off x="6598735" y="18444"/>
            <a:ext cx="1002971" cy="1043817"/>
            <a:chOff x="3051" y="1676"/>
            <a:chExt cx="363" cy="384"/>
          </a:xfrm>
          <a:solidFill>
            <a:schemeClr val="bg1">
              <a:lumMod val="85000"/>
            </a:schemeClr>
          </a:solidFill>
        </p:grpSpPr>
        <p:sp>
          <p:nvSpPr>
            <p:cNvPr id="77" name="Freeform 84"/>
            <p:cNvSpPr>
              <a:spLocks noChangeAspect="1"/>
            </p:cNvSpPr>
            <p:nvPr/>
          </p:nvSpPr>
          <p:spPr bwMode="auto">
            <a:xfrm>
              <a:off x="3051" y="1676"/>
              <a:ext cx="363" cy="384"/>
            </a:xfrm>
            <a:custGeom>
              <a:avLst/>
              <a:gdLst>
                <a:gd name="T0" fmla="*/ 248 w 363"/>
                <a:gd name="T1" fmla="*/ 0 h 384"/>
                <a:gd name="T2" fmla="*/ 279 w 363"/>
                <a:gd name="T3" fmla="*/ 0 h 384"/>
                <a:gd name="T4" fmla="*/ 297 w 363"/>
                <a:gd name="T5" fmla="*/ 18 h 384"/>
                <a:gd name="T6" fmla="*/ 279 w 363"/>
                <a:gd name="T7" fmla="*/ 36 h 384"/>
                <a:gd name="T8" fmla="*/ 297 w 363"/>
                <a:gd name="T9" fmla="*/ 60 h 384"/>
                <a:gd name="T10" fmla="*/ 314 w 363"/>
                <a:gd name="T11" fmla="*/ 74 h 384"/>
                <a:gd name="T12" fmla="*/ 314 w 363"/>
                <a:gd name="T13" fmla="*/ 88 h 384"/>
                <a:gd name="T14" fmla="*/ 297 w 363"/>
                <a:gd name="T15" fmla="*/ 105 h 384"/>
                <a:gd name="T16" fmla="*/ 297 w 363"/>
                <a:gd name="T17" fmla="*/ 139 h 384"/>
                <a:gd name="T18" fmla="*/ 297 w 363"/>
                <a:gd name="T19" fmla="*/ 157 h 384"/>
                <a:gd name="T20" fmla="*/ 297 w 363"/>
                <a:gd name="T21" fmla="*/ 172 h 384"/>
                <a:gd name="T22" fmla="*/ 314 w 363"/>
                <a:gd name="T23" fmla="*/ 197 h 384"/>
                <a:gd name="T24" fmla="*/ 346 w 363"/>
                <a:gd name="T25" fmla="*/ 229 h 384"/>
                <a:gd name="T26" fmla="*/ 363 w 363"/>
                <a:gd name="T27" fmla="*/ 229 h 384"/>
                <a:gd name="T28" fmla="*/ 363 w 363"/>
                <a:gd name="T29" fmla="*/ 279 h 384"/>
                <a:gd name="T30" fmla="*/ 314 w 363"/>
                <a:gd name="T31" fmla="*/ 279 h 384"/>
                <a:gd name="T32" fmla="*/ 297 w 363"/>
                <a:gd name="T33" fmla="*/ 292 h 384"/>
                <a:gd name="T34" fmla="*/ 297 w 363"/>
                <a:gd name="T35" fmla="*/ 310 h 384"/>
                <a:gd name="T36" fmla="*/ 279 w 363"/>
                <a:gd name="T37" fmla="*/ 310 h 384"/>
                <a:gd name="T38" fmla="*/ 248 w 363"/>
                <a:gd name="T39" fmla="*/ 353 h 384"/>
                <a:gd name="T40" fmla="*/ 230 w 363"/>
                <a:gd name="T41" fmla="*/ 328 h 384"/>
                <a:gd name="T42" fmla="*/ 197 w 363"/>
                <a:gd name="T43" fmla="*/ 353 h 384"/>
                <a:gd name="T44" fmla="*/ 197 w 363"/>
                <a:gd name="T45" fmla="*/ 384 h 384"/>
                <a:gd name="T46" fmla="*/ 180 w 363"/>
                <a:gd name="T47" fmla="*/ 384 h 384"/>
                <a:gd name="T48" fmla="*/ 138 w 363"/>
                <a:gd name="T49" fmla="*/ 356 h 384"/>
                <a:gd name="T50" fmla="*/ 148 w 363"/>
                <a:gd name="T51" fmla="*/ 353 h 384"/>
                <a:gd name="T52" fmla="*/ 148 w 363"/>
                <a:gd name="T53" fmla="*/ 310 h 384"/>
                <a:gd name="T54" fmla="*/ 116 w 363"/>
                <a:gd name="T55" fmla="*/ 197 h 384"/>
                <a:gd name="T56" fmla="*/ 85 w 363"/>
                <a:gd name="T57" fmla="*/ 172 h 384"/>
                <a:gd name="T58" fmla="*/ 54 w 363"/>
                <a:gd name="T59" fmla="*/ 172 h 384"/>
                <a:gd name="T60" fmla="*/ 54 w 363"/>
                <a:gd name="T61" fmla="*/ 156 h 384"/>
                <a:gd name="T62" fmla="*/ 36 w 363"/>
                <a:gd name="T63" fmla="*/ 141 h 384"/>
                <a:gd name="T64" fmla="*/ 36 w 363"/>
                <a:gd name="T65" fmla="*/ 105 h 384"/>
                <a:gd name="T66" fmla="*/ 0 w 363"/>
                <a:gd name="T67" fmla="*/ 88 h 384"/>
                <a:gd name="T68" fmla="*/ 0 w 363"/>
                <a:gd name="T69" fmla="*/ 74 h 384"/>
                <a:gd name="T70" fmla="*/ 36 w 363"/>
                <a:gd name="T71" fmla="*/ 74 h 384"/>
                <a:gd name="T72" fmla="*/ 54 w 363"/>
                <a:gd name="T73" fmla="*/ 88 h 384"/>
                <a:gd name="T74" fmla="*/ 85 w 363"/>
                <a:gd name="T75" fmla="*/ 88 h 384"/>
                <a:gd name="T76" fmla="*/ 116 w 363"/>
                <a:gd name="T77" fmla="*/ 105 h 384"/>
                <a:gd name="T78" fmla="*/ 116 w 363"/>
                <a:gd name="T79" fmla="*/ 88 h 384"/>
                <a:gd name="T80" fmla="*/ 148 w 363"/>
                <a:gd name="T81" fmla="*/ 74 h 384"/>
                <a:gd name="T82" fmla="*/ 180 w 363"/>
                <a:gd name="T83" fmla="*/ 74 h 384"/>
                <a:gd name="T84" fmla="*/ 197 w 363"/>
                <a:gd name="T85" fmla="*/ 60 h 384"/>
                <a:gd name="T86" fmla="*/ 230 w 363"/>
                <a:gd name="T87" fmla="*/ 60 h 384"/>
                <a:gd name="T88" fmla="*/ 264 w 363"/>
                <a:gd name="T89" fmla="*/ 18 h 384"/>
                <a:gd name="T90" fmla="*/ 248 w 363"/>
                <a:gd name="T91" fmla="*/ 0 h 384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363"/>
                <a:gd name="T139" fmla="*/ 0 h 384"/>
                <a:gd name="T140" fmla="*/ 363 w 363"/>
                <a:gd name="T141" fmla="*/ 384 h 384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363" h="384">
                  <a:moveTo>
                    <a:pt x="248" y="0"/>
                  </a:moveTo>
                  <a:lnTo>
                    <a:pt x="279" y="0"/>
                  </a:lnTo>
                  <a:lnTo>
                    <a:pt x="297" y="18"/>
                  </a:lnTo>
                  <a:lnTo>
                    <a:pt x="279" y="36"/>
                  </a:lnTo>
                  <a:lnTo>
                    <a:pt x="297" y="60"/>
                  </a:lnTo>
                  <a:lnTo>
                    <a:pt x="314" y="74"/>
                  </a:lnTo>
                  <a:lnTo>
                    <a:pt x="314" y="88"/>
                  </a:lnTo>
                  <a:lnTo>
                    <a:pt x="297" y="105"/>
                  </a:lnTo>
                  <a:lnTo>
                    <a:pt x="297" y="139"/>
                  </a:lnTo>
                  <a:lnTo>
                    <a:pt x="297" y="157"/>
                  </a:lnTo>
                  <a:lnTo>
                    <a:pt x="297" y="172"/>
                  </a:lnTo>
                  <a:lnTo>
                    <a:pt x="314" y="197"/>
                  </a:lnTo>
                  <a:lnTo>
                    <a:pt x="346" y="229"/>
                  </a:lnTo>
                  <a:lnTo>
                    <a:pt x="363" y="229"/>
                  </a:lnTo>
                  <a:lnTo>
                    <a:pt x="363" y="279"/>
                  </a:lnTo>
                  <a:lnTo>
                    <a:pt x="314" y="279"/>
                  </a:lnTo>
                  <a:lnTo>
                    <a:pt x="297" y="292"/>
                  </a:lnTo>
                  <a:lnTo>
                    <a:pt x="297" y="310"/>
                  </a:lnTo>
                  <a:lnTo>
                    <a:pt x="279" y="310"/>
                  </a:lnTo>
                  <a:lnTo>
                    <a:pt x="248" y="353"/>
                  </a:lnTo>
                  <a:lnTo>
                    <a:pt x="230" y="328"/>
                  </a:lnTo>
                  <a:lnTo>
                    <a:pt x="197" y="353"/>
                  </a:lnTo>
                  <a:lnTo>
                    <a:pt x="197" y="384"/>
                  </a:lnTo>
                  <a:lnTo>
                    <a:pt x="180" y="384"/>
                  </a:lnTo>
                  <a:lnTo>
                    <a:pt x="138" y="356"/>
                  </a:lnTo>
                  <a:lnTo>
                    <a:pt x="148" y="353"/>
                  </a:lnTo>
                  <a:lnTo>
                    <a:pt x="148" y="310"/>
                  </a:lnTo>
                  <a:lnTo>
                    <a:pt x="116" y="197"/>
                  </a:lnTo>
                  <a:lnTo>
                    <a:pt x="85" y="172"/>
                  </a:lnTo>
                  <a:lnTo>
                    <a:pt x="54" y="172"/>
                  </a:lnTo>
                  <a:lnTo>
                    <a:pt x="54" y="156"/>
                  </a:lnTo>
                  <a:lnTo>
                    <a:pt x="36" y="141"/>
                  </a:lnTo>
                  <a:lnTo>
                    <a:pt x="36" y="105"/>
                  </a:lnTo>
                  <a:lnTo>
                    <a:pt x="0" y="88"/>
                  </a:lnTo>
                  <a:lnTo>
                    <a:pt x="0" y="74"/>
                  </a:lnTo>
                  <a:lnTo>
                    <a:pt x="36" y="74"/>
                  </a:lnTo>
                  <a:lnTo>
                    <a:pt x="54" y="88"/>
                  </a:lnTo>
                  <a:lnTo>
                    <a:pt x="85" y="88"/>
                  </a:lnTo>
                  <a:lnTo>
                    <a:pt x="116" y="105"/>
                  </a:lnTo>
                  <a:lnTo>
                    <a:pt x="116" y="88"/>
                  </a:lnTo>
                  <a:lnTo>
                    <a:pt x="148" y="74"/>
                  </a:lnTo>
                  <a:lnTo>
                    <a:pt x="180" y="74"/>
                  </a:lnTo>
                  <a:lnTo>
                    <a:pt x="197" y="60"/>
                  </a:lnTo>
                  <a:lnTo>
                    <a:pt x="230" y="60"/>
                  </a:lnTo>
                  <a:lnTo>
                    <a:pt x="264" y="18"/>
                  </a:lnTo>
                  <a:lnTo>
                    <a:pt x="248" y="0"/>
                  </a:lnTo>
                  <a:close/>
                </a:path>
              </a:pathLst>
            </a:custGeom>
            <a:solidFill>
              <a:srgbClr val="087AB7"/>
            </a:solidFill>
            <a:ln w="9525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pt-BR">
                <a:cs typeface="Arial" panose="020B0604020202020204" pitchFamily="34" charset="0"/>
              </a:endParaRPr>
            </a:p>
          </p:txBody>
        </p:sp>
        <p:sp>
          <p:nvSpPr>
            <p:cNvPr id="78" name="Freeform 85"/>
            <p:cNvSpPr>
              <a:spLocks noChangeAspect="1"/>
            </p:cNvSpPr>
            <p:nvPr/>
          </p:nvSpPr>
          <p:spPr bwMode="auto">
            <a:xfrm>
              <a:off x="3051" y="1676"/>
              <a:ext cx="363" cy="384"/>
            </a:xfrm>
            <a:custGeom>
              <a:avLst/>
              <a:gdLst>
                <a:gd name="T0" fmla="*/ 248 w 363"/>
                <a:gd name="T1" fmla="*/ 0 h 384"/>
                <a:gd name="T2" fmla="*/ 279 w 363"/>
                <a:gd name="T3" fmla="*/ 0 h 384"/>
                <a:gd name="T4" fmla="*/ 297 w 363"/>
                <a:gd name="T5" fmla="*/ 18 h 384"/>
                <a:gd name="T6" fmla="*/ 279 w 363"/>
                <a:gd name="T7" fmla="*/ 36 h 384"/>
                <a:gd name="T8" fmla="*/ 297 w 363"/>
                <a:gd name="T9" fmla="*/ 60 h 384"/>
                <a:gd name="T10" fmla="*/ 314 w 363"/>
                <a:gd name="T11" fmla="*/ 74 h 384"/>
                <a:gd name="T12" fmla="*/ 314 w 363"/>
                <a:gd name="T13" fmla="*/ 88 h 384"/>
                <a:gd name="T14" fmla="*/ 297 w 363"/>
                <a:gd name="T15" fmla="*/ 105 h 384"/>
                <a:gd name="T16" fmla="*/ 297 w 363"/>
                <a:gd name="T17" fmla="*/ 139 h 384"/>
                <a:gd name="T18" fmla="*/ 297 w 363"/>
                <a:gd name="T19" fmla="*/ 157 h 384"/>
                <a:gd name="T20" fmla="*/ 297 w 363"/>
                <a:gd name="T21" fmla="*/ 172 h 384"/>
                <a:gd name="T22" fmla="*/ 314 w 363"/>
                <a:gd name="T23" fmla="*/ 197 h 384"/>
                <a:gd name="T24" fmla="*/ 346 w 363"/>
                <a:gd name="T25" fmla="*/ 229 h 384"/>
                <a:gd name="T26" fmla="*/ 363 w 363"/>
                <a:gd name="T27" fmla="*/ 229 h 384"/>
                <a:gd name="T28" fmla="*/ 363 w 363"/>
                <a:gd name="T29" fmla="*/ 279 h 384"/>
                <a:gd name="T30" fmla="*/ 314 w 363"/>
                <a:gd name="T31" fmla="*/ 279 h 384"/>
                <a:gd name="T32" fmla="*/ 297 w 363"/>
                <a:gd name="T33" fmla="*/ 292 h 384"/>
                <a:gd name="T34" fmla="*/ 297 w 363"/>
                <a:gd name="T35" fmla="*/ 310 h 384"/>
                <a:gd name="T36" fmla="*/ 279 w 363"/>
                <a:gd name="T37" fmla="*/ 310 h 384"/>
                <a:gd name="T38" fmla="*/ 248 w 363"/>
                <a:gd name="T39" fmla="*/ 353 h 384"/>
                <a:gd name="T40" fmla="*/ 230 w 363"/>
                <a:gd name="T41" fmla="*/ 328 h 384"/>
                <a:gd name="T42" fmla="*/ 197 w 363"/>
                <a:gd name="T43" fmla="*/ 353 h 384"/>
                <a:gd name="T44" fmla="*/ 197 w 363"/>
                <a:gd name="T45" fmla="*/ 384 h 384"/>
                <a:gd name="T46" fmla="*/ 180 w 363"/>
                <a:gd name="T47" fmla="*/ 384 h 384"/>
                <a:gd name="T48" fmla="*/ 138 w 363"/>
                <a:gd name="T49" fmla="*/ 356 h 384"/>
                <a:gd name="T50" fmla="*/ 148 w 363"/>
                <a:gd name="T51" fmla="*/ 353 h 384"/>
                <a:gd name="T52" fmla="*/ 148 w 363"/>
                <a:gd name="T53" fmla="*/ 310 h 384"/>
                <a:gd name="T54" fmla="*/ 116 w 363"/>
                <a:gd name="T55" fmla="*/ 197 h 384"/>
                <a:gd name="T56" fmla="*/ 85 w 363"/>
                <a:gd name="T57" fmla="*/ 172 h 384"/>
                <a:gd name="T58" fmla="*/ 54 w 363"/>
                <a:gd name="T59" fmla="*/ 172 h 384"/>
                <a:gd name="T60" fmla="*/ 54 w 363"/>
                <a:gd name="T61" fmla="*/ 156 h 384"/>
                <a:gd name="T62" fmla="*/ 36 w 363"/>
                <a:gd name="T63" fmla="*/ 141 h 384"/>
                <a:gd name="T64" fmla="*/ 36 w 363"/>
                <a:gd name="T65" fmla="*/ 105 h 384"/>
                <a:gd name="T66" fmla="*/ 0 w 363"/>
                <a:gd name="T67" fmla="*/ 88 h 384"/>
                <a:gd name="T68" fmla="*/ 0 w 363"/>
                <a:gd name="T69" fmla="*/ 74 h 384"/>
                <a:gd name="T70" fmla="*/ 36 w 363"/>
                <a:gd name="T71" fmla="*/ 74 h 384"/>
                <a:gd name="T72" fmla="*/ 54 w 363"/>
                <a:gd name="T73" fmla="*/ 88 h 384"/>
                <a:gd name="T74" fmla="*/ 85 w 363"/>
                <a:gd name="T75" fmla="*/ 88 h 384"/>
                <a:gd name="T76" fmla="*/ 116 w 363"/>
                <a:gd name="T77" fmla="*/ 105 h 384"/>
                <a:gd name="T78" fmla="*/ 116 w 363"/>
                <a:gd name="T79" fmla="*/ 88 h 384"/>
                <a:gd name="T80" fmla="*/ 148 w 363"/>
                <a:gd name="T81" fmla="*/ 74 h 384"/>
                <a:gd name="T82" fmla="*/ 180 w 363"/>
                <a:gd name="T83" fmla="*/ 74 h 384"/>
                <a:gd name="T84" fmla="*/ 197 w 363"/>
                <a:gd name="T85" fmla="*/ 60 h 384"/>
                <a:gd name="T86" fmla="*/ 230 w 363"/>
                <a:gd name="T87" fmla="*/ 60 h 384"/>
                <a:gd name="T88" fmla="*/ 264 w 363"/>
                <a:gd name="T89" fmla="*/ 18 h 384"/>
                <a:gd name="T90" fmla="*/ 248 w 363"/>
                <a:gd name="T91" fmla="*/ 0 h 384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363"/>
                <a:gd name="T139" fmla="*/ 0 h 384"/>
                <a:gd name="T140" fmla="*/ 363 w 363"/>
                <a:gd name="T141" fmla="*/ 384 h 384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363" h="384">
                  <a:moveTo>
                    <a:pt x="248" y="0"/>
                  </a:moveTo>
                  <a:lnTo>
                    <a:pt x="279" y="0"/>
                  </a:lnTo>
                  <a:lnTo>
                    <a:pt x="297" y="18"/>
                  </a:lnTo>
                  <a:lnTo>
                    <a:pt x="279" y="36"/>
                  </a:lnTo>
                  <a:lnTo>
                    <a:pt x="297" y="60"/>
                  </a:lnTo>
                  <a:lnTo>
                    <a:pt x="314" y="74"/>
                  </a:lnTo>
                  <a:lnTo>
                    <a:pt x="314" y="88"/>
                  </a:lnTo>
                  <a:lnTo>
                    <a:pt x="297" y="105"/>
                  </a:lnTo>
                  <a:lnTo>
                    <a:pt x="297" y="139"/>
                  </a:lnTo>
                  <a:lnTo>
                    <a:pt x="297" y="157"/>
                  </a:lnTo>
                  <a:lnTo>
                    <a:pt x="297" y="172"/>
                  </a:lnTo>
                  <a:lnTo>
                    <a:pt x="314" y="197"/>
                  </a:lnTo>
                  <a:lnTo>
                    <a:pt x="346" y="229"/>
                  </a:lnTo>
                  <a:lnTo>
                    <a:pt x="363" y="229"/>
                  </a:lnTo>
                  <a:lnTo>
                    <a:pt x="363" y="279"/>
                  </a:lnTo>
                  <a:lnTo>
                    <a:pt x="314" y="279"/>
                  </a:lnTo>
                  <a:lnTo>
                    <a:pt x="297" y="292"/>
                  </a:lnTo>
                  <a:lnTo>
                    <a:pt x="297" y="310"/>
                  </a:lnTo>
                  <a:lnTo>
                    <a:pt x="279" y="310"/>
                  </a:lnTo>
                  <a:lnTo>
                    <a:pt x="248" y="353"/>
                  </a:lnTo>
                  <a:lnTo>
                    <a:pt x="230" y="328"/>
                  </a:lnTo>
                  <a:lnTo>
                    <a:pt x="197" y="353"/>
                  </a:lnTo>
                  <a:lnTo>
                    <a:pt x="197" y="384"/>
                  </a:lnTo>
                  <a:lnTo>
                    <a:pt x="180" y="384"/>
                  </a:lnTo>
                  <a:lnTo>
                    <a:pt x="138" y="356"/>
                  </a:lnTo>
                  <a:lnTo>
                    <a:pt x="148" y="353"/>
                  </a:lnTo>
                  <a:lnTo>
                    <a:pt x="148" y="310"/>
                  </a:lnTo>
                  <a:lnTo>
                    <a:pt x="116" y="197"/>
                  </a:lnTo>
                  <a:lnTo>
                    <a:pt x="85" y="172"/>
                  </a:lnTo>
                  <a:lnTo>
                    <a:pt x="54" y="172"/>
                  </a:lnTo>
                  <a:lnTo>
                    <a:pt x="54" y="156"/>
                  </a:lnTo>
                  <a:lnTo>
                    <a:pt x="36" y="141"/>
                  </a:lnTo>
                  <a:lnTo>
                    <a:pt x="36" y="105"/>
                  </a:lnTo>
                  <a:lnTo>
                    <a:pt x="0" y="88"/>
                  </a:lnTo>
                  <a:lnTo>
                    <a:pt x="0" y="74"/>
                  </a:lnTo>
                  <a:lnTo>
                    <a:pt x="36" y="74"/>
                  </a:lnTo>
                  <a:lnTo>
                    <a:pt x="54" y="88"/>
                  </a:lnTo>
                  <a:lnTo>
                    <a:pt x="85" y="88"/>
                  </a:lnTo>
                  <a:lnTo>
                    <a:pt x="116" y="105"/>
                  </a:lnTo>
                  <a:lnTo>
                    <a:pt x="116" y="88"/>
                  </a:lnTo>
                  <a:lnTo>
                    <a:pt x="148" y="74"/>
                  </a:lnTo>
                  <a:lnTo>
                    <a:pt x="180" y="74"/>
                  </a:lnTo>
                  <a:lnTo>
                    <a:pt x="197" y="60"/>
                  </a:lnTo>
                  <a:lnTo>
                    <a:pt x="230" y="60"/>
                  </a:lnTo>
                  <a:lnTo>
                    <a:pt x="264" y="18"/>
                  </a:lnTo>
                  <a:lnTo>
                    <a:pt x="248" y="0"/>
                  </a:lnTo>
                </a:path>
              </a:pathLst>
            </a:custGeom>
            <a:solidFill>
              <a:srgbClr val="087AB7"/>
            </a:solidFill>
            <a:ln w="9525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pt-BR">
                <a:cs typeface="Arial" panose="020B0604020202020204" pitchFamily="34" charset="0"/>
              </a:endParaRPr>
            </a:p>
          </p:txBody>
        </p:sp>
      </p:grpSp>
      <p:grpSp>
        <p:nvGrpSpPr>
          <p:cNvPr id="79" name="Group 86"/>
          <p:cNvGrpSpPr>
            <a:grpSpLocks noChangeAspect="1"/>
          </p:cNvGrpSpPr>
          <p:nvPr/>
        </p:nvGrpSpPr>
        <p:grpSpPr bwMode="auto">
          <a:xfrm>
            <a:off x="5235128" y="488806"/>
            <a:ext cx="2736502" cy="1921716"/>
            <a:chOff x="2558" y="1849"/>
            <a:chExt cx="990" cy="708"/>
          </a:xfrm>
          <a:solidFill>
            <a:schemeClr val="bg1">
              <a:lumMod val="85000"/>
            </a:schemeClr>
          </a:solidFill>
        </p:grpSpPr>
        <p:sp>
          <p:nvSpPr>
            <p:cNvPr id="80" name="Freeform 87"/>
            <p:cNvSpPr>
              <a:spLocks noChangeAspect="1"/>
            </p:cNvSpPr>
            <p:nvPr/>
          </p:nvSpPr>
          <p:spPr bwMode="auto">
            <a:xfrm>
              <a:off x="2558" y="1849"/>
              <a:ext cx="990" cy="708"/>
            </a:xfrm>
            <a:custGeom>
              <a:avLst/>
              <a:gdLst>
                <a:gd name="T0" fmla="*/ 15 w 990"/>
                <a:gd name="T1" fmla="*/ 553 h 708"/>
                <a:gd name="T2" fmla="*/ 28 w 990"/>
                <a:gd name="T3" fmla="*/ 522 h 708"/>
                <a:gd name="T4" fmla="*/ 43 w 990"/>
                <a:gd name="T5" fmla="*/ 476 h 708"/>
                <a:gd name="T6" fmla="*/ 141 w 990"/>
                <a:gd name="T7" fmla="*/ 416 h 708"/>
                <a:gd name="T8" fmla="*/ 207 w 990"/>
                <a:gd name="T9" fmla="*/ 399 h 708"/>
                <a:gd name="T10" fmla="*/ 243 w 990"/>
                <a:gd name="T11" fmla="*/ 230 h 708"/>
                <a:gd name="T12" fmla="*/ 222 w 990"/>
                <a:gd name="T13" fmla="*/ 197 h 708"/>
                <a:gd name="T14" fmla="*/ 194 w 990"/>
                <a:gd name="T15" fmla="*/ 120 h 708"/>
                <a:gd name="T16" fmla="*/ 246 w 990"/>
                <a:gd name="T17" fmla="*/ 120 h 708"/>
                <a:gd name="T18" fmla="*/ 212 w 990"/>
                <a:gd name="T19" fmla="*/ 92 h 708"/>
                <a:gd name="T20" fmla="*/ 307 w 990"/>
                <a:gd name="T21" fmla="*/ 57 h 708"/>
                <a:gd name="T22" fmla="*/ 310 w 990"/>
                <a:gd name="T23" fmla="*/ 46 h 708"/>
                <a:gd name="T24" fmla="*/ 356 w 990"/>
                <a:gd name="T25" fmla="*/ 25 h 708"/>
                <a:gd name="T26" fmla="*/ 373 w 990"/>
                <a:gd name="T27" fmla="*/ 74 h 708"/>
                <a:gd name="T28" fmla="*/ 412 w 990"/>
                <a:gd name="T29" fmla="*/ 106 h 708"/>
                <a:gd name="T30" fmla="*/ 447 w 990"/>
                <a:gd name="T31" fmla="*/ 88 h 708"/>
                <a:gd name="T32" fmla="*/ 458 w 990"/>
                <a:gd name="T33" fmla="*/ 110 h 708"/>
                <a:gd name="T34" fmla="*/ 483 w 990"/>
                <a:gd name="T35" fmla="*/ 74 h 708"/>
                <a:gd name="T36" fmla="*/ 578 w 990"/>
                <a:gd name="T37" fmla="*/ 0 h 708"/>
                <a:gd name="T38" fmla="*/ 641 w 990"/>
                <a:gd name="T39" fmla="*/ 138 h 708"/>
                <a:gd name="T40" fmla="*/ 631 w 990"/>
                <a:gd name="T41" fmla="*/ 184 h 708"/>
                <a:gd name="T42" fmla="*/ 690 w 990"/>
                <a:gd name="T43" fmla="*/ 212 h 708"/>
                <a:gd name="T44" fmla="*/ 722 w 990"/>
                <a:gd name="T45" fmla="*/ 156 h 708"/>
                <a:gd name="T46" fmla="*/ 775 w 990"/>
                <a:gd name="T47" fmla="*/ 138 h 708"/>
                <a:gd name="T48" fmla="*/ 789 w 990"/>
                <a:gd name="T49" fmla="*/ 120 h 708"/>
                <a:gd name="T50" fmla="*/ 856 w 990"/>
                <a:gd name="T51" fmla="*/ 106 h 708"/>
                <a:gd name="T52" fmla="*/ 905 w 990"/>
                <a:gd name="T53" fmla="*/ 212 h 708"/>
                <a:gd name="T54" fmla="*/ 959 w 990"/>
                <a:gd name="T55" fmla="*/ 233 h 708"/>
                <a:gd name="T56" fmla="*/ 990 w 990"/>
                <a:gd name="T57" fmla="*/ 264 h 708"/>
                <a:gd name="T58" fmla="*/ 902 w 990"/>
                <a:gd name="T59" fmla="*/ 553 h 708"/>
                <a:gd name="T60" fmla="*/ 884 w 990"/>
                <a:gd name="T61" fmla="*/ 624 h 708"/>
                <a:gd name="T62" fmla="*/ 655 w 990"/>
                <a:gd name="T63" fmla="*/ 627 h 708"/>
                <a:gd name="T64" fmla="*/ 574 w 990"/>
                <a:gd name="T65" fmla="*/ 588 h 708"/>
                <a:gd name="T66" fmla="*/ 563 w 990"/>
                <a:gd name="T67" fmla="*/ 621 h 708"/>
                <a:gd name="T68" fmla="*/ 539 w 990"/>
                <a:gd name="T69" fmla="*/ 645 h 708"/>
                <a:gd name="T70" fmla="*/ 468 w 990"/>
                <a:gd name="T71" fmla="*/ 683 h 708"/>
                <a:gd name="T72" fmla="*/ 430 w 990"/>
                <a:gd name="T73" fmla="*/ 680 h 708"/>
                <a:gd name="T74" fmla="*/ 197 w 990"/>
                <a:gd name="T75" fmla="*/ 627 h 70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990"/>
                <a:gd name="T115" fmla="*/ 0 h 708"/>
                <a:gd name="T116" fmla="*/ 990 w 990"/>
                <a:gd name="T117" fmla="*/ 708 h 708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990" h="708">
                  <a:moveTo>
                    <a:pt x="0" y="567"/>
                  </a:moveTo>
                  <a:lnTo>
                    <a:pt x="15" y="553"/>
                  </a:lnTo>
                  <a:lnTo>
                    <a:pt x="31" y="542"/>
                  </a:lnTo>
                  <a:lnTo>
                    <a:pt x="28" y="522"/>
                  </a:lnTo>
                  <a:lnTo>
                    <a:pt x="43" y="493"/>
                  </a:lnTo>
                  <a:lnTo>
                    <a:pt x="43" y="476"/>
                  </a:lnTo>
                  <a:lnTo>
                    <a:pt x="88" y="412"/>
                  </a:lnTo>
                  <a:lnTo>
                    <a:pt x="141" y="416"/>
                  </a:lnTo>
                  <a:lnTo>
                    <a:pt x="158" y="402"/>
                  </a:lnTo>
                  <a:lnTo>
                    <a:pt x="207" y="399"/>
                  </a:lnTo>
                  <a:lnTo>
                    <a:pt x="207" y="388"/>
                  </a:lnTo>
                  <a:lnTo>
                    <a:pt x="243" y="230"/>
                  </a:lnTo>
                  <a:lnTo>
                    <a:pt x="225" y="215"/>
                  </a:lnTo>
                  <a:lnTo>
                    <a:pt x="222" y="197"/>
                  </a:lnTo>
                  <a:lnTo>
                    <a:pt x="194" y="159"/>
                  </a:lnTo>
                  <a:lnTo>
                    <a:pt x="194" y="120"/>
                  </a:lnTo>
                  <a:lnTo>
                    <a:pt x="229" y="106"/>
                  </a:lnTo>
                  <a:lnTo>
                    <a:pt x="246" y="120"/>
                  </a:lnTo>
                  <a:lnTo>
                    <a:pt x="243" y="92"/>
                  </a:lnTo>
                  <a:lnTo>
                    <a:pt x="212" y="92"/>
                  </a:lnTo>
                  <a:lnTo>
                    <a:pt x="207" y="57"/>
                  </a:lnTo>
                  <a:lnTo>
                    <a:pt x="307" y="57"/>
                  </a:lnTo>
                  <a:lnTo>
                    <a:pt x="299" y="43"/>
                  </a:lnTo>
                  <a:lnTo>
                    <a:pt x="310" y="46"/>
                  </a:lnTo>
                  <a:lnTo>
                    <a:pt x="324" y="53"/>
                  </a:lnTo>
                  <a:lnTo>
                    <a:pt x="356" y="25"/>
                  </a:lnTo>
                  <a:lnTo>
                    <a:pt x="359" y="49"/>
                  </a:lnTo>
                  <a:lnTo>
                    <a:pt x="373" y="74"/>
                  </a:lnTo>
                  <a:lnTo>
                    <a:pt x="391" y="77"/>
                  </a:lnTo>
                  <a:lnTo>
                    <a:pt x="412" y="106"/>
                  </a:lnTo>
                  <a:lnTo>
                    <a:pt x="430" y="95"/>
                  </a:lnTo>
                  <a:lnTo>
                    <a:pt x="447" y="88"/>
                  </a:lnTo>
                  <a:lnTo>
                    <a:pt x="451" y="102"/>
                  </a:lnTo>
                  <a:lnTo>
                    <a:pt x="458" y="110"/>
                  </a:lnTo>
                  <a:lnTo>
                    <a:pt x="476" y="92"/>
                  </a:lnTo>
                  <a:lnTo>
                    <a:pt x="483" y="74"/>
                  </a:lnTo>
                  <a:lnTo>
                    <a:pt x="511" y="74"/>
                  </a:lnTo>
                  <a:lnTo>
                    <a:pt x="578" y="0"/>
                  </a:lnTo>
                  <a:lnTo>
                    <a:pt x="609" y="25"/>
                  </a:lnTo>
                  <a:lnTo>
                    <a:pt x="641" y="138"/>
                  </a:lnTo>
                  <a:lnTo>
                    <a:pt x="641" y="180"/>
                  </a:lnTo>
                  <a:lnTo>
                    <a:pt x="631" y="184"/>
                  </a:lnTo>
                  <a:lnTo>
                    <a:pt x="676" y="212"/>
                  </a:lnTo>
                  <a:lnTo>
                    <a:pt x="690" y="212"/>
                  </a:lnTo>
                  <a:lnTo>
                    <a:pt x="690" y="180"/>
                  </a:lnTo>
                  <a:lnTo>
                    <a:pt x="722" y="156"/>
                  </a:lnTo>
                  <a:lnTo>
                    <a:pt x="740" y="180"/>
                  </a:lnTo>
                  <a:lnTo>
                    <a:pt x="775" y="138"/>
                  </a:lnTo>
                  <a:lnTo>
                    <a:pt x="789" y="138"/>
                  </a:lnTo>
                  <a:lnTo>
                    <a:pt x="789" y="120"/>
                  </a:lnTo>
                  <a:lnTo>
                    <a:pt x="806" y="106"/>
                  </a:lnTo>
                  <a:lnTo>
                    <a:pt x="856" y="106"/>
                  </a:lnTo>
                  <a:lnTo>
                    <a:pt x="856" y="151"/>
                  </a:lnTo>
                  <a:lnTo>
                    <a:pt x="905" y="212"/>
                  </a:lnTo>
                  <a:lnTo>
                    <a:pt x="937" y="233"/>
                  </a:lnTo>
                  <a:lnTo>
                    <a:pt x="959" y="233"/>
                  </a:lnTo>
                  <a:lnTo>
                    <a:pt x="983" y="246"/>
                  </a:lnTo>
                  <a:lnTo>
                    <a:pt x="990" y="264"/>
                  </a:lnTo>
                  <a:lnTo>
                    <a:pt x="884" y="522"/>
                  </a:lnTo>
                  <a:lnTo>
                    <a:pt x="902" y="553"/>
                  </a:lnTo>
                  <a:lnTo>
                    <a:pt x="884" y="567"/>
                  </a:lnTo>
                  <a:lnTo>
                    <a:pt x="884" y="624"/>
                  </a:lnTo>
                  <a:lnTo>
                    <a:pt x="708" y="645"/>
                  </a:lnTo>
                  <a:lnTo>
                    <a:pt x="655" y="627"/>
                  </a:lnTo>
                  <a:lnTo>
                    <a:pt x="627" y="588"/>
                  </a:lnTo>
                  <a:lnTo>
                    <a:pt x="574" y="588"/>
                  </a:lnTo>
                  <a:lnTo>
                    <a:pt x="578" y="609"/>
                  </a:lnTo>
                  <a:lnTo>
                    <a:pt x="563" y="621"/>
                  </a:lnTo>
                  <a:lnTo>
                    <a:pt x="560" y="645"/>
                  </a:lnTo>
                  <a:lnTo>
                    <a:pt x="539" y="645"/>
                  </a:lnTo>
                  <a:lnTo>
                    <a:pt x="493" y="673"/>
                  </a:lnTo>
                  <a:lnTo>
                    <a:pt x="468" y="683"/>
                  </a:lnTo>
                  <a:lnTo>
                    <a:pt x="447" y="680"/>
                  </a:lnTo>
                  <a:lnTo>
                    <a:pt x="430" y="680"/>
                  </a:lnTo>
                  <a:lnTo>
                    <a:pt x="405" y="708"/>
                  </a:lnTo>
                  <a:lnTo>
                    <a:pt x="197" y="627"/>
                  </a:lnTo>
                  <a:lnTo>
                    <a:pt x="0" y="567"/>
                  </a:lnTo>
                  <a:close/>
                </a:path>
              </a:pathLst>
            </a:custGeom>
            <a:solidFill>
              <a:srgbClr val="087AB7"/>
            </a:solidFill>
            <a:ln w="9525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pt-BR">
                <a:cs typeface="Arial" panose="020B0604020202020204" pitchFamily="34" charset="0"/>
              </a:endParaRPr>
            </a:p>
          </p:txBody>
        </p:sp>
        <p:sp>
          <p:nvSpPr>
            <p:cNvPr id="81" name="Freeform 88"/>
            <p:cNvSpPr>
              <a:spLocks noChangeAspect="1"/>
            </p:cNvSpPr>
            <p:nvPr/>
          </p:nvSpPr>
          <p:spPr bwMode="auto">
            <a:xfrm>
              <a:off x="2558" y="1849"/>
              <a:ext cx="990" cy="708"/>
            </a:xfrm>
            <a:custGeom>
              <a:avLst/>
              <a:gdLst>
                <a:gd name="T0" fmla="*/ 15 w 990"/>
                <a:gd name="T1" fmla="*/ 553 h 708"/>
                <a:gd name="T2" fmla="*/ 28 w 990"/>
                <a:gd name="T3" fmla="*/ 522 h 708"/>
                <a:gd name="T4" fmla="*/ 43 w 990"/>
                <a:gd name="T5" fmla="*/ 476 h 708"/>
                <a:gd name="T6" fmla="*/ 141 w 990"/>
                <a:gd name="T7" fmla="*/ 416 h 708"/>
                <a:gd name="T8" fmla="*/ 207 w 990"/>
                <a:gd name="T9" fmla="*/ 399 h 708"/>
                <a:gd name="T10" fmla="*/ 243 w 990"/>
                <a:gd name="T11" fmla="*/ 230 h 708"/>
                <a:gd name="T12" fmla="*/ 222 w 990"/>
                <a:gd name="T13" fmla="*/ 197 h 708"/>
                <a:gd name="T14" fmla="*/ 194 w 990"/>
                <a:gd name="T15" fmla="*/ 120 h 708"/>
                <a:gd name="T16" fmla="*/ 246 w 990"/>
                <a:gd name="T17" fmla="*/ 120 h 708"/>
                <a:gd name="T18" fmla="*/ 212 w 990"/>
                <a:gd name="T19" fmla="*/ 92 h 708"/>
                <a:gd name="T20" fmla="*/ 307 w 990"/>
                <a:gd name="T21" fmla="*/ 57 h 708"/>
                <a:gd name="T22" fmla="*/ 310 w 990"/>
                <a:gd name="T23" fmla="*/ 46 h 708"/>
                <a:gd name="T24" fmla="*/ 356 w 990"/>
                <a:gd name="T25" fmla="*/ 25 h 708"/>
                <a:gd name="T26" fmla="*/ 373 w 990"/>
                <a:gd name="T27" fmla="*/ 74 h 708"/>
                <a:gd name="T28" fmla="*/ 412 w 990"/>
                <a:gd name="T29" fmla="*/ 106 h 708"/>
                <a:gd name="T30" fmla="*/ 447 w 990"/>
                <a:gd name="T31" fmla="*/ 88 h 708"/>
                <a:gd name="T32" fmla="*/ 458 w 990"/>
                <a:gd name="T33" fmla="*/ 110 h 708"/>
                <a:gd name="T34" fmla="*/ 483 w 990"/>
                <a:gd name="T35" fmla="*/ 74 h 708"/>
                <a:gd name="T36" fmla="*/ 578 w 990"/>
                <a:gd name="T37" fmla="*/ 0 h 708"/>
                <a:gd name="T38" fmla="*/ 641 w 990"/>
                <a:gd name="T39" fmla="*/ 138 h 708"/>
                <a:gd name="T40" fmla="*/ 631 w 990"/>
                <a:gd name="T41" fmla="*/ 184 h 708"/>
                <a:gd name="T42" fmla="*/ 690 w 990"/>
                <a:gd name="T43" fmla="*/ 212 h 708"/>
                <a:gd name="T44" fmla="*/ 722 w 990"/>
                <a:gd name="T45" fmla="*/ 156 h 708"/>
                <a:gd name="T46" fmla="*/ 775 w 990"/>
                <a:gd name="T47" fmla="*/ 138 h 708"/>
                <a:gd name="T48" fmla="*/ 789 w 990"/>
                <a:gd name="T49" fmla="*/ 120 h 708"/>
                <a:gd name="T50" fmla="*/ 856 w 990"/>
                <a:gd name="T51" fmla="*/ 106 h 708"/>
                <a:gd name="T52" fmla="*/ 905 w 990"/>
                <a:gd name="T53" fmla="*/ 212 h 708"/>
                <a:gd name="T54" fmla="*/ 959 w 990"/>
                <a:gd name="T55" fmla="*/ 233 h 708"/>
                <a:gd name="T56" fmla="*/ 990 w 990"/>
                <a:gd name="T57" fmla="*/ 264 h 708"/>
                <a:gd name="T58" fmla="*/ 902 w 990"/>
                <a:gd name="T59" fmla="*/ 553 h 708"/>
                <a:gd name="T60" fmla="*/ 884 w 990"/>
                <a:gd name="T61" fmla="*/ 624 h 708"/>
                <a:gd name="T62" fmla="*/ 655 w 990"/>
                <a:gd name="T63" fmla="*/ 627 h 708"/>
                <a:gd name="T64" fmla="*/ 574 w 990"/>
                <a:gd name="T65" fmla="*/ 588 h 708"/>
                <a:gd name="T66" fmla="*/ 563 w 990"/>
                <a:gd name="T67" fmla="*/ 621 h 708"/>
                <a:gd name="T68" fmla="*/ 539 w 990"/>
                <a:gd name="T69" fmla="*/ 645 h 708"/>
                <a:gd name="T70" fmla="*/ 468 w 990"/>
                <a:gd name="T71" fmla="*/ 683 h 708"/>
                <a:gd name="T72" fmla="*/ 430 w 990"/>
                <a:gd name="T73" fmla="*/ 680 h 708"/>
                <a:gd name="T74" fmla="*/ 197 w 990"/>
                <a:gd name="T75" fmla="*/ 627 h 70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990"/>
                <a:gd name="T115" fmla="*/ 0 h 708"/>
                <a:gd name="T116" fmla="*/ 990 w 990"/>
                <a:gd name="T117" fmla="*/ 708 h 708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990" h="708">
                  <a:moveTo>
                    <a:pt x="0" y="567"/>
                  </a:moveTo>
                  <a:lnTo>
                    <a:pt x="15" y="553"/>
                  </a:lnTo>
                  <a:lnTo>
                    <a:pt x="31" y="542"/>
                  </a:lnTo>
                  <a:lnTo>
                    <a:pt x="28" y="522"/>
                  </a:lnTo>
                  <a:lnTo>
                    <a:pt x="43" y="493"/>
                  </a:lnTo>
                  <a:lnTo>
                    <a:pt x="43" y="476"/>
                  </a:lnTo>
                  <a:lnTo>
                    <a:pt x="88" y="412"/>
                  </a:lnTo>
                  <a:lnTo>
                    <a:pt x="141" y="416"/>
                  </a:lnTo>
                  <a:lnTo>
                    <a:pt x="158" y="402"/>
                  </a:lnTo>
                  <a:lnTo>
                    <a:pt x="207" y="399"/>
                  </a:lnTo>
                  <a:lnTo>
                    <a:pt x="207" y="388"/>
                  </a:lnTo>
                  <a:lnTo>
                    <a:pt x="243" y="230"/>
                  </a:lnTo>
                  <a:lnTo>
                    <a:pt x="225" y="215"/>
                  </a:lnTo>
                  <a:lnTo>
                    <a:pt x="222" y="197"/>
                  </a:lnTo>
                  <a:lnTo>
                    <a:pt x="194" y="159"/>
                  </a:lnTo>
                  <a:lnTo>
                    <a:pt x="194" y="120"/>
                  </a:lnTo>
                  <a:lnTo>
                    <a:pt x="229" y="106"/>
                  </a:lnTo>
                  <a:lnTo>
                    <a:pt x="246" y="120"/>
                  </a:lnTo>
                  <a:lnTo>
                    <a:pt x="243" y="92"/>
                  </a:lnTo>
                  <a:lnTo>
                    <a:pt x="212" y="92"/>
                  </a:lnTo>
                  <a:lnTo>
                    <a:pt x="207" y="57"/>
                  </a:lnTo>
                  <a:lnTo>
                    <a:pt x="307" y="57"/>
                  </a:lnTo>
                  <a:lnTo>
                    <a:pt x="299" y="43"/>
                  </a:lnTo>
                  <a:lnTo>
                    <a:pt x="310" y="46"/>
                  </a:lnTo>
                  <a:lnTo>
                    <a:pt x="324" y="53"/>
                  </a:lnTo>
                  <a:lnTo>
                    <a:pt x="356" y="25"/>
                  </a:lnTo>
                  <a:lnTo>
                    <a:pt x="359" y="49"/>
                  </a:lnTo>
                  <a:lnTo>
                    <a:pt x="373" y="74"/>
                  </a:lnTo>
                  <a:lnTo>
                    <a:pt x="391" y="77"/>
                  </a:lnTo>
                  <a:lnTo>
                    <a:pt x="412" y="106"/>
                  </a:lnTo>
                  <a:lnTo>
                    <a:pt x="430" y="95"/>
                  </a:lnTo>
                  <a:lnTo>
                    <a:pt x="447" y="88"/>
                  </a:lnTo>
                  <a:lnTo>
                    <a:pt x="451" y="102"/>
                  </a:lnTo>
                  <a:lnTo>
                    <a:pt x="458" y="110"/>
                  </a:lnTo>
                  <a:lnTo>
                    <a:pt x="476" y="92"/>
                  </a:lnTo>
                  <a:lnTo>
                    <a:pt x="483" y="74"/>
                  </a:lnTo>
                  <a:lnTo>
                    <a:pt x="511" y="74"/>
                  </a:lnTo>
                  <a:lnTo>
                    <a:pt x="578" y="0"/>
                  </a:lnTo>
                  <a:lnTo>
                    <a:pt x="609" y="25"/>
                  </a:lnTo>
                  <a:lnTo>
                    <a:pt x="641" y="138"/>
                  </a:lnTo>
                  <a:lnTo>
                    <a:pt x="641" y="180"/>
                  </a:lnTo>
                  <a:lnTo>
                    <a:pt x="631" y="184"/>
                  </a:lnTo>
                  <a:lnTo>
                    <a:pt x="676" y="212"/>
                  </a:lnTo>
                  <a:lnTo>
                    <a:pt x="690" y="212"/>
                  </a:lnTo>
                  <a:lnTo>
                    <a:pt x="690" y="180"/>
                  </a:lnTo>
                  <a:lnTo>
                    <a:pt x="722" y="156"/>
                  </a:lnTo>
                  <a:lnTo>
                    <a:pt x="740" y="180"/>
                  </a:lnTo>
                  <a:lnTo>
                    <a:pt x="775" y="138"/>
                  </a:lnTo>
                  <a:lnTo>
                    <a:pt x="789" y="138"/>
                  </a:lnTo>
                  <a:lnTo>
                    <a:pt x="789" y="120"/>
                  </a:lnTo>
                  <a:lnTo>
                    <a:pt x="806" y="106"/>
                  </a:lnTo>
                  <a:lnTo>
                    <a:pt x="856" y="106"/>
                  </a:lnTo>
                  <a:lnTo>
                    <a:pt x="856" y="151"/>
                  </a:lnTo>
                  <a:lnTo>
                    <a:pt x="905" y="212"/>
                  </a:lnTo>
                  <a:lnTo>
                    <a:pt x="937" y="233"/>
                  </a:lnTo>
                  <a:lnTo>
                    <a:pt x="959" y="233"/>
                  </a:lnTo>
                  <a:lnTo>
                    <a:pt x="983" y="246"/>
                  </a:lnTo>
                  <a:lnTo>
                    <a:pt x="990" y="264"/>
                  </a:lnTo>
                  <a:lnTo>
                    <a:pt x="884" y="522"/>
                  </a:lnTo>
                  <a:lnTo>
                    <a:pt x="902" y="553"/>
                  </a:lnTo>
                  <a:lnTo>
                    <a:pt x="884" y="567"/>
                  </a:lnTo>
                  <a:lnTo>
                    <a:pt x="884" y="624"/>
                  </a:lnTo>
                  <a:lnTo>
                    <a:pt x="708" y="645"/>
                  </a:lnTo>
                  <a:lnTo>
                    <a:pt x="655" y="627"/>
                  </a:lnTo>
                  <a:lnTo>
                    <a:pt x="627" y="588"/>
                  </a:lnTo>
                  <a:lnTo>
                    <a:pt x="574" y="588"/>
                  </a:lnTo>
                  <a:lnTo>
                    <a:pt x="578" y="609"/>
                  </a:lnTo>
                  <a:lnTo>
                    <a:pt x="563" y="621"/>
                  </a:lnTo>
                  <a:lnTo>
                    <a:pt x="560" y="645"/>
                  </a:lnTo>
                  <a:lnTo>
                    <a:pt x="539" y="645"/>
                  </a:lnTo>
                  <a:lnTo>
                    <a:pt x="493" y="673"/>
                  </a:lnTo>
                  <a:lnTo>
                    <a:pt x="468" y="683"/>
                  </a:lnTo>
                  <a:lnTo>
                    <a:pt x="447" y="680"/>
                  </a:lnTo>
                  <a:lnTo>
                    <a:pt x="430" y="680"/>
                  </a:lnTo>
                  <a:lnTo>
                    <a:pt x="405" y="708"/>
                  </a:lnTo>
                  <a:lnTo>
                    <a:pt x="197" y="627"/>
                  </a:lnTo>
                  <a:lnTo>
                    <a:pt x="0" y="567"/>
                  </a:lnTo>
                </a:path>
              </a:pathLst>
            </a:custGeom>
            <a:solidFill>
              <a:srgbClr val="087AB7"/>
            </a:solidFill>
            <a:ln w="9525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pt-BR">
                <a:cs typeface="Arial" panose="020B0604020202020204" pitchFamily="34" charset="0"/>
              </a:endParaRPr>
            </a:p>
          </p:txBody>
        </p:sp>
      </p:grpSp>
      <p:grpSp>
        <p:nvGrpSpPr>
          <p:cNvPr id="82" name="Group 89"/>
          <p:cNvGrpSpPr>
            <a:grpSpLocks noChangeAspect="1"/>
          </p:cNvGrpSpPr>
          <p:nvPr/>
        </p:nvGrpSpPr>
        <p:grpSpPr bwMode="auto">
          <a:xfrm>
            <a:off x="6382046" y="2081915"/>
            <a:ext cx="1081909" cy="913341"/>
            <a:chOff x="2973" y="2437"/>
            <a:chExt cx="392" cy="335"/>
          </a:xfrm>
          <a:solidFill>
            <a:schemeClr val="bg1">
              <a:lumMod val="85000"/>
            </a:schemeClr>
          </a:solidFill>
        </p:grpSpPr>
        <p:sp>
          <p:nvSpPr>
            <p:cNvPr id="83" name="Freeform 90"/>
            <p:cNvSpPr>
              <a:spLocks noChangeAspect="1"/>
            </p:cNvSpPr>
            <p:nvPr/>
          </p:nvSpPr>
          <p:spPr bwMode="auto">
            <a:xfrm>
              <a:off x="2973" y="2437"/>
              <a:ext cx="392" cy="335"/>
            </a:xfrm>
            <a:custGeom>
              <a:avLst/>
              <a:gdLst>
                <a:gd name="T0" fmla="*/ 244 w 392"/>
                <a:gd name="T1" fmla="*/ 39 h 335"/>
                <a:gd name="T2" fmla="*/ 290 w 392"/>
                <a:gd name="T3" fmla="*/ 57 h 335"/>
                <a:gd name="T4" fmla="*/ 290 w 392"/>
                <a:gd name="T5" fmla="*/ 77 h 335"/>
                <a:gd name="T6" fmla="*/ 290 w 392"/>
                <a:gd name="T7" fmla="*/ 97 h 335"/>
                <a:gd name="T8" fmla="*/ 290 w 392"/>
                <a:gd name="T9" fmla="*/ 134 h 335"/>
                <a:gd name="T10" fmla="*/ 326 w 392"/>
                <a:gd name="T11" fmla="*/ 180 h 335"/>
                <a:gd name="T12" fmla="*/ 375 w 392"/>
                <a:gd name="T13" fmla="*/ 180 h 335"/>
                <a:gd name="T14" fmla="*/ 375 w 392"/>
                <a:gd name="T15" fmla="*/ 212 h 335"/>
                <a:gd name="T16" fmla="*/ 392 w 392"/>
                <a:gd name="T17" fmla="*/ 243 h 335"/>
                <a:gd name="T18" fmla="*/ 392 w 392"/>
                <a:gd name="T19" fmla="*/ 258 h 335"/>
                <a:gd name="T20" fmla="*/ 375 w 392"/>
                <a:gd name="T21" fmla="*/ 276 h 335"/>
                <a:gd name="T22" fmla="*/ 361 w 392"/>
                <a:gd name="T23" fmla="*/ 317 h 335"/>
                <a:gd name="T24" fmla="*/ 343 w 392"/>
                <a:gd name="T25" fmla="*/ 335 h 335"/>
                <a:gd name="T26" fmla="*/ 275 w 392"/>
                <a:gd name="T27" fmla="*/ 335 h 335"/>
                <a:gd name="T28" fmla="*/ 258 w 392"/>
                <a:gd name="T29" fmla="*/ 317 h 335"/>
                <a:gd name="T30" fmla="*/ 240 w 392"/>
                <a:gd name="T31" fmla="*/ 317 h 335"/>
                <a:gd name="T32" fmla="*/ 212 w 392"/>
                <a:gd name="T33" fmla="*/ 292 h 335"/>
                <a:gd name="T34" fmla="*/ 212 w 392"/>
                <a:gd name="T35" fmla="*/ 276 h 335"/>
                <a:gd name="T36" fmla="*/ 127 w 392"/>
                <a:gd name="T37" fmla="*/ 276 h 335"/>
                <a:gd name="T38" fmla="*/ 113 w 392"/>
                <a:gd name="T39" fmla="*/ 258 h 335"/>
                <a:gd name="T40" fmla="*/ 78 w 392"/>
                <a:gd name="T41" fmla="*/ 243 h 335"/>
                <a:gd name="T42" fmla="*/ 64 w 392"/>
                <a:gd name="T43" fmla="*/ 194 h 335"/>
                <a:gd name="T44" fmla="*/ 78 w 392"/>
                <a:gd name="T45" fmla="*/ 194 h 335"/>
                <a:gd name="T46" fmla="*/ 64 w 392"/>
                <a:gd name="T47" fmla="*/ 151 h 335"/>
                <a:gd name="T48" fmla="*/ 49 w 392"/>
                <a:gd name="T49" fmla="*/ 120 h 335"/>
                <a:gd name="T50" fmla="*/ 0 w 392"/>
                <a:gd name="T51" fmla="*/ 106 h 335"/>
                <a:gd name="T52" fmla="*/ 15 w 392"/>
                <a:gd name="T53" fmla="*/ 92 h 335"/>
                <a:gd name="T54" fmla="*/ 53 w 392"/>
                <a:gd name="T55" fmla="*/ 95 h 335"/>
                <a:gd name="T56" fmla="*/ 78 w 392"/>
                <a:gd name="T57" fmla="*/ 85 h 335"/>
                <a:gd name="T58" fmla="*/ 120 w 392"/>
                <a:gd name="T59" fmla="*/ 57 h 335"/>
                <a:gd name="T60" fmla="*/ 145 w 392"/>
                <a:gd name="T61" fmla="*/ 57 h 335"/>
                <a:gd name="T62" fmla="*/ 148 w 392"/>
                <a:gd name="T63" fmla="*/ 32 h 335"/>
                <a:gd name="T64" fmla="*/ 163 w 392"/>
                <a:gd name="T65" fmla="*/ 25 h 335"/>
                <a:gd name="T66" fmla="*/ 159 w 392"/>
                <a:gd name="T67" fmla="*/ 0 h 335"/>
                <a:gd name="T68" fmla="*/ 212 w 392"/>
                <a:gd name="T69" fmla="*/ 0 h 335"/>
                <a:gd name="T70" fmla="*/ 244 w 392"/>
                <a:gd name="T71" fmla="*/ 39 h 335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392"/>
                <a:gd name="T109" fmla="*/ 0 h 335"/>
                <a:gd name="T110" fmla="*/ 392 w 392"/>
                <a:gd name="T111" fmla="*/ 335 h 335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392" h="335">
                  <a:moveTo>
                    <a:pt x="244" y="39"/>
                  </a:moveTo>
                  <a:lnTo>
                    <a:pt x="290" y="57"/>
                  </a:lnTo>
                  <a:lnTo>
                    <a:pt x="290" y="77"/>
                  </a:lnTo>
                  <a:lnTo>
                    <a:pt x="290" y="97"/>
                  </a:lnTo>
                  <a:lnTo>
                    <a:pt x="290" y="134"/>
                  </a:lnTo>
                  <a:lnTo>
                    <a:pt x="326" y="180"/>
                  </a:lnTo>
                  <a:lnTo>
                    <a:pt x="375" y="180"/>
                  </a:lnTo>
                  <a:lnTo>
                    <a:pt x="375" y="212"/>
                  </a:lnTo>
                  <a:lnTo>
                    <a:pt x="392" y="243"/>
                  </a:lnTo>
                  <a:lnTo>
                    <a:pt x="392" y="258"/>
                  </a:lnTo>
                  <a:lnTo>
                    <a:pt x="375" y="276"/>
                  </a:lnTo>
                  <a:lnTo>
                    <a:pt x="361" y="317"/>
                  </a:lnTo>
                  <a:lnTo>
                    <a:pt x="343" y="335"/>
                  </a:lnTo>
                  <a:lnTo>
                    <a:pt x="275" y="335"/>
                  </a:lnTo>
                  <a:lnTo>
                    <a:pt x="258" y="317"/>
                  </a:lnTo>
                  <a:lnTo>
                    <a:pt x="240" y="317"/>
                  </a:lnTo>
                  <a:lnTo>
                    <a:pt x="212" y="292"/>
                  </a:lnTo>
                  <a:lnTo>
                    <a:pt x="212" y="276"/>
                  </a:lnTo>
                  <a:lnTo>
                    <a:pt x="127" y="276"/>
                  </a:lnTo>
                  <a:lnTo>
                    <a:pt x="113" y="258"/>
                  </a:lnTo>
                  <a:lnTo>
                    <a:pt x="78" y="243"/>
                  </a:lnTo>
                  <a:lnTo>
                    <a:pt x="64" y="194"/>
                  </a:lnTo>
                  <a:lnTo>
                    <a:pt x="78" y="194"/>
                  </a:lnTo>
                  <a:lnTo>
                    <a:pt x="64" y="151"/>
                  </a:lnTo>
                  <a:lnTo>
                    <a:pt x="49" y="120"/>
                  </a:lnTo>
                  <a:lnTo>
                    <a:pt x="0" y="106"/>
                  </a:lnTo>
                  <a:lnTo>
                    <a:pt x="15" y="92"/>
                  </a:lnTo>
                  <a:lnTo>
                    <a:pt x="53" y="95"/>
                  </a:lnTo>
                  <a:lnTo>
                    <a:pt x="78" y="85"/>
                  </a:lnTo>
                  <a:lnTo>
                    <a:pt x="120" y="57"/>
                  </a:lnTo>
                  <a:lnTo>
                    <a:pt x="145" y="57"/>
                  </a:lnTo>
                  <a:lnTo>
                    <a:pt x="148" y="32"/>
                  </a:lnTo>
                  <a:lnTo>
                    <a:pt x="163" y="25"/>
                  </a:lnTo>
                  <a:lnTo>
                    <a:pt x="159" y="0"/>
                  </a:lnTo>
                  <a:lnTo>
                    <a:pt x="212" y="0"/>
                  </a:lnTo>
                  <a:lnTo>
                    <a:pt x="244" y="39"/>
                  </a:lnTo>
                  <a:close/>
                </a:path>
              </a:pathLst>
            </a:custGeom>
            <a:solidFill>
              <a:srgbClr val="087AB7"/>
            </a:solidFill>
            <a:ln w="9525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pt-BR">
                <a:cs typeface="Arial" panose="020B0604020202020204" pitchFamily="34" charset="0"/>
              </a:endParaRPr>
            </a:p>
          </p:txBody>
        </p:sp>
        <p:sp>
          <p:nvSpPr>
            <p:cNvPr id="84" name="Freeform 91"/>
            <p:cNvSpPr>
              <a:spLocks noChangeAspect="1"/>
            </p:cNvSpPr>
            <p:nvPr/>
          </p:nvSpPr>
          <p:spPr bwMode="auto">
            <a:xfrm>
              <a:off x="2973" y="2437"/>
              <a:ext cx="392" cy="335"/>
            </a:xfrm>
            <a:custGeom>
              <a:avLst/>
              <a:gdLst>
                <a:gd name="T0" fmla="*/ 244 w 392"/>
                <a:gd name="T1" fmla="*/ 39 h 335"/>
                <a:gd name="T2" fmla="*/ 290 w 392"/>
                <a:gd name="T3" fmla="*/ 57 h 335"/>
                <a:gd name="T4" fmla="*/ 290 w 392"/>
                <a:gd name="T5" fmla="*/ 77 h 335"/>
                <a:gd name="T6" fmla="*/ 290 w 392"/>
                <a:gd name="T7" fmla="*/ 97 h 335"/>
                <a:gd name="T8" fmla="*/ 290 w 392"/>
                <a:gd name="T9" fmla="*/ 134 h 335"/>
                <a:gd name="T10" fmla="*/ 326 w 392"/>
                <a:gd name="T11" fmla="*/ 180 h 335"/>
                <a:gd name="T12" fmla="*/ 375 w 392"/>
                <a:gd name="T13" fmla="*/ 180 h 335"/>
                <a:gd name="T14" fmla="*/ 375 w 392"/>
                <a:gd name="T15" fmla="*/ 212 h 335"/>
                <a:gd name="T16" fmla="*/ 392 w 392"/>
                <a:gd name="T17" fmla="*/ 243 h 335"/>
                <a:gd name="T18" fmla="*/ 392 w 392"/>
                <a:gd name="T19" fmla="*/ 258 h 335"/>
                <a:gd name="T20" fmla="*/ 375 w 392"/>
                <a:gd name="T21" fmla="*/ 276 h 335"/>
                <a:gd name="T22" fmla="*/ 361 w 392"/>
                <a:gd name="T23" fmla="*/ 317 h 335"/>
                <a:gd name="T24" fmla="*/ 343 w 392"/>
                <a:gd name="T25" fmla="*/ 335 h 335"/>
                <a:gd name="T26" fmla="*/ 275 w 392"/>
                <a:gd name="T27" fmla="*/ 335 h 335"/>
                <a:gd name="T28" fmla="*/ 258 w 392"/>
                <a:gd name="T29" fmla="*/ 317 h 335"/>
                <a:gd name="T30" fmla="*/ 240 w 392"/>
                <a:gd name="T31" fmla="*/ 317 h 335"/>
                <a:gd name="T32" fmla="*/ 212 w 392"/>
                <a:gd name="T33" fmla="*/ 292 h 335"/>
                <a:gd name="T34" fmla="*/ 212 w 392"/>
                <a:gd name="T35" fmla="*/ 276 h 335"/>
                <a:gd name="T36" fmla="*/ 127 w 392"/>
                <a:gd name="T37" fmla="*/ 276 h 335"/>
                <a:gd name="T38" fmla="*/ 113 w 392"/>
                <a:gd name="T39" fmla="*/ 258 h 335"/>
                <a:gd name="T40" fmla="*/ 78 w 392"/>
                <a:gd name="T41" fmla="*/ 243 h 335"/>
                <a:gd name="T42" fmla="*/ 64 w 392"/>
                <a:gd name="T43" fmla="*/ 194 h 335"/>
                <a:gd name="T44" fmla="*/ 78 w 392"/>
                <a:gd name="T45" fmla="*/ 194 h 335"/>
                <a:gd name="T46" fmla="*/ 64 w 392"/>
                <a:gd name="T47" fmla="*/ 151 h 335"/>
                <a:gd name="T48" fmla="*/ 49 w 392"/>
                <a:gd name="T49" fmla="*/ 120 h 335"/>
                <a:gd name="T50" fmla="*/ 0 w 392"/>
                <a:gd name="T51" fmla="*/ 106 h 335"/>
                <a:gd name="T52" fmla="*/ 15 w 392"/>
                <a:gd name="T53" fmla="*/ 92 h 335"/>
                <a:gd name="T54" fmla="*/ 53 w 392"/>
                <a:gd name="T55" fmla="*/ 95 h 335"/>
                <a:gd name="T56" fmla="*/ 78 w 392"/>
                <a:gd name="T57" fmla="*/ 85 h 335"/>
                <a:gd name="T58" fmla="*/ 120 w 392"/>
                <a:gd name="T59" fmla="*/ 57 h 335"/>
                <a:gd name="T60" fmla="*/ 145 w 392"/>
                <a:gd name="T61" fmla="*/ 57 h 335"/>
                <a:gd name="T62" fmla="*/ 148 w 392"/>
                <a:gd name="T63" fmla="*/ 32 h 335"/>
                <a:gd name="T64" fmla="*/ 163 w 392"/>
                <a:gd name="T65" fmla="*/ 25 h 335"/>
                <a:gd name="T66" fmla="*/ 159 w 392"/>
                <a:gd name="T67" fmla="*/ 0 h 335"/>
                <a:gd name="T68" fmla="*/ 212 w 392"/>
                <a:gd name="T69" fmla="*/ 0 h 335"/>
                <a:gd name="T70" fmla="*/ 244 w 392"/>
                <a:gd name="T71" fmla="*/ 39 h 335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392"/>
                <a:gd name="T109" fmla="*/ 0 h 335"/>
                <a:gd name="T110" fmla="*/ 392 w 392"/>
                <a:gd name="T111" fmla="*/ 335 h 335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392" h="335">
                  <a:moveTo>
                    <a:pt x="244" y="39"/>
                  </a:moveTo>
                  <a:lnTo>
                    <a:pt x="290" y="57"/>
                  </a:lnTo>
                  <a:lnTo>
                    <a:pt x="290" y="77"/>
                  </a:lnTo>
                  <a:lnTo>
                    <a:pt x="290" y="97"/>
                  </a:lnTo>
                  <a:lnTo>
                    <a:pt x="290" y="134"/>
                  </a:lnTo>
                  <a:lnTo>
                    <a:pt x="326" y="180"/>
                  </a:lnTo>
                  <a:lnTo>
                    <a:pt x="375" y="180"/>
                  </a:lnTo>
                  <a:lnTo>
                    <a:pt x="375" y="212"/>
                  </a:lnTo>
                  <a:lnTo>
                    <a:pt x="392" y="243"/>
                  </a:lnTo>
                  <a:lnTo>
                    <a:pt x="392" y="258"/>
                  </a:lnTo>
                  <a:lnTo>
                    <a:pt x="375" y="276"/>
                  </a:lnTo>
                  <a:lnTo>
                    <a:pt x="361" y="317"/>
                  </a:lnTo>
                  <a:lnTo>
                    <a:pt x="343" y="335"/>
                  </a:lnTo>
                  <a:lnTo>
                    <a:pt x="275" y="335"/>
                  </a:lnTo>
                  <a:lnTo>
                    <a:pt x="258" y="317"/>
                  </a:lnTo>
                  <a:lnTo>
                    <a:pt x="240" y="317"/>
                  </a:lnTo>
                  <a:lnTo>
                    <a:pt x="212" y="292"/>
                  </a:lnTo>
                  <a:lnTo>
                    <a:pt x="212" y="276"/>
                  </a:lnTo>
                  <a:lnTo>
                    <a:pt x="127" y="276"/>
                  </a:lnTo>
                  <a:lnTo>
                    <a:pt x="113" y="258"/>
                  </a:lnTo>
                  <a:lnTo>
                    <a:pt x="78" y="243"/>
                  </a:lnTo>
                  <a:lnTo>
                    <a:pt x="64" y="194"/>
                  </a:lnTo>
                  <a:lnTo>
                    <a:pt x="78" y="194"/>
                  </a:lnTo>
                  <a:lnTo>
                    <a:pt x="64" y="151"/>
                  </a:lnTo>
                  <a:lnTo>
                    <a:pt x="49" y="120"/>
                  </a:lnTo>
                  <a:lnTo>
                    <a:pt x="0" y="106"/>
                  </a:lnTo>
                  <a:lnTo>
                    <a:pt x="15" y="92"/>
                  </a:lnTo>
                  <a:lnTo>
                    <a:pt x="53" y="95"/>
                  </a:lnTo>
                  <a:lnTo>
                    <a:pt x="78" y="85"/>
                  </a:lnTo>
                  <a:lnTo>
                    <a:pt x="120" y="57"/>
                  </a:lnTo>
                  <a:lnTo>
                    <a:pt x="145" y="57"/>
                  </a:lnTo>
                  <a:lnTo>
                    <a:pt x="148" y="32"/>
                  </a:lnTo>
                  <a:lnTo>
                    <a:pt x="163" y="25"/>
                  </a:lnTo>
                  <a:lnTo>
                    <a:pt x="159" y="0"/>
                  </a:lnTo>
                  <a:lnTo>
                    <a:pt x="212" y="0"/>
                  </a:lnTo>
                  <a:lnTo>
                    <a:pt x="244" y="39"/>
                  </a:lnTo>
                </a:path>
              </a:pathLst>
            </a:custGeom>
            <a:solidFill>
              <a:srgbClr val="087AB7"/>
            </a:solidFill>
            <a:ln w="9525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pt-BR">
                <a:cs typeface="Arial" panose="020B0604020202020204" pitchFamily="34" charset="0"/>
              </a:endParaRPr>
            </a:p>
          </p:txBody>
        </p:sp>
      </p:grpSp>
      <p:sp>
        <p:nvSpPr>
          <p:cNvPr id="85" name="Rectangle 92"/>
          <p:cNvSpPr>
            <a:spLocks noChangeArrowheads="1"/>
          </p:cNvSpPr>
          <p:nvPr/>
        </p:nvSpPr>
        <p:spPr bwMode="auto">
          <a:xfrm>
            <a:off x="9166517" y="3491409"/>
            <a:ext cx="154780" cy="109537"/>
          </a:xfrm>
          <a:prstGeom prst="rect">
            <a:avLst/>
          </a:prstGeom>
          <a:solidFill>
            <a:srgbClr val="087AB7"/>
          </a:solidFill>
          <a:ln w="9525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pt-BR" altLang="pt-BR">
              <a:cs typeface="Arial" panose="020B0604020202020204" pitchFamily="34" charset="0"/>
            </a:endParaRPr>
          </a:p>
        </p:txBody>
      </p:sp>
      <p:sp>
        <p:nvSpPr>
          <p:cNvPr id="86" name="Fluxograma: Disco magnético 93"/>
          <p:cNvSpPr/>
          <p:nvPr/>
        </p:nvSpPr>
        <p:spPr>
          <a:xfrm>
            <a:off x="10397027" y="3788900"/>
            <a:ext cx="308004" cy="237937"/>
          </a:xfrm>
          <a:prstGeom prst="flowChartMagneticDisk">
            <a:avLst/>
          </a:prstGeom>
          <a:solidFill>
            <a:srgbClr val="FF99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7" name="Fluxograma: Disco magnético 93"/>
          <p:cNvSpPr/>
          <p:nvPr/>
        </p:nvSpPr>
        <p:spPr>
          <a:xfrm>
            <a:off x="10541177" y="1531763"/>
            <a:ext cx="308004" cy="237937"/>
          </a:xfrm>
          <a:prstGeom prst="flowChartMagneticDisk">
            <a:avLst/>
          </a:prstGeom>
          <a:solidFill>
            <a:srgbClr val="FF99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8" name="Fluxograma: Disco magnético 93"/>
          <p:cNvSpPr/>
          <p:nvPr/>
        </p:nvSpPr>
        <p:spPr>
          <a:xfrm>
            <a:off x="8563632" y="4575058"/>
            <a:ext cx="308004" cy="237937"/>
          </a:xfrm>
          <a:prstGeom prst="flowChartMagneticDisk">
            <a:avLst/>
          </a:prstGeom>
          <a:solidFill>
            <a:srgbClr val="FF99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9" name="Fluxograma: Disco magnético 93"/>
          <p:cNvSpPr/>
          <p:nvPr/>
        </p:nvSpPr>
        <p:spPr>
          <a:xfrm>
            <a:off x="8831083" y="4992020"/>
            <a:ext cx="308004" cy="237937"/>
          </a:xfrm>
          <a:prstGeom prst="flowChartMagneticDisk">
            <a:avLst/>
          </a:prstGeom>
          <a:solidFill>
            <a:srgbClr val="FF99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0" name="Fluxograma: Disco magnético 93"/>
          <p:cNvSpPr/>
          <p:nvPr/>
        </p:nvSpPr>
        <p:spPr>
          <a:xfrm>
            <a:off x="8358895" y="5398423"/>
            <a:ext cx="308004" cy="237937"/>
          </a:xfrm>
          <a:prstGeom prst="flowChartMagneticDisk">
            <a:avLst/>
          </a:prstGeom>
          <a:solidFill>
            <a:srgbClr val="FF99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91" name="Grupo 182"/>
          <p:cNvGrpSpPr/>
          <p:nvPr/>
        </p:nvGrpSpPr>
        <p:grpSpPr>
          <a:xfrm>
            <a:off x="6440387" y="1443149"/>
            <a:ext cx="357550" cy="239438"/>
            <a:chOff x="179512" y="188640"/>
            <a:chExt cx="1656184" cy="1440160"/>
          </a:xfrm>
        </p:grpSpPr>
        <p:sp>
          <p:nvSpPr>
            <p:cNvPr id="92" name="Fluxograma: Disco magnético 91"/>
            <p:cNvSpPr/>
            <p:nvPr/>
          </p:nvSpPr>
          <p:spPr>
            <a:xfrm>
              <a:off x="179512" y="188640"/>
              <a:ext cx="1656184" cy="1440160"/>
            </a:xfrm>
            <a:prstGeom prst="flowChartMagneticDisk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93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00337" y="450487"/>
              <a:ext cx="1214535" cy="1011557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prstDash val="sysDot"/>
              <a:miter lim="800000"/>
              <a:headEnd/>
              <a:tailEnd/>
            </a:ln>
          </p:spPr>
        </p:pic>
      </p:grpSp>
      <p:grpSp>
        <p:nvGrpSpPr>
          <p:cNvPr id="94" name="Grupo 182"/>
          <p:cNvGrpSpPr/>
          <p:nvPr/>
        </p:nvGrpSpPr>
        <p:grpSpPr>
          <a:xfrm>
            <a:off x="5803722" y="2381700"/>
            <a:ext cx="357550" cy="239438"/>
            <a:chOff x="179512" y="188640"/>
            <a:chExt cx="1656184" cy="1440160"/>
          </a:xfrm>
        </p:grpSpPr>
        <p:sp>
          <p:nvSpPr>
            <p:cNvPr id="95" name="Fluxograma: Disco magnético 94"/>
            <p:cNvSpPr/>
            <p:nvPr/>
          </p:nvSpPr>
          <p:spPr>
            <a:xfrm>
              <a:off x="179512" y="188640"/>
              <a:ext cx="1656184" cy="1440160"/>
            </a:xfrm>
            <a:prstGeom prst="flowChartMagneticDisk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96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00337" y="450487"/>
              <a:ext cx="1214535" cy="1011557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prstDash val="sysDot"/>
              <a:miter lim="800000"/>
              <a:headEnd/>
              <a:tailEnd/>
            </a:ln>
          </p:spPr>
        </p:pic>
      </p:grpSp>
      <p:grpSp>
        <p:nvGrpSpPr>
          <p:cNvPr id="97" name="Grupo 182"/>
          <p:cNvGrpSpPr/>
          <p:nvPr/>
        </p:nvGrpSpPr>
        <p:grpSpPr>
          <a:xfrm>
            <a:off x="6794223" y="2492674"/>
            <a:ext cx="357550" cy="239438"/>
            <a:chOff x="179512" y="188640"/>
            <a:chExt cx="1656184" cy="1440160"/>
          </a:xfrm>
        </p:grpSpPr>
        <p:sp>
          <p:nvSpPr>
            <p:cNvPr id="98" name="Fluxograma: Disco magnético 97"/>
            <p:cNvSpPr/>
            <p:nvPr/>
          </p:nvSpPr>
          <p:spPr>
            <a:xfrm>
              <a:off x="179512" y="188640"/>
              <a:ext cx="1656184" cy="1440160"/>
            </a:xfrm>
            <a:prstGeom prst="flowChartMagneticDisk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99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00337" y="450487"/>
              <a:ext cx="1214535" cy="1011557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prstDash val="sysDot"/>
              <a:miter lim="800000"/>
              <a:headEnd/>
              <a:tailEnd/>
            </a:ln>
          </p:spPr>
        </p:pic>
      </p:grpSp>
      <p:sp>
        <p:nvSpPr>
          <p:cNvPr id="100" name="CaixaDeTexto 99"/>
          <p:cNvSpPr txBox="1"/>
          <p:nvPr/>
        </p:nvSpPr>
        <p:spPr>
          <a:xfrm>
            <a:off x="9048328" y="4536575"/>
            <a:ext cx="56285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" b="1" dirty="0" smtClean="0">
                <a:solidFill>
                  <a:schemeClr val="bg1"/>
                </a:solidFill>
              </a:rPr>
              <a:t>IEL - SP</a:t>
            </a:r>
            <a:endParaRPr lang="pt-BR" sz="600" b="1" dirty="0">
              <a:solidFill>
                <a:schemeClr val="bg1"/>
              </a:solidFill>
            </a:endParaRPr>
          </a:p>
        </p:txBody>
      </p:sp>
      <p:sp>
        <p:nvSpPr>
          <p:cNvPr id="101" name="Fluxograma: Disco magnético 93"/>
          <p:cNvSpPr/>
          <p:nvPr/>
        </p:nvSpPr>
        <p:spPr>
          <a:xfrm>
            <a:off x="10125523" y="4245341"/>
            <a:ext cx="308004" cy="237937"/>
          </a:xfrm>
          <a:prstGeom prst="flowChartMagneticDisk">
            <a:avLst/>
          </a:prstGeom>
          <a:solidFill>
            <a:srgbClr val="FF99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02" name="Grupo 182"/>
          <p:cNvGrpSpPr/>
          <p:nvPr/>
        </p:nvGrpSpPr>
        <p:grpSpPr>
          <a:xfrm>
            <a:off x="9821618" y="4381489"/>
            <a:ext cx="357550" cy="239438"/>
            <a:chOff x="179512" y="188640"/>
            <a:chExt cx="1656184" cy="1440160"/>
          </a:xfrm>
        </p:grpSpPr>
        <p:sp>
          <p:nvSpPr>
            <p:cNvPr id="103" name="Fluxograma: Disco magnético 102"/>
            <p:cNvSpPr/>
            <p:nvPr/>
          </p:nvSpPr>
          <p:spPr>
            <a:xfrm>
              <a:off x="179512" y="188640"/>
              <a:ext cx="1656184" cy="1440160"/>
            </a:xfrm>
            <a:prstGeom prst="flowChartMagneticDisk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04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00337" y="450487"/>
              <a:ext cx="1214535" cy="1011557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prstDash val="sysDot"/>
              <a:miter lim="800000"/>
              <a:headEnd/>
              <a:tailEnd/>
            </a:ln>
          </p:spPr>
        </p:pic>
      </p:grpSp>
      <p:sp>
        <p:nvSpPr>
          <p:cNvPr id="105" name="CaixaDeTexto 104"/>
          <p:cNvSpPr txBox="1"/>
          <p:nvPr/>
        </p:nvSpPr>
        <p:spPr>
          <a:xfrm>
            <a:off x="9622808" y="4595795"/>
            <a:ext cx="102853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" dirty="0" smtClean="0"/>
              <a:t>SENAI CETIQT</a:t>
            </a:r>
            <a:endParaRPr lang="pt-BR" sz="600" dirty="0"/>
          </a:p>
        </p:txBody>
      </p:sp>
      <p:grpSp>
        <p:nvGrpSpPr>
          <p:cNvPr id="106" name="Grupo 185"/>
          <p:cNvGrpSpPr/>
          <p:nvPr/>
        </p:nvGrpSpPr>
        <p:grpSpPr>
          <a:xfrm>
            <a:off x="7009377" y="401816"/>
            <a:ext cx="380144" cy="230110"/>
            <a:chOff x="107504" y="5589240"/>
            <a:chExt cx="432048" cy="288032"/>
          </a:xfrm>
        </p:grpSpPr>
        <p:sp>
          <p:nvSpPr>
            <p:cNvPr id="107" name="Canto dobrado 106"/>
            <p:cNvSpPr/>
            <p:nvPr/>
          </p:nvSpPr>
          <p:spPr>
            <a:xfrm rot="16200000">
              <a:off x="179512" y="5517232"/>
              <a:ext cx="288032" cy="432048"/>
            </a:xfrm>
            <a:prstGeom prst="foldedCorner">
              <a:avLst>
                <a:gd name="adj" fmla="val 50000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08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63163" y="5643996"/>
              <a:ext cx="232373" cy="1914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09" name="Grupo 182"/>
          <p:cNvGrpSpPr/>
          <p:nvPr/>
        </p:nvGrpSpPr>
        <p:grpSpPr>
          <a:xfrm>
            <a:off x="8985085" y="3005421"/>
            <a:ext cx="357550" cy="239438"/>
            <a:chOff x="179512" y="188640"/>
            <a:chExt cx="1656184" cy="1440160"/>
          </a:xfrm>
        </p:grpSpPr>
        <p:sp>
          <p:nvSpPr>
            <p:cNvPr id="110" name="Fluxograma: Disco magnético 109"/>
            <p:cNvSpPr/>
            <p:nvPr/>
          </p:nvSpPr>
          <p:spPr>
            <a:xfrm>
              <a:off x="179512" y="188640"/>
              <a:ext cx="1656184" cy="1440160"/>
            </a:xfrm>
            <a:prstGeom prst="flowChartMagneticDisk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11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00337" y="450487"/>
              <a:ext cx="1214535" cy="1011557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prstDash val="sysDot"/>
              <a:miter lim="800000"/>
              <a:headEnd/>
              <a:tailEnd/>
            </a:ln>
          </p:spPr>
        </p:pic>
      </p:grpSp>
      <p:sp>
        <p:nvSpPr>
          <p:cNvPr id="112" name="Fluxograma: Disco magnético 93"/>
          <p:cNvSpPr/>
          <p:nvPr/>
        </p:nvSpPr>
        <p:spPr>
          <a:xfrm>
            <a:off x="8925466" y="3424558"/>
            <a:ext cx="308004" cy="237937"/>
          </a:xfrm>
          <a:prstGeom prst="flowChartMagneticDisk">
            <a:avLst/>
          </a:prstGeom>
          <a:solidFill>
            <a:srgbClr val="FF99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13" name="Grupo 182"/>
          <p:cNvGrpSpPr/>
          <p:nvPr/>
        </p:nvGrpSpPr>
        <p:grpSpPr>
          <a:xfrm>
            <a:off x="8084501" y="3884637"/>
            <a:ext cx="357550" cy="239438"/>
            <a:chOff x="179512" y="188640"/>
            <a:chExt cx="1656184" cy="1440160"/>
          </a:xfrm>
        </p:grpSpPr>
        <p:sp>
          <p:nvSpPr>
            <p:cNvPr id="114" name="Fluxograma: Disco magnético 113"/>
            <p:cNvSpPr/>
            <p:nvPr/>
          </p:nvSpPr>
          <p:spPr>
            <a:xfrm>
              <a:off x="179512" y="188640"/>
              <a:ext cx="1656184" cy="1440160"/>
            </a:xfrm>
            <a:prstGeom prst="flowChartMagneticDisk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15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00337" y="450487"/>
              <a:ext cx="1214535" cy="1011557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prstDash val="sysDot"/>
              <a:miter lim="800000"/>
              <a:headEnd/>
              <a:tailEnd/>
            </a:ln>
          </p:spPr>
        </p:pic>
      </p:grpSp>
      <p:sp>
        <p:nvSpPr>
          <p:cNvPr id="116" name="Fluxograma: Disco magnético 93"/>
          <p:cNvSpPr/>
          <p:nvPr/>
        </p:nvSpPr>
        <p:spPr>
          <a:xfrm>
            <a:off x="7902705" y="2742158"/>
            <a:ext cx="308004" cy="237937"/>
          </a:xfrm>
          <a:prstGeom prst="flowChartMagneticDisk">
            <a:avLst/>
          </a:prstGeom>
          <a:solidFill>
            <a:srgbClr val="FF99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17" name="Grupo 182"/>
          <p:cNvGrpSpPr/>
          <p:nvPr/>
        </p:nvGrpSpPr>
        <p:grpSpPr>
          <a:xfrm>
            <a:off x="10108973" y="2627338"/>
            <a:ext cx="357550" cy="239438"/>
            <a:chOff x="179512" y="188640"/>
            <a:chExt cx="1656184" cy="1440160"/>
          </a:xfrm>
        </p:grpSpPr>
        <p:sp>
          <p:nvSpPr>
            <p:cNvPr id="118" name="Fluxograma: Disco magnético 117"/>
            <p:cNvSpPr/>
            <p:nvPr/>
          </p:nvSpPr>
          <p:spPr>
            <a:xfrm>
              <a:off x="179512" y="188640"/>
              <a:ext cx="1656184" cy="1440160"/>
            </a:xfrm>
            <a:prstGeom prst="flowChartMagneticDisk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19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00337" y="450487"/>
              <a:ext cx="1214535" cy="1011557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prstDash val="sysDot"/>
              <a:miter lim="800000"/>
              <a:headEnd/>
              <a:tailEnd/>
            </a:ln>
          </p:spPr>
        </p:pic>
      </p:grpSp>
      <p:grpSp>
        <p:nvGrpSpPr>
          <p:cNvPr id="120" name="Grupo 182"/>
          <p:cNvGrpSpPr/>
          <p:nvPr/>
        </p:nvGrpSpPr>
        <p:grpSpPr>
          <a:xfrm>
            <a:off x="9574978" y="1519466"/>
            <a:ext cx="357550" cy="239438"/>
            <a:chOff x="179512" y="188640"/>
            <a:chExt cx="1656184" cy="1440160"/>
          </a:xfrm>
        </p:grpSpPr>
        <p:sp>
          <p:nvSpPr>
            <p:cNvPr id="121" name="Fluxograma: Disco magnético 120"/>
            <p:cNvSpPr/>
            <p:nvPr/>
          </p:nvSpPr>
          <p:spPr>
            <a:xfrm>
              <a:off x="179512" y="188640"/>
              <a:ext cx="1656184" cy="1440160"/>
            </a:xfrm>
            <a:prstGeom prst="flowChartMagneticDisk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22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00337" y="450487"/>
              <a:ext cx="1214535" cy="1011557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prstDash val="sysDot"/>
              <a:miter lim="800000"/>
              <a:headEnd/>
              <a:tailEnd/>
            </a:ln>
          </p:spPr>
        </p:pic>
      </p:grpSp>
      <p:grpSp>
        <p:nvGrpSpPr>
          <p:cNvPr id="123" name="Grupo 182"/>
          <p:cNvGrpSpPr/>
          <p:nvPr/>
        </p:nvGrpSpPr>
        <p:grpSpPr>
          <a:xfrm>
            <a:off x="8538858" y="507297"/>
            <a:ext cx="357550" cy="239438"/>
            <a:chOff x="179512" y="188640"/>
            <a:chExt cx="1656184" cy="1440160"/>
          </a:xfrm>
        </p:grpSpPr>
        <p:sp>
          <p:nvSpPr>
            <p:cNvPr id="124" name="Fluxograma: Disco magnético 123"/>
            <p:cNvSpPr/>
            <p:nvPr/>
          </p:nvSpPr>
          <p:spPr>
            <a:xfrm>
              <a:off x="179512" y="188640"/>
              <a:ext cx="1656184" cy="1440160"/>
            </a:xfrm>
            <a:prstGeom prst="flowChartMagneticDisk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25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00337" y="450487"/>
              <a:ext cx="1214535" cy="1011557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prstDash val="sysDot"/>
              <a:miter lim="800000"/>
              <a:headEnd/>
              <a:tailEnd/>
            </a:ln>
          </p:spPr>
        </p:pic>
      </p:grpSp>
      <p:grpSp>
        <p:nvGrpSpPr>
          <p:cNvPr id="126" name="Grupo 182"/>
          <p:cNvGrpSpPr/>
          <p:nvPr/>
        </p:nvGrpSpPr>
        <p:grpSpPr>
          <a:xfrm>
            <a:off x="8298234" y="1411294"/>
            <a:ext cx="357550" cy="239438"/>
            <a:chOff x="179512" y="188640"/>
            <a:chExt cx="1656184" cy="1440160"/>
          </a:xfrm>
        </p:grpSpPr>
        <p:sp>
          <p:nvSpPr>
            <p:cNvPr id="127" name="Fluxograma: Disco magnético 126"/>
            <p:cNvSpPr/>
            <p:nvPr/>
          </p:nvSpPr>
          <p:spPr>
            <a:xfrm>
              <a:off x="179512" y="188640"/>
              <a:ext cx="1656184" cy="1440160"/>
            </a:xfrm>
            <a:prstGeom prst="flowChartMagneticDisk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28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00337" y="450487"/>
              <a:ext cx="1214535" cy="1011557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prstDash val="sysDot"/>
              <a:miter lim="800000"/>
              <a:headEnd/>
              <a:tailEnd/>
            </a:ln>
          </p:spPr>
        </p:pic>
      </p:grpSp>
      <p:grpSp>
        <p:nvGrpSpPr>
          <p:cNvPr id="129" name="Grupo 182"/>
          <p:cNvGrpSpPr/>
          <p:nvPr/>
        </p:nvGrpSpPr>
        <p:grpSpPr>
          <a:xfrm>
            <a:off x="9049662" y="2359329"/>
            <a:ext cx="357550" cy="239438"/>
            <a:chOff x="179512" y="188640"/>
            <a:chExt cx="1656184" cy="1440160"/>
          </a:xfrm>
        </p:grpSpPr>
        <p:sp>
          <p:nvSpPr>
            <p:cNvPr id="130" name="Fluxograma: Disco magnético 129"/>
            <p:cNvSpPr/>
            <p:nvPr/>
          </p:nvSpPr>
          <p:spPr>
            <a:xfrm>
              <a:off x="179512" y="188640"/>
              <a:ext cx="1656184" cy="1440160"/>
            </a:xfrm>
            <a:prstGeom prst="flowChartMagneticDisk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31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00337" y="450487"/>
              <a:ext cx="1214535" cy="1011557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prstDash val="sysDot"/>
              <a:miter lim="800000"/>
              <a:headEnd/>
              <a:tailEnd/>
            </a:ln>
          </p:spPr>
        </p:pic>
      </p:grpSp>
      <p:grpSp>
        <p:nvGrpSpPr>
          <p:cNvPr id="132" name="Grupo 182"/>
          <p:cNvGrpSpPr/>
          <p:nvPr/>
        </p:nvGrpSpPr>
        <p:grpSpPr>
          <a:xfrm>
            <a:off x="10030479" y="1969315"/>
            <a:ext cx="357550" cy="239438"/>
            <a:chOff x="179512" y="188640"/>
            <a:chExt cx="1656184" cy="1440160"/>
          </a:xfrm>
        </p:grpSpPr>
        <p:sp>
          <p:nvSpPr>
            <p:cNvPr id="133" name="Fluxograma: Disco magnético 132"/>
            <p:cNvSpPr/>
            <p:nvPr/>
          </p:nvSpPr>
          <p:spPr>
            <a:xfrm>
              <a:off x="179512" y="188640"/>
              <a:ext cx="1656184" cy="1440160"/>
            </a:xfrm>
            <a:prstGeom prst="flowChartMagneticDisk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34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00337" y="450487"/>
              <a:ext cx="1214535" cy="1011557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prstDash val="sysDot"/>
              <a:miter lim="800000"/>
              <a:headEnd/>
              <a:tailEnd/>
            </a:ln>
          </p:spPr>
        </p:pic>
      </p:grpSp>
      <p:grpSp>
        <p:nvGrpSpPr>
          <p:cNvPr id="135" name="Grupo 182"/>
          <p:cNvGrpSpPr/>
          <p:nvPr/>
        </p:nvGrpSpPr>
        <p:grpSpPr>
          <a:xfrm>
            <a:off x="11073727" y="1629189"/>
            <a:ext cx="357550" cy="239438"/>
            <a:chOff x="179512" y="188640"/>
            <a:chExt cx="1656184" cy="1440160"/>
          </a:xfrm>
        </p:grpSpPr>
        <p:sp>
          <p:nvSpPr>
            <p:cNvPr id="136" name="Fluxograma: Disco magnético 135"/>
            <p:cNvSpPr/>
            <p:nvPr/>
          </p:nvSpPr>
          <p:spPr>
            <a:xfrm>
              <a:off x="179512" y="188640"/>
              <a:ext cx="1656184" cy="1440160"/>
            </a:xfrm>
            <a:prstGeom prst="flowChartMagneticDisk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37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00337" y="450487"/>
              <a:ext cx="1214535" cy="1011557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prstDash val="sysDot"/>
              <a:miter lim="800000"/>
              <a:headEnd/>
              <a:tailEnd/>
            </a:ln>
          </p:spPr>
        </p:pic>
      </p:grpSp>
      <p:sp>
        <p:nvSpPr>
          <p:cNvPr id="138" name="Fluxograma: Disco magnético 93"/>
          <p:cNvSpPr/>
          <p:nvPr/>
        </p:nvSpPr>
        <p:spPr>
          <a:xfrm>
            <a:off x="11152444" y="1921089"/>
            <a:ext cx="308004" cy="237937"/>
          </a:xfrm>
          <a:prstGeom prst="flowChartMagneticDisk">
            <a:avLst/>
          </a:prstGeom>
          <a:solidFill>
            <a:srgbClr val="FF99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39" name="Grupo 182"/>
          <p:cNvGrpSpPr/>
          <p:nvPr/>
        </p:nvGrpSpPr>
        <p:grpSpPr>
          <a:xfrm>
            <a:off x="11249533" y="2185987"/>
            <a:ext cx="357550" cy="239438"/>
            <a:chOff x="179512" y="188640"/>
            <a:chExt cx="1656184" cy="1440160"/>
          </a:xfrm>
        </p:grpSpPr>
        <p:sp>
          <p:nvSpPr>
            <p:cNvPr id="140" name="Fluxograma: Disco magnético 139"/>
            <p:cNvSpPr/>
            <p:nvPr/>
          </p:nvSpPr>
          <p:spPr>
            <a:xfrm>
              <a:off x="179512" y="188640"/>
              <a:ext cx="1656184" cy="1440160"/>
            </a:xfrm>
            <a:prstGeom prst="flowChartMagneticDisk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41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00337" y="450487"/>
              <a:ext cx="1214535" cy="1011557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prstDash val="sysDot"/>
              <a:miter lim="800000"/>
              <a:headEnd/>
              <a:tailEnd/>
            </a:ln>
          </p:spPr>
        </p:pic>
      </p:grpSp>
      <p:sp>
        <p:nvSpPr>
          <p:cNvPr id="142" name="CaixaDeTexto 141"/>
          <p:cNvSpPr txBox="1"/>
          <p:nvPr/>
        </p:nvSpPr>
        <p:spPr>
          <a:xfrm>
            <a:off x="10895613" y="2403713"/>
            <a:ext cx="226206" cy="338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*</a:t>
            </a:r>
            <a:endParaRPr lang="pt-BR" b="1" dirty="0"/>
          </a:p>
        </p:txBody>
      </p:sp>
      <p:sp>
        <p:nvSpPr>
          <p:cNvPr id="143" name="Fluxograma: Disco magnético 93"/>
          <p:cNvSpPr/>
          <p:nvPr/>
        </p:nvSpPr>
        <p:spPr>
          <a:xfrm>
            <a:off x="2944027" y="4590854"/>
            <a:ext cx="367980" cy="233149"/>
          </a:xfrm>
          <a:prstGeom prst="flowChartMagneticDisk">
            <a:avLst/>
          </a:prstGeom>
          <a:solidFill>
            <a:srgbClr val="FF99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44" name="Grupo 182"/>
          <p:cNvGrpSpPr/>
          <p:nvPr/>
        </p:nvGrpSpPr>
        <p:grpSpPr>
          <a:xfrm>
            <a:off x="2931603" y="4933754"/>
            <a:ext cx="402841" cy="236615"/>
            <a:chOff x="179512" y="188640"/>
            <a:chExt cx="1656184" cy="1440160"/>
          </a:xfrm>
        </p:grpSpPr>
        <p:sp>
          <p:nvSpPr>
            <p:cNvPr id="145" name="Fluxograma: Disco magnético 144"/>
            <p:cNvSpPr/>
            <p:nvPr/>
          </p:nvSpPr>
          <p:spPr>
            <a:xfrm>
              <a:off x="179512" y="188640"/>
              <a:ext cx="1656184" cy="1440160"/>
            </a:xfrm>
            <a:prstGeom prst="flowChartMagneticDisk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46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00337" y="450487"/>
              <a:ext cx="1214535" cy="1011557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prstDash val="sysDot"/>
              <a:miter lim="800000"/>
              <a:headEnd/>
              <a:tailEnd/>
            </a:ln>
          </p:spPr>
        </p:pic>
      </p:grpSp>
      <p:grpSp>
        <p:nvGrpSpPr>
          <p:cNvPr id="147" name="Grupo 185"/>
          <p:cNvGrpSpPr/>
          <p:nvPr/>
        </p:nvGrpSpPr>
        <p:grpSpPr>
          <a:xfrm>
            <a:off x="2944304" y="5277298"/>
            <a:ext cx="380144" cy="230110"/>
            <a:chOff x="107504" y="5589240"/>
            <a:chExt cx="432048" cy="288032"/>
          </a:xfrm>
        </p:grpSpPr>
        <p:sp>
          <p:nvSpPr>
            <p:cNvPr id="148" name="Canto dobrado 147"/>
            <p:cNvSpPr/>
            <p:nvPr/>
          </p:nvSpPr>
          <p:spPr>
            <a:xfrm rot="16200000">
              <a:off x="179512" y="5517232"/>
              <a:ext cx="288032" cy="432048"/>
            </a:xfrm>
            <a:prstGeom prst="foldedCorner">
              <a:avLst>
                <a:gd name="adj" fmla="val 50000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49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63163" y="5643996"/>
              <a:ext cx="232373" cy="1914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50" name="CaixaDeTexto 149"/>
          <p:cNvSpPr txBox="1"/>
          <p:nvPr/>
        </p:nvSpPr>
        <p:spPr>
          <a:xfrm>
            <a:off x="2984634" y="5898198"/>
            <a:ext cx="3420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b="1" dirty="0" smtClean="0">
                <a:cs typeface="Arial" panose="020B0604020202020204" pitchFamily="34" charset="0"/>
              </a:rPr>
              <a:t>**</a:t>
            </a:r>
            <a:endParaRPr lang="pt-BR" sz="1000" b="1" dirty="0">
              <a:cs typeface="Arial" panose="020B0604020202020204" pitchFamily="34" charset="0"/>
            </a:endParaRPr>
          </a:p>
        </p:txBody>
      </p:sp>
      <p:sp>
        <p:nvSpPr>
          <p:cNvPr id="151" name="Rectangle 397"/>
          <p:cNvSpPr/>
          <p:nvPr/>
        </p:nvSpPr>
        <p:spPr>
          <a:xfrm>
            <a:off x="3441152" y="4571002"/>
            <a:ext cx="343385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pt-BR" sz="1000" dirty="0" smtClean="0">
                <a:solidFill>
                  <a:srgbClr val="1F497D">
                    <a:lumMod val="50000"/>
                  </a:srgbClr>
                </a:solidFill>
                <a:ea typeface="ＭＳ Ｐゴシック" pitchFamily="-109" charset="-128"/>
                <a:cs typeface="Arial" pitchFamily="34" charset="0"/>
              </a:rPr>
              <a:t>12 Regionais  - CRM implantado </a:t>
            </a:r>
            <a:r>
              <a:rPr lang="pt-BR" sz="800" dirty="0" smtClean="0">
                <a:solidFill>
                  <a:srgbClr val="1F497D">
                    <a:lumMod val="50000"/>
                  </a:srgbClr>
                </a:solidFill>
                <a:ea typeface="ＭＳ Ｐゴシック" pitchFamily="-109" charset="-128"/>
                <a:cs typeface="Arial" pitchFamily="34" charset="0"/>
              </a:rPr>
              <a:t>(incluindo IEL-SP)</a:t>
            </a:r>
            <a:endParaRPr lang="pt-BR" sz="800" dirty="0">
              <a:solidFill>
                <a:srgbClr val="1F497D">
                  <a:lumMod val="50000"/>
                </a:srgbClr>
              </a:solidFill>
              <a:ea typeface="ＭＳ Ｐゴシック" pitchFamily="-109" charset="-128"/>
              <a:cs typeface="Arial" pitchFamily="34" charset="0"/>
            </a:endParaRPr>
          </a:p>
        </p:txBody>
      </p:sp>
      <p:sp>
        <p:nvSpPr>
          <p:cNvPr id="152" name="Rectangle 397"/>
          <p:cNvSpPr/>
          <p:nvPr/>
        </p:nvSpPr>
        <p:spPr>
          <a:xfrm>
            <a:off x="3441153" y="4910970"/>
            <a:ext cx="35682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57200"/>
            <a:r>
              <a:rPr lang="pt-BR" sz="1000" dirty="0" smtClean="0">
                <a:solidFill>
                  <a:srgbClr val="1F497D">
                    <a:lumMod val="50000"/>
                  </a:srgbClr>
                </a:solidFill>
                <a:ea typeface="ＭＳ Ｐゴシック" pitchFamily="-109" charset="-128"/>
                <a:cs typeface="Arial" pitchFamily="34" charset="0"/>
              </a:rPr>
              <a:t>15 Regionais  -  CRM em </a:t>
            </a:r>
            <a:r>
              <a:rPr lang="pt-BR" sz="1000" dirty="0">
                <a:solidFill>
                  <a:srgbClr val="1F497D">
                    <a:lumMod val="50000"/>
                  </a:srgbClr>
                </a:solidFill>
                <a:ea typeface="ＭＳ Ｐゴシック" pitchFamily="-109" charset="-128"/>
                <a:cs typeface="Arial" pitchFamily="34" charset="0"/>
              </a:rPr>
              <a:t>implantação </a:t>
            </a:r>
            <a:r>
              <a:rPr lang="pt-BR" sz="800" dirty="0">
                <a:solidFill>
                  <a:srgbClr val="1F497D">
                    <a:lumMod val="50000"/>
                  </a:srgbClr>
                </a:solidFill>
                <a:ea typeface="ＭＳ Ｐゴシック" pitchFamily="-109" charset="-128"/>
                <a:cs typeface="Arial" pitchFamily="34" charset="0"/>
              </a:rPr>
              <a:t>(incluindo </a:t>
            </a:r>
            <a:r>
              <a:rPr lang="pt-BR" sz="800" dirty="0" smtClean="0">
                <a:solidFill>
                  <a:srgbClr val="1F497D">
                    <a:lumMod val="50000"/>
                  </a:srgbClr>
                </a:solidFill>
                <a:ea typeface="ＭＳ Ｐゴシック" pitchFamily="-109" charset="-128"/>
                <a:cs typeface="Arial" pitchFamily="34" charset="0"/>
              </a:rPr>
              <a:t>CETIQT)</a:t>
            </a:r>
            <a:endParaRPr lang="pt-BR" sz="800" dirty="0">
              <a:solidFill>
                <a:srgbClr val="1F497D">
                  <a:lumMod val="50000"/>
                </a:srgbClr>
              </a:solidFill>
              <a:ea typeface="ＭＳ Ｐゴシック" pitchFamily="-109" charset="-128"/>
              <a:cs typeface="Arial" pitchFamily="34" charset="0"/>
            </a:endParaRPr>
          </a:p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endParaRPr lang="pt-BR" sz="800" dirty="0">
              <a:solidFill>
                <a:srgbClr val="1F497D">
                  <a:lumMod val="50000"/>
                </a:srgbClr>
              </a:solidFill>
              <a:ea typeface="ＭＳ Ｐゴシック" pitchFamily="-109" charset="-128"/>
              <a:cs typeface="Arial" pitchFamily="34" charset="0"/>
            </a:endParaRPr>
          </a:p>
        </p:txBody>
      </p:sp>
      <p:sp>
        <p:nvSpPr>
          <p:cNvPr id="153" name="Rectangle 397"/>
          <p:cNvSpPr/>
          <p:nvPr/>
        </p:nvSpPr>
        <p:spPr>
          <a:xfrm>
            <a:off x="3441152" y="5250938"/>
            <a:ext cx="343385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57200"/>
            <a:r>
              <a:rPr lang="pt-BR" sz="1000" dirty="0" smtClean="0">
                <a:solidFill>
                  <a:srgbClr val="1F497D">
                    <a:lumMod val="50000"/>
                  </a:srgbClr>
                </a:solidFill>
                <a:ea typeface="ＭＳ Ｐゴシック" pitchFamily="-109" charset="-128"/>
                <a:cs typeface="Arial" panose="020B0604020202020204" pitchFamily="34" charset="0"/>
              </a:rPr>
              <a:t>01 Regional - </a:t>
            </a:r>
            <a:r>
              <a:rPr lang="pt-BR" sz="1000" dirty="0">
                <a:solidFill>
                  <a:srgbClr val="1F497D">
                    <a:lumMod val="50000"/>
                  </a:srgbClr>
                </a:solidFill>
                <a:ea typeface="ＭＳ Ｐゴシック" pitchFamily="-109" charset="-128"/>
                <a:cs typeface="Arial" panose="020B0604020202020204" pitchFamily="34" charset="0"/>
              </a:rPr>
              <a:t>CRM </a:t>
            </a:r>
            <a:r>
              <a:rPr lang="pt-BR" sz="1000" dirty="0" smtClean="0">
                <a:solidFill>
                  <a:srgbClr val="1F497D">
                    <a:lumMod val="50000"/>
                  </a:srgbClr>
                </a:solidFill>
                <a:ea typeface="ＭＳ Ｐゴシック" pitchFamily="-109" charset="-128"/>
                <a:cs typeface="Arial" panose="020B0604020202020204" pitchFamily="34" charset="0"/>
              </a:rPr>
              <a:t>em fase de projeto</a:t>
            </a:r>
            <a:endParaRPr lang="pt-BR" sz="1000" dirty="0">
              <a:solidFill>
                <a:srgbClr val="1F497D">
                  <a:lumMod val="50000"/>
                </a:srgbClr>
              </a:solidFill>
              <a:ea typeface="ＭＳ Ｐゴシック" pitchFamily="-109" charset="-128"/>
              <a:cs typeface="Arial" panose="020B0604020202020204" pitchFamily="34" charset="0"/>
            </a:endParaRPr>
          </a:p>
        </p:txBody>
      </p:sp>
      <p:sp>
        <p:nvSpPr>
          <p:cNvPr id="154" name="Rectangle 397"/>
          <p:cNvSpPr/>
          <p:nvPr/>
        </p:nvSpPr>
        <p:spPr>
          <a:xfrm>
            <a:off x="2811996" y="4290421"/>
            <a:ext cx="5364485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pt-BR" sz="700" dirty="0">
                <a:solidFill>
                  <a:srgbClr val="1F497D">
                    <a:lumMod val="50000"/>
                  </a:srgbClr>
                </a:solidFill>
                <a:latin typeface="Arial" pitchFamily="34" charset="0"/>
                <a:ea typeface="ＭＳ Ｐゴシック" pitchFamily="-109" charset="-128"/>
                <a:cs typeface="Arial" pitchFamily="34" charset="0"/>
              </a:rPr>
              <a:t>Regionais </a:t>
            </a:r>
            <a:r>
              <a:rPr lang="pt-BR" sz="700" dirty="0" smtClean="0">
                <a:solidFill>
                  <a:srgbClr val="1F497D">
                    <a:lumMod val="50000"/>
                  </a:srgbClr>
                </a:solidFill>
                <a:latin typeface="Arial" pitchFamily="34" charset="0"/>
                <a:ea typeface="ＭＳ Ｐゴシック" pitchFamily="-109" charset="-128"/>
                <a:cs typeface="Arial" pitchFamily="34" charset="0"/>
              </a:rPr>
              <a:t>em processo de integração 2017: </a:t>
            </a:r>
            <a:r>
              <a:rPr lang="pt-BR" sz="600" dirty="0" smtClean="0">
                <a:solidFill>
                  <a:srgbClr val="1F497D">
                    <a:lumMod val="50000"/>
                  </a:srgbClr>
                </a:solidFill>
                <a:latin typeface="Arial" pitchFamily="34" charset="0"/>
                <a:ea typeface="ＭＳ Ｐゴシック" pitchFamily="-109" charset="-128"/>
                <a:cs typeface="Arial" pitchFamily="34" charset="0"/>
              </a:rPr>
              <a:t>MA, PB, RJ, SE, TO</a:t>
            </a:r>
            <a:endParaRPr lang="pt-BR" sz="700" dirty="0">
              <a:solidFill>
                <a:srgbClr val="1F497D">
                  <a:lumMod val="50000"/>
                </a:srgbClr>
              </a:solidFill>
              <a:latin typeface="Arial" pitchFamily="34" charset="0"/>
              <a:ea typeface="ＭＳ Ｐゴシック" pitchFamily="-109" charset="-128"/>
              <a:cs typeface="Arial" pitchFamily="34" charset="0"/>
            </a:endParaRPr>
          </a:p>
        </p:txBody>
      </p:sp>
      <p:sp>
        <p:nvSpPr>
          <p:cNvPr id="155" name="Retângulo 154"/>
          <p:cNvSpPr/>
          <p:nvPr/>
        </p:nvSpPr>
        <p:spPr>
          <a:xfrm>
            <a:off x="2591661" y="4171526"/>
            <a:ext cx="266412" cy="108041"/>
          </a:xfrm>
          <a:prstGeom prst="rect">
            <a:avLst/>
          </a:prstGeom>
          <a:solidFill>
            <a:srgbClr val="087AB7"/>
          </a:solidFill>
          <a:ln w="9525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pt-BR">
              <a:cs typeface="Arial" panose="020B0604020202020204" pitchFamily="34" charset="0"/>
            </a:endParaRPr>
          </a:p>
        </p:txBody>
      </p:sp>
      <p:sp>
        <p:nvSpPr>
          <p:cNvPr id="156" name="Rectangle 397"/>
          <p:cNvSpPr/>
          <p:nvPr/>
        </p:nvSpPr>
        <p:spPr>
          <a:xfrm>
            <a:off x="2800886" y="4125187"/>
            <a:ext cx="4840807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pt-BR" sz="700" dirty="0" smtClean="0">
                <a:solidFill>
                  <a:srgbClr val="1F497D">
                    <a:lumMod val="50000"/>
                  </a:srgbClr>
                </a:solidFill>
                <a:latin typeface="Arial" pitchFamily="34" charset="0"/>
                <a:ea typeface="ＭＳ Ｐゴシック" pitchFamily="-109" charset="-128"/>
                <a:cs typeface="Arial" pitchFamily="34" charset="0"/>
              </a:rPr>
              <a:t>Regionais Integrados 2015/2016: </a:t>
            </a:r>
            <a:r>
              <a:rPr lang="pt-BR" sz="600" dirty="0" smtClean="0">
                <a:solidFill>
                  <a:srgbClr val="1F497D">
                    <a:lumMod val="50000"/>
                  </a:srgbClr>
                </a:solidFill>
                <a:latin typeface="Arial" pitchFamily="34" charset="0"/>
                <a:ea typeface="ＭＳ Ｐゴシック" pitchFamily="-109" charset="-128"/>
                <a:cs typeface="Arial" pitchFamily="34" charset="0"/>
              </a:rPr>
              <a:t>AC, AL, AP, AM, BA, CE, DF, ES, GO, MS, MT, MG, PA, PR, PE, PI, RN, </a:t>
            </a:r>
            <a:r>
              <a:rPr lang="pt-BR" sz="600" dirty="0">
                <a:solidFill>
                  <a:srgbClr val="1F497D">
                    <a:lumMod val="50000"/>
                  </a:srgbClr>
                </a:solidFill>
                <a:latin typeface="Arial" pitchFamily="34" charset="0"/>
                <a:ea typeface="ＭＳ Ｐゴシック" pitchFamily="-109" charset="-128"/>
                <a:cs typeface="Arial" pitchFamily="34" charset="0"/>
              </a:rPr>
              <a:t> </a:t>
            </a:r>
            <a:r>
              <a:rPr lang="pt-BR" sz="600" dirty="0" smtClean="0">
                <a:solidFill>
                  <a:srgbClr val="1F497D">
                    <a:lumMod val="50000"/>
                  </a:srgbClr>
                </a:solidFill>
                <a:latin typeface="Arial" pitchFamily="34" charset="0"/>
                <a:ea typeface="ＭＳ Ｐゴシック" pitchFamily="-109" charset="-128"/>
                <a:cs typeface="Arial" pitchFamily="34" charset="0"/>
              </a:rPr>
              <a:t>RO, RR, RS, SC, SP</a:t>
            </a:r>
            <a:endParaRPr lang="pt-BR" sz="600" dirty="0">
              <a:solidFill>
                <a:srgbClr val="1F497D">
                  <a:lumMod val="50000"/>
                </a:srgbClr>
              </a:solidFill>
              <a:latin typeface="Arial" pitchFamily="34" charset="0"/>
              <a:ea typeface="ＭＳ Ｐゴシック" pitchFamily="-109" charset="-128"/>
              <a:cs typeface="Arial" pitchFamily="34" charset="0"/>
            </a:endParaRPr>
          </a:p>
        </p:txBody>
      </p:sp>
      <p:sp>
        <p:nvSpPr>
          <p:cNvPr id="157" name="Retângulo 156"/>
          <p:cNvSpPr/>
          <p:nvPr/>
        </p:nvSpPr>
        <p:spPr>
          <a:xfrm>
            <a:off x="2587562" y="4343771"/>
            <a:ext cx="266412" cy="108041"/>
          </a:xfrm>
          <a:prstGeom prst="rect">
            <a:avLst/>
          </a:prstGeom>
          <a:solidFill>
            <a:srgbClr val="00B3C0"/>
          </a:solidFill>
          <a:ln w="9525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pt-BR" sz="1000">
              <a:cs typeface="Arial" panose="020B0604020202020204" pitchFamily="34" charset="0"/>
            </a:endParaRPr>
          </a:p>
        </p:txBody>
      </p:sp>
      <p:sp>
        <p:nvSpPr>
          <p:cNvPr id="158" name="Fluxograma: Disco magnético 93"/>
          <p:cNvSpPr/>
          <p:nvPr/>
        </p:nvSpPr>
        <p:spPr>
          <a:xfrm>
            <a:off x="9126718" y="4328747"/>
            <a:ext cx="308004" cy="237937"/>
          </a:xfrm>
          <a:prstGeom prst="flowChartMagneticDisk">
            <a:avLst/>
          </a:prstGeom>
          <a:solidFill>
            <a:srgbClr val="FF99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9" name="CaixaDeTexto 158"/>
          <p:cNvSpPr txBox="1"/>
          <p:nvPr/>
        </p:nvSpPr>
        <p:spPr>
          <a:xfrm>
            <a:off x="10358522" y="4271284"/>
            <a:ext cx="436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**</a:t>
            </a:r>
            <a:endParaRPr lang="pt-BR" dirty="0"/>
          </a:p>
        </p:txBody>
      </p:sp>
      <p:sp>
        <p:nvSpPr>
          <p:cNvPr id="160" name="CaixaDeTexto 159"/>
          <p:cNvSpPr txBox="1"/>
          <p:nvPr/>
        </p:nvSpPr>
        <p:spPr>
          <a:xfrm>
            <a:off x="10651340" y="3794949"/>
            <a:ext cx="436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**</a:t>
            </a:r>
            <a:endParaRPr lang="pt-BR" dirty="0"/>
          </a:p>
        </p:txBody>
      </p:sp>
      <p:sp>
        <p:nvSpPr>
          <p:cNvPr id="161" name="Fluxograma: Disco magnético 93"/>
          <p:cNvSpPr/>
          <p:nvPr/>
        </p:nvSpPr>
        <p:spPr>
          <a:xfrm>
            <a:off x="11165360" y="2409276"/>
            <a:ext cx="308004" cy="237937"/>
          </a:xfrm>
          <a:prstGeom prst="flowChartMagneticDisk">
            <a:avLst/>
          </a:prstGeom>
          <a:solidFill>
            <a:srgbClr val="FF99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2" name="Rectangle 397"/>
          <p:cNvSpPr/>
          <p:nvPr/>
        </p:nvSpPr>
        <p:spPr>
          <a:xfrm>
            <a:off x="3442984" y="5882708"/>
            <a:ext cx="481682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57200"/>
            <a:r>
              <a:rPr lang="pt-BR" sz="1000" dirty="0" smtClean="0">
                <a:solidFill>
                  <a:srgbClr val="1F497D">
                    <a:lumMod val="50000"/>
                  </a:srgbClr>
                </a:solidFill>
                <a:ea typeface="ＭＳ Ｐゴシック" pitchFamily="-109" charset="-128"/>
                <a:cs typeface="Arial" panose="020B0604020202020204" pitchFamily="34" charset="0"/>
              </a:rPr>
              <a:t>Regionais com CRM próprio que submeteram </a:t>
            </a:r>
            <a:r>
              <a:rPr lang="pt-BR" sz="1000" dirty="0">
                <a:solidFill>
                  <a:srgbClr val="1F497D">
                    <a:lumMod val="50000"/>
                  </a:srgbClr>
                </a:solidFill>
                <a:ea typeface="ＭＳ Ｐゴシック" pitchFamily="-109" charset="-128"/>
                <a:cs typeface="Arial" panose="020B0604020202020204" pitchFamily="34" charset="0"/>
              </a:rPr>
              <a:t>projeto de migração para Dynamics</a:t>
            </a:r>
          </a:p>
        </p:txBody>
      </p:sp>
      <p:grpSp>
        <p:nvGrpSpPr>
          <p:cNvPr id="163" name="Grupo 182"/>
          <p:cNvGrpSpPr/>
          <p:nvPr/>
        </p:nvGrpSpPr>
        <p:grpSpPr>
          <a:xfrm>
            <a:off x="8829517" y="4075439"/>
            <a:ext cx="357550" cy="239438"/>
            <a:chOff x="179512" y="188640"/>
            <a:chExt cx="1656184" cy="1440160"/>
          </a:xfrm>
        </p:grpSpPr>
        <p:sp>
          <p:nvSpPr>
            <p:cNvPr id="164" name="Fluxograma: Disco magnético 163"/>
            <p:cNvSpPr/>
            <p:nvPr/>
          </p:nvSpPr>
          <p:spPr>
            <a:xfrm>
              <a:off x="179512" y="188640"/>
              <a:ext cx="1656184" cy="1440160"/>
            </a:xfrm>
            <a:prstGeom prst="flowChartMagneticDisk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65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00337" y="450487"/>
              <a:ext cx="1214535" cy="1011557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prstDash val="sysDot"/>
              <a:miter lim="800000"/>
              <a:headEnd/>
              <a:tailEnd/>
            </a:ln>
          </p:spPr>
        </p:pic>
      </p:grpSp>
      <p:sp>
        <p:nvSpPr>
          <p:cNvPr id="166" name="CaixaDeTexto 165"/>
          <p:cNvSpPr txBox="1"/>
          <p:nvPr/>
        </p:nvSpPr>
        <p:spPr>
          <a:xfrm>
            <a:off x="2996166" y="5605135"/>
            <a:ext cx="2262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b="1" dirty="0" smtClean="0">
                <a:cs typeface="Arial" panose="020B0604020202020204" pitchFamily="34" charset="0"/>
              </a:rPr>
              <a:t>*</a:t>
            </a:r>
            <a:endParaRPr lang="pt-BR" sz="1000" b="1" dirty="0">
              <a:cs typeface="Arial" panose="020B0604020202020204" pitchFamily="34" charset="0"/>
            </a:endParaRPr>
          </a:p>
        </p:txBody>
      </p:sp>
      <p:sp>
        <p:nvSpPr>
          <p:cNvPr id="167" name="Rectangle 397"/>
          <p:cNvSpPr/>
          <p:nvPr/>
        </p:nvSpPr>
        <p:spPr>
          <a:xfrm>
            <a:off x="3441152" y="5620270"/>
            <a:ext cx="446155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pt-BR" sz="1000" dirty="0" smtClean="0">
                <a:solidFill>
                  <a:srgbClr val="1F497D">
                    <a:lumMod val="50000"/>
                  </a:srgbClr>
                </a:solidFill>
                <a:ea typeface="ＭＳ Ｐゴシック" pitchFamily="-109" charset="-128"/>
                <a:cs typeface="Arial" pitchFamily="34" charset="0"/>
              </a:rPr>
              <a:t>01 Regional sem iniciativa de CRM próprio e/ou projeto de apoio financeiro</a:t>
            </a:r>
            <a:endParaRPr lang="pt-BR" sz="1000" dirty="0">
              <a:solidFill>
                <a:srgbClr val="1F497D">
                  <a:lumMod val="50000"/>
                </a:srgbClr>
              </a:solidFill>
              <a:ea typeface="ＭＳ Ｐゴシック" pitchFamily="-109" charset="-128"/>
              <a:cs typeface="Arial" pitchFamily="34" charset="0"/>
            </a:endParaRPr>
          </a:p>
        </p:txBody>
      </p:sp>
      <p:sp>
        <p:nvSpPr>
          <p:cNvPr id="168" name="CaixaDeTexto 167"/>
          <p:cNvSpPr txBox="1"/>
          <p:nvPr/>
        </p:nvSpPr>
        <p:spPr>
          <a:xfrm>
            <a:off x="8639891" y="3399553"/>
            <a:ext cx="436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**</a:t>
            </a:r>
            <a:endParaRPr lang="pt-BR" dirty="0"/>
          </a:p>
        </p:txBody>
      </p:sp>
      <p:sp>
        <p:nvSpPr>
          <p:cNvPr id="169" name="Fluxograma: Disco magnético 93"/>
          <p:cNvSpPr/>
          <p:nvPr/>
        </p:nvSpPr>
        <p:spPr>
          <a:xfrm>
            <a:off x="9686486" y="3578739"/>
            <a:ext cx="308004" cy="237937"/>
          </a:xfrm>
          <a:prstGeom prst="flowChartMagneticDisk">
            <a:avLst/>
          </a:prstGeom>
          <a:solidFill>
            <a:srgbClr val="FF99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0" name="Retângulo 169"/>
          <p:cNvSpPr/>
          <p:nvPr/>
        </p:nvSpPr>
        <p:spPr>
          <a:xfrm>
            <a:off x="8991034" y="5591919"/>
            <a:ext cx="2677336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pt-BR" sz="1100" b="1" dirty="0" smtClean="0">
                <a:solidFill>
                  <a:schemeClr val="tx2"/>
                </a:solidFill>
              </a:rPr>
              <a:t>Unidade de Relações com o Mercado</a:t>
            </a:r>
          </a:p>
          <a:p>
            <a:pPr algn="r"/>
            <a:r>
              <a:rPr lang="pt-BR" sz="1100" b="1" dirty="0" err="1" smtClean="0">
                <a:solidFill>
                  <a:schemeClr val="tx2"/>
                </a:solidFill>
              </a:rPr>
              <a:t>UniMercado</a:t>
            </a:r>
            <a:r>
              <a:rPr lang="pt-BR" sz="1100" b="1" dirty="0" smtClean="0">
                <a:solidFill>
                  <a:schemeClr val="tx2"/>
                </a:solidFill>
              </a:rPr>
              <a:t> - DIRET</a:t>
            </a:r>
            <a:endParaRPr lang="pt-BR" sz="1100" b="1" dirty="0">
              <a:solidFill>
                <a:schemeClr val="tx2"/>
              </a:solidFill>
            </a:endParaRPr>
          </a:p>
        </p:txBody>
      </p:sp>
      <p:sp>
        <p:nvSpPr>
          <p:cNvPr id="171" name="Retângulo 170"/>
          <p:cNvSpPr/>
          <p:nvPr/>
        </p:nvSpPr>
        <p:spPr>
          <a:xfrm>
            <a:off x="10554210" y="6068254"/>
            <a:ext cx="87876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800" dirty="0" smtClean="0">
                <a:solidFill>
                  <a:srgbClr val="1F497D">
                    <a:lumMod val="50000"/>
                  </a:srgbClr>
                </a:solidFill>
                <a:ea typeface="ＭＳ Ｐゴシック" pitchFamily="-109" charset="-128"/>
                <a:cs typeface="Arial" pitchFamily="34" charset="0"/>
              </a:rPr>
              <a:t>Fevereiro/2017</a:t>
            </a:r>
            <a:endParaRPr lang="pt-BR" dirty="0"/>
          </a:p>
        </p:txBody>
      </p:sp>
      <p:sp>
        <p:nvSpPr>
          <p:cNvPr id="172" name="CaixaDeTexto 171"/>
          <p:cNvSpPr txBox="1"/>
          <p:nvPr/>
        </p:nvSpPr>
        <p:spPr>
          <a:xfrm>
            <a:off x="1095421" y="362029"/>
            <a:ext cx="4884224" cy="1015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solidFill>
                  <a:schemeClr val="accent1">
                    <a:lumMod val="50000"/>
                  </a:schemeClr>
                </a:solidFill>
                <a:ea typeface="Arial Unicode MS" panose="020B0604020202020204" pitchFamily="34" charset="-128"/>
                <a:cs typeface="Arial" panose="020B0604020202020204" pitchFamily="34" charset="0"/>
              </a:rPr>
              <a:t>STATUS PROJETO DE IMPLANTAÇÃO E INTEGRAÇÃO DO CRM NACIONAL COM OS REGIONAIS</a:t>
            </a:r>
            <a:endParaRPr lang="pt-BR" sz="2000" b="1" dirty="0">
              <a:solidFill>
                <a:schemeClr val="accent1">
                  <a:lumMod val="50000"/>
                </a:schemeClr>
              </a:solidFill>
              <a:ea typeface="Arial Unicode MS" panose="020B060402020202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0542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CaixaDeTexto 61"/>
          <p:cNvSpPr txBox="1"/>
          <p:nvPr/>
        </p:nvSpPr>
        <p:spPr>
          <a:xfrm>
            <a:off x="983432" y="375284"/>
            <a:ext cx="104671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469900">
              <a:lnSpc>
                <a:spcPct val="150000"/>
              </a:lnSpc>
              <a:tabLst>
                <a:tab pos="450850" algn="l"/>
                <a:tab pos="723900" algn="l"/>
              </a:tabLst>
            </a:pPr>
            <a:r>
              <a:rPr lang="pt-BR" sz="3600" b="1" dirty="0">
                <a:solidFill>
                  <a:schemeClr val="accent1">
                    <a:lumMod val="50000"/>
                  </a:schemeClr>
                </a:solidFill>
              </a:rPr>
              <a:t>3. </a:t>
            </a:r>
            <a:r>
              <a:rPr lang="pt-BR" sz="3600" b="1" dirty="0" smtClean="0">
                <a:solidFill>
                  <a:schemeClr val="accent1">
                    <a:lumMod val="50000"/>
                  </a:schemeClr>
                </a:solidFill>
              </a:rPr>
              <a:t>BENCHMARKING E 4</a:t>
            </a:r>
            <a:r>
              <a:rPr lang="pt-BR" sz="3600" b="1" dirty="0">
                <a:solidFill>
                  <a:schemeClr val="accent1">
                    <a:lumMod val="50000"/>
                  </a:schemeClr>
                </a:solidFill>
              </a:rPr>
              <a:t>. </a:t>
            </a:r>
            <a:r>
              <a:rPr lang="pt-BR" sz="3600" b="1" dirty="0" smtClean="0">
                <a:solidFill>
                  <a:schemeClr val="accent1">
                    <a:lumMod val="50000"/>
                  </a:schemeClr>
                </a:solidFill>
              </a:rPr>
              <a:t>PRÓXIMOS PASSOS</a:t>
            </a:r>
            <a:endParaRPr lang="pt-BR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4" name="CaixaDeTexto 63"/>
          <p:cNvSpPr txBox="1"/>
          <p:nvPr/>
        </p:nvSpPr>
        <p:spPr>
          <a:xfrm>
            <a:off x="1487488" y="6575036"/>
            <a:ext cx="9001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>
                <a:solidFill>
                  <a:schemeClr val="accent1">
                    <a:lumMod val="50000"/>
                  </a:schemeClr>
                </a:solidFill>
              </a:rPr>
              <a:t>Fonte: ACÓRDÃO Nº 699/2016 – págs. 59, 60.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488" y="2060848"/>
            <a:ext cx="3528392" cy="350932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8048" y="1556792"/>
            <a:ext cx="4104456" cy="4082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368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0"/>
          <p:cNvSpPr txBox="1">
            <a:spLocks/>
          </p:cNvSpPr>
          <p:nvPr/>
        </p:nvSpPr>
        <p:spPr>
          <a:xfrm>
            <a:off x="1380819" y="1148594"/>
            <a:ext cx="10009113" cy="50405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pt-BR" sz="2100" b="1" u="sng" dirty="0">
              <a:solidFill>
                <a:schemeClr val="accent5">
                  <a:lumMod val="50000"/>
                </a:schemeClr>
              </a:solidFill>
            </a:endParaRPr>
          </a:p>
          <a:p>
            <a:pPr algn="ctr"/>
            <a:endParaRPr lang="pt-BR" sz="2100" b="1" u="sng" dirty="0">
              <a:solidFill>
                <a:schemeClr val="accent5">
                  <a:lumMod val="50000"/>
                </a:schemeClr>
              </a:solidFill>
            </a:endParaRPr>
          </a:p>
          <a:p>
            <a:pPr marL="715963" algn="just">
              <a:lnSpc>
                <a:spcPct val="150000"/>
              </a:lnSpc>
            </a:pPr>
            <a:r>
              <a:rPr lang="pt-BR" sz="2100" dirty="0" smtClean="0"/>
              <a:t>Carlos </a:t>
            </a:r>
            <a:r>
              <a:rPr lang="pt-BR" sz="2100" dirty="0"/>
              <a:t>Barreiros – Diretoria de Comunicação </a:t>
            </a:r>
          </a:p>
          <a:p>
            <a:pPr marL="715963" algn="just">
              <a:lnSpc>
                <a:spcPct val="150000"/>
              </a:lnSpc>
            </a:pPr>
            <a:r>
              <a:rPr lang="pt-BR" sz="2100" dirty="0"/>
              <a:t>Ana Maria Curado </a:t>
            </a:r>
            <a:r>
              <a:rPr lang="pt-BR" sz="2100" dirty="0" err="1"/>
              <a:t>Matta</a:t>
            </a:r>
            <a:r>
              <a:rPr lang="pt-BR" sz="2100" dirty="0"/>
              <a:t> – Gerente Executiva de Relações Públicas</a:t>
            </a:r>
          </a:p>
          <a:p>
            <a:pPr marL="715963" algn="just">
              <a:lnSpc>
                <a:spcPct val="150000"/>
              </a:lnSpc>
            </a:pPr>
            <a:endParaRPr lang="pt-BR" sz="2100" dirty="0" smtClean="0"/>
          </a:p>
          <a:p>
            <a:pPr marL="715963" algn="just">
              <a:lnSpc>
                <a:spcPct val="150000"/>
              </a:lnSpc>
            </a:pPr>
            <a:r>
              <a:rPr lang="pt-BR" sz="2100" dirty="0" smtClean="0"/>
              <a:t>Alessandra </a:t>
            </a:r>
            <a:r>
              <a:rPr lang="pt-BR" sz="2100" dirty="0" err="1"/>
              <a:t>Cristhinna</a:t>
            </a:r>
            <a:r>
              <a:rPr lang="pt-BR" sz="2100" dirty="0"/>
              <a:t> Araujo </a:t>
            </a:r>
            <a:r>
              <a:rPr lang="pt-BR" sz="2100" dirty="0" err="1"/>
              <a:t>Glerian</a:t>
            </a:r>
            <a:r>
              <a:rPr lang="pt-BR" sz="2100" dirty="0"/>
              <a:t> – Consultora de Comunicação</a:t>
            </a:r>
          </a:p>
          <a:p>
            <a:pPr marL="715963" algn="just">
              <a:lnSpc>
                <a:spcPct val="150000"/>
              </a:lnSpc>
            </a:pPr>
            <a:r>
              <a:rPr lang="pt-BR" sz="2100" dirty="0"/>
              <a:t>E-mail: </a:t>
            </a:r>
            <a:r>
              <a:rPr lang="pt-BR" sz="2100" dirty="0">
                <a:hlinkClick r:id="rId2"/>
              </a:rPr>
              <a:t>aglerian@cni.org.br</a:t>
            </a:r>
            <a:endParaRPr lang="pt-BR" sz="2100" dirty="0"/>
          </a:p>
          <a:p>
            <a:pPr marL="715963" algn="just">
              <a:lnSpc>
                <a:spcPct val="150000"/>
              </a:lnSpc>
            </a:pPr>
            <a:r>
              <a:rPr lang="pt-BR" sz="2100" dirty="0"/>
              <a:t>Telefone: (061) 3317-9249</a:t>
            </a:r>
          </a:p>
          <a:p>
            <a:pPr marL="715963" algn="just">
              <a:lnSpc>
                <a:spcPct val="150000"/>
              </a:lnSpc>
            </a:pPr>
            <a:endParaRPr lang="pt-BR" sz="2100" dirty="0"/>
          </a:p>
          <a:p>
            <a:pPr marL="715963" algn="just">
              <a:lnSpc>
                <a:spcPct val="150000"/>
              </a:lnSpc>
            </a:pPr>
            <a:r>
              <a:rPr lang="pt-BR" sz="2100" dirty="0" err="1"/>
              <a:t>Alisson</a:t>
            </a:r>
            <a:r>
              <a:rPr lang="pt-BR" sz="2100" dirty="0"/>
              <a:t> de Sá Souza – Analista de Comunicação</a:t>
            </a:r>
          </a:p>
          <a:p>
            <a:pPr marL="715963" algn="just">
              <a:lnSpc>
                <a:spcPct val="150000"/>
              </a:lnSpc>
            </a:pPr>
            <a:r>
              <a:rPr lang="pt-BR" sz="2100" dirty="0"/>
              <a:t>E-mail: </a:t>
            </a:r>
            <a:r>
              <a:rPr lang="pt-BR" sz="2100" dirty="0">
                <a:hlinkClick r:id="rId3"/>
              </a:rPr>
              <a:t>alisson@cni.org.br</a:t>
            </a:r>
            <a:endParaRPr lang="pt-BR" sz="2100" dirty="0"/>
          </a:p>
          <a:p>
            <a:pPr marL="715963" algn="just">
              <a:lnSpc>
                <a:spcPct val="150000"/>
              </a:lnSpc>
            </a:pPr>
            <a:r>
              <a:rPr lang="pt-BR" sz="2100" dirty="0"/>
              <a:t>Telefone: (061) 3317-9989</a:t>
            </a:r>
          </a:p>
          <a:p>
            <a:pPr algn="ctr"/>
            <a:endParaRPr lang="pt-BR" sz="2100" b="1" u="sng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1055441" y="621562"/>
            <a:ext cx="9577063" cy="49648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pt-BR"/>
            </a:defPPr>
            <a:lvl1pPr marL="0" indent="0" defTabSz="914400" eaLnBrk="1" latinLnBrk="0" hangingPunct="1">
              <a:lnSpc>
                <a:spcPct val="90000"/>
              </a:lnSpc>
              <a:buNone/>
              <a:tabLst>
                <a:tab pos="0" algn="l"/>
                <a:tab pos="182563" algn="l"/>
              </a:tabLst>
              <a:defRPr sz="3600" b="1">
                <a:solidFill>
                  <a:schemeClr val="accent5">
                    <a:lumMod val="50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pPr algn="ctr"/>
            <a:r>
              <a:rPr lang="pt-BR" sz="4800" dirty="0" smtClean="0">
                <a:solidFill>
                  <a:schemeClr val="accent1">
                    <a:lumMod val="50000"/>
                  </a:schemeClr>
                </a:solidFill>
              </a:rPr>
              <a:t>OBRIGADO</a:t>
            </a:r>
            <a:endParaRPr lang="pt-BR" sz="48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5291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2" descr="C:\Users\marcelo.prim\Downloads\Logo SENAI Cx Md Azul Inic Port.pn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grayscl/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3207" y="5680679"/>
            <a:ext cx="761768" cy="2804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Imagem 25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66475" y="5680680"/>
            <a:ext cx="762000" cy="290258"/>
          </a:xfrm>
          <a:prstGeom prst="rect">
            <a:avLst/>
          </a:prstGeom>
        </p:spPr>
      </p:pic>
      <p:sp>
        <p:nvSpPr>
          <p:cNvPr id="32" name="Retângulo 31"/>
          <p:cNvSpPr/>
          <p:nvPr/>
        </p:nvSpPr>
        <p:spPr>
          <a:xfrm>
            <a:off x="2432099" y="3328607"/>
            <a:ext cx="810000" cy="270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>
              <a:solidFill>
                <a:prstClr val="white"/>
              </a:solidFill>
            </a:endParaRPr>
          </a:p>
        </p:txBody>
      </p:sp>
      <p:sp>
        <p:nvSpPr>
          <p:cNvPr id="33" name="Retângulo 32"/>
          <p:cNvSpPr/>
          <p:nvPr/>
        </p:nvSpPr>
        <p:spPr>
          <a:xfrm>
            <a:off x="3241205" y="3328607"/>
            <a:ext cx="810000" cy="270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>
              <a:solidFill>
                <a:prstClr val="white"/>
              </a:solidFill>
            </a:endParaRPr>
          </a:p>
        </p:txBody>
      </p:sp>
      <p:sp>
        <p:nvSpPr>
          <p:cNvPr id="34" name="Retângulo 33"/>
          <p:cNvSpPr/>
          <p:nvPr/>
        </p:nvSpPr>
        <p:spPr>
          <a:xfrm>
            <a:off x="4861777" y="3328607"/>
            <a:ext cx="810000" cy="270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>
              <a:solidFill>
                <a:prstClr val="white"/>
              </a:solidFill>
            </a:endParaRPr>
          </a:p>
        </p:txBody>
      </p:sp>
      <p:sp>
        <p:nvSpPr>
          <p:cNvPr id="36" name="Retângulo 35"/>
          <p:cNvSpPr/>
          <p:nvPr/>
        </p:nvSpPr>
        <p:spPr>
          <a:xfrm>
            <a:off x="5675646" y="3328607"/>
            <a:ext cx="810000" cy="270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>
              <a:solidFill>
                <a:prstClr val="white"/>
              </a:solidFill>
            </a:endParaRPr>
          </a:p>
        </p:txBody>
      </p:sp>
      <p:sp>
        <p:nvSpPr>
          <p:cNvPr id="37" name="Retângulo 36"/>
          <p:cNvSpPr/>
          <p:nvPr/>
        </p:nvSpPr>
        <p:spPr>
          <a:xfrm>
            <a:off x="6481924" y="3328607"/>
            <a:ext cx="810000" cy="270000"/>
          </a:xfrm>
          <a:prstGeom prst="rect">
            <a:avLst/>
          </a:prstGeom>
          <a:solidFill>
            <a:srgbClr val="00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>
              <a:solidFill>
                <a:prstClr val="white"/>
              </a:solidFill>
            </a:endParaRPr>
          </a:p>
        </p:txBody>
      </p:sp>
      <p:sp>
        <p:nvSpPr>
          <p:cNvPr id="38" name="Retângulo 37"/>
          <p:cNvSpPr/>
          <p:nvPr/>
        </p:nvSpPr>
        <p:spPr>
          <a:xfrm>
            <a:off x="7291292" y="3328607"/>
            <a:ext cx="810000" cy="270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>
              <a:solidFill>
                <a:prstClr val="white"/>
              </a:solidFill>
            </a:endParaRPr>
          </a:p>
        </p:txBody>
      </p:sp>
      <p:sp>
        <p:nvSpPr>
          <p:cNvPr id="39" name="Retângulo 38"/>
          <p:cNvSpPr/>
          <p:nvPr/>
        </p:nvSpPr>
        <p:spPr>
          <a:xfrm>
            <a:off x="8097570" y="3328607"/>
            <a:ext cx="810000" cy="270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>
              <a:solidFill>
                <a:prstClr val="white"/>
              </a:solidFill>
            </a:endParaRPr>
          </a:p>
        </p:txBody>
      </p:sp>
      <p:sp>
        <p:nvSpPr>
          <p:cNvPr id="45" name="Retângulo 44"/>
          <p:cNvSpPr/>
          <p:nvPr/>
        </p:nvSpPr>
        <p:spPr>
          <a:xfrm>
            <a:off x="4051111" y="3328607"/>
            <a:ext cx="810000" cy="270000"/>
          </a:xfrm>
          <a:prstGeom prst="rect">
            <a:avLst/>
          </a:prstGeom>
          <a:solidFill>
            <a:srgbClr val="00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>
              <a:solidFill>
                <a:prstClr val="white"/>
              </a:solidFill>
            </a:endParaRPr>
          </a:p>
        </p:txBody>
      </p:sp>
      <p:sp>
        <p:nvSpPr>
          <p:cNvPr id="47" name="Retângulo 46"/>
          <p:cNvSpPr/>
          <p:nvPr/>
        </p:nvSpPr>
        <p:spPr>
          <a:xfrm>
            <a:off x="8903848" y="3328607"/>
            <a:ext cx="810000" cy="270000"/>
          </a:xfrm>
          <a:prstGeom prst="rect">
            <a:avLst/>
          </a:prstGeom>
          <a:solidFill>
            <a:srgbClr val="00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>
              <a:solidFill>
                <a:prstClr val="white"/>
              </a:solidFill>
            </a:endParaRPr>
          </a:p>
        </p:txBody>
      </p:sp>
      <p:sp>
        <p:nvSpPr>
          <p:cNvPr id="52" name="Retângulo 51"/>
          <p:cNvSpPr/>
          <p:nvPr/>
        </p:nvSpPr>
        <p:spPr>
          <a:xfrm>
            <a:off x="2796054" y="3600449"/>
            <a:ext cx="54000" cy="405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>
              <a:solidFill>
                <a:prstClr val="white"/>
              </a:solidFill>
            </a:endParaRPr>
          </a:p>
        </p:txBody>
      </p:sp>
      <p:sp>
        <p:nvSpPr>
          <p:cNvPr id="53" name="Elipse 52"/>
          <p:cNvSpPr/>
          <p:nvPr/>
        </p:nvSpPr>
        <p:spPr>
          <a:xfrm>
            <a:off x="2694110" y="3989687"/>
            <a:ext cx="270000" cy="270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>
              <a:solidFill>
                <a:prstClr val="white"/>
              </a:solidFill>
            </a:endParaRPr>
          </a:p>
        </p:txBody>
      </p:sp>
      <p:grpSp>
        <p:nvGrpSpPr>
          <p:cNvPr id="54" name="Grupo 53"/>
          <p:cNvGrpSpPr/>
          <p:nvPr/>
        </p:nvGrpSpPr>
        <p:grpSpPr>
          <a:xfrm>
            <a:off x="4291222" y="3594271"/>
            <a:ext cx="270000" cy="659238"/>
            <a:chOff x="6874476" y="4032421"/>
            <a:chExt cx="360000" cy="878984"/>
          </a:xfrm>
        </p:grpSpPr>
        <p:sp>
          <p:nvSpPr>
            <p:cNvPr id="56" name="Retângulo 55"/>
            <p:cNvSpPr/>
            <p:nvPr/>
          </p:nvSpPr>
          <p:spPr>
            <a:xfrm>
              <a:off x="7010401" y="4032421"/>
              <a:ext cx="72000" cy="540000"/>
            </a:xfrm>
            <a:prstGeom prst="rect">
              <a:avLst/>
            </a:prstGeom>
            <a:solidFill>
              <a:srgbClr val="0099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pt-BR">
                <a:solidFill>
                  <a:prstClr val="white"/>
                </a:solidFill>
              </a:endParaRPr>
            </a:p>
          </p:txBody>
        </p:sp>
        <p:sp>
          <p:nvSpPr>
            <p:cNvPr id="58" name="Elipse 57"/>
            <p:cNvSpPr/>
            <p:nvPr/>
          </p:nvSpPr>
          <p:spPr>
            <a:xfrm>
              <a:off x="6874476" y="4551405"/>
              <a:ext cx="360000" cy="360000"/>
            </a:xfrm>
            <a:prstGeom prst="ellipse">
              <a:avLst/>
            </a:prstGeom>
            <a:solidFill>
              <a:srgbClr val="0099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pt-BR">
                <a:solidFill>
                  <a:prstClr val="white"/>
                </a:solidFill>
              </a:endParaRPr>
            </a:p>
          </p:txBody>
        </p:sp>
      </p:grpSp>
      <p:grpSp>
        <p:nvGrpSpPr>
          <p:cNvPr id="59" name="Grupo 58"/>
          <p:cNvGrpSpPr/>
          <p:nvPr/>
        </p:nvGrpSpPr>
        <p:grpSpPr>
          <a:xfrm flipV="1">
            <a:off x="3506567" y="2679872"/>
            <a:ext cx="270000" cy="659238"/>
            <a:chOff x="6874476" y="4032421"/>
            <a:chExt cx="360000" cy="878984"/>
          </a:xfrm>
        </p:grpSpPr>
        <p:sp>
          <p:nvSpPr>
            <p:cNvPr id="60" name="Retângulo 59"/>
            <p:cNvSpPr/>
            <p:nvPr/>
          </p:nvSpPr>
          <p:spPr>
            <a:xfrm>
              <a:off x="7010401" y="4032421"/>
              <a:ext cx="72000" cy="5400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pt-BR">
                <a:solidFill>
                  <a:prstClr val="white"/>
                </a:solidFill>
              </a:endParaRPr>
            </a:p>
          </p:txBody>
        </p:sp>
        <p:sp>
          <p:nvSpPr>
            <p:cNvPr id="61" name="Elipse 60"/>
            <p:cNvSpPr/>
            <p:nvPr/>
          </p:nvSpPr>
          <p:spPr>
            <a:xfrm>
              <a:off x="6874476" y="4551405"/>
              <a:ext cx="360000" cy="36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pt-BR">
                <a:solidFill>
                  <a:prstClr val="white"/>
                </a:solidFill>
              </a:endParaRPr>
            </a:p>
          </p:txBody>
        </p:sp>
      </p:grpSp>
      <p:grpSp>
        <p:nvGrpSpPr>
          <p:cNvPr id="62" name="Grupo 61"/>
          <p:cNvGrpSpPr/>
          <p:nvPr/>
        </p:nvGrpSpPr>
        <p:grpSpPr>
          <a:xfrm>
            <a:off x="5951786" y="3597360"/>
            <a:ext cx="270000" cy="659238"/>
            <a:chOff x="6874476" y="4032421"/>
            <a:chExt cx="360000" cy="878984"/>
          </a:xfrm>
        </p:grpSpPr>
        <p:sp>
          <p:nvSpPr>
            <p:cNvPr id="63" name="Retângulo 62"/>
            <p:cNvSpPr/>
            <p:nvPr/>
          </p:nvSpPr>
          <p:spPr>
            <a:xfrm>
              <a:off x="7010401" y="4032421"/>
              <a:ext cx="72000" cy="5400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pt-BR">
                <a:solidFill>
                  <a:prstClr val="white"/>
                </a:solidFill>
              </a:endParaRPr>
            </a:p>
          </p:txBody>
        </p:sp>
        <p:sp>
          <p:nvSpPr>
            <p:cNvPr id="64" name="Elipse 63"/>
            <p:cNvSpPr/>
            <p:nvPr/>
          </p:nvSpPr>
          <p:spPr>
            <a:xfrm>
              <a:off x="6874476" y="4551405"/>
              <a:ext cx="360000" cy="36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pt-BR">
                <a:solidFill>
                  <a:prstClr val="white"/>
                </a:solidFill>
              </a:endParaRPr>
            </a:p>
          </p:txBody>
        </p:sp>
      </p:grpSp>
      <p:grpSp>
        <p:nvGrpSpPr>
          <p:cNvPr id="65" name="Grupo 64"/>
          <p:cNvGrpSpPr/>
          <p:nvPr/>
        </p:nvGrpSpPr>
        <p:grpSpPr>
          <a:xfrm>
            <a:off x="7539629" y="3600449"/>
            <a:ext cx="270000" cy="659238"/>
            <a:chOff x="6874476" y="4032421"/>
            <a:chExt cx="360000" cy="878984"/>
          </a:xfrm>
        </p:grpSpPr>
        <p:sp>
          <p:nvSpPr>
            <p:cNvPr id="66" name="Retângulo 65"/>
            <p:cNvSpPr/>
            <p:nvPr/>
          </p:nvSpPr>
          <p:spPr>
            <a:xfrm>
              <a:off x="7010401" y="4032421"/>
              <a:ext cx="72000" cy="5400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pt-BR">
                <a:solidFill>
                  <a:prstClr val="white"/>
                </a:solidFill>
              </a:endParaRPr>
            </a:p>
          </p:txBody>
        </p:sp>
        <p:sp>
          <p:nvSpPr>
            <p:cNvPr id="67" name="Elipse 66"/>
            <p:cNvSpPr/>
            <p:nvPr/>
          </p:nvSpPr>
          <p:spPr>
            <a:xfrm>
              <a:off x="6874476" y="4551405"/>
              <a:ext cx="360000" cy="3600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pt-BR">
                <a:solidFill>
                  <a:prstClr val="white"/>
                </a:solidFill>
              </a:endParaRPr>
            </a:p>
          </p:txBody>
        </p:sp>
      </p:grpSp>
      <p:grpSp>
        <p:nvGrpSpPr>
          <p:cNvPr id="68" name="Grupo 67"/>
          <p:cNvGrpSpPr/>
          <p:nvPr/>
        </p:nvGrpSpPr>
        <p:grpSpPr>
          <a:xfrm>
            <a:off x="9164543" y="3603539"/>
            <a:ext cx="270000" cy="659238"/>
            <a:chOff x="6874476" y="4032421"/>
            <a:chExt cx="360000" cy="878984"/>
          </a:xfrm>
        </p:grpSpPr>
        <p:sp>
          <p:nvSpPr>
            <p:cNvPr id="69" name="Retângulo 68"/>
            <p:cNvSpPr/>
            <p:nvPr/>
          </p:nvSpPr>
          <p:spPr>
            <a:xfrm>
              <a:off x="7010401" y="4032421"/>
              <a:ext cx="72000" cy="540000"/>
            </a:xfrm>
            <a:prstGeom prst="rect">
              <a:avLst/>
            </a:prstGeom>
            <a:solidFill>
              <a:srgbClr val="0099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pt-BR">
                <a:solidFill>
                  <a:prstClr val="white"/>
                </a:solidFill>
              </a:endParaRPr>
            </a:p>
          </p:txBody>
        </p:sp>
        <p:sp>
          <p:nvSpPr>
            <p:cNvPr id="70" name="Elipse 69"/>
            <p:cNvSpPr/>
            <p:nvPr/>
          </p:nvSpPr>
          <p:spPr>
            <a:xfrm>
              <a:off x="6874476" y="4551405"/>
              <a:ext cx="360000" cy="360000"/>
            </a:xfrm>
            <a:prstGeom prst="ellipse">
              <a:avLst/>
            </a:prstGeom>
            <a:solidFill>
              <a:srgbClr val="0099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pt-BR">
                <a:solidFill>
                  <a:prstClr val="white"/>
                </a:solidFill>
              </a:endParaRPr>
            </a:p>
          </p:txBody>
        </p:sp>
      </p:grpSp>
      <p:grpSp>
        <p:nvGrpSpPr>
          <p:cNvPr id="74" name="Grupo 73"/>
          <p:cNvGrpSpPr/>
          <p:nvPr/>
        </p:nvGrpSpPr>
        <p:grpSpPr>
          <a:xfrm flipV="1">
            <a:off x="5103678" y="2682960"/>
            <a:ext cx="270000" cy="659238"/>
            <a:chOff x="6874476" y="4032421"/>
            <a:chExt cx="360000" cy="878984"/>
          </a:xfrm>
        </p:grpSpPr>
        <p:sp>
          <p:nvSpPr>
            <p:cNvPr id="75" name="Retângulo 74"/>
            <p:cNvSpPr/>
            <p:nvPr/>
          </p:nvSpPr>
          <p:spPr>
            <a:xfrm>
              <a:off x="7010401" y="4032421"/>
              <a:ext cx="72000" cy="5400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pt-BR">
                <a:solidFill>
                  <a:prstClr val="white"/>
                </a:solidFill>
              </a:endParaRPr>
            </a:p>
          </p:txBody>
        </p:sp>
        <p:sp>
          <p:nvSpPr>
            <p:cNvPr id="76" name="Elipse 75"/>
            <p:cNvSpPr/>
            <p:nvPr/>
          </p:nvSpPr>
          <p:spPr>
            <a:xfrm>
              <a:off x="6874476" y="4551405"/>
              <a:ext cx="360000" cy="3600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pt-BR">
                <a:solidFill>
                  <a:prstClr val="white"/>
                </a:solidFill>
              </a:endParaRPr>
            </a:p>
          </p:txBody>
        </p:sp>
      </p:grpSp>
      <p:grpSp>
        <p:nvGrpSpPr>
          <p:cNvPr id="77" name="Grupo 76"/>
          <p:cNvGrpSpPr/>
          <p:nvPr/>
        </p:nvGrpSpPr>
        <p:grpSpPr>
          <a:xfrm flipV="1">
            <a:off x="6736441" y="2676782"/>
            <a:ext cx="270000" cy="659238"/>
            <a:chOff x="6874476" y="4032421"/>
            <a:chExt cx="360000" cy="878984"/>
          </a:xfrm>
        </p:grpSpPr>
        <p:sp>
          <p:nvSpPr>
            <p:cNvPr id="78" name="Retângulo 77"/>
            <p:cNvSpPr/>
            <p:nvPr/>
          </p:nvSpPr>
          <p:spPr>
            <a:xfrm>
              <a:off x="7010401" y="4032421"/>
              <a:ext cx="72000" cy="540000"/>
            </a:xfrm>
            <a:prstGeom prst="rect">
              <a:avLst/>
            </a:prstGeom>
            <a:solidFill>
              <a:srgbClr val="0099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pt-BR">
                <a:solidFill>
                  <a:prstClr val="white"/>
                </a:solidFill>
              </a:endParaRPr>
            </a:p>
          </p:txBody>
        </p:sp>
        <p:sp>
          <p:nvSpPr>
            <p:cNvPr id="79" name="Elipse 78"/>
            <p:cNvSpPr/>
            <p:nvPr/>
          </p:nvSpPr>
          <p:spPr>
            <a:xfrm>
              <a:off x="6874476" y="4551405"/>
              <a:ext cx="360000" cy="360000"/>
            </a:xfrm>
            <a:prstGeom prst="ellipse">
              <a:avLst/>
            </a:prstGeom>
            <a:solidFill>
              <a:srgbClr val="0099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pt-BR">
                <a:solidFill>
                  <a:prstClr val="white"/>
                </a:solidFill>
              </a:endParaRPr>
            </a:p>
          </p:txBody>
        </p:sp>
      </p:grpSp>
      <p:grpSp>
        <p:nvGrpSpPr>
          <p:cNvPr id="80" name="Grupo 79"/>
          <p:cNvGrpSpPr/>
          <p:nvPr/>
        </p:nvGrpSpPr>
        <p:grpSpPr>
          <a:xfrm flipV="1">
            <a:off x="8361354" y="2679872"/>
            <a:ext cx="270000" cy="659238"/>
            <a:chOff x="6874476" y="4032421"/>
            <a:chExt cx="360000" cy="878984"/>
          </a:xfrm>
        </p:grpSpPr>
        <p:sp>
          <p:nvSpPr>
            <p:cNvPr id="81" name="Retângulo 80"/>
            <p:cNvSpPr/>
            <p:nvPr/>
          </p:nvSpPr>
          <p:spPr>
            <a:xfrm>
              <a:off x="7010401" y="4032421"/>
              <a:ext cx="72000" cy="5400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pt-BR">
                <a:solidFill>
                  <a:prstClr val="white"/>
                </a:solidFill>
              </a:endParaRPr>
            </a:p>
          </p:txBody>
        </p:sp>
        <p:sp>
          <p:nvSpPr>
            <p:cNvPr id="82" name="Elipse 81"/>
            <p:cNvSpPr/>
            <p:nvPr/>
          </p:nvSpPr>
          <p:spPr>
            <a:xfrm>
              <a:off x="6874476" y="4551405"/>
              <a:ext cx="360000" cy="36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pt-BR">
                <a:solidFill>
                  <a:prstClr val="white"/>
                </a:solidFill>
              </a:endParaRPr>
            </a:p>
          </p:txBody>
        </p:sp>
      </p:grpSp>
      <p:sp>
        <p:nvSpPr>
          <p:cNvPr id="86" name="Elipse 85"/>
          <p:cNvSpPr/>
          <p:nvPr/>
        </p:nvSpPr>
        <p:spPr>
          <a:xfrm>
            <a:off x="4380810" y="3424385"/>
            <a:ext cx="81000" cy="81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>
              <a:solidFill>
                <a:prstClr val="white"/>
              </a:solidFill>
            </a:endParaRPr>
          </a:p>
        </p:txBody>
      </p:sp>
      <p:sp>
        <p:nvSpPr>
          <p:cNvPr id="87" name="Elipse 86"/>
          <p:cNvSpPr/>
          <p:nvPr/>
        </p:nvSpPr>
        <p:spPr>
          <a:xfrm>
            <a:off x="3605406" y="3427472"/>
            <a:ext cx="81000" cy="81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>
              <a:solidFill>
                <a:prstClr val="white"/>
              </a:solidFill>
            </a:endParaRPr>
          </a:p>
        </p:txBody>
      </p:sp>
      <p:sp>
        <p:nvSpPr>
          <p:cNvPr id="89" name="CaixaDeTexto 88"/>
          <p:cNvSpPr txBox="1"/>
          <p:nvPr/>
        </p:nvSpPr>
        <p:spPr>
          <a:xfrm>
            <a:off x="2886660" y="1412776"/>
            <a:ext cx="1766911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33350" lvl="1" indent="-1333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050" b="1" dirty="0">
                <a:solidFill>
                  <a:prstClr val="black"/>
                </a:solidFill>
                <a:latin typeface="Calibri"/>
              </a:rPr>
              <a:t>Portal da Transparência (Entrega – Link Homologação)</a:t>
            </a:r>
          </a:p>
          <a:p>
            <a:pPr marL="0" lvl="1" fontAlgn="auto">
              <a:spcBef>
                <a:spcPts val="0"/>
              </a:spcBef>
              <a:spcAft>
                <a:spcPts val="0"/>
              </a:spcAft>
            </a:pPr>
            <a:endParaRPr lang="pt-BR" sz="300" b="1" dirty="0">
              <a:solidFill>
                <a:prstClr val="black"/>
              </a:solidFill>
              <a:latin typeface="Calibri"/>
            </a:endParaRPr>
          </a:p>
          <a:p>
            <a:pPr marL="133350" lvl="1" indent="-1333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050" b="1" dirty="0">
                <a:solidFill>
                  <a:prstClr val="black"/>
                </a:solidFill>
                <a:latin typeface="Calibri"/>
              </a:rPr>
              <a:t>Manual com Orientações  para o DN e </a:t>
            </a:r>
            <a:r>
              <a:rPr lang="pt-BR" sz="1050" b="1" dirty="0" err="1">
                <a:solidFill>
                  <a:prstClr val="black"/>
                </a:solidFill>
                <a:latin typeface="Calibri"/>
              </a:rPr>
              <a:t>DRs</a:t>
            </a:r>
            <a:endParaRPr lang="pt-BR" sz="1050" b="1" dirty="0">
              <a:solidFill>
                <a:prstClr val="black"/>
              </a:solidFill>
              <a:latin typeface="Calibri"/>
            </a:endParaRPr>
          </a:p>
          <a:p>
            <a:pPr marL="200025" lvl="1" fontAlgn="auto">
              <a:spcBef>
                <a:spcPts val="0"/>
              </a:spcBef>
              <a:spcAft>
                <a:spcPts val="0"/>
              </a:spcAft>
            </a:pPr>
            <a:endParaRPr lang="pt-BR" sz="450" dirty="0">
              <a:solidFill>
                <a:prstClr val="black"/>
              </a:solidFill>
              <a:latin typeface="Calibri"/>
            </a:endParaRPr>
          </a:p>
          <a:p>
            <a:pPr marL="133350" lvl="1" indent="-1333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050" b="1" dirty="0">
                <a:solidFill>
                  <a:prstClr val="black"/>
                </a:solidFill>
                <a:latin typeface="Calibri"/>
              </a:rPr>
              <a:t>Licitações – Entrega do Software DN</a:t>
            </a:r>
          </a:p>
        </p:txBody>
      </p:sp>
      <p:sp>
        <p:nvSpPr>
          <p:cNvPr id="90" name="Elipse 89"/>
          <p:cNvSpPr/>
          <p:nvPr/>
        </p:nvSpPr>
        <p:spPr>
          <a:xfrm>
            <a:off x="2783663" y="3430559"/>
            <a:ext cx="81000" cy="81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>
              <a:solidFill>
                <a:prstClr val="white"/>
              </a:solidFill>
            </a:endParaRPr>
          </a:p>
        </p:txBody>
      </p:sp>
      <p:sp>
        <p:nvSpPr>
          <p:cNvPr id="91" name="CaixaDeTexto 90"/>
          <p:cNvSpPr txBox="1"/>
          <p:nvPr/>
        </p:nvSpPr>
        <p:spPr>
          <a:xfrm>
            <a:off x="3532538" y="4232484"/>
            <a:ext cx="1830424" cy="14427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39304" indent="-139304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050" b="1" dirty="0">
                <a:solidFill>
                  <a:prstClr val="black"/>
                </a:solidFill>
                <a:latin typeface="Calibri"/>
              </a:rPr>
              <a:t>Portal da Transparência - Início da inserção de dados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pt-BR" sz="375" b="1" dirty="0">
              <a:solidFill>
                <a:srgbClr val="5B9BD5">
                  <a:lumMod val="50000"/>
                </a:srgbClr>
              </a:solidFill>
              <a:latin typeface="Calibri"/>
            </a:endParaRPr>
          </a:p>
          <a:p>
            <a:pPr marL="139304" indent="-139304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050" b="1" dirty="0">
                <a:solidFill>
                  <a:prstClr val="black"/>
                </a:solidFill>
                <a:latin typeface="Calibri"/>
              </a:rPr>
              <a:t>SAC – Estrutura Mínima Canais de Atendimento (Etapa 1)</a:t>
            </a:r>
          </a:p>
          <a:p>
            <a:pPr marL="139304" indent="-139304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050" b="1" dirty="0">
                <a:solidFill>
                  <a:prstClr val="black"/>
                </a:solidFill>
                <a:latin typeface="Calibri"/>
              </a:rPr>
              <a:t>LDO – Orçamento 2017</a:t>
            </a:r>
          </a:p>
          <a:p>
            <a:pPr marL="139304" indent="-139304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050" b="1" dirty="0">
                <a:solidFill>
                  <a:prstClr val="black"/>
                </a:solidFill>
                <a:latin typeface="Calibri"/>
              </a:rPr>
              <a:t>Gratuidade – Informações Gerais (Etapa 1)</a:t>
            </a:r>
          </a:p>
        </p:txBody>
      </p:sp>
      <p:sp>
        <p:nvSpPr>
          <p:cNvPr id="92" name="Elipse 91"/>
          <p:cNvSpPr/>
          <p:nvPr/>
        </p:nvSpPr>
        <p:spPr>
          <a:xfrm>
            <a:off x="6810629" y="3427472"/>
            <a:ext cx="81000" cy="81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>
              <a:solidFill>
                <a:prstClr val="white"/>
              </a:solidFill>
            </a:endParaRPr>
          </a:p>
        </p:txBody>
      </p:sp>
      <p:sp>
        <p:nvSpPr>
          <p:cNvPr id="93" name="Elipse 92"/>
          <p:cNvSpPr/>
          <p:nvPr/>
        </p:nvSpPr>
        <p:spPr>
          <a:xfrm>
            <a:off x="6035225" y="3430559"/>
            <a:ext cx="81000" cy="81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>
              <a:solidFill>
                <a:prstClr val="white"/>
              </a:solidFill>
            </a:endParaRPr>
          </a:p>
        </p:txBody>
      </p:sp>
      <p:sp>
        <p:nvSpPr>
          <p:cNvPr id="94" name="Elipse 93"/>
          <p:cNvSpPr/>
          <p:nvPr/>
        </p:nvSpPr>
        <p:spPr>
          <a:xfrm>
            <a:off x="5205633" y="3433646"/>
            <a:ext cx="81000" cy="81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>
              <a:solidFill>
                <a:prstClr val="white"/>
              </a:solidFill>
            </a:endParaRPr>
          </a:p>
        </p:txBody>
      </p:sp>
      <p:sp>
        <p:nvSpPr>
          <p:cNvPr id="95" name="Elipse 94"/>
          <p:cNvSpPr/>
          <p:nvPr/>
        </p:nvSpPr>
        <p:spPr>
          <a:xfrm>
            <a:off x="8441753" y="3427472"/>
            <a:ext cx="81000" cy="81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>
              <a:solidFill>
                <a:prstClr val="white"/>
              </a:solidFill>
            </a:endParaRPr>
          </a:p>
        </p:txBody>
      </p:sp>
      <p:sp>
        <p:nvSpPr>
          <p:cNvPr id="96" name="Elipse 95"/>
          <p:cNvSpPr/>
          <p:nvPr/>
        </p:nvSpPr>
        <p:spPr>
          <a:xfrm>
            <a:off x="7629278" y="3430559"/>
            <a:ext cx="81000" cy="81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>
              <a:solidFill>
                <a:prstClr val="white"/>
              </a:solidFill>
            </a:endParaRPr>
          </a:p>
        </p:txBody>
      </p:sp>
      <p:sp>
        <p:nvSpPr>
          <p:cNvPr id="99" name="Elipse 98"/>
          <p:cNvSpPr/>
          <p:nvPr/>
        </p:nvSpPr>
        <p:spPr>
          <a:xfrm>
            <a:off x="9248040" y="3428470"/>
            <a:ext cx="81000" cy="81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>
              <a:solidFill>
                <a:prstClr val="white"/>
              </a:solidFill>
            </a:endParaRPr>
          </a:p>
        </p:txBody>
      </p:sp>
      <p:sp>
        <p:nvSpPr>
          <p:cNvPr id="100" name="Retângulo 99"/>
          <p:cNvSpPr/>
          <p:nvPr/>
        </p:nvSpPr>
        <p:spPr>
          <a:xfrm>
            <a:off x="4653572" y="1346951"/>
            <a:ext cx="156821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36922" indent="-136922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050" b="1" dirty="0">
                <a:solidFill>
                  <a:prstClr val="black"/>
                </a:solidFill>
                <a:latin typeface="Calibri"/>
              </a:rPr>
              <a:t>Portal da Transparência -Publicação</a:t>
            </a:r>
          </a:p>
          <a:p>
            <a:pPr marL="136922" indent="-136922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050" b="1" dirty="0">
                <a:solidFill>
                  <a:prstClr val="black"/>
                </a:solidFill>
                <a:latin typeface="Calibri"/>
              </a:rPr>
              <a:t>LDO - Estrutura Remuneratória</a:t>
            </a:r>
          </a:p>
          <a:p>
            <a:pPr marL="136922" indent="-136922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050" b="1" dirty="0">
                <a:solidFill>
                  <a:prstClr val="black"/>
                </a:solidFill>
                <a:latin typeface="Calibri"/>
              </a:rPr>
              <a:t>Licitações</a:t>
            </a:r>
          </a:p>
          <a:p>
            <a:pPr marL="136922" indent="-136922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050" b="1" dirty="0">
                <a:solidFill>
                  <a:prstClr val="black"/>
                </a:solidFill>
                <a:latin typeface="Calibri"/>
              </a:rPr>
              <a:t>Dados de Infraestrutura</a:t>
            </a:r>
          </a:p>
        </p:txBody>
      </p:sp>
      <p:sp>
        <p:nvSpPr>
          <p:cNvPr id="101" name="CaixaDeTexto 100"/>
          <p:cNvSpPr txBox="1"/>
          <p:nvPr/>
        </p:nvSpPr>
        <p:spPr>
          <a:xfrm>
            <a:off x="6208981" y="1470700"/>
            <a:ext cx="1515848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pt-BR" sz="1050" b="1" dirty="0">
              <a:solidFill>
                <a:prstClr val="black"/>
              </a:solidFill>
              <a:latin typeface="Calibri"/>
            </a:endParaRPr>
          </a:p>
          <a:p>
            <a:pPr marL="133350" indent="-1333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050" b="1" dirty="0">
                <a:solidFill>
                  <a:prstClr val="black"/>
                </a:solidFill>
                <a:latin typeface="Calibri"/>
              </a:rPr>
              <a:t>LDO – Execução Orçamentária 2017 -</a:t>
            </a:r>
          </a:p>
          <a:p>
            <a:pPr marL="133350" indent="-133350" fontAlgn="auto">
              <a:spcBef>
                <a:spcPts val="0"/>
              </a:spcBef>
              <a:spcAft>
                <a:spcPts val="0"/>
              </a:spcAft>
            </a:pPr>
            <a:r>
              <a:rPr lang="pt-BR" sz="1050" b="1" dirty="0">
                <a:solidFill>
                  <a:prstClr val="black"/>
                </a:solidFill>
                <a:latin typeface="Calibri"/>
              </a:rPr>
              <a:t>    1º Trimestre (5º Nível)</a:t>
            </a:r>
          </a:p>
          <a:p>
            <a:pPr marL="133350" lvl="1" indent="-1333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050" b="1" dirty="0">
                <a:solidFill>
                  <a:prstClr val="black"/>
                </a:solidFill>
                <a:latin typeface="Calibri"/>
              </a:rPr>
              <a:t>LDO - Demonstrações Contábeis</a:t>
            </a:r>
          </a:p>
          <a:p>
            <a:pPr marL="133350" indent="-1333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pt-BR" sz="1050" b="1" dirty="0">
              <a:solidFill>
                <a:prstClr val="black"/>
              </a:solidFill>
              <a:latin typeface="Calibri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pt-BR" sz="450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2" name="CaixaDeTexto 101"/>
          <p:cNvSpPr txBox="1"/>
          <p:nvPr/>
        </p:nvSpPr>
        <p:spPr>
          <a:xfrm>
            <a:off x="7753405" y="1751746"/>
            <a:ext cx="1681139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33350" indent="-1333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050" b="1" dirty="0">
                <a:solidFill>
                  <a:prstClr val="black"/>
                </a:solidFill>
                <a:latin typeface="Calibri"/>
              </a:rPr>
              <a:t>Portal da Transparência</a:t>
            </a:r>
          </a:p>
          <a:p>
            <a:pPr marL="347663" lvl="1" indent="-147638" fontAlgn="auto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pt-BR" sz="1050" dirty="0">
                <a:solidFill>
                  <a:prstClr val="black"/>
                </a:solidFill>
                <a:latin typeface="Calibri"/>
              </a:rPr>
              <a:t>Acesso centralizado DN (Links Transparência </a:t>
            </a:r>
            <a:r>
              <a:rPr lang="pt-BR" sz="1050" dirty="0" err="1">
                <a:solidFill>
                  <a:prstClr val="black"/>
                </a:solidFill>
                <a:latin typeface="Calibri"/>
              </a:rPr>
              <a:t>DRs</a:t>
            </a:r>
            <a:r>
              <a:rPr lang="pt-BR" sz="1050" dirty="0">
                <a:solidFill>
                  <a:prstClr val="black"/>
                </a:solidFill>
                <a:latin typeface="Calibri"/>
              </a:rPr>
              <a:t> para o DN)</a:t>
            </a:r>
          </a:p>
        </p:txBody>
      </p:sp>
      <p:sp>
        <p:nvSpPr>
          <p:cNvPr id="108" name="CaixaDeTexto 107"/>
          <p:cNvSpPr txBox="1"/>
          <p:nvPr/>
        </p:nvSpPr>
        <p:spPr>
          <a:xfrm>
            <a:off x="2350928" y="2969576"/>
            <a:ext cx="97146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pt-BR" sz="1050" b="1" dirty="0">
                <a:solidFill>
                  <a:srgbClr val="4472C4">
                    <a:lumMod val="50000"/>
                  </a:srgbClr>
                </a:solidFill>
                <a:latin typeface="Calibri"/>
              </a:rPr>
              <a:t>NOV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pt-BR" sz="1050" b="1" dirty="0">
                <a:solidFill>
                  <a:srgbClr val="4472C4">
                    <a:lumMod val="50000"/>
                  </a:srgbClr>
                </a:solidFill>
                <a:latin typeface="Calibri"/>
              </a:rPr>
              <a:t>2016</a:t>
            </a:r>
          </a:p>
        </p:txBody>
      </p:sp>
      <p:sp>
        <p:nvSpPr>
          <p:cNvPr id="109" name="CaixaDeTexto 108"/>
          <p:cNvSpPr txBox="1"/>
          <p:nvPr/>
        </p:nvSpPr>
        <p:spPr>
          <a:xfrm>
            <a:off x="3130720" y="3606388"/>
            <a:ext cx="97146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pt-BR" sz="1050" b="1" dirty="0">
                <a:solidFill>
                  <a:srgbClr val="4472C4">
                    <a:lumMod val="50000"/>
                  </a:srgbClr>
                </a:solidFill>
                <a:latin typeface="Calibri"/>
              </a:rPr>
              <a:t>DEZ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pt-BR" sz="1050" b="1" dirty="0">
                <a:solidFill>
                  <a:srgbClr val="4472C4">
                    <a:lumMod val="50000"/>
                  </a:srgbClr>
                </a:solidFill>
                <a:latin typeface="Calibri"/>
              </a:rPr>
              <a:t>2016</a:t>
            </a:r>
          </a:p>
        </p:txBody>
      </p:sp>
      <p:sp>
        <p:nvSpPr>
          <p:cNvPr id="110" name="CaixaDeTexto 109"/>
          <p:cNvSpPr txBox="1"/>
          <p:nvPr/>
        </p:nvSpPr>
        <p:spPr>
          <a:xfrm>
            <a:off x="3940345" y="2969576"/>
            <a:ext cx="97146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pt-BR" sz="1050" b="1" dirty="0">
                <a:solidFill>
                  <a:srgbClr val="4472C4">
                    <a:lumMod val="50000"/>
                  </a:srgbClr>
                </a:solidFill>
                <a:latin typeface="Calibri"/>
              </a:rPr>
              <a:t>JAN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pt-BR" sz="1050" b="1" dirty="0">
                <a:solidFill>
                  <a:srgbClr val="4472C4">
                    <a:lumMod val="50000"/>
                  </a:srgbClr>
                </a:solidFill>
                <a:latin typeface="Calibri"/>
              </a:rPr>
              <a:t>2017</a:t>
            </a:r>
          </a:p>
        </p:txBody>
      </p:sp>
      <p:sp>
        <p:nvSpPr>
          <p:cNvPr id="111" name="CaixaDeTexto 110"/>
          <p:cNvSpPr txBox="1"/>
          <p:nvPr/>
        </p:nvSpPr>
        <p:spPr>
          <a:xfrm>
            <a:off x="4759495" y="3606388"/>
            <a:ext cx="97146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pt-BR" sz="1050" b="1" dirty="0">
                <a:solidFill>
                  <a:srgbClr val="4472C4">
                    <a:lumMod val="50000"/>
                  </a:srgbClr>
                </a:solidFill>
                <a:latin typeface="Calibri"/>
              </a:rPr>
              <a:t>FEV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pt-BR" sz="1050" b="1" dirty="0">
                <a:solidFill>
                  <a:srgbClr val="4472C4">
                    <a:lumMod val="50000"/>
                  </a:srgbClr>
                </a:solidFill>
                <a:latin typeface="Calibri"/>
              </a:rPr>
              <a:t>2017</a:t>
            </a:r>
          </a:p>
        </p:txBody>
      </p:sp>
      <p:sp>
        <p:nvSpPr>
          <p:cNvPr id="112" name="CaixaDeTexto 111"/>
          <p:cNvSpPr txBox="1"/>
          <p:nvPr/>
        </p:nvSpPr>
        <p:spPr>
          <a:xfrm>
            <a:off x="6367544" y="3606388"/>
            <a:ext cx="97146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pt-BR" sz="1050" b="1" dirty="0">
                <a:solidFill>
                  <a:srgbClr val="4472C4">
                    <a:lumMod val="50000"/>
                  </a:srgbClr>
                </a:solidFill>
                <a:latin typeface="Calibri"/>
              </a:rPr>
              <a:t>ABR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pt-BR" sz="1050" b="1" dirty="0">
                <a:solidFill>
                  <a:srgbClr val="4472C4">
                    <a:lumMod val="50000"/>
                  </a:srgbClr>
                </a:solidFill>
                <a:latin typeface="Calibri"/>
              </a:rPr>
              <a:t>2017</a:t>
            </a:r>
          </a:p>
        </p:txBody>
      </p:sp>
      <p:sp>
        <p:nvSpPr>
          <p:cNvPr id="113" name="CaixaDeTexto 112"/>
          <p:cNvSpPr txBox="1"/>
          <p:nvPr/>
        </p:nvSpPr>
        <p:spPr>
          <a:xfrm>
            <a:off x="7986794" y="3606388"/>
            <a:ext cx="97146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pt-BR" sz="1050" b="1" dirty="0">
                <a:solidFill>
                  <a:srgbClr val="4472C4">
                    <a:lumMod val="50000"/>
                  </a:srgbClr>
                </a:solidFill>
                <a:latin typeface="Calibri"/>
              </a:rPr>
              <a:t>AGO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pt-BR" sz="1050" b="1" dirty="0">
                <a:solidFill>
                  <a:srgbClr val="4472C4">
                    <a:lumMod val="50000"/>
                  </a:srgbClr>
                </a:solidFill>
                <a:latin typeface="Calibri"/>
              </a:rPr>
              <a:t>2017</a:t>
            </a:r>
          </a:p>
        </p:txBody>
      </p:sp>
      <p:sp>
        <p:nvSpPr>
          <p:cNvPr id="115" name="CaixaDeTexto 114"/>
          <p:cNvSpPr txBox="1"/>
          <p:nvPr/>
        </p:nvSpPr>
        <p:spPr>
          <a:xfrm>
            <a:off x="5586494" y="2969576"/>
            <a:ext cx="97146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pt-BR" sz="1050" b="1" dirty="0">
                <a:solidFill>
                  <a:srgbClr val="4472C4">
                    <a:lumMod val="50000"/>
                  </a:srgbClr>
                </a:solidFill>
                <a:latin typeface="Calibri"/>
              </a:rPr>
              <a:t>MAR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pt-BR" sz="1050" b="1" dirty="0">
                <a:solidFill>
                  <a:srgbClr val="4472C4">
                    <a:lumMod val="50000"/>
                  </a:srgbClr>
                </a:solidFill>
                <a:latin typeface="Calibri"/>
              </a:rPr>
              <a:t>2017</a:t>
            </a:r>
          </a:p>
        </p:txBody>
      </p:sp>
      <p:sp>
        <p:nvSpPr>
          <p:cNvPr id="116" name="CaixaDeTexto 115"/>
          <p:cNvSpPr txBox="1"/>
          <p:nvPr/>
        </p:nvSpPr>
        <p:spPr>
          <a:xfrm>
            <a:off x="7186694" y="2969576"/>
            <a:ext cx="97146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pt-BR" sz="1050" b="1" dirty="0">
                <a:solidFill>
                  <a:srgbClr val="4472C4">
                    <a:lumMod val="50000"/>
                  </a:srgbClr>
                </a:solidFill>
                <a:latin typeface="Calibri"/>
              </a:rPr>
              <a:t>JUN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pt-BR" sz="1050" b="1" dirty="0">
                <a:solidFill>
                  <a:srgbClr val="4472C4">
                    <a:lumMod val="50000"/>
                  </a:srgbClr>
                </a:solidFill>
                <a:latin typeface="Calibri"/>
              </a:rPr>
              <a:t>2017</a:t>
            </a:r>
          </a:p>
        </p:txBody>
      </p:sp>
      <p:sp>
        <p:nvSpPr>
          <p:cNvPr id="117" name="CaixaDeTexto 116"/>
          <p:cNvSpPr txBox="1"/>
          <p:nvPr/>
        </p:nvSpPr>
        <p:spPr>
          <a:xfrm>
            <a:off x="8777369" y="2969576"/>
            <a:ext cx="97146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pt-BR" sz="1050" b="1" dirty="0">
                <a:solidFill>
                  <a:srgbClr val="4472C4">
                    <a:lumMod val="50000"/>
                  </a:srgbClr>
                </a:solidFill>
                <a:latin typeface="Calibri"/>
              </a:rPr>
              <a:t>DEZ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pt-BR" sz="1050" b="1" dirty="0">
                <a:solidFill>
                  <a:srgbClr val="4472C4">
                    <a:lumMod val="50000"/>
                  </a:srgbClr>
                </a:solidFill>
                <a:latin typeface="Calibri"/>
              </a:rPr>
              <a:t>2017</a:t>
            </a:r>
          </a:p>
        </p:txBody>
      </p:sp>
      <p:sp>
        <p:nvSpPr>
          <p:cNvPr id="119" name="CaixaDeTexto 118"/>
          <p:cNvSpPr txBox="1"/>
          <p:nvPr/>
        </p:nvSpPr>
        <p:spPr>
          <a:xfrm>
            <a:off x="6875456" y="4259687"/>
            <a:ext cx="1755899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33350" lvl="1" indent="-1333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050" b="1" dirty="0">
                <a:solidFill>
                  <a:prstClr val="black"/>
                </a:solidFill>
                <a:latin typeface="Calibri"/>
              </a:rPr>
              <a:t>Contratos e Convênios</a:t>
            </a:r>
          </a:p>
          <a:p>
            <a:pPr marL="133350" indent="-1333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050" b="1" dirty="0">
                <a:solidFill>
                  <a:prstClr val="black"/>
                </a:solidFill>
                <a:latin typeface="Calibri"/>
              </a:rPr>
              <a:t>Integridade</a:t>
            </a:r>
          </a:p>
          <a:p>
            <a:pPr marL="347663" lvl="1" indent="-147638" fontAlgn="auto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pt-BR" sz="900" dirty="0">
                <a:solidFill>
                  <a:prstClr val="black"/>
                </a:solidFill>
                <a:latin typeface="Calibri"/>
              </a:rPr>
              <a:t>Relatório de Gestão</a:t>
            </a:r>
          </a:p>
          <a:p>
            <a:pPr marL="347663" lvl="1" indent="-147638" fontAlgn="auto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pt-BR" sz="900" dirty="0">
                <a:solidFill>
                  <a:prstClr val="black"/>
                </a:solidFill>
                <a:latin typeface="Calibri"/>
              </a:rPr>
              <a:t>Código de Ética</a:t>
            </a:r>
          </a:p>
          <a:p>
            <a:pPr marL="347663" lvl="1" indent="-147638" fontAlgn="auto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pt-BR" sz="900" dirty="0">
                <a:solidFill>
                  <a:prstClr val="black"/>
                </a:solidFill>
                <a:latin typeface="Calibri"/>
              </a:rPr>
              <a:t>Comitê de Ética</a:t>
            </a:r>
          </a:p>
          <a:p>
            <a:pPr marL="347663" lvl="1" indent="-147638" fontAlgn="auto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pt-BR" sz="900" dirty="0">
                <a:solidFill>
                  <a:prstClr val="black"/>
                </a:solidFill>
                <a:latin typeface="Calibri"/>
              </a:rPr>
              <a:t>Auditoria Independente</a:t>
            </a:r>
          </a:p>
        </p:txBody>
      </p:sp>
      <p:sp>
        <p:nvSpPr>
          <p:cNvPr id="120" name="CaixaDeTexto 119"/>
          <p:cNvSpPr txBox="1"/>
          <p:nvPr/>
        </p:nvSpPr>
        <p:spPr>
          <a:xfrm>
            <a:off x="8567156" y="4189909"/>
            <a:ext cx="1682303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pt-BR" sz="450" b="1" dirty="0">
              <a:solidFill>
                <a:prstClr val="black"/>
              </a:solidFill>
              <a:latin typeface="Calibri"/>
            </a:endParaRPr>
          </a:p>
          <a:p>
            <a:pPr marL="133350" indent="-1333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050" b="1" dirty="0">
                <a:solidFill>
                  <a:prstClr val="black"/>
                </a:solidFill>
                <a:latin typeface="Calibri"/>
              </a:rPr>
              <a:t>SAC – Implementação dos Sistemas de Monitoramento e Gestão dos Serviços (Etapa 2)</a:t>
            </a:r>
          </a:p>
          <a:p>
            <a:pPr marL="133350" indent="-1333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050" b="1" dirty="0">
                <a:solidFill>
                  <a:prstClr val="black"/>
                </a:solidFill>
                <a:latin typeface="Calibri"/>
              </a:rPr>
              <a:t>Gratuidade – Atividades e Vagas -Modelo </a:t>
            </a:r>
            <a:r>
              <a:rPr lang="pt-BR" sz="1050" b="1" dirty="0" err="1">
                <a:solidFill>
                  <a:prstClr val="black"/>
                </a:solidFill>
                <a:latin typeface="Calibri"/>
              </a:rPr>
              <a:t>DRs</a:t>
            </a:r>
            <a:r>
              <a:rPr lang="pt-BR" sz="1050" b="1" dirty="0">
                <a:solidFill>
                  <a:prstClr val="black"/>
                </a:solidFill>
                <a:latin typeface="Calibri"/>
              </a:rPr>
              <a:t> (Etapa 2)</a:t>
            </a:r>
          </a:p>
        </p:txBody>
      </p:sp>
      <p:sp>
        <p:nvSpPr>
          <p:cNvPr id="121" name="CaixaDeTexto 120"/>
          <p:cNvSpPr txBox="1"/>
          <p:nvPr/>
        </p:nvSpPr>
        <p:spPr>
          <a:xfrm>
            <a:off x="9463118" y="1624429"/>
            <a:ext cx="12830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33350" indent="-1333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050" b="1" dirty="0">
                <a:solidFill>
                  <a:prstClr val="black"/>
                </a:solidFill>
                <a:latin typeface="Calibri"/>
              </a:rPr>
              <a:t>Link de cada módulo informado ao DN</a:t>
            </a:r>
          </a:p>
          <a:p>
            <a:pPr marL="133350" indent="-1333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050" b="1" dirty="0">
                <a:solidFill>
                  <a:prstClr val="black"/>
                </a:solidFill>
                <a:latin typeface="Calibri"/>
              </a:rPr>
              <a:t>Integridade</a:t>
            </a:r>
          </a:p>
          <a:p>
            <a:pPr marL="347663" lvl="1" indent="-147638" fontAlgn="auto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pt-BR" sz="900" dirty="0">
                <a:solidFill>
                  <a:prstClr val="black"/>
                </a:solidFill>
                <a:latin typeface="Calibri"/>
              </a:rPr>
              <a:t>Ouvidoria Externa</a:t>
            </a:r>
          </a:p>
        </p:txBody>
      </p:sp>
      <p:sp>
        <p:nvSpPr>
          <p:cNvPr id="97" name="Retângulo 96"/>
          <p:cNvSpPr/>
          <p:nvPr/>
        </p:nvSpPr>
        <p:spPr>
          <a:xfrm>
            <a:off x="1621955" y="3328607"/>
            <a:ext cx="810000" cy="270000"/>
          </a:xfrm>
          <a:prstGeom prst="rect">
            <a:avLst/>
          </a:prstGeom>
          <a:solidFill>
            <a:srgbClr val="00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>
              <a:solidFill>
                <a:prstClr val="white"/>
              </a:solidFill>
            </a:endParaRPr>
          </a:p>
        </p:txBody>
      </p:sp>
      <p:grpSp>
        <p:nvGrpSpPr>
          <p:cNvPr id="103" name="Grupo 102"/>
          <p:cNvGrpSpPr/>
          <p:nvPr/>
        </p:nvGrpSpPr>
        <p:grpSpPr>
          <a:xfrm flipV="1">
            <a:off x="1887317" y="2679872"/>
            <a:ext cx="270000" cy="659238"/>
            <a:chOff x="6874476" y="4032421"/>
            <a:chExt cx="360000" cy="878984"/>
          </a:xfrm>
          <a:solidFill>
            <a:srgbClr val="009999"/>
          </a:solidFill>
        </p:grpSpPr>
        <p:sp>
          <p:nvSpPr>
            <p:cNvPr id="104" name="Retângulo 103"/>
            <p:cNvSpPr/>
            <p:nvPr/>
          </p:nvSpPr>
          <p:spPr>
            <a:xfrm>
              <a:off x="7010401" y="4032421"/>
              <a:ext cx="72000" cy="54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pt-BR">
                <a:solidFill>
                  <a:prstClr val="white"/>
                </a:solidFill>
              </a:endParaRPr>
            </a:p>
          </p:txBody>
        </p:sp>
        <p:sp>
          <p:nvSpPr>
            <p:cNvPr id="105" name="Elipse 104"/>
            <p:cNvSpPr/>
            <p:nvPr/>
          </p:nvSpPr>
          <p:spPr>
            <a:xfrm>
              <a:off x="6874476" y="4551405"/>
              <a:ext cx="360000" cy="36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pt-BR">
                <a:solidFill>
                  <a:prstClr val="white"/>
                </a:solidFill>
              </a:endParaRPr>
            </a:p>
          </p:txBody>
        </p:sp>
      </p:grpSp>
      <p:sp>
        <p:nvSpPr>
          <p:cNvPr id="106" name="Elipse 105"/>
          <p:cNvSpPr/>
          <p:nvPr/>
        </p:nvSpPr>
        <p:spPr>
          <a:xfrm>
            <a:off x="1986156" y="3427472"/>
            <a:ext cx="81000" cy="81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>
              <a:solidFill>
                <a:prstClr val="white"/>
              </a:solidFill>
            </a:endParaRPr>
          </a:p>
        </p:txBody>
      </p:sp>
      <p:sp>
        <p:nvSpPr>
          <p:cNvPr id="118" name="CaixaDeTexto 117"/>
          <p:cNvSpPr txBox="1"/>
          <p:nvPr/>
        </p:nvSpPr>
        <p:spPr>
          <a:xfrm>
            <a:off x="1559095" y="3606388"/>
            <a:ext cx="97146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pt-BR" sz="1050" b="1" dirty="0">
                <a:solidFill>
                  <a:srgbClr val="4472C4">
                    <a:lumMod val="50000"/>
                  </a:srgbClr>
                </a:solidFill>
                <a:latin typeface="Calibri"/>
              </a:rPr>
              <a:t>OUT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pt-BR" sz="1050" b="1" dirty="0">
                <a:solidFill>
                  <a:srgbClr val="4472C4">
                    <a:lumMod val="50000"/>
                  </a:srgbClr>
                </a:solidFill>
                <a:latin typeface="Calibri"/>
              </a:rPr>
              <a:t>2016</a:t>
            </a:r>
          </a:p>
        </p:txBody>
      </p:sp>
      <p:sp>
        <p:nvSpPr>
          <p:cNvPr id="122" name="CaixaDeTexto 121"/>
          <p:cNvSpPr txBox="1"/>
          <p:nvPr/>
        </p:nvSpPr>
        <p:spPr>
          <a:xfrm>
            <a:off x="1486927" y="2222640"/>
            <a:ext cx="1256786" cy="4501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33350" lvl="1" indent="-1333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050" b="1" dirty="0">
                <a:solidFill>
                  <a:prstClr val="black"/>
                </a:solidFill>
                <a:latin typeface="Calibri"/>
              </a:rPr>
              <a:t>Envio do Plano de Ação ao TCU </a:t>
            </a:r>
          </a:p>
          <a:p>
            <a:pPr marL="0" lvl="1" fontAlgn="auto">
              <a:spcBef>
                <a:spcPts val="0"/>
              </a:spcBef>
              <a:spcAft>
                <a:spcPts val="0"/>
              </a:spcAft>
            </a:pPr>
            <a:endParaRPr lang="pt-BR" sz="225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3" name="CaixaDeTexto 122"/>
          <p:cNvSpPr txBox="1"/>
          <p:nvPr/>
        </p:nvSpPr>
        <p:spPr>
          <a:xfrm>
            <a:off x="2143711" y="4336120"/>
            <a:ext cx="1395020" cy="807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33350" lvl="1" indent="-1333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050" b="1" dirty="0">
                <a:solidFill>
                  <a:prstClr val="black"/>
                </a:solidFill>
                <a:latin typeface="Calibri"/>
              </a:rPr>
              <a:t>Entrega do Módulo LDO (Orçamento e Execução Orçamentária)</a:t>
            </a:r>
          </a:p>
          <a:p>
            <a:pPr marL="0" lvl="1" fontAlgn="auto">
              <a:spcBef>
                <a:spcPts val="0"/>
              </a:spcBef>
              <a:spcAft>
                <a:spcPts val="0"/>
              </a:spcAft>
            </a:pPr>
            <a:endParaRPr lang="pt-BR" sz="450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3" name="CaixaDeTexto 82"/>
          <p:cNvSpPr txBox="1"/>
          <p:nvPr/>
        </p:nvSpPr>
        <p:spPr>
          <a:xfrm>
            <a:off x="5448287" y="4159144"/>
            <a:ext cx="1321028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pt-BR" sz="1050" b="1" dirty="0">
              <a:solidFill>
                <a:prstClr val="black"/>
              </a:solidFill>
              <a:latin typeface="Calibri"/>
            </a:endParaRPr>
          </a:p>
          <a:p>
            <a:pPr marL="133350" indent="-1333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050" b="1" dirty="0">
                <a:solidFill>
                  <a:prstClr val="black"/>
                </a:solidFill>
                <a:latin typeface="Calibri"/>
              </a:rPr>
              <a:t>Licitações – Cessão do Software para os </a:t>
            </a:r>
            <a:r>
              <a:rPr lang="pt-BR" sz="1050" b="1" dirty="0" err="1">
                <a:solidFill>
                  <a:prstClr val="black"/>
                </a:solidFill>
                <a:latin typeface="Calibri"/>
              </a:rPr>
              <a:t>DRs</a:t>
            </a:r>
            <a:endParaRPr lang="pt-BR" sz="450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4" name="Retângulo 83"/>
          <p:cNvSpPr/>
          <p:nvPr/>
        </p:nvSpPr>
        <p:spPr>
          <a:xfrm>
            <a:off x="9715674" y="3327229"/>
            <a:ext cx="810000" cy="270000"/>
          </a:xfrm>
          <a:prstGeom prst="rect">
            <a:avLst/>
          </a:prstGeom>
          <a:solidFill>
            <a:srgbClr val="FFD1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>
              <a:solidFill>
                <a:prstClr val="white"/>
              </a:solidFill>
            </a:endParaRPr>
          </a:p>
        </p:txBody>
      </p:sp>
      <p:grpSp>
        <p:nvGrpSpPr>
          <p:cNvPr id="85" name="Grupo 84"/>
          <p:cNvGrpSpPr/>
          <p:nvPr/>
        </p:nvGrpSpPr>
        <p:grpSpPr>
          <a:xfrm flipV="1">
            <a:off x="9979458" y="2678494"/>
            <a:ext cx="270000" cy="659238"/>
            <a:chOff x="6874476" y="4032421"/>
            <a:chExt cx="360000" cy="878984"/>
          </a:xfrm>
          <a:solidFill>
            <a:srgbClr val="FFD13F"/>
          </a:solidFill>
        </p:grpSpPr>
        <p:sp>
          <p:nvSpPr>
            <p:cNvPr id="88" name="Retângulo 87"/>
            <p:cNvSpPr/>
            <p:nvPr/>
          </p:nvSpPr>
          <p:spPr>
            <a:xfrm>
              <a:off x="7010401" y="4032421"/>
              <a:ext cx="72000" cy="54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pt-BR">
                <a:solidFill>
                  <a:prstClr val="white"/>
                </a:solidFill>
              </a:endParaRPr>
            </a:p>
          </p:txBody>
        </p:sp>
        <p:sp>
          <p:nvSpPr>
            <p:cNvPr id="98" name="Elipse 97"/>
            <p:cNvSpPr/>
            <p:nvPr/>
          </p:nvSpPr>
          <p:spPr>
            <a:xfrm>
              <a:off x="6874476" y="4551405"/>
              <a:ext cx="360000" cy="36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pt-BR">
                <a:solidFill>
                  <a:prstClr val="white"/>
                </a:solidFill>
              </a:endParaRPr>
            </a:p>
          </p:txBody>
        </p:sp>
      </p:grpSp>
      <p:sp>
        <p:nvSpPr>
          <p:cNvPr id="107" name="Elipse 106"/>
          <p:cNvSpPr/>
          <p:nvPr/>
        </p:nvSpPr>
        <p:spPr>
          <a:xfrm>
            <a:off x="10081911" y="3429180"/>
            <a:ext cx="81000" cy="81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>
              <a:solidFill>
                <a:prstClr val="white"/>
              </a:solidFill>
            </a:endParaRPr>
          </a:p>
        </p:txBody>
      </p:sp>
      <p:sp>
        <p:nvSpPr>
          <p:cNvPr id="114" name="CaixaDeTexto 113"/>
          <p:cNvSpPr txBox="1"/>
          <p:nvPr/>
        </p:nvSpPr>
        <p:spPr>
          <a:xfrm>
            <a:off x="9651470" y="3597229"/>
            <a:ext cx="97146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pt-BR" sz="1050" b="1" dirty="0">
                <a:solidFill>
                  <a:srgbClr val="4472C4">
                    <a:lumMod val="50000"/>
                  </a:srgbClr>
                </a:solidFill>
                <a:latin typeface="Calibri"/>
              </a:rPr>
              <a:t>JAN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pt-BR" sz="1050" b="1" dirty="0">
                <a:solidFill>
                  <a:srgbClr val="4472C4">
                    <a:lumMod val="50000"/>
                  </a:srgbClr>
                </a:solidFill>
                <a:latin typeface="Calibri"/>
              </a:rPr>
              <a:t>2018</a:t>
            </a:r>
          </a:p>
        </p:txBody>
      </p:sp>
      <p:sp>
        <p:nvSpPr>
          <p:cNvPr id="2" name="Elipse 1"/>
          <p:cNvSpPr/>
          <p:nvPr/>
        </p:nvSpPr>
        <p:spPr>
          <a:xfrm>
            <a:off x="3361811" y="4596219"/>
            <a:ext cx="1924823" cy="542261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4" name="Elipse 123"/>
          <p:cNvSpPr/>
          <p:nvPr/>
        </p:nvSpPr>
        <p:spPr>
          <a:xfrm>
            <a:off x="8472132" y="4241787"/>
            <a:ext cx="1924823" cy="542261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5" name="Elipse 124"/>
          <p:cNvSpPr/>
          <p:nvPr/>
        </p:nvSpPr>
        <p:spPr>
          <a:xfrm>
            <a:off x="9651471" y="2157225"/>
            <a:ext cx="874204" cy="542261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7" name="Título 10"/>
          <p:cNvSpPr txBox="1">
            <a:spLocks/>
          </p:cNvSpPr>
          <p:nvPr/>
        </p:nvSpPr>
        <p:spPr>
          <a:xfrm>
            <a:off x="1041991" y="895251"/>
            <a:ext cx="5375396" cy="5175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pt-BR" sz="3600" b="1" dirty="0" smtClean="0">
                <a:solidFill>
                  <a:schemeClr val="accent5">
                    <a:lumMod val="50000"/>
                  </a:schemeClr>
                </a:solidFill>
                <a:latin typeface="+mn-lt"/>
              </a:rPr>
              <a:t>CRONOGRAMA – SITE </a:t>
            </a:r>
            <a:r>
              <a:rPr lang="pt-BR" sz="3600" b="1" dirty="0" err="1" smtClean="0">
                <a:solidFill>
                  <a:schemeClr val="accent5">
                    <a:lumMod val="50000"/>
                  </a:schemeClr>
                </a:solidFill>
                <a:latin typeface="+mn-lt"/>
              </a:rPr>
              <a:t>DN</a:t>
            </a:r>
            <a:endParaRPr lang="pt-BR" sz="3600" b="1" dirty="0">
              <a:solidFill>
                <a:schemeClr val="accent5">
                  <a:lumMod val="5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78473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2" descr="C:\Users\marcelo.prim\Downloads\Logo SENAI Cx Md Azul Inic Port.pn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grayscl/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8368" y="5680679"/>
            <a:ext cx="761768" cy="2804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ítulo 10"/>
          <p:cNvSpPr>
            <a:spLocks noGrp="1"/>
          </p:cNvSpPr>
          <p:nvPr>
            <p:ph type="title" idx="4294967295"/>
          </p:nvPr>
        </p:nvSpPr>
        <p:spPr>
          <a:xfrm>
            <a:off x="1034839" y="843476"/>
            <a:ext cx="5375396" cy="517525"/>
          </a:xfrm>
        </p:spPr>
        <p:txBody>
          <a:bodyPr>
            <a:noAutofit/>
          </a:bodyPr>
          <a:lstStyle/>
          <a:p>
            <a:r>
              <a:rPr lang="pt-BR" sz="3600" b="1" dirty="0">
                <a:solidFill>
                  <a:schemeClr val="accent5">
                    <a:lumMod val="50000"/>
                  </a:schemeClr>
                </a:solidFill>
                <a:latin typeface="+mn-lt"/>
              </a:rPr>
              <a:t>CRONOGRAMA – SITE </a:t>
            </a:r>
            <a:r>
              <a:rPr lang="pt-BR" sz="3600" b="1" dirty="0" err="1">
                <a:solidFill>
                  <a:schemeClr val="accent5">
                    <a:lumMod val="50000"/>
                  </a:schemeClr>
                </a:solidFill>
                <a:latin typeface="+mn-lt"/>
              </a:rPr>
              <a:t>DRs</a:t>
            </a:r>
            <a:endParaRPr lang="pt-BR" sz="3600" b="1" dirty="0">
              <a:solidFill>
                <a:schemeClr val="accent5">
                  <a:lumMod val="50000"/>
                </a:schemeClr>
              </a:solidFill>
              <a:latin typeface="+mn-lt"/>
            </a:endParaRPr>
          </a:p>
        </p:txBody>
      </p:sp>
      <p:pic>
        <p:nvPicPr>
          <p:cNvPr id="26" name="Imagem 25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48773" y="5680680"/>
            <a:ext cx="762000" cy="290258"/>
          </a:xfrm>
          <a:prstGeom prst="rect">
            <a:avLst/>
          </a:prstGeom>
        </p:spPr>
      </p:pic>
      <p:sp>
        <p:nvSpPr>
          <p:cNvPr id="33" name="Retângulo 32"/>
          <p:cNvSpPr/>
          <p:nvPr/>
        </p:nvSpPr>
        <p:spPr>
          <a:xfrm>
            <a:off x="1672495" y="3328607"/>
            <a:ext cx="810000" cy="270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>
              <a:solidFill>
                <a:prstClr val="white"/>
              </a:solidFill>
            </a:endParaRPr>
          </a:p>
        </p:txBody>
      </p:sp>
      <p:sp>
        <p:nvSpPr>
          <p:cNvPr id="34" name="Retângulo 33"/>
          <p:cNvSpPr/>
          <p:nvPr/>
        </p:nvSpPr>
        <p:spPr>
          <a:xfrm>
            <a:off x="3293067" y="3328607"/>
            <a:ext cx="810000" cy="270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>
              <a:solidFill>
                <a:prstClr val="white"/>
              </a:solidFill>
            </a:endParaRPr>
          </a:p>
        </p:txBody>
      </p:sp>
      <p:sp>
        <p:nvSpPr>
          <p:cNvPr id="36" name="Retângulo 35"/>
          <p:cNvSpPr/>
          <p:nvPr/>
        </p:nvSpPr>
        <p:spPr>
          <a:xfrm>
            <a:off x="4099088" y="3328607"/>
            <a:ext cx="810000" cy="270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>
              <a:solidFill>
                <a:prstClr val="white"/>
              </a:solidFill>
            </a:endParaRPr>
          </a:p>
        </p:txBody>
      </p:sp>
      <p:sp>
        <p:nvSpPr>
          <p:cNvPr id="37" name="Retângulo 36"/>
          <p:cNvSpPr/>
          <p:nvPr/>
        </p:nvSpPr>
        <p:spPr>
          <a:xfrm>
            <a:off x="4905365" y="3328607"/>
            <a:ext cx="810000" cy="270000"/>
          </a:xfrm>
          <a:prstGeom prst="rect">
            <a:avLst/>
          </a:prstGeom>
          <a:solidFill>
            <a:srgbClr val="00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>
              <a:solidFill>
                <a:prstClr val="white"/>
              </a:solidFill>
            </a:endParaRPr>
          </a:p>
        </p:txBody>
      </p:sp>
      <p:sp>
        <p:nvSpPr>
          <p:cNvPr id="38" name="Retângulo 37"/>
          <p:cNvSpPr/>
          <p:nvPr/>
        </p:nvSpPr>
        <p:spPr>
          <a:xfrm>
            <a:off x="5714734" y="3328607"/>
            <a:ext cx="810000" cy="270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>
              <a:solidFill>
                <a:prstClr val="white"/>
              </a:solidFill>
            </a:endParaRPr>
          </a:p>
        </p:txBody>
      </p:sp>
      <p:sp>
        <p:nvSpPr>
          <p:cNvPr id="39" name="Retângulo 38"/>
          <p:cNvSpPr/>
          <p:nvPr/>
        </p:nvSpPr>
        <p:spPr>
          <a:xfrm>
            <a:off x="6521012" y="3328607"/>
            <a:ext cx="810000" cy="270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>
              <a:solidFill>
                <a:prstClr val="white"/>
              </a:solidFill>
            </a:endParaRPr>
          </a:p>
        </p:txBody>
      </p:sp>
      <p:sp>
        <p:nvSpPr>
          <p:cNvPr id="45" name="Retângulo 44"/>
          <p:cNvSpPr/>
          <p:nvPr/>
        </p:nvSpPr>
        <p:spPr>
          <a:xfrm>
            <a:off x="2482401" y="3328607"/>
            <a:ext cx="810000" cy="270000"/>
          </a:xfrm>
          <a:prstGeom prst="rect">
            <a:avLst/>
          </a:prstGeom>
          <a:solidFill>
            <a:srgbClr val="00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>
              <a:solidFill>
                <a:prstClr val="white"/>
              </a:solidFill>
            </a:endParaRPr>
          </a:p>
        </p:txBody>
      </p:sp>
      <p:sp>
        <p:nvSpPr>
          <p:cNvPr id="47" name="Retângulo 46"/>
          <p:cNvSpPr/>
          <p:nvPr/>
        </p:nvSpPr>
        <p:spPr>
          <a:xfrm>
            <a:off x="7327289" y="3328607"/>
            <a:ext cx="810000" cy="270000"/>
          </a:xfrm>
          <a:prstGeom prst="rect">
            <a:avLst/>
          </a:prstGeom>
          <a:solidFill>
            <a:srgbClr val="00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>
              <a:solidFill>
                <a:prstClr val="white"/>
              </a:solidFill>
            </a:endParaRPr>
          </a:p>
        </p:txBody>
      </p:sp>
      <p:grpSp>
        <p:nvGrpSpPr>
          <p:cNvPr id="54" name="Grupo 53"/>
          <p:cNvGrpSpPr/>
          <p:nvPr/>
        </p:nvGrpSpPr>
        <p:grpSpPr>
          <a:xfrm>
            <a:off x="2722512" y="3594271"/>
            <a:ext cx="270000" cy="659238"/>
            <a:chOff x="6874476" y="4032421"/>
            <a:chExt cx="360000" cy="878984"/>
          </a:xfrm>
        </p:grpSpPr>
        <p:sp>
          <p:nvSpPr>
            <p:cNvPr id="56" name="Retângulo 55"/>
            <p:cNvSpPr/>
            <p:nvPr/>
          </p:nvSpPr>
          <p:spPr>
            <a:xfrm>
              <a:off x="7010401" y="4032421"/>
              <a:ext cx="72000" cy="540000"/>
            </a:xfrm>
            <a:prstGeom prst="rect">
              <a:avLst/>
            </a:prstGeom>
            <a:solidFill>
              <a:srgbClr val="0099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pt-BR">
                <a:solidFill>
                  <a:prstClr val="white"/>
                </a:solidFill>
              </a:endParaRPr>
            </a:p>
          </p:txBody>
        </p:sp>
        <p:sp>
          <p:nvSpPr>
            <p:cNvPr id="58" name="Elipse 57"/>
            <p:cNvSpPr/>
            <p:nvPr/>
          </p:nvSpPr>
          <p:spPr>
            <a:xfrm>
              <a:off x="6874476" y="4551405"/>
              <a:ext cx="360000" cy="360000"/>
            </a:xfrm>
            <a:prstGeom prst="ellipse">
              <a:avLst/>
            </a:prstGeom>
            <a:solidFill>
              <a:srgbClr val="0099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pt-BR">
                <a:solidFill>
                  <a:prstClr val="white"/>
                </a:solidFill>
              </a:endParaRPr>
            </a:p>
          </p:txBody>
        </p:sp>
      </p:grpSp>
      <p:grpSp>
        <p:nvGrpSpPr>
          <p:cNvPr id="59" name="Grupo 58"/>
          <p:cNvGrpSpPr/>
          <p:nvPr/>
        </p:nvGrpSpPr>
        <p:grpSpPr>
          <a:xfrm flipV="1">
            <a:off x="1937858" y="2679872"/>
            <a:ext cx="270000" cy="659238"/>
            <a:chOff x="6874476" y="4032421"/>
            <a:chExt cx="360000" cy="878984"/>
          </a:xfrm>
        </p:grpSpPr>
        <p:sp>
          <p:nvSpPr>
            <p:cNvPr id="60" name="Retângulo 59"/>
            <p:cNvSpPr/>
            <p:nvPr/>
          </p:nvSpPr>
          <p:spPr>
            <a:xfrm>
              <a:off x="7010401" y="4032421"/>
              <a:ext cx="72000" cy="5400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pt-BR">
                <a:solidFill>
                  <a:prstClr val="white"/>
                </a:solidFill>
              </a:endParaRPr>
            </a:p>
          </p:txBody>
        </p:sp>
        <p:sp>
          <p:nvSpPr>
            <p:cNvPr id="61" name="Elipse 60"/>
            <p:cNvSpPr/>
            <p:nvPr/>
          </p:nvSpPr>
          <p:spPr>
            <a:xfrm>
              <a:off x="6874476" y="4551405"/>
              <a:ext cx="360000" cy="36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pt-BR">
                <a:solidFill>
                  <a:prstClr val="white"/>
                </a:solidFill>
              </a:endParaRPr>
            </a:p>
          </p:txBody>
        </p:sp>
      </p:grpSp>
      <p:grpSp>
        <p:nvGrpSpPr>
          <p:cNvPr id="62" name="Grupo 61"/>
          <p:cNvGrpSpPr/>
          <p:nvPr/>
        </p:nvGrpSpPr>
        <p:grpSpPr>
          <a:xfrm>
            <a:off x="4375228" y="3597360"/>
            <a:ext cx="270000" cy="659238"/>
            <a:chOff x="6874476" y="4032421"/>
            <a:chExt cx="360000" cy="878984"/>
          </a:xfrm>
        </p:grpSpPr>
        <p:sp>
          <p:nvSpPr>
            <p:cNvPr id="63" name="Retângulo 62"/>
            <p:cNvSpPr/>
            <p:nvPr/>
          </p:nvSpPr>
          <p:spPr>
            <a:xfrm>
              <a:off x="7010401" y="4032421"/>
              <a:ext cx="72000" cy="5400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pt-BR">
                <a:solidFill>
                  <a:prstClr val="white"/>
                </a:solidFill>
              </a:endParaRPr>
            </a:p>
          </p:txBody>
        </p:sp>
        <p:sp>
          <p:nvSpPr>
            <p:cNvPr id="64" name="Elipse 63"/>
            <p:cNvSpPr/>
            <p:nvPr/>
          </p:nvSpPr>
          <p:spPr>
            <a:xfrm>
              <a:off x="6874476" y="4551405"/>
              <a:ext cx="360000" cy="36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pt-BR">
                <a:solidFill>
                  <a:prstClr val="white"/>
                </a:solidFill>
              </a:endParaRPr>
            </a:p>
          </p:txBody>
        </p:sp>
      </p:grpSp>
      <p:grpSp>
        <p:nvGrpSpPr>
          <p:cNvPr id="65" name="Grupo 64"/>
          <p:cNvGrpSpPr/>
          <p:nvPr/>
        </p:nvGrpSpPr>
        <p:grpSpPr>
          <a:xfrm>
            <a:off x="5963071" y="3600449"/>
            <a:ext cx="270000" cy="659238"/>
            <a:chOff x="6874476" y="4032421"/>
            <a:chExt cx="360000" cy="878984"/>
          </a:xfrm>
        </p:grpSpPr>
        <p:sp>
          <p:nvSpPr>
            <p:cNvPr id="66" name="Retângulo 65"/>
            <p:cNvSpPr/>
            <p:nvPr/>
          </p:nvSpPr>
          <p:spPr>
            <a:xfrm>
              <a:off x="7010401" y="4032421"/>
              <a:ext cx="72000" cy="5400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pt-BR">
                <a:solidFill>
                  <a:prstClr val="white"/>
                </a:solidFill>
              </a:endParaRPr>
            </a:p>
          </p:txBody>
        </p:sp>
        <p:sp>
          <p:nvSpPr>
            <p:cNvPr id="67" name="Elipse 66"/>
            <p:cNvSpPr/>
            <p:nvPr/>
          </p:nvSpPr>
          <p:spPr>
            <a:xfrm>
              <a:off x="6874476" y="4551405"/>
              <a:ext cx="360000" cy="3600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pt-BR">
                <a:solidFill>
                  <a:prstClr val="white"/>
                </a:solidFill>
              </a:endParaRPr>
            </a:p>
          </p:txBody>
        </p:sp>
      </p:grpSp>
      <p:grpSp>
        <p:nvGrpSpPr>
          <p:cNvPr id="68" name="Grupo 67"/>
          <p:cNvGrpSpPr/>
          <p:nvPr/>
        </p:nvGrpSpPr>
        <p:grpSpPr>
          <a:xfrm>
            <a:off x="7587984" y="3603539"/>
            <a:ext cx="270000" cy="659238"/>
            <a:chOff x="6874476" y="4032421"/>
            <a:chExt cx="360000" cy="878984"/>
          </a:xfrm>
        </p:grpSpPr>
        <p:sp>
          <p:nvSpPr>
            <p:cNvPr id="69" name="Retângulo 68"/>
            <p:cNvSpPr/>
            <p:nvPr/>
          </p:nvSpPr>
          <p:spPr>
            <a:xfrm>
              <a:off x="7010401" y="4032421"/>
              <a:ext cx="72000" cy="540000"/>
            </a:xfrm>
            <a:prstGeom prst="rect">
              <a:avLst/>
            </a:prstGeom>
            <a:solidFill>
              <a:srgbClr val="0099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pt-BR">
                <a:solidFill>
                  <a:prstClr val="white"/>
                </a:solidFill>
              </a:endParaRPr>
            </a:p>
          </p:txBody>
        </p:sp>
        <p:sp>
          <p:nvSpPr>
            <p:cNvPr id="70" name="Elipse 69"/>
            <p:cNvSpPr/>
            <p:nvPr/>
          </p:nvSpPr>
          <p:spPr>
            <a:xfrm>
              <a:off x="6874476" y="4551405"/>
              <a:ext cx="360000" cy="360000"/>
            </a:xfrm>
            <a:prstGeom prst="ellipse">
              <a:avLst/>
            </a:prstGeom>
            <a:solidFill>
              <a:srgbClr val="0099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pt-BR">
                <a:solidFill>
                  <a:prstClr val="white"/>
                </a:solidFill>
              </a:endParaRPr>
            </a:p>
          </p:txBody>
        </p:sp>
      </p:grpSp>
      <p:grpSp>
        <p:nvGrpSpPr>
          <p:cNvPr id="74" name="Grupo 73"/>
          <p:cNvGrpSpPr/>
          <p:nvPr/>
        </p:nvGrpSpPr>
        <p:grpSpPr>
          <a:xfrm flipV="1">
            <a:off x="3534968" y="2682960"/>
            <a:ext cx="270000" cy="659238"/>
            <a:chOff x="6874476" y="4032421"/>
            <a:chExt cx="360000" cy="878984"/>
          </a:xfrm>
        </p:grpSpPr>
        <p:sp>
          <p:nvSpPr>
            <p:cNvPr id="75" name="Retângulo 74"/>
            <p:cNvSpPr/>
            <p:nvPr/>
          </p:nvSpPr>
          <p:spPr>
            <a:xfrm>
              <a:off x="7010401" y="4032421"/>
              <a:ext cx="72000" cy="5400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pt-BR">
                <a:solidFill>
                  <a:prstClr val="white"/>
                </a:solidFill>
              </a:endParaRPr>
            </a:p>
          </p:txBody>
        </p:sp>
        <p:sp>
          <p:nvSpPr>
            <p:cNvPr id="76" name="Elipse 75"/>
            <p:cNvSpPr/>
            <p:nvPr/>
          </p:nvSpPr>
          <p:spPr>
            <a:xfrm>
              <a:off x="6874476" y="4551405"/>
              <a:ext cx="360000" cy="3600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pt-BR">
                <a:solidFill>
                  <a:prstClr val="white"/>
                </a:solidFill>
              </a:endParaRPr>
            </a:p>
          </p:txBody>
        </p:sp>
      </p:grpSp>
      <p:grpSp>
        <p:nvGrpSpPr>
          <p:cNvPr id="77" name="Grupo 76"/>
          <p:cNvGrpSpPr/>
          <p:nvPr/>
        </p:nvGrpSpPr>
        <p:grpSpPr>
          <a:xfrm flipV="1">
            <a:off x="5159882" y="2676782"/>
            <a:ext cx="270000" cy="659238"/>
            <a:chOff x="6874476" y="4032421"/>
            <a:chExt cx="360000" cy="878984"/>
          </a:xfrm>
        </p:grpSpPr>
        <p:sp>
          <p:nvSpPr>
            <p:cNvPr id="78" name="Retângulo 77"/>
            <p:cNvSpPr/>
            <p:nvPr/>
          </p:nvSpPr>
          <p:spPr>
            <a:xfrm>
              <a:off x="7010401" y="4032421"/>
              <a:ext cx="72000" cy="540000"/>
            </a:xfrm>
            <a:prstGeom prst="rect">
              <a:avLst/>
            </a:prstGeom>
            <a:solidFill>
              <a:srgbClr val="0099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pt-BR">
                <a:solidFill>
                  <a:prstClr val="white"/>
                </a:solidFill>
              </a:endParaRPr>
            </a:p>
          </p:txBody>
        </p:sp>
        <p:sp>
          <p:nvSpPr>
            <p:cNvPr id="79" name="Elipse 78"/>
            <p:cNvSpPr/>
            <p:nvPr/>
          </p:nvSpPr>
          <p:spPr>
            <a:xfrm>
              <a:off x="6874476" y="4551405"/>
              <a:ext cx="360000" cy="360000"/>
            </a:xfrm>
            <a:prstGeom prst="ellipse">
              <a:avLst/>
            </a:prstGeom>
            <a:solidFill>
              <a:srgbClr val="0099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pt-BR">
                <a:solidFill>
                  <a:prstClr val="white"/>
                </a:solidFill>
              </a:endParaRPr>
            </a:p>
          </p:txBody>
        </p:sp>
      </p:grpSp>
      <p:grpSp>
        <p:nvGrpSpPr>
          <p:cNvPr id="80" name="Grupo 79"/>
          <p:cNvGrpSpPr/>
          <p:nvPr/>
        </p:nvGrpSpPr>
        <p:grpSpPr>
          <a:xfrm flipV="1">
            <a:off x="6784796" y="2679872"/>
            <a:ext cx="270000" cy="659238"/>
            <a:chOff x="6874476" y="4032421"/>
            <a:chExt cx="360000" cy="878984"/>
          </a:xfrm>
        </p:grpSpPr>
        <p:sp>
          <p:nvSpPr>
            <p:cNvPr id="81" name="Retângulo 80"/>
            <p:cNvSpPr/>
            <p:nvPr/>
          </p:nvSpPr>
          <p:spPr>
            <a:xfrm>
              <a:off x="7010401" y="4032421"/>
              <a:ext cx="72000" cy="5400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pt-BR">
                <a:solidFill>
                  <a:prstClr val="white"/>
                </a:solidFill>
              </a:endParaRPr>
            </a:p>
          </p:txBody>
        </p:sp>
        <p:sp>
          <p:nvSpPr>
            <p:cNvPr id="82" name="Elipse 81"/>
            <p:cNvSpPr/>
            <p:nvPr/>
          </p:nvSpPr>
          <p:spPr>
            <a:xfrm>
              <a:off x="6874476" y="4551405"/>
              <a:ext cx="360000" cy="36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pt-BR">
                <a:solidFill>
                  <a:prstClr val="white"/>
                </a:solidFill>
              </a:endParaRPr>
            </a:p>
          </p:txBody>
        </p:sp>
      </p:grpSp>
      <p:sp>
        <p:nvSpPr>
          <p:cNvPr id="86" name="Elipse 85"/>
          <p:cNvSpPr/>
          <p:nvPr/>
        </p:nvSpPr>
        <p:spPr>
          <a:xfrm>
            <a:off x="2812100" y="3424385"/>
            <a:ext cx="81000" cy="81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>
              <a:solidFill>
                <a:prstClr val="white"/>
              </a:solidFill>
            </a:endParaRPr>
          </a:p>
        </p:txBody>
      </p:sp>
      <p:sp>
        <p:nvSpPr>
          <p:cNvPr id="87" name="Elipse 86"/>
          <p:cNvSpPr/>
          <p:nvPr/>
        </p:nvSpPr>
        <p:spPr>
          <a:xfrm>
            <a:off x="2036696" y="3427472"/>
            <a:ext cx="81000" cy="81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>
              <a:solidFill>
                <a:prstClr val="white"/>
              </a:solidFill>
            </a:endParaRPr>
          </a:p>
        </p:txBody>
      </p:sp>
      <p:sp>
        <p:nvSpPr>
          <p:cNvPr id="89" name="CaixaDeTexto 88"/>
          <p:cNvSpPr txBox="1"/>
          <p:nvPr/>
        </p:nvSpPr>
        <p:spPr>
          <a:xfrm>
            <a:off x="1582359" y="1598500"/>
            <a:ext cx="1513965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fontAlgn="auto">
              <a:spcBef>
                <a:spcPts val="0"/>
              </a:spcBef>
              <a:spcAft>
                <a:spcPts val="0"/>
              </a:spcAft>
            </a:pPr>
            <a:endParaRPr lang="pt-BR" sz="300" b="1" dirty="0">
              <a:solidFill>
                <a:prstClr val="black"/>
              </a:solidFill>
              <a:latin typeface="Calibri"/>
            </a:endParaRPr>
          </a:p>
          <a:p>
            <a:pPr marL="133350" lvl="1" indent="-1333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050" b="1" dirty="0">
                <a:solidFill>
                  <a:prstClr val="black"/>
                </a:solidFill>
                <a:latin typeface="Calibri"/>
              </a:rPr>
              <a:t>Manual com Orientações para o DN e </a:t>
            </a:r>
            <a:r>
              <a:rPr lang="pt-BR" sz="1050" b="1" dirty="0" err="1">
                <a:solidFill>
                  <a:prstClr val="black"/>
                </a:solidFill>
                <a:latin typeface="Calibri"/>
              </a:rPr>
              <a:t>DRs</a:t>
            </a:r>
            <a:endParaRPr lang="pt-BR" sz="1050" b="1" dirty="0">
              <a:solidFill>
                <a:prstClr val="black"/>
              </a:solidFill>
              <a:latin typeface="Calibri"/>
            </a:endParaRPr>
          </a:p>
          <a:p>
            <a:pPr marL="133350" lvl="1" indent="-1333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050" b="1" dirty="0">
                <a:solidFill>
                  <a:prstClr val="black"/>
                </a:solidFill>
                <a:latin typeface="Calibri"/>
              </a:rPr>
              <a:t>Entrega dos Códigos Básicos do Portal para os </a:t>
            </a:r>
            <a:r>
              <a:rPr lang="pt-BR" sz="1050" b="1" dirty="0" err="1">
                <a:solidFill>
                  <a:prstClr val="black"/>
                </a:solidFill>
                <a:latin typeface="Calibri"/>
              </a:rPr>
              <a:t>DRs</a:t>
            </a:r>
            <a:endParaRPr lang="pt-BR" sz="1050" b="1" dirty="0">
              <a:solidFill>
                <a:prstClr val="black"/>
              </a:solidFill>
              <a:latin typeface="Calibri"/>
            </a:endParaRPr>
          </a:p>
          <a:p>
            <a:pPr marL="133350" lvl="1" indent="-1333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pt-BR" sz="1050" b="1" dirty="0">
              <a:solidFill>
                <a:prstClr val="black"/>
              </a:solidFill>
              <a:latin typeface="Calibri"/>
            </a:endParaRPr>
          </a:p>
          <a:p>
            <a:pPr marL="200025" lvl="1" fontAlgn="auto">
              <a:spcBef>
                <a:spcPts val="0"/>
              </a:spcBef>
              <a:spcAft>
                <a:spcPts val="0"/>
              </a:spcAft>
            </a:pPr>
            <a:endParaRPr lang="pt-BR" sz="45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1" name="CaixaDeTexto 90"/>
          <p:cNvSpPr txBox="1"/>
          <p:nvPr/>
        </p:nvSpPr>
        <p:spPr>
          <a:xfrm>
            <a:off x="2144043" y="4277534"/>
            <a:ext cx="1390927" cy="1546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39304" indent="-139304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050" b="1" dirty="0">
                <a:solidFill>
                  <a:srgbClr val="ED7D31">
                    <a:lumMod val="75000"/>
                  </a:srgbClr>
                </a:solidFill>
                <a:latin typeface="Calibri"/>
              </a:rPr>
              <a:t>LDO – Orçamento 2017 (Modelo Vigente – Site Atual)</a:t>
            </a:r>
          </a:p>
          <a:p>
            <a:pPr marL="139304" lvl="1" indent="-139304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050" b="1" dirty="0">
                <a:solidFill>
                  <a:prstClr val="black"/>
                </a:solidFill>
                <a:latin typeface="Calibri"/>
              </a:rPr>
              <a:t>Entrega do Módulo LDO (Orçamento e Execução Orçamentária)</a:t>
            </a:r>
          </a:p>
          <a:p>
            <a:pPr marL="139304" indent="-139304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pt-BR" sz="1050" b="1" dirty="0">
              <a:solidFill>
                <a:srgbClr val="ED7D31">
                  <a:lumMod val="75000"/>
                </a:srgbClr>
              </a:solidFill>
              <a:latin typeface="Calibri"/>
            </a:endParaRPr>
          </a:p>
        </p:txBody>
      </p:sp>
      <p:sp>
        <p:nvSpPr>
          <p:cNvPr id="92" name="Elipse 91"/>
          <p:cNvSpPr/>
          <p:nvPr/>
        </p:nvSpPr>
        <p:spPr>
          <a:xfrm>
            <a:off x="5234070" y="3427472"/>
            <a:ext cx="81000" cy="81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>
              <a:solidFill>
                <a:prstClr val="white"/>
              </a:solidFill>
            </a:endParaRPr>
          </a:p>
        </p:txBody>
      </p:sp>
      <p:sp>
        <p:nvSpPr>
          <p:cNvPr id="93" name="Elipse 92"/>
          <p:cNvSpPr/>
          <p:nvPr/>
        </p:nvSpPr>
        <p:spPr>
          <a:xfrm>
            <a:off x="4458666" y="3430559"/>
            <a:ext cx="81000" cy="81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>
              <a:solidFill>
                <a:prstClr val="white"/>
              </a:solidFill>
            </a:endParaRPr>
          </a:p>
        </p:txBody>
      </p:sp>
      <p:sp>
        <p:nvSpPr>
          <p:cNvPr id="94" name="Elipse 93"/>
          <p:cNvSpPr/>
          <p:nvPr/>
        </p:nvSpPr>
        <p:spPr>
          <a:xfrm>
            <a:off x="3636923" y="3433646"/>
            <a:ext cx="81000" cy="81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>
              <a:solidFill>
                <a:prstClr val="white"/>
              </a:solidFill>
            </a:endParaRPr>
          </a:p>
        </p:txBody>
      </p:sp>
      <p:sp>
        <p:nvSpPr>
          <p:cNvPr id="95" name="Elipse 94"/>
          <p:cNvSpPr/>
          <p:nvPr/>
        </p:nvSpPr>
        <p:spPr>
          <a:xfrm>
            <a:off x="6865194" y="3427472"/>
            <a:ext cx="81000" cy="81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>
              <a:solidFill>
                <a:prstClr val="white"/>
              </a:solidFill>
            </a:endParaRPr>
          </a:p>
        </p:txBody>
      </p:sp>
      <p:sp>
        <p:nvSpPr>
          <p:cNvPr id="96" name="Elipse 95"/>
          <p:cNvSpPr/>
          <p:nvPr/>
        </p:nvSpPr>
        <p:spPr>
          <a:xfrm>
            <a:off x="6052719" y="3430559"/>
            <a:ext cx="81000" cy="81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>
              <a:solidFill>
                <a:prstClr val="white"/>
              </a:solidFill>
            </a:endParaRPr>
          </a:p>
        </p:txBody>
      </p:sp>
      <p:sp>
        <p:nvSpPr>
          <p:cNvPr id="99" name="Elipse 98"/>
          <p:cNvSpPr/>
          <p:nvPr/>
        </p:nvSpPr>
        <p:spPr>
          <a:xfrm>
            <a:off x="7671482" y="3436733"/>
            <a:ext cx="81000" cy="81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>
              <a:solidFill>
                <a:prstClr val="white"/>
              </a:solidFill>
            </a:endParaRPr>
          </a:p>
        </p:txBody>
      </p:sp>
      <p:sp>
        <p:nvSpPr>
          <p:cNvPr id="100" name="Retângulo 99"/>
          <p:cNvSpPr/>
          <p:nvPr/>
        </p:nvSpPr>
        <p:spPr>
          <a:xfrm>
            <a:off x="3597243" y="4128532"/>
            <a:ext cx="2101000" cy="16042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fontAlgn="auto">
              <a:spcBef>
                <a:spcPts val="0"/>
              </a:spcBef>
              <a:spcAft>
                <a:spcPts val="0"/>
              </a:spcAft>
            </a:pPr>
            <a:endParaRPr lang="pt-BR" sz="375" dirty="0">
              <a:solidFill>
                <a:srgbClr val="5B9BD5">
                  <a:lumMod val="50000"/>
                </a:srgbClr>
              </a:solidFill>
              <a:latin typeface="Calibri"/>
            </a:endParaRPr>
          </a:p>
          <a:p>
            <a:pPr marL="133350" lvl="1" indent="-1333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050" b="1" dirty="0">
                <a:solidFill>
                  <a:prstClr val="black"/>
                </a:solidFill>
                <a:latin typeface="Calibri"/>
              </a:rPr>
              <a:t>Site Transparência </a:t>
            </a:r>
            <a:r>
              <a:rPr lang="pt-BR" sz="1050" b="1" dirty="0" err="1">
                <a:solidFill>
                  <a:prstClr val="black"/>
                </a:solidFill>
                <a:latin typeface="Calibri"/>
              </a:rPr>
              <a:t>DRs</a:t>
            </a:r>
            <a:r>
              <a:rPr lang="pt-BR" sz="1050" b="1" dirty="0">
                <a:solidFill>
                  <a:prstClr val="black"/>
                </a:solidFill>
                <a:latin typeface="Calibri"/>
              </a:rPr>
              <a:t> </a:t>
            </a:r>
          </a:p>
          <a:p>
            <a:pPr marL="0" lvl="1" fontAlgn="auto">
              <a:spcBef>
                <a:spcPts val="0"/>
              </a:spcBef>
              <a:spcAft>
                <a:spcPts val="0"/>
              </a:spcAft>
            </a:pPr>
            <a:r>
              <a:rPr lang="pt-BR" sz="1050" b="1" dirty="0">
                <a:solidFill>
                  <a:prstClr val="black"/>
                </a:solidFill>
                <a:latin typeface="Calibri"/>
              </a:rPr>
              <a:t>    (Layout padrão pelos </a:t>
            </a:r>
            <a:r>
              <a:rPr lang="pt-BR" sz="1050" b="1" dirty="0" err="1">
                <a:solidFill>
                  <a:prstClr val="black"/>
                </a:solidFill>
                <a:latin typeface="Calibri"/>
              </a:rPr>
              <a:t>DRs</a:t>
            </a:r>
            <a:r>
              <a:rPr lang="pt-BR" sz="1050" b="1" dirty="0">
                <a:solidFill>
                  <a:prstClr val="black"/>
                </a:solidFill>
                <a:latin typeface="Calibri"/>
              </a:rPr>
              <a:t>)</a:t>
            </a:r>
          </a:p>
          <a:p>
            <a:pPr marL="133350" lvl="1" indent="-1333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050" b="1" dirty="0">
                <a:solidFill>
                  <a:prstClr val="black"/>
                </a:solidFill>
                <a:latin typeface="Calibri"/>
              </a:rPr>
              <a:t>LDO – Orçamento 2017 e Execução 1º Trimestre -2017</a:t>
            </a:r>
          </a:p>
          <a:p>
            <a:pPr marL="0" lvl="1" fontAlgn="auto">
              <a:spcBef>
                <a:spcPts val="0"/>
              </a:spcBef>
              <a:spcAft>
                <a:spcPts val="0"/>
              </a:spcAft>
            </a:pPr>
            <a:r>
              <a:rPr lang="pt-BR" sz="1050" b="1" dirty="0">
                <a:solidFill>
                  <a:prstClr val="black"/>
                </a:solidFill>
                <a:latin typeface="Calibri"/>
              </a:rPr>
              <a:t>    (5º Nível)</a:t>
            </a:r>
          </a:p>
          <a:p>
            <a:pPr marL="133350" lvl="1" indent="-1333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050" b="1" dirty="0">
                <a:solidFill>
                  <a:prstClr val="black"/>
                </a:solidFill>
                <a:latin typeface="Calibri"/>
              </a:rPr>
              <a:t>LDO - Estrutura Remuneratória</a:t>
            </a:r>
          </a:p>
          <a:p>
            <a:pPr marL="133350" lvl="1" indent="-1333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050" b="1" dirty="0">
                <a:solidFill>
                  <a:prstClr val="black"/>
                </a:solidFill>
                <a:latin typeface="Calibri"/>
              </a:rPr>
              <a:t>LDO - Demonstrações Contábeis</a:t>
            </a:r>
          </a:p>
          <a:p>
            <a:pPr marL="133350" lvl="1" indent="-1333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050" b="1" dirty="0">
                <a:solidFill>
                  <a:prstClr val="black"/>
                </a:solidFill>
                <a:latin typeface="Calibri"/>
              </a:rPr>
              <a:t>Envio do Link da página “Transparência” para o DN</a:t>
            </a:r>
          </a:p>
        </p:txBody>
      </p:sp>
      <p:sp>
        <p:nvSpPr>
          <p:cNvPr id="101" name="CaixaDeTexto 100"/>
          <p:cNvSpPr txBox="1"/>
          <p:nvPr/>
        </p:nvSpPr>
        <p:spPr>
          <a:xfrm>
            <a:off x="4684418" y="1969267"/>
            <a:ext cx="1243697" cy="1131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39304" indent="-139304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050" b="1" dirty="0">
                <a:solidFill>
                  <a:prstClr val="black"/>
                </a:solidFill>
                <a:latin typeface="Calibri"/>
              </a:rPr>
              <a:t>SAC – Estrutura Mínima Canais de Atendimento (Etapa 1)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pt-BR" sz="1050" b="1" dirty="0">
              <a:solidFill>
                <a:prstClr val="black"/>
              </a:solidFill>
              <a:latin typeface="Calibri"/>
            </a:endParaRPr>
          </a:p>
          <a:p>
            <a:pPr marL="133350" indent="-1333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pt-BR" sz="1050" b="1" dirty="0">
              <a:solidFill>
                <a:prstClr val="black"/>
              </a:solidFill>
              <a:latin typeface="Calibri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pt-BR" sz="450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2" name="CaixaDeTexto 101"/>
          <p:cNvSpPr txBox="1"/>
          <p:nvPr/>
        </p:nvSpPr>
        <p:spPr>
          <a:xfrm>
            <a:off x="6092657" y="1664658"/>
            <a:ext cx="1606619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33350" indent="-1333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050" b="1" dirty="0">
                <a:solidFill>
                  <a:prstClr val="black"/>
                </a:solidFill>
                <a:latin typeface="Calibri"/>
              </a:rPr>
              <a:t>Portal da Transparência</a:t>
            </a:r>
          </a:p>
          <a:p>
            <a:pPr marL="347663" lvl="1" indent="-147638" fontAlgn="auto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pt-BR" sz="1050" dirty="0">
                <a:solidFill>
                  <a:prstClr val="black"/>
                </a:solidFill>
                <a:latin typeface="Calibri"/>
              </a:rPr>
              <a:t>Acesso centralizado DN (Links Transparência </a:t>
            </a:r>
            <a:r>
              <a:rPr lang="pt-BR" sz="1050" dirty="0" err="1">
                <a:solidFill>
                  <a:prstClr val="black"/>
                </a:solidFill>
                <a:latin typeface="Calibri"/>
              </a:rPr>
              <a:t>DRs</a:t>
            </a:r>
            <a:r>
              <a:rPr lang="pt-BR" sz="1050" dirty="0">
                <a:solidFill>
                  <a:prstClr val="black"/>
                </a:solidFill>
                <a:latin typeface="Calibri"/>
              </a:rPr>
              <a:t>)</a:t>
            </a:r>
          </a:p>
        </p:txBody>
      </p:sp>
      <p:sp>
        <p:nvSpPr>
          <p:cNvPr id="109" name="CaixaDeTexto 108"/>
          <p:cNvSpPr txBox="1"/>
          <p:nvPr/>
        </p:nvSpPr>
        <p:spPr>
          <a:xfrm>
            <a:off x="1562010" y="3606388"/>
            <a:ext cx="97146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pt-BR" sz="1050" b="1" dirty="0">
                <a:solidFill>
                  <a:srgbClr val="4472C4">
                    <a:lumMod val="50000"/>
                  </a:srgbClr>
                </a:solidFill>
                <a:latin typeface="Calibri"/>
              </a:rPr>
              <a:t>DEZ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pt-BR" sz="1050" b="1" dirty="0">
                <a:solidFill>
                  <a:srgbClr val="4472C4">
                    <a:lumMod val="50000"/>
                  </a:srgbClr>
                </a:solidFill>
                <a:latin typeface="Calibri"/>
              </a:rPr>
              <a:t>2016</a:t>
            </a:r>
          </a:p>
        </p:txBody>
      </p:sp>
      <p:sp>
        <p:nvSpPr>
          <p:cNvPr id="110" name="CaixaDeTexto 109"/>
          <p:cNvSpPr txBox="1"/>
          <p:nvPr/>
        </p:nvSpPr>
        <p:spPr>
          <a:xfrm>
            <a:off x="2371635" y="2969576"/>
            <a:ext cx="97146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pt-BR" sz="1050" b="1" dirty="0">
                <a:solidFill>
                  <a:srgbClr val="4472C4">
                    <a:lumMod val="50000"/>
                  </a:srgbClr>
                </a:solidFill>
                <a:latin typeface="Calibri"/>
              </a:rPr>
              <a:t>JAN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pt-BR" sz="1050" b="1" dirty="0">
                <a:solidFill>
                  <a:srgbClr val="4472C4">
                    <a:lumMod val="50000"/>
                  </a:srgbClr>
                </a:solidFill>
                <a:latin typeface="Calibri"/>
              </a:rPr>
              <a:t>2017</a:t>
            </a:r>
          </a:p>
        </p:txBody>
      </p:sp>
      <p:sp>
        <p:nvSpPr>
          <p:cNvPr id="111" name="CaixaDeTexto 110"/>
          <p:cNvSpPr txBox="1"/>
          <p:nvPr/>
        </p:nvSpPr>
        <p:spPr>
          <a:xfrm>
            <a:off x="3190785" y="3606388"/>
            <a:ext cx="97146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pt-BR" sz="1050" b="1" dirty="0">
                <a:solidFill>
                  <a:srgbClr val="4472C4">
                    <a:lumMod val="50000"/>
                  </a:srgbClr>
                </a:solidFill>
                <a:latin typeface="Calibri"/>
              </a:rPr>
              <a:t>MAR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pt-BR" sz="1050" b="1" dirty="0">
                <a:solidFill>
                  <a:srgbClr val="4472C4">
                    <a:lumMod val="50000"/>
                  </a:srgbClr>
                </a:solidFill>
                <a:latin typeface="Calibri"/>
              </a:rPr>
              <a:t>2017</a:t>
            </a:r>
          </a:p>
        </p:txBody>
      </p:sp>
      <p:sp>
        <p:nvSpPr>
          <p:cNvPr id="112" name="CaixaDeTexto 111"/>
          <p:cNvSpPr txBox="1"/>
          <p:nvPr/>
        </p:nvSpPr>
        <p:spPr>
          <a:xfrm>
            <a:off x="4790985" y="3606388"/>
            <a:ext cx="97146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pt-BR" sz="1050" b="1" dirty="0">
                <a:solidFill>
                  <a:srgbClr val="4472C4">
                    <a:lumMod val="50000"/>
                  </a:srgbClr>
                </a:solidFill>
                <a:latin typeface="Calibri"/>
              </a:rPr>
              <a:t>MAI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pt-BR" sz="1050" b="1" dirty="0">
                <a:solidFill>
                  <a:srgbClr val="4472C4">
                    <a:lumMod val="50000"/>
                  </a:srgbClr>
                </a:solidFill>
                <a:latin typeface="Calibri"/>
              </a:rPr>
              <a:t>2017</a:t>
            </a:r>
          </a:p>
        </p:txBody>
      </p:sp>
      <p:sp>
        <p:nvSpPr>
          <p:cNvPr id="113" name="CaixaDeTexto 112"/>
          <p:cNvSpPr txBox="1"/>
          <p:nvPr/>
        </p:nvSpPr>
        <p:spPr>
          <a:xfrm>
            <a:off x="6410235" y="3606388"/>
            <a:ext cx="97146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pt-BR" sz="1050" b="1" dirty="0">
                <a:solidFill>
                  <a:srgbClr val="4472C4">
                    <a:lumMod val="50000"/>
                  </a:srgbClr>
                </a:solidFill>
                <a:latin typeface="Calibri"/>
              </a:rPr>
              <a:t>AGO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pt-BR" sz="1050" b="1" dirty="0">
                <a:solidFill>
                  <a:srgbClr val="4472C4">
                    <a:lumMod val="50000"/>
                  </a:srgbClr>
                </a:solidFill>
                <a:latin typeface="Calibri"/>
              </a:rPr>
              <a:t>2017</a:t>
            </a:r>
          </a:p>
        </p:txBody>
      </p:sp>
      <p:sp>
        <p:nvSpPr>
          <p:cNvPr id="115" name="CaixaDeTexto 114"/>
          <p:cNvSpPr txBox="1"/>
          <p:nvPr/>
        </p:nvSpPr>
        <p:spPr>
          <a:xfrm>
            <a:off x="4009935" y="2969576"/>
            <a:ext cx="97146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pt-BR" sz="1050" b="1" dirty="0">
                <a:solidFill>
                  <a:srgbClr val="4472C4">
                    <a:lumMod val="50000"/>
                  </a:srgbClr>
                </a:solidFill>
                <a:latin typeface="Calibri"/>
              </a:rPr>
              <a:t>ABR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pt-BR" sz="1050" b="1" dirty="0">
                <a:solidFill>
                  <a:srgbClr val="4472C4">
                    <a:lumMod val="50000"/>
                  </a:srgbClr>
                </a:solidFill>
                <a:latin typeface="Calibri"/>
              </a:rPr>
              <a:t>2017</a:t>
            </a:r>
          </a:p>
        </p:txBody>
      </p:sp>
      <p:sp>
        <p:nvSpPr>
          <p:cNvPr id="116" name="CaixaDeTexto 115"/>
          <p:cNvSpPr txBox="1"/>
          <p:nvPr/>
        </p:nvSpPr>
        <p:spPr>
          <a:xfrm>
            <a:off x="5610135" y="2969576"/>
            <a:ext cx="97146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pt-BR" sz="1050" b="1" dirty="0">
                <a:solidFill>
                  <a:srgbClr val="4472C4">
                    <a:lumMod val="50000"/>
                  </a:srgbClr>
                </a:solidFill>
                <a:latin typeface="Calibri"/>
              </a:rPr>
              <a:t>JUL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pt-BR" sz="1050" b="1" dirty="0">
                <a:solidFill>
                  <a:srgbClr val="4472C4">
                    <a:lumMod val="50000"/>
                  </a:srgbClr>
                </a:solidFill>
                <a:latin typeface="Calibri"/>
              </a:rPr>
              <a:t>2017</a:t>
            </a:r>
          </a:p>
        </p:txBody>
      </p:sp>
      <p:sp>
        <p:nvSpPr>
          <p:cNvPr id="117" name="CaixaDeTexto 116"/>
          <p:cNvSpPr txBox="1"/>
          <p:nvPr/>
        </p:nvSpPr>
        <p:spPr>
          <a:xfrm>
            <a:off x="7200810" y="2969576"/>
            <a:ext cx="97146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pt-BR" sz="1050" b="1" dirty="0">
                <a:solidFill>
                  <a:srgbClr val="4472C4">
                    <a:lumMod val="50000"/>
                  </a:srgbClr>
                </a:solidFill>
                <a:latin typeface="Calibri"/>
              </a:rPr>
              <a:t>DEZ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pt-BR" sz="1050" b="1" dirty="0">
                <a:solidFill>
                  <a:srgbClr val="4472C4">
                    <a:lumMod val="50000"/>
                  </a:srgbClr>
                </a:solidFill>
                <a:latin typeface="Calibri"/>
              </a:rPr>
              <a:t>2017</a:t>
            </a:r>
          </a:p>
        </p:txBody>
      </p:sp>
      <p:sp>
        <p:nvSpPr>
          <p:cNvPr id="119" name="CaixaDeTexto 118"/>
          <p:cNvSpPr txBox="1"/>
          <p:nvPr/>
        </p:nvSpPr>
        <p:spPr>
          <a:xfrm>
            <a:off x="5515837" y="4074207"/>
            <a:ext cx="1580288" cy="1546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fontAlgn="auto">
              <a:spcBef>
                <a:spcPts val="0"/>
              </a:spcBef>
              <a:spcAft>
                <a:spcPts val="0"/>
              </a:spcAft>
            </a:pPr>
            <a:endParaRPr lang="pt-BR" sz="1050" b="1" dirty="0">
              <a:solidFill>
                <a:prstClr val="black"/>
              </a:solidFill>
              <a:latin typeface="Calibri"/>
            </a:endParaRPr>
          </a:p>
          <a:p>
            <a:pPr marL="133350" lvl="1" indent="-1333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050" b="1" dirty="0">
                <a:solidFill>
                  <a:prstClr val="black"/>
                </a:solidFill>
                <a:latin typeface="Calibri"/>
              </a:rPr>
              <a:t>Licitações </a:t>
            </a:r>
          </a:p>
          <a:p>
            <a:pPr marL="133350" lvl="1" indent="-1333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050" b="1" dirty="0">
                <a:solidFill>
                  <a:prstClr val="black"/>
                </a:solidFill>
                <a:latin typeface="Calibri"/>
              </a:rPr>
              <a:t>Contratos e Convênios</a:t>
            </a:r>
          </a:p>
          <a:p>
            <a:pPr marL="133350" lvl="1" indent="-1333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050" b="1" dirty="0">
                <a:solidFill>
                  <a:prstClr val="black"/>
                </a:solidFill>
                <a:latin typeface="Calibri"/>
              </a:rPr>
              <a:t>Dados de Infraestrutura</a:t>
            </a:r>
          </a:p>
          <a:p>
            <a:pPr marL="133350" indent="-1333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050" b="1" dirty="0">
                <a:solidFill>
                  <a:prstClr val="black"/>
                </a:solidFill>
                <a:latin typeface="Calibri"/>
              </a:rPr>
              <a:t>Integridade</a:t>
            </a:r>
          </a:p>
          <a:p>
            <a:pPr marL="347663" lvl="1" indent="-147638" fontAlgn="auto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pt-BR" sz="1050" dirty="0">
                <a:solidFill>
                  <a:prstClr val="black"/>
                </a:solidFill>
                <a:latin typeface="Calibri"/>
              </a:rPr>
              <a:t>Relatório de Gestão</a:t>
            </a:r>
          </a:p>
          <a:p>
            <a:pPr marL="133350" indent="-1333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pt-BR" sz="1050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0" name="CaixaDeTexto 119"/>
          <p:cNvSpPr txBox="1"/>
          <p:nvPr/>
        </p:nvSpPr>
        <p:spPr>
          <a:xfrm>
            <a:off x="6999151" y="4256678"/>
            <a:ext cx="15066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33350" indent="-1333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050" b="1" dirty="0">
                <a:solidFill>
                  <a:prstClr val="black"/>
                </a:solidFill>
                <a:latin typeface="Calibri"/>
              </a:rPr>
              <a:t>Gratuidade – Atividades e Vagas (Modelo </a:t>
            </a:r>
            <a:r>
              <a:rPr lang="pt-BR" sz="1050" b="1" dirty="0" err="1">
                <a:solidFill>
                  <a:prstClr val="black"/>
                </a:solidFill>
                <a:latin typeface="Calibri"/>
              </a:rPr>
              <a:t>DRs</a:t>
            </a:r>
            <a:r>
              <a:rPr lang="pt-BR" sz="1050" b="1" dirty="0">
                <a:solidFill>
                  <a:prstClr val="black"/>
                </a:solidFill>
                <a:latin typeface="Calibri"/>
              </a:rPr>
              <a:t>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pt-BR" sz="450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1" name="CaixaDeTexto 120"/>
          <p:cNvSpPr txBox="1"/>
          <p:nvPr/>
        </p:nvSpPr>
        <p:spPr>
          <a:xfrm>
            <a:off x="7732290" y="1200102"/>
            <a:ext cx="1530341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33350" indent="-1333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050" b="1" dirty="0">
                <a:solidFill>
                  <a:prstClr val="black"/>
                </a:solidFill>
                <a:latin typeface="Calibri"/>
              </a:rPr>
              <a:t>Integridade</a:t>
            </a:r>
          </a:p>
          <a:p>
            <a:pPr marL="347663" lvl="1" indent="-147638" fontAlgn="auto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pt-BR" sz="900" dirty="0">
                <a:solidFill>
                  <a:prstClr val="black"/>
                </a:solidFill>
                <a:latin typeface="Calibri"/>
              </a:rPr>
              <a:t>Código de Ética</a:t>
            </a:r>
          </a:p>
          <a:p>
            <a:pPr marL="347663" lvl="1" indent="-147638" fontAlgn="auto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pt-BR" sz="900" dirty="0">
                <a:solidFill>
                  <a:prstClr val="black"/>
                </a:solidFill>
                <a:latin typeface="Calibri"/>
              </a:rPr>
              <a:t>Comitê de Ética</a:t>
            </a:r>
          </a:p>
          <a:p>
            <a:pPr marL="347663" lvl="1" indent="-147638" fontAlgn="auto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pt-BR" sz="900" dirty="0">
                <a:solidFill>
                  <a:prstClr val="black"/>
                </a:solidFill>
                <a:latin typeface="Calibri"/>
              </a:rPr>
              <a:t>Ouvidoria Externa</a:t>
            </a:r>
          </a:p>
          <a:p>
            <a:pPr marL="347663" lvl="1" indent="-147638" fontAlgn="auto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pt-BR" sz="900" dirty="0">
                <a:solidFill>
                  <a:prstClr val="black"/>
                </a:solidFill>
                <a:latin typeface="Calibri"/>
              </a:rPr>
              <a:t>Auditoria Independente</a:t>
            </a:r>
          </a:p>
          <a:p>
            <a:pPr marL="200025" lvl="1" fontAlgn="auto">
              <a:spcBef>
                <a:spcPts val="0"/>
              </a:spcBef>
              <a:spcAft>
                <a:spcPts val="0"/>
              </a:spcAft>
            </a:pPr>
            <a:endParaRPr lang="pt-BR" sz="450" dirty="0">
              <a:solidFill>
                <a:prstClr val="black"/>
              </a:solidFill>
              <a:latin typeface="Calibri"/>
            </a:endParaRPr>
          </a:p>
          <a:p>
            <a:pPr marL="133350" indent="-1333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050" b="1" dirty="0">
                <a:solidFill>
                  <a:prstClr val="black"/>
                </a:solidFill>
                <a:latin typeface="Calibri"/>
              </a:rPr>
              <a:t>Link de cada módulo informado ao DN</a:t>
            </a:r>
          </a:p>
        </p:txBody>
      </p:sp>
      <p:sp>
        <p:nvSpPr>
          <p:cNvPr id="83" name="Retângulo 82"/>
          <p:cNvSpPr/>
          <p:nvPr/>
        </p:nvSpPr>
        <p:spPr>
          <a:xfrm>
            <a:off x="8130755" y="3331154"/>
            <a:ext cx="810000" cy="270000"/>
          </a:xfrm>
          <a:prstGeom prst="rect">
            <a:avLst/>
          </a:prstGeom>
          <a:solidFill>
            <a:srgbClr val="FFD1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>
              <a:solidFill>
                <a:prstClr val="white"/>
              </a:solidFill>
            </a:endParaRPr>
          </a:p>
        </p:txBody>
      </p:sp>
      <p:sp>
        <p:nvSpPr>
          <p:cNvPr id="84" name="Retângulo 83"/>
          <p:cNvSpPr/>
          <p:nvPr/>
        </p:nvSpPr>
        <p:spPr>
          <a:xfrm>
            <a:off x="8940661" y="3331154"/>
            <a:ext cx="810000" cy="270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>
              <a:solidFill>
                <a:prstClr val="white"/>
              </a:solidFill>
            </a:endParaRPr>
          </a:p>
        </p:txBody>
      </p:sp>
      <p:grpSp>
        <p:nvGrpSpPr>
          <p:cNvPr id="85" name="Grupo 84"/>
          <p:cNvGrpSpPr/>
          <p:nvPr/>
        </p:nvGrpSpPr>
        <p:grpSpPr>
          <a:xfrm>
            <a:off x="9180772" y="3596819"/>
            <a:ext cx="270000" cy="659238"/>
            <a:chOff x="6874476" y="4032421"/>
            <a:chExt cx="360000" cy="878984"/>
          </a:xfrm>
          <a:solidFill>
            <a:srgbClr val="00B0F0"/>
          </a:solidFill>
        </p:grpSpPr>
        <p:sp>
          <p:nvSpPr>
            <p:cNvPr id="88" name="Retângulo 87"/>
            <p:cNvSpPr/>
            <p:nvPr/>
          </p:nvSpPr>
          <p:spPr>
            <a:xfrm>
              <a:off x="7010401" y="4032421"/>
              <a:ext cx="72000" cy="54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pt-BR">
                <a:solidFill>
                  <a:prstClr val="white"/>
                </a:solidFill>
              </a:endParaRPr>
            </a:p>
          </p:txBody>
        </p:sp>
        <p:sp>
          <p:nvSpPr>
            <p:cNvPr id="98" name="Elipse 97"/>
            <p:cNvSpPr/>
            <p:nvPr/>
          </p:nvSpPr>
          <p:spPr>
            <a:xfrm>
              <a:off x="6874476" y="4551405"/>
              <a:ext cx="360000" cy="36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pt-BR">
                <a:solidFill>
                  <a:prstClr val="white"/>
                </a:solidFill>
              </a:endParaRPr>
            </a:p>
          </p:txBody>
        </p:sp>
      </p:grpSp>
      <p:grpSp>
        <p:nvGrpSpPr>
          <p:cNvPr id="107" name="Grupo 106"/>
          <p:cNvGrpSpPr/>
          <p:nvPr/>
        </p:nvGrpSpPr>
        <p:grpSpPr>
          <a:xfrm flipV="1">
            <a:off x="8396117" y="2682419"/>
            <a:ext cx="270000" cy="659238"/>
            <a:chOff x="6874476" y="4032421"/>
            <a:chExt cx="360000" cy="878984"/>
          </a:xfrm>
          <a:solidFill>
            <a:srgbClr val="FFD13F"/>
          </a:solidFill>
        </p:grpSpPr>
        <p:sp>
          <p:nvSpPr>
            <p:cNvPr id="114" name="Retângulo 113"/>
            <p:cNvSpPr/>
            <p:nvPr/>
          </p:nvSpPr>
          <p:spPr>
            <a:xfrm>
              <a:off x="7010401" y="4032421"/>
              <a:ext cx="72000" cy="54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pt-BR">
                <a:solidFill>
                  <a:prstClr val="white"/>
                </a:solidFill>
              </a:endParaRPr>
            </a:p>
          </p:txBody>
        </p:sp>
        <p:sp>
          <p:nvSpPr>
            <p:cNvPr id="124" name="Elipse 123"/>
            <p:cNvSpPr/>
            <p:nvPr/>
          </p:nvSpPr>
          <p:spPr>
            <a:xfrm>
              <a:off x="6874476" y="4551405"/>
              <a:ext cx="360000" cy="36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pt-BR">
                <a:solidFill>
                  <a:prstClr val="white"/>
                </a:solidFill>
              </a:endParaRPr>
            </a:p>
          </p:txBody>
        </p:sp>
      </p:grpSp>
      <p:sp>
        <p:nvSpPr>
          <p:cNvPr id="125" name="Elipse 124"/>
          <p:cNvSpPr/>
          <p:nvPr/>
        </p:nvSpPr>
        <p:spPr>
          <a:xfrm>
            <a:off x="9270360" y="3426932"/>
            <a:ext cx="81000" cy="81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>
              <a:solidFill>
                <a:prstClr val="white"/>
              </a:solidFill>
            </a:endParaRPr>
          </a:p>
        </p:txBody>
      </p:sp>
      <p:sp>
        <p:nvSpPr>
          <p:cNvPr id="126" name="Elipse 125"/>
          <p:cNvSpPr/>
          <p:nvPr/>
        </p:nvSpPr>
        <p:spPr>
          <a:xfrm>
            <a:off x="8494956" y="3430019"/>
            <a:ext cx="81000" cy="81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>
              <a:solidFill>
                <a:prstClr val="white"/>
              </a:solidFill>
            </a:endParaRPr>
          </a:p>
        </p:txBody>
      </p:sp>
      <p:sp>
        <p:nvSpPr>
          <p:cNvPr id="127" name="CaixaDeTexto 126"/>
          <p:cNvSpPr txBox="1"/>
          <p:nvPr/>
        </p:nvSpPr>
        <p:spPr>
          <a:xfrm>
            <a:off x="8028842" y="3617508"/>
            <a:ext cx="97146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pt-BR" sz="1050" b="1" dirty="0">
                <a:solidFill>
                  <a:srgbClr val="4472C4">
                    <a:lumMod val="50000"/>
                  </a:srgbClr>
                </a:solidFill>
                <a:latin typeface="Calibri"/>
              </a:rPr>
              <a:t>JAN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pt-BR" sz="1050" b="1" dirty="0">
                <a:solidFill>
                  <a:srgbClr val="4472C4">
                    <a:lumMod val="50000"/>
                  </a:srgbClr>
                </a:solidFill>
                <a:latin typeface="Calibri"/>
              </a:rPr>
              <a:t>2018</a:t>
            </a:r>
          </a:p>
        </p:txBody>
      </p:sp>
      <p:sp>
        <p:nvSpPr>
          <p:cNvPr id="128" name="CaixaDeTexto 127"/>
          <p:cNvSpPr txBox="1"/>
          <p:nvPr/>
        </p:nvSpPr>
        <p:spPr>
          <a:xfrm>
            <a:off x="8829895" y="2972124"/>
            <a:ext cx="97146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pt-BR" sz="1050" b="1" dirty="0">
                <a:solidFill>
                  <a:srgbClr val="4472C4">
                    <a:lumMod val="50000"/>
                  </a:srgbClr>
                </a:solidFill>
                <a:latin typeface="Calibri"/>
              </a:rPr>
              <a:t>JUN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pt-BR" sz="1050" b="1" dirty="0">
                <a:solidFill>
                  <a:srgbClr val="4472C4">
                    <a:lumMod val="50000"/>
                  </a:srgbClr>
                </a:solidFill>
                <a:latin typeface="Calibri"/>
              </a:rPr>
              <a:t>2018</a:t>
            </a:r>
          </a:p>
        </p:txBody>
      </p:sp>
      <p:sp>
        <p:nvSpPr>
          <p:cNvPr id="129" name="CaixaDeTexto 128"/>
          <p:cNvSpPr txBox="1"/>
          <p:nvPr/>
        </p:nvSpPr>
        <p:spPr>
          <a:xfrm>
            <a:off x="8641138" y="4271577"/>
            <a:ext cx="1506662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33350" indent="-1333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050" b="1" dirty="0">
                <a:solidFill>
                  <a:prstClr val="black"/>
                </a:solidFill>
                <a:latin typeface="Calibri"/>
              </a:rPr>
              <a:t>Gratuidade – Atividades e Vagas (Etapa 2)</a:t>
            </a:r>
          </a:p>
          <a:p>
            <a:pPr marL="133350" indent="-1333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050" b="1" dirty="0">
                <a:solidFill>
                  <a:prstClr val="black"/>
                </a:solidFill>
                <a:latin typeface="Calibri"/>
              </a:rPr>
              <a:t>SAC – Implementação dos Sistemas de Monitoramento e Gestão dos Serviços (Etapa 2)</a:t>
            </a:r>
          </a:p>
          <a:p>
            <a:pPr marL="133350" indent="-1333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pt-BR" sz="1050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30" name="CaixaDeTexto 129"/>
          <p:cNvSpPr txBox="1"/>
          <p:nvPr/>
        </p:nvSpPr>
        <p:spPr>
          <a:xfrm>
            <a:off x="9443645" y="1314451"/>
            <a:ext cx="129103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33350" indent="-1333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050" b="1" dirty="0">
                <a:solidFill>
                  <a:prstClr val="black"/>
                </a:solidFill>
                <a:latin typeface="Calibri"/>
              </a:rPr>
              <a:t>Portal da Transparência SESI e SENAI implantado, em conformidade com o Acordão 699/2016, pelo DN e </a:t>
            </a:r>
            <a:r>
              <a:rPr lang="pt-BR" sz="1050" b="1" dirty="0" err="1">
                <a:solidFill>
                  <a:prstClr val="black"/>
                </a:solidFill>
                <a:latin typeface="Calibri"/>
              </a:rPr>
              <a:t>DRs</a:t>
            </a:r>
            <a:endParaRPr lang="pt-BR" sz="1050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7" name="CaixaDeTexto 96"/>
          <p:cNvSpPr txBox="1"/>
          <p:nvPr/>
        </p:nvSpPr>
        <p:spPr>
          <a:xfrm>
            <a:off x="3056985" y="1781166"/>
            <a:ext cx="1359777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pt-BR" sz="1050" b="1" dirty="0">
              <a:solidFill>
                <a:prstClr val="black"/>
              </a:solidFill>
              <a:latin typeface="Calibri"/>
            </a:endParaRPr>
          </a:p>
          <a:p>
            <a:pPr marL="133350" indent="-1333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050" b="1" dirty="0">
                <a:solidFill>
                  <a:prstClr val="black"/>
                </a:solidFill>
                <a:latin typeface="Calibri"/>
              </a:rPr>
              <a:t>Licitações – Cessão do Software para os </a:t>
            </a:r>
            <a:r>
              <a:rPr lang="pt-BR" sz="1050" b="1" dirty="0" err="1">
                <a:solidFill>
                  <a:prstClr val="black"/>
                </a:solidFill>
                <a:latin typeface="Calibri"/>
              </a:rPr>
              <a:t>DRs</a:t>
            </a:r>
            <a:endParaRPr lang="pt-BR" sz="450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3" name="Retângulo 102"/>
          <p:cNvSpPr/>
          <p:nvPr/>
        </p:nvSpPr>
        <p:spPr>
          <a:xfrm>
            <a:off x="9757122" y="3329776"/>
            <a:ext cx="810000" cy="270000"/>
          </a:xfrm>
          <a:prstGeom prst="rect">
            <a:avLst/>
          </a:prstGeom>
          <a:solidFill>
            <a:srgbClr val="00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>
              <a:solidFill>
                <a:prstClr val="white"/>
              </a:solidFill>
            </a:endParaRPr>
          </a:p>
        </p:txBody>
      </p:sp>
      <p:grpSp>
        <p:nvGrpSpPr>
          <p:cNvPr id="104" name="Grupo 103"/>
          <p:cNvGrpSpPr/>
          <p:nvPr/>
        </p:nvGrpSpPr>
        <p:grpSpPr>
          <a:xfrm flipV="1">
            <a:off x="10022485" y="2681041"/>
            <a:ext cx="270000" cy="659238"/>
            <a:chOff x="6874476" y="4032421"/>
            <a:chExt cx="360000" cy="878984"/>
          </a:xfrm>
          <a:solidFill>
            <a:srgbClr val="009999"/>
          </a:solidFill>
        </p:grpSpPr>
        <p:sp>
          <p:nvSpPr>
            <p:cNvPr id="105" name="Retângulo 104"/>
            <p:cNvSpPr/>
            <p:nvPr/>
          </p:nvSpPr>
          <p:spPr>
            <a:xfrm>
              <a:off x="7010401" y="4032421"/>
              <a:ext cx="72000" cy="54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pt-BR">
                <a:solidFill>
                  <a:prstClr val="white"/>
                </a:solidFill>
              </a:endParaRPr>
            </a:p>
          </p:txBody>
        </p:sp>
        <p:sp>
          <p:nvSpPr>
            <p:cNvPr id="106" name="Elipse 105"/>
            <p:cNvSpPr/>
            <p:nvPr/>
          </p:nvSpPr>
          <p:spPr>
            <a:xfrm>
              <a:off x="6874476" y="4551405"/>
              <a:ext cx="360000" cy="36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pt-BR">
                <a:solidFill>
                  <a:prstClr val="white"/>
                </a:solidFill>
              </a:endParaRPr>
            </a:p>
          </p:txBody>
        </p:sp>
      </p:grpSp>
      <p:sp>
        <p:nvSpPr>
          <p:cNvPr id="108" name="Elipse 107"/>
          <p:cNvSpPr/>
          <p:nvPr/>
        </p:nvSpPr>
        <p:spPr>
          <a:xfrm>
            <a:off x="10121324" y="3428641"/>
            <a:ext cx="81000" cy="81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>
              <a:solidFill>
                <a:prstClr val="white"/>
              </a:solidFill>
            </a:endParaRPr>
          </a:p>
        </p:txBody>
      </p:sp>
      <p:sp>
        <p:nvSpPr>
          <p:cNvPr id="118" name="CaixaDeTexto 117"/>
          <p:cNvSpPr txBox="1"/>
          <p:nvPr/>
        </p:nvSpPr>
        <p:spPr>
          <a:xfrm>
            <a:off x="9654783" y="3606970"/>
            <a:ext cx="97146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pt-BR" sz="1050" b="1" dirty="0">
                <a:solidFill>
                  <a:srgbClr val="4472C4">
                    <a:lumMod val="50000"/>
                  </a:srgbClr>
                </a:solidFill>
                <a:latin typeface="Calibri"/>
              </a:rPr>
              <a:t>JUL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pt-BR" sz="1050" b="1" dirty="0">
                <a:solidFill>
                  <a:srgbClr val="4472C4">
                    <a:lumMod val="50000"/>
                  </a:srgbClr>
                </a:solidFill>
                <a:latin typeface="Calibri"/>
              </a:rPr>
              <a:t>2018</a:t>
            </a:r>
          </a:p>
        </p:txBody>
      </p:sp>
      <p:sp>
        <p:nvSpPr>
          <p:cNvPr id="90" name="Elipse 89"/>
          <p:cNvSpPr/>
          <p:nvPr/>
        </p:nvSpPr>
        <p:spPr>
          <a:xfrm>
            <a:off x="4539666" y="1865711"/>
            <a:ext cx="1467604" cy="83373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2" name="Elipse 121"/>
          <p:cNvSpPr/>
          <p:nvPr/>
        </p:nvSpPr>
        <p:spPr>
          <a:xfrm>
            <a:off x="8583222" y="4692892"/>
            <a:ext cx="1467604" cy="1210839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3" name="Elipse 122"/>
          <p:cNvSpPr/>
          <p:nvPr/>
        </p:nvSpPr>
        <p:spPr>
          <a:xfrm>
            <a:off x="7829761" y="1598500"/>
            <a:ext cx="1467604" cy="522258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0688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3472" y="1268759"/>
            <a:ext cx="4968552" cy="4941695"/>
          </a:xfrm>
          <a:prstGeom prst="rect">
            <a:avLst/>
          </a:prstGeom>
        </p:spPr>
      </p:pic>
      <p:sp>
        <p:nvSpPr>
          <p:cNvPr id="5" name="Título 10"/>
          <p:cNvSpPr txBox="1">
            <a:spLocks/>
          </p:cNvSpPr>
          <p:nvPr/>
        </p:nvSpPr>
        <p:spPr>
          <a:xfrm>
            <a:off x="1055440" y="548681"/>
            <a:ext cx="11136560" cy="9174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47675" indent="-447675">
              <a:tabLst>
                <a:tab pos="182563" algn="l"/>
                <a:tab pos="450850" algn="l"/>
              </a:tabLst>
            </a:pPr>
            <a:r>
              <a:rPr lang="pt-BR" sz="3600" b="1" dirty="0" smtClean="0">
                <a:solidFill>
                  <a:schemeClr val="accent5">
                    <a:lumMod val="50000"/>
                  </a:schemeClr>
                </a:solidFill>
                <a:latin typeface="+mn-lt"/>
              </a:rPr>
              <a:t>2. PESQUISA SOBRE </a:t>
            </a:r>
            <a:r>
              <a:rPr lang="pt-BR" sz="3600" b="1" dirty="0" err="1" smtClean="0">
                <a:solidFill>
                  <a:schemeClr val="accent5">
                    <a:lumMod val="50000"/>
                  </a:schemeClr>
                </a:solidFill>
                <a:latin typeface="+mn-lt"/>
              </a:rPr>
              <a:t>SAC</a:t>
            </a:r>
            <a:r>
              <a:rPr lang="pt-BR" sz="3600" b="1" dirty="0" smtClean="0">
                <a:solidFill>
                  <a:schemeClr val="accent5">
                    <a:lumMod val="50000"/>
                  </a:schemeClr>
                </a:solidFill>
                <a:latin typeface="+mn-lt"/>
              </a:rPr>
              <a:t> E OUVIDORIA EXTERNA NOS DEPARTAMENTOS REGIONAIS SESI E SENAI</a:t>
            </a:r>
            <a:endParaRPr lang="pt-BR" sz="3600" b="1" dirty="0">
              <a:solidFill>
                <a:schemeClr val="accent1">
                  <a:lumMod val="5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16368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aixaDeTexto 17"/>
          <p:cNvSpPr txBox="1"/>
          <p:nvPr/>
        </p:nvSpPr>
        <p:spPr>
          <a:xfrm>
            <a:off x="1127448" y="2060848"/>
            <a:ext cx="8432801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pt-BR" sz="2400" b="1" dirty="0" smtClean="0">
                <a:solidFill>
                  <a:srgbClr val="203864"/>
                </a:solidFill>
                <a:latin typeface="+mn-lt"/>
              </a:rPr>
              <a:t>PESQUISA COM OS </a:t>
            </a:r>
            <a:r>
              <a:rPr lang="pt-BR" sz="2400" b="1" dirty="0" err="1" smtClean="0">
                <a:solidFill>
                  <a:srgbClr val="203864"/>
                </a:solidFill>
                <a:latin typeface="+mn-lt"/>
              </a:rPr>
              <a:t>DRS</a:t>
            </a:r>
            <a:endParaRPr lang="pt-BR" sz="2400" b="1" dirty="0" smtClean="0">
              <a:solidFill>
                <a:srgbClr val="203864"/>
              </a:solidFill>
              <a:latin typeface="+mn-lt"/>
            </a:endParaRPr>
          </a:p>
          <a:p>
            <a:pPr>
              <a:lnSpc>
                <a:spcPct val="150000"/>
              </a:lnSpc>
              <a:spcAft>
                <a:spcPts val="600"/>
              </a:spcAft>
            </a:pPr>
            <a:endParaRPr lang="pt-BR" sz="2400" b="1" dirty="0">
              <a:solidFill>
                <a:schemeClr val="accent4">
                  <a:lumMod val="75000"/>
                </a:schemeClr>
              </a:solidFill>
            </a:endParaRPr>
          </a:p>
          <a:p>
            <a:pPr marL="182563" indent="-182563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2400" b="1" dirty="0">
                <a:latin typeface="+mn-lt"/>
              </a:rPr>
              <a:t>Período: de 19/1 a 2/2</a:t>
            </a:r>
          </a:p>
          <a:p>
            <a:pPr marL="182563" indent="-182563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2400" b="1" dirty="0">
                <a:latin typeface="+mn-lt"/>
              </a:rPr>
              <a:t>Respondentes: 36</a:t>
            </a:r>
          </a:p>
          <a:p>
            <a:pPr marL="182563" indent="-182563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pt-BR" sz="2400" b="1" dirty="0"/>
          </a:p>
          <a:p>
            <a:pPr marL="182563" indent="-182563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pt-BR" sz="2400" b="1" dirty="0"/>
          </a:p>
          <a:p>
            <a:pPr marL="182563" indent="-182563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pt-BR" sz="1600" b="1" dirty="0"/>
          </a:p>
        </p:txBody>
      </p:sp>
      <p:sp>
        <p:nvSpPr>
          <p:cNvPr id="4" name="Título 10"/>
          <p:cNvSpPr txBox="1">
            <a:spLocks/>
          </p:cNvSpPr>
          <p:nvPr/>
        </p:nvSpPr>
        <p:spPr>
          <a:xfrm>
            <a:off x="1041990" y="895251"/>
            <a:ext cx="6206137" cy="5175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pt-BR" sz="3600" b="1" dirty="0" err="1" smtClean="0">
                <a:solidFill>
                  <a:schemeClr val="accent5">
                    <a:lumMod val="50000"/>
                  </a:schemeClr>
                </a:solidFill>
                <a:latin typeface="+mn-lt"/>
              </a:rPr>
              <a:t>SAC</a:t>
            </a:r>
            <a:r>
              <a:rPr lang="pt-BR" sz="3600" b="1" dirty="0" smtClean="0">
                <a:solidFill>
                  <a:schemeClr val="accent5">
                    <a:lumMod val="50000"/>
                  </a:schemeClr>
                </a:solidFill>
                <a:latin typeface="+mn-lt"/>
              </a:rPr>
              <a:t> - OUVIDORIA</a:t>
            </a:r>
            <a:endParaRPr lang="pt-BR" sz="3600" b="1" dirty="0">
              <a:solidFill>
                <a:schemeClr val="accent5">
                  <a:lumMod val="5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8866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4_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5_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7360</TotalTime>
  <Words>2957</Words>
  <Application>Microsoft Office PowerPoint</Application>
  <PresentationFormat>Widescreen</PresentationFormat>
  <Paragraphs>627</Paragraphs>
  <Slides>57</Slides>
  <Notes>47</Notes>
  <HiddenSlides>0</HiddenSlides>
  <MMClips>0</MMClips>
  <ScaleCrop>false</ScaleCrop>
  <HeadingPairs>
    <vt:vector size="6" baseType="variant">
      <vt:variant>
        <vt:lpstr>Fontes usadas</vt:lpstr>
      </vt:variant>
      <vt:variant>
        <vt:i4>12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57</vt:i4>
      </vt:variant>
    </vt:vector>
  </HeadingPairs>
  <TitlesOfParts>
    <vt:vector size="71" baseType="lpstr">
      <vt:lpstr>Arial Unicode MS</vt:lpstr>
      <vt:lpstr>ＭＳ Ｐゴシック</vt:lpstr>
      <vt:lpstr>ＭＳ Ｐゴシック</vt:lpstr>
      <vt:lpstr>Arial</vt:lpstr>
      <vt:lpstr>Arial Narrow</vt:lpstr>
      <vt:lpstr>Calibri</vt:lpstr>
      <vt:lpstr>Calibri Light</vt:lpstr>
      <vt:lpstr>Century Gothic</vt:lpstr>
      <vt:lpstr>Courier New</vt:lpstr>
      <vt:lpstr>Times New Roman</vt:lpstr>
      <vt:lpstr>Verdana</vt:lpstr>
      <vt:lpstr>Wingdings</vt:lpstr>
      <vt:lpstr>4_Tema do Office</vt:lpstr>
      <vt:lpstr>5_Tema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CRONOGRAMA – SITE DRs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Mariane</dc:creator>
  <cp:lastModifiedBy>Marcia Brilhante</cp:lastModifiedBy>
  <cp:revision>871</cp:revision>
  <dcterms:created xsi:type="dcterms:W3CDTF">2013-03-14T23:43:06Z</dcterms:created>
  <dcterms:modified xsi:type="dcterms:W3CDTF">2017-02-17T19:57:25Z</dcterms:modified>
</cp:coreProperties>
</file>