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Faustina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sap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6125" autoAdjust="0"/>
  </p:normalViewPr>
  <p:slideViewPr>
    <p:cSldViewPr>
      <p:cViewPr varScale="1">
        <p:scale>
          <a:sx n="33" d="100"/>
          <a:sy n="33" d="100"/>
        </p:scale>
        <p:origin x="53" y="8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C493-AAA3-43F7-8EDF-9F62905008CA}" type="datetimeFigureOut">
              <a:rPr lang="vi-VN" smtClean="0"/>
              <a:t>24/10/2024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D34C-8E1B-4EAF-BF4C-0D6736DBC0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205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Micro Workloads</a:t>
            </a:r>
            <a:r>
              <a:rPr lang="vi-VN" dirty="0"/>
              <a:t>:Các bài kiểm thử như Sort, WordCount, và Terasort nhằm đo hiệu suất của hệ thống trong việc xử lý dữ liệu cơ bản như sắp xếp và đếm từ.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Machine Learning Workloads</a:t>
            </a:r>
            <a:r>
              <a:rPr lang="vi-VN" dirty="0"/>
              <a:t>:Bao gồm các thuật toán như Logistic Regression, K-Means để kiểm tra khả năng xử lý các tác vụ machine learning trên dữ liệu lớn.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Web Search Workloads</a:t>
            </a:r>
            <a:r>
              <a:rPr lang="vi-VN" dirty="0"/>
              <a:t>:Kiểm tra các tác vụ phổ biến trong tìm kiếm web như PageRank, Nutch indexing.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Streaming Workloads</a:t>
            </a:r>
            <a:r>
              <a:rPr lang="vi-VN" dirty="0"/>
              <a:t>:Đánh giá hiệu suất hệ thống trong xử lý dữ liệu thời gian thực bằng các nền tảng như Apache Kafka và Spark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SQL Workloads</a:t>
            </a:r>
            <a:r>
              <a:rPr lang="vi-VN" dirty="0"/>
              <a:t>:Đánh giá khả năng thực hiện các truy vấn SQL phức tạp trên hệ thống Big Data, thường áp dụng cho các nền tảng như Hive hoặc Spark SQL.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D34C-8E1B-4EAF-BF4C-0D6736DBC01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383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D34C-8E1B-4EAF-BF4C-0D6736DBC01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077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68919" y="-3415154"/>
            <a:ext cx="10808939" cy="17365434"/>
            <a:chOff x="0" y="0"/>
            <a:chExt cx="14411919" cy="23153912"/>
          </a:xfrm>
        </p:grpSpPr>
        <p:sp>
          <p:nvSpPr>
            <p:cNvPr id="3" name="Freeform 3"/>
            <p:cNvSpPr/>
            <p:nvPr/>
          </p:nvSpPr>
          <p:spPr>
            <a:xfrm rot="1788130">
              <a:off x="1908439" y="679809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 rot="5528272">
              <a:off x="5459255" y="-779638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4973372" y="13385164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>
            <a:off x="348929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2347980" y="-3592481"/>
            <a:ext cx="10808939" cy="17365434"/>
            <a:chOff x="0" y="0"/>
            <a:chExt cx="14411919" cy="23153912"/>
          </a:xfrm>
        </p:grpSpPr>
        <p:sp>
          <p:nvSpPr>
            <p:cNvPr id="8" name="Freeform 8"/>
            <p:cNvSpPr/>
            <p:nvPr/>
          </p:nvSpPr>
          <p:spPr>
            <a:xfrm rot="-9011869">
              <a:off x="4652959" y="658706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 rot="-5271727">
              <a:off x="1102143" y="14164802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88026" y="0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5250953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 rot="5334643">
            <a:off x="331297" y="351085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-10800000">
            <a:off x="15292494" y="286434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4" name="Group 14"/>
          <p:cNvGrpSpPr/>
          <p:nvPr/>
        </p:nvGrpSpPr>
        <p:grpSpPr>
          <a:xfrm>
            <a:off x="4046960" y="1896394"/>
            <a:ext cx="9973840" cy="6387685"/>
            <a:chOff x="0" y="0"/>
            <a:chExt cx="13298453" cy="851691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677436"/>
              <a:ext cx="13298453" cy="21445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5408"/>
                </a:lnSpc>
              </a:pPr>
              <a:r>
                <a:rPr lang="en-US" sz="48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Đồ</a:t>
              </a:r>
              <a:r>
                <a:rPr lang="en-US" sz="48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án</a:t>
              </a:r>
              <a:r>
                <a:rPr lang="en-US" sz="4800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: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Phân</a:t>
              </a:r>
              <a:r>
                <a:rPr lang="en-US" sz="48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tích</a:t>
              </a:r>
              <a:r>
                <a:rPr lang="en-US" sz="48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sức</a:t>
              </a:r>
              <a:r>
                <a:rPr lang="en-US" sz="48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khỏe</a:t>
              </a:r>
              <a:r>
                <a:rPr lang="en-US" sz="48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giấc</a:t>
              </a:r>
              <a:r>
                <a:rPr lang="en-US" sz="4800" u="none" dirty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4800" u="none" dirty="0" err="1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ngủ</a:t>
              </a:r>
              <a:endParaRPr lang="en-US" sz="4800" u="none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3664360" y="0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3664360" y="7389504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7253" y="2111247"/>
            <a:ext cx="5106354" cy="5547770"/>
          </a:xfrm>
          <a:custGeom>
            <a:avLst/>
            <a:gdLst/>
            <a:ahLst/>
            <a:cxnLst/>
            <a:rect l="l" t="t" r="r" b="b"/>
            <a:pathLst>
              <a:path w="5423065" h="5107542">
                <a:moveTo>
                  <a:pt x="0" y="0"/>
                </a:moveTo>
                <a:lnTo>
                  <a:pt x="5423066" y="0"/>
                </a:lnTo>
                <a:lnTo>
                  <a:pt x="5423066" y="5107542"/>
                </a:lnTo>
                <a:lnTo>
                  <a:pt x="0" y="510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TextBox 5"/>
          <p:cNvSpPr txBox="1"/>
          <p:nvPr/>
        </p:nvSpPr>
        <p:spPr>
          <a:xfrm>
            <a:off x="5232191" y="527422"/>
            <a:ext cx="781705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6093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Nhóm</a:t>
            </a:r>
            <a:endParaRPr lang="en-US" sz="6093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90677" y="8004635"/>
            <a:ext cx="3283028" cy="984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Huỳnh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Vĩ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Khang - 2001215850</a:t>
            </a:r>
          </a:p>
        </p:txBody>
      </p:sp>
      <p:sp>
        <p:nvSpPr>
          <p:cNvPr id="7" name="Freeform 7"/>
          <p:cNvSpPr/>
          <p:nvPr/>
        </p:nvSpPr>
        <p:spPr>
          <a:xfrm>
            <a:off x="575171" y="7119030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0" y="0"/>
                </a:moveTo>
                <a:lnTo>
                  <a:pt x="2860244" y="0"/>
                </a:lnTo>
                <a:lnTo>
                  <a:pt x="2860244" y="2797838"/>
                </a:lnTo>
                <a:lnTo>
                  <a:pt x="0" y="2797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 flipH="1">
            <a:off x="14900771" y="7119030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2860244" y="0"/>
                </a:moveTo>
                <a:lnTo>
                  <a:pt x="0" y="0"/>
                </a:lnTo>
                <a:lnTo>
                  <a:pt x="0" y="2797838"/>
                </a:lnTo>
                <a:lnTo>
                  <a:pt x="2860244" y="2797838"/>
                </a:lnTo>
                <a:lnTo>
                  <a:pt x="28602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 flipV="1">
            <a:off x="575171" y="217977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0" y="2797838"/>
                </a:moveTo>
                <a:lnTo>
                  <a:pt x="2860244" y="2797838"/>
                </a:lnTo>
                <a:lnTo>
                  <a:pt x="2860244" y="0"/>
                </a:lnTo>
                <a:lnTo>
                  <a:pt x="0" y="0"/>
                </a:lnTo>
                <a:lnTo>
                  <a:pt x="0" y="27978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flipH="1" flipV="1">
            <a:off x="14900771" y="217977"/>
            <a:ext cx="2860244" cy="2797838"/>
          </a:xfrm>
          <a:custGeom>
            <a:avLst/>
            <a:gdLst/>
            <a:ahLst/>
            <a:cxnLst/>
            <a:rect l="l" t="t" r="r" b="b"/>
            <a:pathLst>
              <a:path w="2860244" h="2797838">
                <a:moveTo>
                  <a:pt x="2860244" y="2797838"/>
                </a:moveTo>
                <a:lnTo>
                  <a:pt x="0" y="2797838"/>
                </a:lnTo>
                <a:lnTo>
                  <a:pt x="0" y="0"/>
                </a:lnTo>
                <a:lnTo>
                  <a:pt x="2860244" y="0"/>
                </a:lnTo>
                <a:lnTo>
                  <a:pt x="2860244" y="27978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0FD9B3EB-0BDC-2183-6D84-DAEF101DA9B5}"/>
              </a:ext>
            </a:extLst>
          </p:cNvPr>
          <p:cNvSpPr/>
          <p:nvPr/>
        </p:nvSpPr>
        <p:spPr>
          <a:xfrm>
            <a:off x="10075323" y="1851568"/>
            <a:ext cx="5423065" cy="5997548"/>
          </a:xfrm>
          <a:custGeom>
            <a:avLst/>
            <a:gdLst/>
            <a:ahLst/>
            <a:cxnLst/>
            <a:rect l="l" t="t" r="r" b="b"/>
            <a:pathLst>
              <a:path w="5423065" h="5107542">
                <a:moveTo>
                  <a:pt x="0" y="0"/>
                </a:moveTo>
                <a:lnTo>
                  <a:pt x="5423066" y="0"/>
                </a:lnTo>
                <a:lnTo>
                  <a:pt x="5423066" y="5107542"/>
                </a:lnTo>
                <a:lnTo>
                  <a:pt x="0" y="510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3B3F779-EEA0-76A6-A279-518257D5AC1B}"/>
              </a:ext>
            </a:extLst>
          </p:cNvPr>
          <p:cNvSpPr txBox="1"/>
          <p:nvPr/>
        </p:nvSpPr>
        <p:spPr>
          <a:xfrm>
            <a:off x="11407735" y="8004635"/>
            <a:ext cx="3283028" cy="984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Đào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Quí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3050" dirty="0" err="1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Mùi</a:t>
            </a:r>
            <a:r>
              <a:rPr lang="en-US" sz="305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- 2001215964</a:t>
            </a:r>
          </a:p>
        </p:txBody>
      </p:sp>
      <p:pic>
        <p:nvPicPr>
          <p:cNvPr id="19" name="Picture 18" descr="A person taking a selfie&#10;&#10;Description automatically generated">
            <a:extLst>
              <a:ext uri="{FF2B5EF4-FFF2-40B4-BE49-F238E27FC236}">
                <a16:creationId xmlns:a16="http://schemas.microsoft.com/office/drawing/2014/main" id="{E2DA5043-59A9-0142-A7A0-00378965EA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2" y="2925907"/>
            <a:ext cx="3848100" cy="3848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taking a selfie&#10;&#10;Description automatically generated">
            <a:extLst>
              <a:ext uri="{FF2B5EF4-FFF2-40B4-BE49-F238E27FC236}">
                <a16:creationId xmlns:a16="http://schemas.microsoft.com/office/drawing/2014/main" id="{1FBE63BB-64DE-5700-3A57-F5F20C366D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6" y="2942377"/>
            <a:ext cx="3971449" cy="3971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600" y="647700"/>
            <a:ext cx="4305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Mục</a:t>
            </a:r>
            <a:r>
              <a:rPr lang="en-US" sz="8000" dirty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tiêu</a:t>
            </a:r>
            <a:endParaRPr lang="en-US" sz="8000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5" name="Freeform 5"/>
          <p:cNvSpPr/>
          <p:nvPr/>
        </p:nvSpPr>
        <p:spPr>
          <a:xfrm rot="12875745">
            <a:off x="12116242" y="-423566"/>
            <a:ext cx="8367370" cy="3818563"/>
          </a:xfrm>
          <a:custGeom>
            <a:avLst/>
            <a:gdLst/>
            <a:ahLst/>
            <a:cxnLst/>
            <a:rect l="l" t="t" r="r" b="b"/>
            <a:pathLst>
              <a:path w="8367370" h="3818563">
                <a:moveTo>
                  <a:pt x="0" y="0"/>
                </a:moveTo>
                <a:lnTo>
                  <a:pt x="8367370" y="0"/>
                </a:lnTo>
                <a:lnTo>
                  <a:pt x="8367370" y="3818564"/>
                </a:lnTo>
                <a:lnTo>
                  <a:pt x="0" y="3818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371600" y="2339664"/>
            <a:ext cx="15316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342900" indent="-342900">
              <a:buAutoNum type="arabi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0000" y="628333"/>
            <a:ext cx="79592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347"/>
              </a:lnSpc>
              <a:spcBef>
                <a:spcPct val="0"/>
              </a:spcBef>
            </a:pPr>
            <a:r>
              <a:rPr lang="en-US" sz="6123" dirty="0" err="1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Hệ</a:t>
            </a:r>
            <a:r>
              <a:rPr lang="en-US" sz="6123" dirty="0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Thống</a:t>
            </a:r>
            <a:r>
              <a:rPr lang="en-US" sz="6123" dirty="0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Và</a:t>
            </a:r>
            <a:r>
              <a:rPr lang="en-US" sz="6123" dirty="0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Công</a:t>
            </a:r>
            <a:r>
              <a:rPr lang="en-US" sz="6123" dirty="0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123" dirty="0" err="1" smtClean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rPr>
              <a:t>Nghệ</a:t>
            </a:r>
            <a:endParaRPr lang="en-US" sz="6123" dirty="0">
              <a:solidFill>
                <a:srgbClr val="F6F6E9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788023"/>
            <a:ext cx="166497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Spark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Hadoop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(HDFS).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Apache Kafka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Forest, Logistic Regression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MongoDB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NoSQL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Web: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40436" y="9171194"/>
            <a:ext cx="17833473" cy="834543"/>
            <a:chOff x="0" y="0"/>
            <a:chExt cx="23777963" cy="1112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0" y="0"/>
                  </a:moveTo>
                  <a:lnTo>
                    <a:pt x="6374978" y="0"/>
                  </a:lnTo>
                  <a:lnTo>
                    <a:pt x="6374978" y="1112723"/>
                  </a:lnTo>
                  <a:lnTo>
                    <a:pt x="0" y="1112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1584517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0" y="0"/>
                  </a:moveTo>
                  <a:lnTo>
                    <a:pt x="6374979" y="0"/>
                  </a:lnTo>
                  <a:lnTo>
                    <a:pt x="6374979" y="1112723"/>
                  </a:lnTo>
                  <a:lnTo>
                    <a:pt x="0" y="1112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5799418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6374979" y="0"/>
                  </a:moveTo>
                  <a:lnTo>
                    <a:pt x="0" y="0"/>
                  </a:lnTo>
                  <a:lnTo>
                    <a:pt x="0" y="1112723"/>
                  </a:lnTo>
                  <a:lnTo>
                    <a:pt x="6374979" y="1112723"/>
                  </a:lnTo>
                  <a:lnTo>
                    <a:pt x="6374979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Freeform 8"/>
            <p:cNvSpPr/>
            <p:nvPr/>
          </p:nvSpPr>
          <p:spPr>
            <a:xfrm flipH="1">
              <a:off x="17402985" y="0"/>
              <a:ext cx="6374978" cy="1112723"/>
            </a:xfrm>
            <a:custGeom>
              <a:avLst/>
              <a:gdLst/>
              <a:ahLst/>
              <a:cxnLst/>
              <a:rect l="l" t="t" r="r" b="b"/>
              <a:pathLst>
                <a:path w="6374978" h="1112723">
                  <a:moveTo>
                    <a:pt x="6374978" y="0"/>
                  </a:moveTo>
                  <a:lnTo>
                    <a:pt x="0" y="0"/>
                  </a:lnTo>
                  <a:lnTo>
                    <a:pt x="0" y="1112723"/>
                  </a:lnTo>
                  <a:lnTo>
                    <a:pt x="6374978" y="1112723"/>
                  </a:lnTo>
                  <a:lnTo>
                    <a:pt x="6374978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15009217" y="401801"/>
            <a:ext cx="2834283" cy="2772445"/>
          </a:xfrm>
          <a:custGeom>
            <a:avLst/>
            <a:gdLst/>
            <a:ahLst/>
            <a:cxnLst/>
            <a:rect l="l" t="t" r="r" b="b"/>
            <a:pathLst>
              <a:path w="2834283" h="2772445">
                <a:moveTo>
                  <a:pt x="0" y="0"/>
                </a:moveTo>
                <a:lnTo>
                  <a:pt x="2834283" y="0"/>
                </a:lnTo>
                <a:lnTo>
                  <a:pt x="2834283" y="2772444"/>
                </a:lnTo>
                <a:lnTo>
                  <a:pt x="0" y="2772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6702" y="58042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0" y="0"/>
                </a:moveTo>
                <a:lnTo>
                  <a:pt x="4138867" y="0"/>
                </a:lnTo>
                <a:lnTo>
                  <a:pt x="4138867" y="3879241"/>
                </a:lnTo>
                <a:lnTo>
                  <a:pt x="0" y="3879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flipH="1">
            <a:off x="13502431" y="58042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4138867" y="0"/>
                </a:moveTo>
                <a:lnTo>
                  <a:pt x="0" y="0"/>
                </a:lnTo>
                <a:lnTo>
                  <a:pt x="0" y="3879241"/>
                </a:lnTo>
                <a:lnTo>
                  <a:pt x="4138867" y="3879241"/>
                </a:lnTo>
                <a:lnTo>
                  <a:pt x="4138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flipV="1">
            <a:off x="646702" y="4321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0" y="3879241"/>
                </a:moveTo>
                <a:lnTo>
                  <a:pt x="4138867" y="3879241"/>
                </a:lnTo>
                <a:lnTo>
                  <a:pt x="4138867" y="0"/>
                </a:lnTo>
                <a:lnTo>
                  <a:pt x="0" y="0"/>
                </a:lnTo>
                <a:lnTo>
                  <a:pt x="0" y="38792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flipH="1" flipV="1">
            <a:off x="13502431" y="432147"/>
            <a:ext cx="4138866" cy="3879241"/>
          </a:xfrm>
          <a:custGeom>
            <a:avLst/>
            <a:gdLst/>
            <a:ahLst/>
            <a:cxnLst/>
            <a:rect l="l" t="t" r="r" b="b"/>
            <a:pathLst>
              <a:path w="4138866" h="3879241">
                <a:moveTo>
                  <a:pt x="4138867" y="3879241"/>
                </a:moveTo>
                <a:lnTo>
                  <a:pt x="0" y="3879241"/>
                </a:lnTo>
                <a:lnTo>
                  <a:pt x="0" y="0"/>
                </a:lnTo>
                <a:lnTo>
                  <a:pt x="4138867" y="0"/>
                </a:lnTo>
                <a:lnTo>
                  <a:pt x="4138867" y="38792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04444" r="-147978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8068575-13A1-8877-875E-AC4286B5BD3E}"/>
              </a:ext>
            </a:extLst>
          </p:cNvPr>
          <p:cNvSpPr txBox="1"/>
          <p:nvPr/>
        </p:nvSpPr>
        <p:spPr>
          <a:xfrm>
            <a:off x="4115486" y="1737975"/>
            <a:ext cx="9829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Quá</a:t>
            </a:r>
            <a:r>
              <a:rPr lang="en-US" sz="8000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Trình</a:t>
            </a:r>
            <a:r>
              <a:rPr lang="en-US" sz="8000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Thực</a:t>
            </a:r>
            <a:r>
              <a:rPr lang="en-US" sz="8000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8000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Hiện</a:t>
            </a:r>
            <a:endParaRPr lang="en-US" sz="8000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108C0EC-FB86-BB97-9AC8-83A794A0EBF3}"/>
              </a:ext>
            </a:extLst>
          </p:cNvPr>
          <p:cNvSpPr txBox="1"/>
          <p:nvPr/>
        </p:nvSpPr>
        <p:spPr>
          <a:xfrm>
            <a:off x="2704412" y="3846387"/>
            <a:ext cx="12651949" cy="386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Cài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đặt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cấu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hình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phần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mềm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cần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thiết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trên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môi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trường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phát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triển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như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Python, Java, Spark, Hadoop, Tableau, MongoDB </a:t>
            </a:r>
            <a:r>
              <a:rPr lang="en-US" sz="2949" b="1" dirty="0" err="1">
                <a:solidFill>
                  <a:srgbClr val="2E2E2E"/>
                </a:solidFill>
                <a:latin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</a:rPr>
              <a:t>Jupyter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949" b="1" dirty="0">
                <a:solidFill>
                  <a:srgbClr val="2E2E2E"/>
                </a:solidFill>
                <a:latin typeface="Asap"/>
              </a:rPr>
              <a:t>Notebook.</a:t>
            </a:r>
            <a:endParaRPr lang="en-US" sz="2949" b="1" dirty="0">
              <a:solidFill>
                <a:srgbClr val="2E2E2E"/>
              </a:solidFill>
              <a:latin typeface="Asap"/>
              <a:sym typeface="Asap"/>
            </a:endParaRPr>
          </a:p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Chuẩn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bị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: Thu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thập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tiền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xử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lý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làm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sạch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,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xử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lý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thiếu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và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biến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đổi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dữ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liệu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.</a:t>
            </a:r>
          </a:p>
          <a:p>
            <a:pPr marL="795021" lvl="1" indent="-514350">
              <a:lnSpc>
                <a:spcPts val="4290"/>
              </a:lnSpc>
              <a:buAutoNum type="arabicPeriod"/>
            </a:pP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Đào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tạo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mô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hình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học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máy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sử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dụng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</a:t>
            </a:r>
            <a:r>
              <a:rPr lang="en-US" sz="2949" b="1" dirty="0" err="1">
                <a:solidFill>
                  <a:srgbClr val="2E2E2E"/>
                </a:solidFill>
                <a:latin typeface="Asap"/>
                <a:sym typeface="Asap"/>
              </a:rPr>
              <a:t>Jupyter</a:t>
            </a:r>
            <a:r>
              <a:rPr lang="en-US" sz="2949" b="1" dirty="0">
                <a:solidFill>
                  <a:srgbClr val="2E2E2E"/>
                </a:solidFill>
                <a:latin typeface="Asap"/>
                <a:sym typeface="Asap"/>
              </a:rPr>
              <a:t> Notebook.</a:t>
            </a:r>
          </a:p>
          <a:p>
            <a:pPr marL="795021" lvl="1" indent="-514350" algn="l">
              <a:lnSpc>
                <a:spcPts val="4290"/>
              </a:lnSpc>
              <a:buAutoNum type="arabicPeriod"/>
            </a:pPr>
            <a:endParaRPr lang="vi-VN" sz="2949" dirty="0">
              <a:solidFill>
                <a:srgbClr val="2E2E2E"/>
              </a:solidFill>
              <a:latin typeface="Asap"/>
            </a:endParaRPr>
          </a:p>
          <a:p>
            <a:pPr marL="737871" lvl="2">
              <a:lnSpc>
                <a:spcPts val="4290"/>
              </a:lnSpc>
            </a:pPr>
            <a:endParaRPr lang="vi-VN" sz="2949" dirty="0">
              <a:solidFill>
                <a:srgbClr val="2E2E2E"/>
              </a:solidFill>
              <a:latin typeface="Asa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1368455"/>
            <a:ext cx="14325600" cy="5254687"/>
            <a:chOff x="1574800" y="-3187782"/>
            <a:chExt cx="19100800" cy="7006246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25147"/>
              <a:ext cx="18181052" cy="36933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Sử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dụng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Flask, MongoDB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và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các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API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kết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nối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hệ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thống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để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phát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triển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ứng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dụng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ea typeface="Asap"/>
                  <a:cs typeface="Asap"/>
                  <a:sym typeface="Asap"/>
                </a:rPr>
                <a:t> Web.</a:t>
              </a:r>
            </a:p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Sử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dụng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công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nghệ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HTML, CSS, JAVASCRIPT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và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thư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viện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UI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để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tạo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giao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diện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.</a:t>
              </a:r>
            </a:p>
            <a:p>
              <a:pPr marL="0" lvl="0" indent="0" algn="l">
                <a:lnSpc>
                  <a:spcPts val="3575"/>
                </a:lnSpc>
                <a:spcBef>
                  <a:spcPct val="0"/>
                </a:spcBef>
              </a:pP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Hiển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thị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các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dự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đoán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chất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lượng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giấc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ngủ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rõ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rang,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dễ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hiểu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bao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gồm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thông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tin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về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mức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độ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hoạt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động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thể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chất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,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chỉ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số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BMI,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huyết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áp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và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nhịp</a:t>
              </a:r>
              <a:r>
                <a:rPr lang="en-US" sz="3200" b="1" dirty="0" smtClean="0">
                  <a:solidFill>
                    <a:srgbClr val="F6F6E9"/>
                  </a:solidFill>
                  <a:latin typeface="Asap"/>
                  <a:sym typeface="Asap"/>
                </a:rPr>
                <a:t> </a:t>
              </a:r>
              <a:r>
                <a:rPr lang="en-US" sz="3200" b="1" dirty="0" err="1" smtClean="0">
                  <a:solidFill>
                    <a:srgbClr val="F6F6E9"/>
                  </a:solidFill>
                  <a:latin typeface="Asap"/>
                  <a:sym typeface="Asap"/>
                </a:rPr>
                <a:t>tim.</a:t>
              </a:r>
              <a:endParaRPr lang="en-US" sz="3200" dirty="0">
                <a:solidFill>
                  <a:srgbClr val="F6F6E9"/>
                </a:solidFill>
                <a:latin typeface="Asap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74800" y="-3187782"/>
              <a:ext cx="19100800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Xây</a:t>
              </a:r>
              <a:r>
                <a:rPr lang="en-US" sz="65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Dựng</a:t>
              </a:r>
              <a:r>
                <a:rPr lang="en-US" sz="65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Ứng</a:t>
              </a:r>
              <a:r>
                <a:rPr lang="en-US" sz="65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Dụng</a:t>
              </a:r>
              <a:r>
                <a:rPr lang="en-US" sz="65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Web</a:t>
              </a:r>
              <a:endParaRPr lang="en-US" sz="6500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800172">
            <a:off x="16368357" y="7274332"/>
            <a:ext cx="3669035" cy="3972380"/>
          </a:xfrm>
          <a:custGeom>
            <a:avLst/>
            <a:gdLst/>
            <a:ahLst/>
            <a:cxnLst/>
            <a:rect l="l" t="t" r="r" b="b"/>
            <a:pathLst>
              <a:path w="3669035" h="3972380">
                <a:moveTo>
                  <a:pt x="0" y="0"/>
                </a:moveTo>
                <a:lnTo>
                  <a:pt x="3669035" y="0"/>
                </a:lnTo>
                <a:lnTo>
                  <a:pt x="3669035" y="3972381"/>
                </a:lnTo>
                <a:lnTo>
                  <a:pt x="0" y="397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5621000" y="-1333500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-457200" y="-1562100"/>
            <a:ext cx="3340095" cy="4156227"/>
          </a:xfrm>
          <a:custGeom>
            <a:avLst/>
            <a:gdLst/>
            <a:ahLst/>
            <a:cxnLst/>
            <a:rect l="l" t="t" r="r" b="b"/>
            <a:pathLst>
              <a:path w="3340095" h="4156227">
                <a:moveTo>
                  <a:pt x="0" y="0"/>
                </a:moveTo>
                <a:lnTo>
                  <a:pt x="3340095" y="0"/>
                </a:lnTo>
                <a:lnTo>
                  <a:pt x="3340095" y="4156227"/>
                </a:lnTo>
                <a:lnTo>
                  <a:pt x="0" y="4156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0048634-550D-905E-6B9C-B76E59619D17}"/>
              </a:ext>
            </a:extLst>
          </p:cNvPr>
          <p:cNvSpPr/>
          <p:nvPr/>
        </p:nvSpPr>
        <p:spPr>
          <a:xfrm>
            <a:off x="-825116" y="7175453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6883" y="4290188"/>
            <a:ext cx="5725657" cy="1579766"/>
            <a:chOff x="-10695" y="-403368"/>
            <a:chExt cx="7634209" cy="2106355"/>
          </a:xfrm>
        </p:grpSpPr>
        <p:sp>
          <p:nvSpPr>
            <p:cNvPr id="3" name="TextBox 3"/>
            <p:cNvSpPr txBox="1"/>
            <p:nvPr/>
          </p:nvSpPr>
          <p:spPr>
            <a:xfrm>
              <a:off x="-10695" y="-403368"/>
              <a:ext cx="7634209" cy="97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 dirty="0" err="1" smtClean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Hạn</a:t>
              </a:r>
              <a:r>
                <a:rPr lang="en-US" sz="4800" dirty="0" smtClean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 </a:t>
              </a:r>
              <a:r>
                <a:rPr lang="en-US" sz="4800" dirty="0" err="1" smtClean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Chế</a:t>
              </a:r>
              <a:endParaRPr lang="en-US" sz="4800" dirty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99532" y="1150699"/>
              <a:ext cx="6635142" cy="552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2"/>
                </a:lnSpc>
              </a:pPr>
              <a:r>
                <a:rPr lang="en-US" sz="2724" dirty="0">
                  <a:solidFill>
                    <a:srgbClr val="2E2E2E"/>
                  </a:solidFill>
                  <a:latin typeface="Asap"/>
                  <a:ea typeface="Asap"/>
                  <a:cs typeface="Asap"/>
                  <a:sym typeface="Asap"/>
                </a:rPr>
                <a:t>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50955" y="1607552"/>
            <a:ext cx="12986089" cy="98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6875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Hạn</a:t>
            </a:r>
            <a:r>
              <a:rPr lang="en-US" sz="6875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chế</a:t>
            </a:r>
            <a:r>
              <a:rPr lang="en-US" sz="6875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và</a:t>
            </a:r>
            <a:r>
              <a:rPr lang="en-US" sz="6875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Phát</a:t>
            </a:r>
            <a:r>
              <a:rPr lang="en-US" sz="6875" dirty="0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  <a:r>
              <a:rPr lang="en-US" sz="6875" dirty="0" err="1" smtClean="0">
                <a:solidFill>
                  <a:srgbClr val="2E2E2E"/>
                </a:solidFill>
                <a:latin typeface="Faustina"/>
                <a:ea typeface="Faustina"/>
                <a:cs typeface="Faustina"/>
                <a:sym typeface="Faustina"/>
              </a:rPr>
              <a:t>Triển</a:t>
            </a:r>
            <a:endParaRPr lang="en-US" sz="6875" dirty="0">
              <a:solidFill>
                <a:srgbClr val="2E2E2E"/>
              </a:solidFill>
              <a:latin typeface="Faustina"/>
              <a:ea typeface="Faustina"/>
              <a:cs typeface="Faustina"/>
              <a:sym typeface="Faustina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043477" y="2929297"/>
            <a:ext cx="1099645" cy="1019671"/>
          </a:xfrm>
          <a:custGeom>
            <a:avLst/>
            <a:gdLst/>
            <a:ahLst/>
            <a:cxnLst/>
            <a:rect l="l" t="t" r="r" b="b"/>
            <a:pathLst>
              <a:path w="1099645" h="1019671">
                <a:moveTo>
                  <a:pt x="0" y="0"/>
                </a:moveTo>
                <a:lnTo>
                  <a:pt x="1099645" y="0"/>
                </a:lnTo>
                <a:lnTo>
                  <a:pt x="1099645" y="1019671"/>
                </a:lnTo>
                <a:lnTo>
                  <a:pt x="0" y="1019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2341698" y="2929296"/>
            <a:ext cx="1099645" cy="1019671"/>
          </a:xfrm>
          <a:custGeom>
            <a:avLst/>
            <a:gdLst/>
            <a:ahLst/>
            <a:cxnLst/>
            <a:rect l="l" t="t" r="r" b="b"/>
            <a:pathLst>
              <a:path w="1099645" h="1019671">
                <a:moveTo>
                  <a:pt x="0" y="0"/>
                </a:moveTo>
                <a:lnTo>
                  <a:pt x="1099645" y="0"/>
                </a:lnTo>
                <a:lnTo>
                  <a:pt x="1099645" y="1019671"/>
                </a:lnTo>
                <a:lnTo>
                  <a:pt x="0" y="1019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479921" y="7451027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0" y="0"/>
                </a:moveTo>
                <a:lnTo>
                  <a:pt x="2492167" y="0"/>
                </a:lnTo>
                <a:lnTo>
                  <a:pt x="2492167" y="2437792"/>
                </a:lnTo>
                <a:lnTo>
                  <a:pt x="0" y="2437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 flipH="1">
            <a:off x="15227012" y="7451027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2492167" y="0"/>
                </a:moveTo>
                <a:lnTo>
                  <a:pt x="0" y="0"/>
                </a:lnTo>
                <a:lnTo>
                  <a:pt x="0" y="2437792"/>
                </a:lnTo>
                <a:lnTo>
                  <a:pt x="2492167" y="2437792"/>
                </a:lnTo>
                <a:lnTo>
                  <a:pt x="24921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flipV="1">
            <a:off x="568821" y="398181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0" y="2437792"/>
                </a:moveTo>
                <a:lnTo>
                  <a:pt x="2492167" y="2437792"/>
                </a:lnTo>
                <a:lnTo>
                  <a:pt x="2492167" y="0"/>
                </a:lnTo>
                <a:lnTo>
                  <a:pt x="0" y="0"/>
                </a:lnTo>
                <a:lnTo>
                  <a:pt x="0" y="2437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 flipH="1" flipV="1">
            <a:off x="15315912" y="398181"/>
            <a:ext cx="2492167" cy="2437793"/>
          </a:xfrm>
          <a:custGeom>
            <a:avLst/>
            <a:gdLst/>
            <a:ahLst/>
            <a:cxnLst/>
            <a:rect l="l" t="t" r="r" b="b"/>
            <a:pathLst>
              <a:path w="2492167" h="2437793">
                <a:moveTo>
                  <a:pt x="2492167" y="2437792"/>
                </a:moveTo>
                <a:lnTo>
                  <a:pt x="0" y="2437792"/>
                </a:lnTo>
                <a:lnTo>
                  <a:pt x="0" y="0"/>
                </a:lnTo>
                <a:lnTo>
                  <a:pt x="2492167" y="0"/>
                </a:lnTo>
                <a:lnTo>
                  <a:pt x="2492167" y="2437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TextBox 13"/>
          <p:cNvSpPr txBox="1"/>
          <p:nvPr/>
        </p:nvSpPr>
        <p:spPr>
          <a:xfrm>
            <a:off x="10028691" y="4203981"/>
            <a:ext cx="5725657" cy="73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4800" dirty="0" err="1" smtClean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Phát</a:t>
            </a:r>
            <a:r>
              <a:rPr lang="en-US" sz="4800" dirty="0" smtClean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4800" dirty="0" err="1" smtClean="0">
                <a:solidFill>
                  <a:srgbClr val="2E2E2E"/>
                </a:solidFill>
                <a:latin typeface="Asap"/>
                <a:ea typeface="Asap"/>
                <a:cs typeface="Asap"/>
                <a:sym typeface="Asap"/>
              </a:rPr>
              <a:t>Triển</a:t>
            </a:r>
            <a:endParaRPr lang="en-US" sz="4800" dirty="0">
              <a:solidFill>
                <a:srgbClr val="2E2E2E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3E056-A8E3-5F16-71F8-CCBC293771BF}"/>
              </a:ext>
            </a:extLst>
          </p:cNvPr>
          <p:cNvSpPr txBox="1"/>
          <p:nvPr/>
        </p:nvSpPr>
        <p:spPr>
          <a:xfrm>
            <a:off x="1806883" y="5052320"/>
            <a:ext cx="6594788" cy="302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Sử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dụng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từ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1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số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nguồn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chính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xác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Hệ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thống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chưa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tối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ưu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hóa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về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hiệu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suất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thời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gian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dự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đoán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Hệ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thống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chưa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khảo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sát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thông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tin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thực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tế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ảnh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hưởng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đến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ổn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định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và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khả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năng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mở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rộng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  <a:endParaRPr lang="vi-VN" sz="2724" dirty="0">
              <a:solidFill>
                <a:srgbClr val="2E2E2E"/>
              </a:solidFill>
              <a:latin typeface="Asap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0E891-DBC4-0199-A9C6-4D5800F434B1}"/>
              </a:ext>
            </a:extLst>
          </p:cNvPr>
          <p:cNvSpPr txBox="1"/>
          <p:nvPr/>
        </p:nvSpPr>
        <p:spPr>
          <a:xfrm>
            <a:off x="10028691" y="5023146"/>
            <a:ext cx="6594788" cy="1769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Mở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rộng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nguồn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Tối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ưu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hóa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hiệu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suất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,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thời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gian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xử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lý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dữ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liệu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và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tốc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độ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truyền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thông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</a:p>
          <a:p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Khảo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sát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tình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hình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thực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 </a:t>
            </a:r>
            <a:r>
              <a:rPr lang="en-US" sz="2724" dirty="0" err="1" smtClean="0">
                <a:solidFill>
                  <a:srgbClr val="2E2E2E"/>
                </a:solidFill>
                <a:latin typeface="Asap"/>
              </a:rPr>
              <a:t>tế</a:t>
            </a:r>
            <a:r>
              <a:rPr lang="en-US" sz="2724" dirty="0" smtClean="0">
                <a:solidFill>
                  <a:srgbClr val="2E2E2E"/>
                </a:solidFill>
                <a:latin typeface="Asap"/>
              </a:rPr>
              <a:t>.</a:t>
            </a:r>
            <a:endParaRPr lang="vi-VN" sz="2724" dirty="0">
              <a:solidFill>
                <a:srgbClr val="2E2E2E"/>
              </a:solidFill>
              <a:latin typeface="Asa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800" y="1368455"/>
            <a:ext cx="14325600" cy="4793022"/>
            <a:chOff x="1574800" y="-3187782"/>
            <a:chExt cx="19100800" cy="6390693"/>
          </a:xfrm>
        </p:grpSpPr>
        <p:sp>
          <p:nvSpPr>
            <p:cNvPr id="3" name="TextBox 3"/>
            <p:cNvSpPr txBox="1"/>
            <p:nvPr/>
          </p:nvSpPr>
          <p:spPr>
            <a:xfrm>
              <a:off x="1574800" y="125147"/>
              <a:ext cx="18181052" cy="3077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575"/>
                </a:lnSpc>
                <a:spcBef>
                  <a:spcPct val="0"/>
                </a:spcBef>
              </a:pP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án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BigData-Dự-đoán-chất-lượng-giấc-ngủ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trọng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Big Data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đoán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giấc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hứa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hẹn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lại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ích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cộng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phó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mất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ngủ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trầm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cảm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hưởng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sức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khỏe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thúc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đẩy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 </a:t>
              </a:r>
              <a:r>
                <a:rPr lang="en-U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sap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74800" y="-3187782"/>
              <a:ext cx="19100800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800"/>
                </a:lnSpc>
              </a:pP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Kết</a:t>
              </a:r>
              <a:r>
                <a:rPr lang="en-US" sz="65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 </a:t>
              </a:r>
              <a:r>
                <a:rPr lang="en-US" sz="6500" dirty="0" err="1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Luận</a:t>
              </a:r>
              <a:endParaRPr lang="en-US" sz="6500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1800172">
            <a:off x="16368357" y="7274332"/>
            <a:ext cx="3669035" cy="3972380"/>
          </a:xfrm>
          <a:custGeom>
            <a:avLst/>
            <a:gdLst/>
            <a:ahLst/>
            <a:cxnLst/>
            <a:rect l="l" t="t" r="r" b="b"/>
            <a:pathLst>
              <a:path w="3669035" h="3972380">
                <a:moveTo>
                  <a:pt x="0" y="0"/>
                </a:moveTo>
                <a:lnTo>
                  <a:pt x="3669035" y="0"/>
                </a:lnTo>
                <a:lnTo>
                  <a:pt x="3669035" y="3972381"/>
                </a:lnTo>
                <a:lnTo>
                  <a:pt x="0" y="397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5621000" y="-1333500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-457200" y="-1562100"/>
            <a:ext cx="3340095" cy="4156227"/>
          </a:xfrm>
          <a:custGeom>
            <a:avLst/>
            <a:gdLst/>
            <a:ahLst/>
            <a:cxnLst/>
            <a:rect l="l" t="t" r="r" b="b"/>
            <a:pathLst>
              <a:path w="3340095" h="4156227">
                <a:moveTo>
                  <a:pt x="0" y="0"/>
                </a:moveTo>
                <a:lnTo>
                  <a:pt x="3340095" y="0"/>
                </a:lnTo>
                <a:lnTo>
                  <a:pt x="3340095" y="4156227"/>
                </a:lnTo>
                <a:lnTo>
                  <a:pt x="0" y="4156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0048634-550D-905E-6B9C-B76E59619D17}"/>
              </a:ext>
            </a:extLst>
          </p:cNvPr>
          <p:cNvSpPr/>
          <p:nvPr/>
        </p:nvSpPr>
        <p:spPr>
          <a:xfrm>
            <a:off x="-825116" y="7175453"/>
            <a:ext cx="3707632" cy="4170138"/>
          </a:xfrm>
          <a:custGeom>
            <a:avLst/>
            <a:gdLst/>
            <a:ahLst/>
            <a:cxnLst/>
            <a:rect l="l" t="t" r="r" b="b"/>
            <a:pathLst>
              <a:path w="3707632" h="4170138">
                <a:moveTo>
                  <a:pt x="0" y="0"/>
                </a:moveTo>
                <a:lnTo>
                  <a:pt x="3707632" y="0"/>
                </a:lnTo>
                <a:lnTo>
                  <a:pt x="3707632" y="4170138"/>
                </a:lnTo>
                <a:lnTo>
                  <a:pt x="0" y="417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68919" y="-3415154"/>
            <a:ext cx="10808939" cy="17365434"/>
            <a:chOff x="0" y="0"/>
            <a:chExt cx="14411919" cy="23153912"/>
          </a:xfrm>
        </p:grpSpPr>
        <p:sp>
          <p:nvSpPr>
            <p:cNvPr id="3" name="Freeform 3"/>
            <p:cNvSpPr/>
            <p:nvPr/>
          </p:nvSpPr>
          <p:spPr>
            <a:xfrm rot="1788130">
              <a:off x="1908439" y="679809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 rot="5528272">
              <a:off x="5459255" y="-779638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9"/>
                  </a:lnTo>
                  <a:lnTo>
                    <a:pt x="0" y="9768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4973372" y="13385164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>
            <a:off x="348929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2347980" y="-3662820"/>
            <a:ext cx="10808939" cy="17365434"/>
            <a:chOff x="0" y="0"/>
            <a:chExt cx="14411919" cy="23153912"/>
          </a:xfrm>
        </p:grpSpPr>
        <p:sp>
          <p:nvSpPr>
            <p:cNvPr id="8" name="Freeform 8"/>
            <p:cNvSpPr/>
            <p:nvPr/>
          </p:nvSpPr>
          <p:spPr>
            <a:xfrm rot="-9011869">
              <a:off x="4652959" y="6587067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 rot="-5271727">
              <a:off x="1102143" y="14164802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Freeform 10"/>
            <p:cNvSpPr/>
            <p:nvPr/>
          </p:nvSpPr>
          <p:spPr>
            <a:xfrm rot="-10800000">
              <a:off x="1588026" y="0"/>
              <a:ext cx="7850521" cy="9768748"/>
            </a:xfrm>
            <a:custGeom>
              <a:avLst/>
              <a:gdLst/>
              <a:ahLst/>
              <a:cxnLst/>
              <a:rect l="l" t="t" r="r" b="b"/>
              <a:pathLst>
                <a:path w="7850521" h="9768748">
                  <a:moveTo>
                    <a:pt x="0" y="0"/>
                  </a:moveTo>
                  <a:lnTo>
                    <a:pt x="7850521" y="0"/>
                  </a:lnTo>
                  <a:lnTo>
                    <a:pt x="7850521" y="9768748"/>
                  </a:lnTo>
                  <a:lnTo>
                    <a:pt x="0" y="9768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5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5250953" y="7241862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9" y="0"/>
                </a:lnTo>
                <a:lnTo>
                  <a:pt x="2538599" y="2455518"/>
                </a:lnTo>
                <a:lnTo>
                  <a:pt x="0" y="245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2" name="Freeform 12"/>
          <p:cNvSpPr/>
          <p:nvPr/>
        </p:nvSpPr>
        <p:spPr>
          <a:xfrm rot="5334643">
            <a:off x="331297" y="351085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-10800000">
            <a:off x="15292494" y="286434"/>
            <a:ext cx="2538599" cy="2455517"/>
          </a:xfrm>
          <a:custGeom>
            <a:avLst/>
            <a:gdLst/>
            <a:ahLst/>
            <a:cxnLst/>
            <a:rect l="l" t="t" r="r" b="b"/>
            <a:pathLst>
              <a:path w="2538599" h="2455517">
                <a:moveTo>
                  <a:pt x="0" y="0"/>
                </a:moveTo>
                <a:lnTo>
                  <a:pt x="2538598" y="0"/>
                </a:lnTo>
                <a:lnTo>
                  <a:pt x="2538598" y="2455517"/>
                </a:lnTo>
                <a:lnTo>
                  <a:pt x="0" y="245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4" name="Group 14"/>
          <p:cNvGrpSpPr/>
          <p:nvPr/>
        </p:nvGrpSpPr>
        <p:grpSpPr>
          <a:xfrm>
            <a:off x="4046960" y="1896394"/>
            <a:ext cx="9973840" cy="6387685"/>
            <a:chOff x="0" y="0"/>
            <a:chExt cx="13298453" cy="851691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677436"/>
              <a:ext cx="13298453" cy="21445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5408"/>
                </a:lnSpc>
              </a:pPr>
              <a:r>
                <a:rPr lang="en-US" sz="4800" dirty="0" smtClean="0">
                  <a:solidFill>
                    <a:srgbClr val="F6F6E9"/>
                  </a:solidFill>
                  <a:latin typeface="Faustina"/>
                  <a:ea typeface="Faustina"/>
                  <a:cs typeface="Faustina"/>
                  <a:sym typeface="Faustina"/>
                </a:rPr>
                <a:t>DEMO</a:t>
              </a:r>
              <a:endParaRPr lang="en-US" sz="4800" u="none" dirty="0">
                <a:solidFill>
                  <a:srgbClr val="F6F6E9"/>
                </a:solidFill>
                <a:latin typeface="Faustina"/>
                <a:ea typeface="Faustina"/>
                <a:cs typeface="Faustina"/>
                <a:sym typeface="Faustina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3664360" y="0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3664360" y="7389504"/>
              <a:ext cx="6263386" cy="1127409"/>
            </a:xfrm>
            <a:custGeom>
              <a:avLst/>
              <a:gdLst/>
              <a:ahLst/>
              <a:cxnLst/>
              <a:rect l="l" t="t" r="r" b="b"/>
              <a:pathLst>
                <a:path w="6263386" h="1127409">
                  <a:moveTo>
                    <a:pt x="0" y="0"/>
                  </a:moveTo>
                  <a:lnTo>
                    <a:pt x="6263386" y="0"/>
                  </a:lnTo>
                  <a:lnTo>
                    <a:pt x="6263386" y="1127409"/>
                  </a:lnTo>
                  <a:lnTo>
                    <a:pt x="0" y="1127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070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753</Words>
  <Application>Microsoft Office PowerPoint</Application>
  <PresentationFormat>Custom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Faustina</vt:lpstr>
      <vt:lpstr>Arial</vt:lpstr>
      <vt:lpstr>Times New Roman</vt:lpstr>
      <vt:lpstr>Calibri</vt:lpstr>
      <vt:lpstr>Asap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Hình vẽ Bông hoa Trang trình bày Bài thuyết trình</dc:title>
  <dc:creator>netprtony</dc:creator>
  <cp:lastModifiedBy>Đào Qúi Mùi</cp:lastModifiedBy>
  <cp:revision>18</cp:revision>
  <dcterms:created xsi:type="dcterms:W3CDTF">2006-08-16T00:00:00Z</dcterms:created>
  <dcterms:modified xsi:type="dcterms:W3CDTF">2024-10-24T06:34:39Z</dcterms:modified>
  <dc:identifier>DAGTDaIqriQ</dc:identifier>
</cp:coreProperties>
</file>