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8" r:id="rId3"/>
    <p:sldId id="257" r:id="rId4"/>
    <p:sldId id="259" r:id="rId5"/>
    <p:sldId id="260" r:id="rId6"/>
    <p:sldId id="262" r:id="rId7"/>
    <p:sldId id="263" r:id="rId8"/>
    <p:sldId id="265" r:id="rId9"/>
    <p:sldId id="266" r:id="rId10"/>
    <p:sldId id="267" r:id="rId11"/>
  </p:sldIdLst>
  <p:sldSz cx="18288000" cy="10287000"/>
  <p:notesSz cx="6858000" cy="9144000"/>
  <p:embeddedFontLst>
    <p:embeddedFont>
      <p:font typeface="Asap" panose="020B0604020202020204" charset="0"/>
      <p:regular r:id="rId13"/>
    </p:embeddedFont>
    <p:embeddedFont>
      <p:font typeface="Faustina"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5" autoAdjust="0"/>
    <p:restoredTop sz="96125" autoAdjust="0"/>
  </p:normalViewPr>
  <p:slideViewPr>
    <p:cSldViewPr>
      <p:cViewPr varScale="1">
        <p:scale>
          <a:sx n="72" d="100"/>
          <a:sy n="72" d="100"/>
        </p:scale>
        <p:origin x="3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4C493-AAA3-43F7-8EDF-9F62905008CA}" type="datetimeFigureOut">
              <a:rPr lang="vi-VN" smtClean="0"/>
              <a:t>23/10/2024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6D34C-8E1B-4EAF-BF4C-0D6736DBC017}" type="slidenum">
              <a:rPr lang="vi-VN" smtClean="0"/>
              <a:t>‹#›</a:t>
            </a:fld>
            <a:endParaRPr lang="vi-VN"/>
          </a:p>
        </p:txBody>
      </p:sp>
    </p:spTree>
    <p:extLst>
      <p:ext uri="{BB962C8B-B14F-4D97-AF65-F5344CB8AC3E}">
        <p14:creationId xmlns:p14="http://schemas.microsoft.com/office/powerpoint/2010/main" val="261205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vi-VN" b="1" dirty="0"/>
              <a:t>Micro Workloads</a:t>
            </a:r>
            <a:r>
              <a:rPr lang="vi-VN" dirty="0"/>
              <a:t>:Các bài kiểm thử như Sort, WordCount, và Terasort nhằm đo hiệu suất của hệ thống trong việc xử lý dữ liệu cơ bản như sắp xếp và đếm từ.</a:t>
            </a:r>
          </a:p>
          <a:p>
            <a:pPr>
              <a:buFont typeface="Arial" panose="020B0604020202020204" pitchFamily="34" charset="0"/>
              <a:buChar char="•"/>
            </a:pPr>
            <a:r>
              <a:rPr lang="vi-VN" b="1" dirty="0"/>
              <a:t>Machine Learning Workloads</a:t>
            </a:r>
            <a:r>
              <a:rPr lang="vi-VN" dirty="0"/>
              <a:t>:Bao gồm các thuật toán như Logistic Regression, K-Means để kiểm tra khả năng xử lý các tác vụ machine learning trên dữ liệu lớn.</a:t>
            </a:r>
          </a:p>
          <a:p>
            <a:pPr>
              <a:buFont typeface="Arial" panose="020B0604020202020204" pitchFamily="34" charset="0"/>
              <a:buChar char="•"/>
            </a:pPr>
            <a:r>
              <a:rPr lang="vi-VN" b="1" dirty="0"/>
              <a:t>Web Search Workloads</a:t>
            </a:r>
            <a:r>
              <a:rPr lang="vi-VN" dirty="0"/>
              <a:t>:Kiểm tra các tác vụ phổ biến trong tìm kiếm web như PageRank, Nutch indexing.</a:t>
            </a:r>
          </a:p>
          <a:p>
            <a:pPr>
              <a:buFont typeface="Arial" panose="020B0604020202020204" pitchFamily="34" charset="0"/>
              <a:buChar char="•"/>
            </a:pPr>
            <a:r>
              <a:rPr lang="vi-VN" b="1" dirty="0"/>
              <a:t>Streaming Workloads</a:t>
            </a:r>
            <a:r>
              <a:rPr lang="vi-VN" dirty="0"/>
              <a:t>:Đánh giá hiệu suất hệ thống trong xử lý dữ liệu thời gian thực bằng các nền tảng như Apache Kafka và Spark Streaming.</a:t>
            </a:r>
          </a:p>
          <a:p>
            <a:pPr>
              <a:buFont typeface="Arial" panose="020B0604020202020204" pitchFamily="34" charset="0"/>
              <a:buChar char="•"/>
            </a:pPr>
            <a:r>
              <a:rPr lang="vi-VN" b="1" dirty="0"/>
              <a:t>SQL Workloads</a:t>
            </a:r>
            <a:r>
              <a:rPr lang="vi-VN" dirty="0"/>
              <a:t>:Đánh giá khả năng thực hiện các truy vấn SQL phức tạp trên hệ thống Big Data, thường áp dụng cho các nền tảng như Hive hoặc Spark SQL.</a:t>
            </a:r>
          </a:p>
          <a:p>
            <a:endParaRPr lang="vi-VN" dirty="0"/>
          </a:p>
        </p:txBody>
      </p:sp>
      <p:sp>
        <p:nvSpPr>
          <p:cNvPr id="4" name="Slide Number Placeholder 3"/>
          <p:cNvSpPr>
            <a:spLocks noGrp="1"/>
          </p:cNvSpPr>
          <p:nvPr>
            <p:ph type="sldNum" sz="quarter" idx="5"/>
          </p:nvPr>
        </p:nvSpPr>
        <p:spPr/>
        <p:txBody>
          <a:bodyPr/>
          <a:lstStyle/>
          <a:p>
            <a:fld id="{FAC6D34C-8E1B-4EAF-BF4C-0D6736DBC017}" type="slidenum">
              <a:rPr lang="vi-VN" smtClean="0"/>
              <a:t>4</a:t>
            </a:fld>
            <a:endParaRPr lang="vi-VN"/>
          </a:p>
        </p:txBody>
      </p:sp>
    </p:spTree>
    <p:extLst>
      <p:ext uri="{BB962C8B-B14F-4D97-AF65-F5344CB8AC3E}">
        <p14:creationId xmlns:p14="http://schemas.microsoft.com/office/powerpoint/2010/main" val="108383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FAC6D34C-8E1B-4EAF-BF4C-0D6736DBC017}" type="slidenum">
              <a:rPr lang="vi-VN" smtClean="0"/>
              <a:t>7</a:t>
            </a:fld>
            <a:endParaRPr lang="vi-VN"/>
          </a:p>
        </p:txBody>
      </p:sp>
    </p:spTree>
    <p:extLst>
      <p:ext uri="{BB962C8B-B14F-4D97-AF65-F5344CB8AC3E}">
        <p14:creationId xmlns:p14="http://schemas.microsoft.com/office/powerpoint/2010/main" val="358077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FAC6D34C-8E1B-4EAF-BF4C-0D6736DBC017}" type="slidenum">
              <a:rPr lang="vi-VN" smtClean="0"/>
              <a:t>9</a:t>
            </a:fld>
            <a:endParaRPr lang="vi-VN"/>
          </a:p>
        </p:txBody>
      </p:sp>
    </p:spTree>
    <p:extLst>
      <p:ext uri="{BB962C8B-B14F-4D97-AF65-F5344CB8AC3E}">
        <p14:creationId xmlns:p14="http://schemas.microsoft.com/office/powerpoint/2010/main" val="186011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grpSp>
        <p:nvGrpSpPr>
          <p:cNvPr id="2" name="Group 2"/>
          <p:cNvGrpSpPr/>
          <p:nvPr/>
        </p:nvGrpSpPr>
        <p:grpSpPr>
          <a:xfrm>
            <a:off x="-4868919" y="-3415154"/>
            <a:ext cx="10808939" cy="17365434"/>
            <a:chOff x="0" y="0"/>
            <a:chExt cx="14411919" cy="23153912"/>
          </a:xfrm>
        </p:grpSpPr>
        <p:sp>
          <p:nvSpPr>
            <p:cNvPr id="3" name="Freeform 3"/>
            <p:cNvSpPr/>
            <p:nvPr/>
          </p:nvSpPr>
          <p:spPr>
            <a:xfrm rot="1788130">
              <a:off x="1908439" y="6798097"/>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rot="5528272">
              <a:off x="5459255" y="-779638"/>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4973372" y="13385164"/>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6" name="Freeform 6"/>
          <p:cNvSpPr/>
          <p:nvPr/>
        </p:nvSpPr>
        <p:spPr>
          <a:xfrm>
            <a:off x="348929" y="7241862"/>
            <a:ext cx="2538599" cy="2455517"/>
          </a:xfrm>
          <a:custGeom>
            <a:avLst/>
            <a:gdLst/>
            <a:ahLst/>
            <a:cxnLst/>
            <a:rect l="l" t="t" r="r" b="b"/>
            <a:pathLst>
              <a:path w="2538599" h="2455517">
                <a:moveTo>
                  <a:pt x="0" y="0"/>
                </a:moveTo>
                <a:lnTo>
                  <a:pt x="2538599" y="0"/>
                </a:lnTo>
                <a:lnTo>
                  <a:pt x="2538599" y="2455518"/>
                </a:lnTo>
                <a:lnTo>
                  <a:pt x="0" y="24555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7" name="Group 7"/>
          <p:cNvGrpSpPr/>
          <p:nvPr/>
        </p:nvGrpSpPr>
        <p:grpSpPr>
          <a:xfrm>
            <a:off x="12347980" y="-3592481"/>
            <a:ext cx="10808939" cy="17365434"/>
            <a:chOff x="0" y="0"/>
            <a:chExt cx="14411919" cy="23153912"/>
          </a:xfrm>
        </p:grpSpPr>
        <p:sp>
          <p:nvSpPr>
            <p:cNvPr id="8" name="Freeform 8"/>
            <p:cNvSpPr/>
            <p:nvPr/>
          </p:nvSpPr>
          <p:spPr>
            <a:xfrm rot="-9011869">
              <a:off x="4652959" y="6587067"/>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9" name="Freeform 9"/>
            <p:cNvSpPr/>
            <p:nvPr/>
          </p:nvSpPr>
          <p:spPr>
            <a:xfrm rot="-5271727">
              <a:off x="1102143" y="14164802"/>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0" name="Freeform 10"/>
            <p:cNvSpPr/>
            <p:nvPr/>
          </p:nvSpPr>
          <p:spPr>
            <a:xfrm rot="-10800000">
              <a:off x="1588026" y="0"/>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11" name="Freeform 11"/>
          <p:cNvSpPr/>
          <p:nvPr/>
        </p:nvSpPr>
        <p:spPr>
          <a:xfrm rot="-5400000">
            <a:off x="15250953" y="7241862"/>
            <a:ext cx="2538599" cy="2455517"/>
          </a:xfrm>
          <a:custGeom>
            <a:avLst/>
            <a:gdLst/>
            <a:ahLst/>
            <a:cxnLst/>
            <a:rect l="l" t="t" r="r" b="b"/>
            <a:pathLst>
              <a:path w="2538599" h="2455517">
                <a:moveTo>
                  <a:pt x="0" y="0"/>
                </a:moveTo>
                <a:lnTo>
                  <a:pt x="2538599" y="0"/>
                </a:lnTo>
                <a:lnTo>
                  <a:pt x="2538599" y="2455518"/>
                </a:lnTo>
                <a:lnTo>
                  <a:pt x="0" y="24555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2" name="Freeform 12"/>
          <p:cNvSpPr/>
          <p:nvPr/>
        </p:nvSpPr>
        <p:spPr>
          <a:xfrm rot="5334643">
            <a:off x="331297" y="351085"/>
            <a:ext cx="2538599" cy="2455517"/>
          </a:xfrm>
          <a:custGeom>
            <a:avLst/>
            <a:gdLst/>
            <a:ahLst/>
            <a:cxnLst/>
            <a:rect l="l" t="t" r="r" b="b"/>
            <a:pathLst>
              <a:path w="2538599" h="2455517">
                <a:moveTo>
                  <a:pt x="0" y="0"/>
                </a:moveTo>
                <a:lnTo>
                  <a:pt x="2538598" y="0"/>
                </a:lnTo>
                <a:lnTo>
                  <a:pt x="2538598" y="2455517"/>
                </a:lnTo>
                <a:lnTo>
                  <a:pt x="0" y="24555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3" name="Freeform 13"/>
          <p:cNvSpPr/>
          <p:nvPr/>
        </p:nvSpPr>
        <p:spPr>
          <a:xfrm rot="-10800000">
            <a:off x="15292494" y="286434"/>
            <a:ext cx="2538599" cy="2455517"/>
          </a:xfrm>
          <a:custGeom>
            <a:avLst/>
            <a:gdLst/>
            <a:ahLst/>
            <a:cxnLst/>
            <a:rect l="l" t="t" r="r" b="b"/>
            <a:pathLst>
              <a:path w="2538599" h="2455517">
                <a:moveTo>
                  <a:pt x="0" y="0"/>
                </a:moveTo>
                <a:lnTo>
                  <a:pt x="2538598" y="0"/>
                </a:lnTo>
                <a:lnTo>
                  <a:pt x="2538598" y="2455517"/>
                </a:lnTo>
                <a:lnTo>
                  <a:pt x="0" y="24555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14" name="Group 14"/>
          <p:cNvGrpSpPr/>
          <p:nvPr/>
        </p:nvGrpSpPr>
        <p:grpSpPr>
          <a:xfrm>
            <a:off x="4046960" y="1896394"/>
            <a:ext cx="9973840" cy="6387685"/>
            <a:chOff x="0" y="0"/>
            <a:chExt cx="13298453" cy="8516913"/>
          </a:xfrm>
        </p:grpSpPr>
        <p:sp>
          <p:nvSpPr>
            <p:cNvPr id="15" name="TextBox 15"/>
            <p:cNvSpPr txBox="1"/>
            <p:nvPr/>
          </p:nvSpPr>
          <p:spPr>
            <a:xfrm>
              <a:off x="0" y="1677436"/>
              <a:ext cx="13298453" cy="2144519"/>
            </a:xfrm>
            <a:prstGeom prst="rect">
              <a:avLst/>
            </a:prstGeom>
          </p:spPr>
          <p:txBody>
            <a:bodyPr wrap="square" lIns="0" tIns="0" rIns="0" bIns="0" rtlCol="0" anchor="t">
              <a:spAutoFit/>
            </a:bodyPr>
            <a:lstStyle/>
            <a:p>
              <a:pPr marL="0" lvl="0" indent="0" algn="ctr">
                <a:lnSpc>
                  <a:spcPts val="15408"/>
                </a:lnSpc>
              </a:pPr>
              <a:r>
                <a:rPr lang="en-US" sz="4800" dirty="0" err="1">
                  <a:solidFill>
                    <a:srgbClr val="F6F6E9"/>
                  </a:solidFill>
                  <a:latin typeface="Faustina"/>
                  <a:ea typeface="Faustina"/>
                  <a:cs typeface="Faustina"/>
                  <a:sym typeface="Faustina"/>
                </a:rPr>
                <a:t>Đồ</a:t>
              </a:r>
              <a:r>
                <a:rPr lang="en-US" sz="4800" dirty="0">
                  <a:solidFill>
                    <a:srgbClr val="F6F6E9"/>
                  </a:solidFill>
                  <a:latin typeface="Faustina"/>
                  <a:ea typeface="Faustina"/>
                  <a:cs typeface="Faustina"/>
                  <a:sym typeface="Faustina"/>
                </a:rPr>
                <a:t> </a:t>
              </a:r>
              <a:r>
                <a:rPr lang="en-US" sz="4800" dirty="0" err="1">
                  <a:solidFill>
                    <a:srgbClr val="F6F6E9"/>
                  </a:solidFill>
                  <a:latin typeface="Faustina"/>
                  <a:ea typeface="Faustina"/>
                  <a:cs typeface="Faustina"/>
                  <a:sym typeface="Faustina"/>
                </a:rPr>
                <a:t>án</a:t>
              </a:r>
              <a:r>
                <a:rPr lang="en-US" sz="4800" dirty="0">
                  <a:solidFill>
                    <a:srgbClr val="F6F6E9"/>
                  </a:solidFill>
                  <a:latin typeface="Faustina"/>
                  <a:ea typeface="Faustina"/>
                  <a:cs typeface="Faustina"/>
                  <a:sym typeface="Faustina"/>
                </a:rPr>
                <a:t>: </a:t>
              </a:r>
              <a:r>
                <a:rPr lang="en-US" sz="4800" u="none" dirty="0" err="1">
                  <a:solidFill>
                    <a:srgbClr val="F6F6E9"/>
                  </a:solidFill>
                  <a:latin typeface="Faustina"/>
                  <a:ea typeface="Faustina"/>
                  <a:cs typeface="Faustina"/>
                  <a:sym typeface="Faustina"/>
                </a:rPr>
                <a:t>Phân</a:t>
              </a:r>
              <a:r>
                <a:rPr lang="en-US" sz="4800" u="none" dirty="0">
                  <a:solidFill>
                    <a:srgbClr val="F6F6E9"/>
                  </a:solidFill>
                  <a:latin typeface="Faustina"/>
                  <a:ea typeface="Faustina"/>
                  <a:cs typeface="Faustina"/>
                  <a:sym typeface="Faustina"/>
                </a:rPr>
                <a:t> </a:t>
              </a:r>
              <a:r>
                <a:rPr lang="en-US" sz="4800" u="none" dirty="0" err="1">
                  <a:solidFill>
                    <a:srgbClr val="F6F6E9"/>
                  </a:solidFill>
                  <a:latin typeface="Faustina"/>
                  <a:ea typeface="Faustina"/>
                  <a:cs typeface="Faustina"/>
                  <a:sym typeface="Faustina"/>
                </a:rPr>
                <a:t>tích</a:t>
              </a:r>
              <a:r>
                <a:rPr lang="en-US" sz="4800" u="none" dirty="0">
                  <a:solidFill>
                    <a:srgbClr val="F6F6E9"/>
                  </a:solidFill>
                  <a:latin typeface="Faustina"/>
                  <a:ea typeface="Faustina"/>
                  <a:cs typeface="Faustina"/>
                  <a:sym typeface="Faustina"/>
                </a:rPr>
                <a:t> </a:t>
              </a:r>
              <a:r>
                <a:rPr lang="en-US" sz="4800" u="none" dirty="0" err="1">
                  <a:solidFill>
                    <a:srgbClr val="F6F6E9"/>
                  </a:solidFill>
                  <a:latin typeface="Faustina"/>
                  <a:ea typeface="Faustina"/>
                  <a:cs typeface="Faustina"/>
                  <a:sym typeface="Faustina"/>
                </a:rPr>
                <a:t>sức</a:t>
              </a:r>
              <a:r>
                <a:rPr lang="en-US" sz="4800" u="none" dirty="0">
                  <a:solidFill>
                    <a:srgbClr val="F6F6E9"/>
                  </a:solidFill>
                  <a:latin typeface="Faustina"/>
                  <a:ea typeface="Faustina"/>
                  <a:cs typeface="Faustina"/>
                  <a:sym typeface="Faustina"/>
                </a:rPr>
                <a:t> </a:t>
              </a:r>
              <a:r>
                <a:rPr lang="en-US" sz="4800" u="none" dirty="0" err="1">
                  <a:solidFill>
                    <a:srgbClr val="F6F6E9"/>
                  </a:solidFill>
                  <a:latin typeface="Faustina"/>
                  <a:ea typeface="Faustina"/>
                  <a:cs typeface="Faustina"/>
                  <a:sym typeface="Faustina"/>
                </a:rPr>
                <a:t>khỏe</a:t>
              </a:r>
              <a:r>
                <a:rPr lang="en-US" sz="4800" u="none" dirty="0">
                  <a:solidFill>
                    <a:srgbClr val="F6F6E9"/>
                  </a:solidFill>
                  <a:latin typeface="Faustina"/>
                  <a:ea typeface="Faustina"/>
                  <a:cs typeface="Faustina"/>
                  <a:sym typeface="Faustina"/>
                </a:rPr>
                <a:t> </a:t>
              </a:r>
              <a:r>
                <a:rPr lang="en-US" sz="4800" u="none" dirty="0" err="1">
                  <a:solidFill>
                    <a:srgbClr val="F6F6E9"/>
                  </a:solidFill>
                  <a:latin typeface="Faustina"/>
                  <a:ea typeface="Faustina"/>
                  <a:cs typeface="Faustina"/>
                  <a:sym typeface="Faustina"/>
                </a:rPr>
                <a:t>giấc</a:t>
              </a:r>
              <a:r>
                <a:rPr lang="en-US" sz="4800" u="none" dirty="0">
                  <a:solidFill>
                    <a:srgbClr val="F6F6E9"/>
                  </a:solidFill>
                  <a:latin typeface="Faustina"/>
                  <a:ea typeface="Faustina"/>
                  <a:cs typeface="Faustina"/>
                  <a:sym typeface="Faustina"/>
                </a:rPr>
                <a:t> </a:t>
              </a:r>
              <a:r>
                <a:rPr lang="en-US" sz="4800" u="none" dirty="0" err="1">
                  <a:solidFill>
                    <a:srgbClr val="F6F6E9"/>
                  </a:solidFill>
                  <a:latin typeface="Faustina"/>
                  <a:ea typeface="Faustina"/>
                  <a:cs typeface="Faustina"/>
                  <a:sym typeface="Faustina"/>
                </a:rPr>
                <a:t>ngủ</a:t>
              </a:r>
              <a:endParaRPr lang="en-US" sz="4800" u="none" dirty="0">
                <a:solidFill>
                  <a:srgbClr val="F6F6E9"/>
                </a:solidFill>
                <a:latin typeface="Faustina"/>
                <a:ea typeface="Faustina"/>
                <a:cs typeface="Faustina"/>
                <a:sym typeface="Faustina"/>
              </a:endParaRPr>
            </a:p>
          </p:txBody>
        </p:sp>
        <p:sp>
          <p:nvSpPr>
            <p:cNvPr id="16" name="Freeform 16"/>
            <p:cNvSpPr/>
            <p:nvPr/>
          </p:nvSpPr>
          <p:spPr>
            <a:xfrm>
              <a:off x="3664360" y="0"/>
              <a:ext cx="6263386" cy="1127409"/>
            </a:xfrm>
            <a:custGeom>
              <a:avLst/>
              <a:gdLst/>
              <a:ahLst/>
              <a:cxnLst/>
              <a:rect l="l" t="t" r="r" b="b"/>
              <a:pathLst>
                <a:path w="6263386" h="1127409">
                  <a:moveTo>
                    <a:pt x="0" y="0"/>
                  </a:moveTo>
                  <a:lnTo>
                    <a:pt x="6263386" y="0"/>
                  </a:lnTo>
                  <a:lnTo>
                    <a:pt x="6263386" y="1127409"/>
                  </a:lnTo>
                  <a:lnTo>
                    <a:pt x="0" y="1127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17" name="Freeform 17"/>
            <p:cNvSpPr/>
            <p:nvPr/>
          </p:nvSpPr>
          <p:spPr>
            <a:xfrm rot="-10800000">
              <a:off x="3664360" y="7389504"/>
              <a:ext cx="6263386" cy="1127409"/>
            </a:xfrm>
            <a:custGeom>
              <a:avLst/>
              <a:gdLst/>
              <a:ahLst/>
              <a:cxnLst/>
              <a:rect l="l" t="t" r="r" b="b"/>
              <a:pathLst>
                <a:path w="6263386" h="1127409">
                  <a:moveTo>
                    <a:pt x="0" y="0"/>
                  </a:moveTo>
                  <a:lnTo>
                    <a:pt x="6263386" y="0"/>
                  </a:lnTo>
                  <a:lnTo>
                    <a:pt x="6263386" y="1127409"/>
                  </a:lnTo>
                  <a:lnTo>
                    <a:pt x="0" y="1127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68919" y="-3450553"/>
            <a:ext cx="10808939" cy="17365434"/>
            <a:chOff x="0" y="0"/>
            <a:chExt cx="14411919" cy="23153912"/>
          </a:xfrm>
        </p:grpSpPr>
        <p:sp>
          <p:nvSpPr>
            <p:cNvPr id="3" name="Freeform 3"/>
            <p:cNvSpPr/>
            <p:nvPr/>
          </p:nvSpPr>
          <p:spPr>
            <a:xfrm rot="1788130">
              <a:off x="1908439" y="6798097"/>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rot="5528272">
              <a:off x="5459255" y="-779638"/>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4973372" y="13385164"/>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6" name="Group 6"/>
          <p:cNvGrpSpPr/>
          <p:nvPr/>
        </p:nvGrpSpPr>
        <p:grpSpPr>
          <a:xfrm>
            <a:off x="12347980" y="-3627881"/>
            <a:ext cx="10808939" cy="17365434"/>
            <a:chOff x="0" y="0"/>
            <a:chExt cx="14411919" cy="23153912"/>
          </a:xfrm>
        </p:grpSpPr>
        <p:sp>
          <p:nvSpPr>
            <p:cNvPr id="7" name="Freeform 7"/>
            <p:cNvSpPr/>
            <p:nvPr/>
          </p:nvSpPr>
          <p:spPr>
            <a:xfrm rot="-9011869">
              <a:off x="4652959" y="6587067"/>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rot="-5271727">
              <a:off x="1102143" y="14164802"/>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9" name="Freeform 9"/>
            <p:cNvSpPr/>
            <p:nvPr/>
          </p:nvSpPr>
          <p:spPr>
            <a:xfrm rot="-10800000">
              <a:off x="1588026" y="0"/>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11" name="Freeform 11"/>
          <p:cNvSpPr/>
          <p:nvPr/>
        </p:nvSpPr>
        <p:spPr>
          <a:xfrm>
            <a:off x="355704" y="6610197"/>
            <a:ext cx="3174409" cy="3221264"/>
          </a:xfrm>
          <a:custGeom>
            <a:avLst/>
            <a:gdLst/>
            <a:ahLst/>
            <a:cxnLst/>
            <a:rect l="l" t="t" r="r" b="b"/>
            <a:pathLst>
              <a:path w="3174409" h="3221264">
                <a:moveTo>
                  <a:pt x="0" y="0"/>
                </a:moveTo>
                <a:lnTo>
                  <a:pt x="3174409" y="0"/>
                </a:lnTo>
                <a:lnTo>
                  <a:pt x="3174409" y="3221264"/>
                </a:lnTo>
                <a:lnTo>
                  <a:pt x="0" y="32212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2" name="Freeform 12"/>
          <p:cNvSpPr/>
          <p:nvPr/>
        </p:nvSpPr>
        <p:spPr>
          <a:xfrm flipH="1">
            <a:off x="14757887" y="6610197"/>
            <a:ext cx="3174409" cy="3221264"/>
          </a:xfrm>
          <a:custGeom>
            <a:avLst/>
            <a:gdLst/>
            <a:ahLst/>
            <a:cxnLst/>
            <a:rect l="l" t="t" r="r" b="b"/>
            <a:pathLst>
              <a:path w="3174409" h="3221264">
                <a:moveTo>
                  <a:pt x="3174409" y="0"/>
                </a:moveTo>
                <a:lnTo>
                  <a:pt x="0" y="0"/>
                </a:lnTo>
                <a:lnTo>
                  <a:pt x="0" y="3221264"/>
                </a:lnTo>
                <a:lnTo>
                  <a:pt x="3174409" y="3221264"/>
                </a:lnTo>
                <a:lnTo>
                  <a:pt x="317440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pic>
        <p:nvPicPr>
          <p:cNvPr id="18" name="Picture 17">
            <a:extLst>
              <a:ext uri="{FF2B5EF4-FFF2-40B4-BE49-F238E27FC236}">
                <a16:creationId xmlns:a16="http://schemas.microsoft.com/office/drawing/2014/main" id="{DA4716F5-8BC3-AC17-5521-5105E2890569}"/>
              </a:ext>
            </a:extLst>
          </p:cNvPr>
          <p:cNvPicPr>
            <a:picLocks noChangeAspect="1"/>
          </p:cNvPicPr>
          <p:nvPr/>
        </p:nvPicPr>
        <p:blipFill>
          <a:blip r:embed="rId6"/>
          <a:stretch>
            <a:fillRect/>
          </a:stretch>
        </p:blipFill>
        <p:spPr>
          <a:xfrm>
            <a:off x="620230" y="455539"/>
            <a:ext cx="17175248" cy="8878502"/>
          </a:xfrm>
          <a:prstGeom prst="rect">
            <a:avLst/>
          </a:prstGeom>
        </p:spPr>
      </p:pic>
    </p:spTree>
    <p:extLst>
      <p:ext uri="{BB962C8B-B14F-4D97-AF65-F5344CB8AC3E}">
        <p14:creationId xmlns:p14="http://schemas.microsoft.com/office/powerpoint/2010/main" val="288121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2827253" y="2111247"/>
            <a:ext cx="5106354" cy="5547770"/>
          </a:xfrm>
          <a:custGeom>
            <a:avLst/>
            <a:gdLst/>
            <a:ahLst/>
            <a:cxnLst/>
            <a:rect l="l" t="t" r="r" b="b"/>
            <a:pathLst>
              <a:path w="5423065" h="5107542">
                <a:moveTo>
                  <a:pt x="0" y="0"/>
                </a:moveTo>
                <a:lnTo>
                  <a:pt x="5423066" y="0"/>
                </a:lnTo>
                <a:lnTo>
                  <a:pt x="5423066" y="5107542"/>
                </a:lnTo>
                <a:lnTo>
                  <a:pt x="0" y="5107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TextBox 5"/>
          <p:cNvSpPr txBox="1"/>
          <p:nvPr/>
        </p:nvSpPr>
        <p:spPr>
          <a:xfrm>
            <a:off x="5232191" y="527422"/>
            <a:ext cx="7817058" cy="936154"/>
          </a:xfrm>
          <a:prstGeom prst="rect">
            <a:avLst/>
          </a:prstGeom>
        </p:spPr>
        <p:txBody>
          <a:bodyPr lIns="0" tIns="0" rIns="0" bIns="0" rtlCol="0" anchor="t">
            <a:spAutoFit/>
          </a:bodyPr>
          <a:lstStyle/>
          <a:p>
            <a:pPr algn="ctr">
              <a:lnSpc>
                <a:spcPts val="7312"/>
              </a:lnSpc>
            </a:pPr>
            <a:r>
              <a:rPr lang="en-US" sz="6093" dirty="0" err="1">
                <a:solidFill>
                  <a:srgbClr val="2E2E2E"/>
                </a:solidFill>
                <a:latin typeface="Faustina"/>
                <a:ea typeface="Faustina"/>
                <a:cs typeface="Faustina"/>
                <a:sym typeface="Faustina"/>
              </a:rPr>
              <a:t>Nhóm</a:t>
            </a:r>
            <a:endParaRPr lang="en-US" sz="6093" dirty="0">
              <a:solidFill>
                <a:srgbClr val="2E2E2E"/>
              </a:solidFill>
              <a:latin typeface="Faustina"/>
              <a:ea typeface="Faustina"/>
              <a:cs typeface="Faustina"/>
              <a:sym typeface="Faustina"/>
            </a:endParaRPr>
          </a:p>
        </p:txBody>
      </p:sp>
      <p:sp>
        <p:nvSpPr>
          <p:cNvPr id="6" name="TextBox 6"/>
          <p:cNvSpPr txBox="1"/>
          <p:nvPr/>
        </p:nvSpPr>
        <p:spPr>
          <a:xfrm>
            <a:off x="3590677" y="8004635"/>
            <a:ext cx="3283028" cy="984500"/>
          </a:xfrm>
          <a:prstGeom prst="rect">
            <a:avLst/>
          </a:prstGeom>
        </p:spPr>
        <p:txBody>
          <a:bodyPr wrap="square" lIns="0" tIns="0" rIns="0" bIns="0" rtlCol="0" anchor="t">
            <a:spAutoFit/>
          </a:bodyPr>
          <a:lstStyle/>
          <a:p>
            <a:pPr algn="ctr">
              <a:lnSpc>
                <a:spcPts val="3965"/>
              </a:lnSpc>
            </a:pPr>
            <a:r>
              <a:rPr lang="en-US" sz="3050" dirty="0" err="1">
                <a:solidFill>
                  <a:srgbClr val="2E2E2E"/>
                </a:solidFill>
                <a:latin typeface="Asap"/>
                <a:ea typeface="Asap"/>
                <a:cs typeface="Asap"/>
                <a:sym typeface="Asap"/>
              </a:rPr>
              <a:t>Huỳnh</a:t>
            </a:r>
            <a:r>
              <a:rPr lang="en-US" sz="3050" dirty="0">
                <a:solidFill>
                  <a:srgbClr val="2E2E2E"/>
                </a:solidFill>
                <a:latin typeface="Asap"/>
                <a:ea typeface="Asap"/>
                <a:cs typeface="Asap"/>
                <a:sym typeface="Asap"/>
              </a:rPr>
              <a:t> </a:t>
            </a:r>
            <a:r>
              <a:rPr lang="en-US" sz="3050" dirty="0" err="1">
                <a:solidFill>
                  <a:srgbClr val="2E2E2E"/>
                </a:solidFill>
                <a:latin typeface="Asap"/>
                <a:ea typeface="Asap"/>
                <a:cs typeface="Asap"/>
                <a:sym typeface="Asap"/>
              </a:rPr>
              <a:t>Vĩ</a:t>
            </a:r>
            <a:r>
              <a:rPr lang="en-US" sz="3050" dirty="0">
                <a:solidFill>
                  <a:srgbClr val="2E2E2E"/>
                </a:solidFill>
                <a:latin typeface="Asap"/>
                <a:ea typeface="Asap"/>
                <a:cs typeface="Asap"/>
                <a:sym typeface="Asap"/>
              </a:rPr>
              <a:t> Khang - 2001215850</a:t>
            </a:r>
          </a:p>
        </p:txBody>
      </p:sp>
      <p:sp>
        <p:nvSpPr>
          <p:cNvPr id="7" name="Freeform 7"/>
          <p:cNvSpPr/>
          <p:nvPr/>
        </p:nvSpPr>
        <p:spPr>
          <a:xfrm>
            <a:off x="575171" y="7119030"/>
            <a:ext cx="2860244" cy="2797838"/>
          </a:xfrm>
          <a:custGeom>
            <a:avLst/>
            <a:gdLst/>
            <a:ahLst/>
            <a:cxnLst/>
            <a:rect l="l" t="t" r="r" b="b"/>
            <a:pathLst>
              <a:path w="2860244" h="2797838">
                <a:moveTo>
                  <a:pt x="0" y="0"/>
                </a:moveTo>
                <a:lnTo>
                  <a:pt x="2860244" y="0"/>
                </a:lnTo>
                <a:lnTo>
                  <a:pt x="2860244" y="2797838"/>
                </a:lnTo>
                <a:lnTo>
                  <a:pt x="0" y="2797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Freeform 8"/>
          <p:cNvSpPr/>
          <p:nvPr/>
        </p:nvSpPr>
        <p:spPr>
          <a:xfrm flipH="1">
            <a:off x="14900771" y="7119030"/>
            <a:ext cx="2860244" cy="2797838"/>
          </a:xfrm>
          <a:custGeom>
            <a:avLst/>
            <a:gdLst/>
            <a:ahLst/>
            <a:cxnLst/>
            <a:rect l="l" t="t" r="r" b="b"/>
            <a:pathLst>
              <a:path w="2860244" h="2797838">
                <a:moveTo>
                  <a:pt x="2860244" y="0"/>
                </a:moveTo>
                <a:lnTo>
                  <a:pt x="0" y="0"/>
                </a:lnTo>
                <a:lnTo>
                  <a:pt x="0" y="2797838"/>
                </a:lnTo>
                <a:lnTo>
                  <a:pt x="2860244" y="2797838"/>
                </a:lnTo>
                <a:lnTo>
                  <a:pt x="286024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9" name="Freeform 9"/>
          <p:cNvSpPr/>
          <p:nvPr/>
        </p:nvSpPr>
        <p:spPr>
          <a:xfrm flipV="1">
            <a:off x="575171" y="217977"/>
            <a:ext cx="2860244" cy="2797838"/>
          </a:xfrm>
          <a:custGeom>
            <a:avLst/>
            <a:gdLst/>
            <a:ahLst/>
            <a:cxnLst/>
            <a:rect l="l" t="t" r="r" b="b"/>
            <a:pathLst>
              <a:path w="2860244" h="2797838">
                <a:moveTo>
                  <a:pt x="0" y="2797838"/>
                </a:moveTo>
                <a:lnTo>
                  <a:pt x="2860244" y="2797838"/>
                </a:lnTo>
                <a:lnTo>
                  <a:pt x="2860244" y="0"/>
                </a:lnTo>
                <a:lnTo>
                  <a:pt x="0" y="0"/>
                </a:lnTo>
                <a:lnTo>
                  <a:pt x="0" y="279783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0" name="Freeform 10"/>
          <p:cNvSpPr/>
          <p:nvPr/>
        </p:nvSpPr>
        <p:spPr>
          <a:xfrm flipH="1" flipV="1">
            <a:off x="14900771" y="217977"/>
            <a:ext cx="2860244" cy="2797838"/>
          </a:xfrm>
          <a:custGeom>
            <a:avLst/>
            <a:gdLst/>
            <a:ahLst/>
            <a:cxnLst/>
            <a:rect l="l" t="t" r="r" b="b"/>
            <a:pathLst>
              <a:path w="2860244" h="2797838">
                <a:moveTo>
                  <a:pt x="2860244" y="2797838"/>
                </a:moveTo>
                <a:lnTo>
                  <a:pt x="0" y="2797838"/>
                </a:lnTo>
                <a:lnTo>
                  <a:pt x="0" y="0"/>
                </a:lnTo>
                <a:lnTo>
                  <a:pt x="2860244" y="0"/>
                </a:lnTo>
                <a:lnTo>
                  <a:pt x="2860244" y="2797838"/>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3" name="Freeform 2">
            <a:extLst>
              <a:ext uri="{FF2B5EF4-FFF2-40B4-BE49-F238E27FC236}">
                <a16:creationId xmlns:a16="http://schemas.microsoft.com/office/drawing/2014/main" id="{0FD9B3EB-0BDC-2183-6D84-DAEF101DA9B5}"/>
              </a:ext>
            </a:extLst>
          </p:cNvPr>
          <p:cNvSpPr/>
          <p:nvPr/>
        </p:nvSpPr>
        <p:spPr>
          <a:xfrm>
            <a:off x="10075323" y="1851568"/>
            <a:ext cx="5423065" cy="5997548"/>
          </a:xfrm>
          <a:custGeom>
            <a:avLst/>
            <a:gdLst/>
            <a:ahLst/>
            <a:cxnLst/>
            <a:rect l="l" t="t" r="r" b="b"/>
            <a:pathLst>
              <a:path w="5423065" h="5107542">
                <a:moveTo>
                  <a:pt x="0" y="0"/>
                </a:moveTo>
                <a:lnTo>
                  <a:pt x="5423066" y="0"/>
                </a:lnTo>
                <a:lnTo>
                  <a:pt x="5423066" y="5107542"/>
                </a:lnTo>
                <a:lnTo>
                  <a:pt x="0" y="5107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4" name="TextBox 6">
            <a:extLst>
              <a:ext uri="{FF2B5EF4-FFF2-40B4-BE49-F238E27FC236}">
                <a16:creationId xmlns:a16="http://schemas.microsoft.com/office/drawing/2014/main" id="{73B3F779-EEA0-76A6-A279-518257D5AC1B}"/>
              </a:ext>
            </a:extLst>
          </p:cNvPr>
          <p:cNvSpPr txBox="1"/>
          <p:nvPr/>
        </p:nvSpPr>
        <p:spPr>
          <a:xfrm>
            <a:off x="11407735" y="8004635"/>
            <a:ext cx="3283028" cy="984500"/>
          </a:xfrm>
          <a:prstGeom prst="rect">
            <a:avLst/>
          </a:prstGeom>
        </p:spPr>
        <p:txBody>
          <a:bodyPr wrap="square" lIns="0" tIns="0" rIns="0" bIns="0" rtlCol="0" anchor="t">
            <a:spAutoFit/>
          </a:bodyPr>
          <a:lstStyle/>
          <a:p>
            <a:pPr algn="ctr">
              <a:lnSpc>
                <a:spcPts val="3965"/>
              </a:lnSpc>
            </a:pPr>
            <a:r>
              <a:rPr lang="en-US" sz="3050" dirty="0" err="1">
                <a:solidFill>
                  <a:srgbClr val="2E2E2E"/>
                </a:solidFill>
                <a:latin typeface="Asap"/>
                <a:ea typeface="Asap"/>
                <a:cs typeface="Asap"/>
                <a:sym typeface="Asap"/>
              </a:rPr>
              <a:t>Đào</a:t>
            </a:r>
            <a:r>
              <a:rPr lang="en-US" sz="3050" dirty="0">
                <a:solidFill>
                  <a:srgbClr val="2E2E2E"/>
                </a:solidFill>
                <a:latin typeface="Asap"/>
                <a:ea typeface="Asap"/>
                <a:cs typeface="Asap"/>
                <a:sym typeface="Asap"/>
              </a:rPr>
              <a:t> </a:t>
            </a:r>
            <a:r>
              <a:rPr lang="en-US" sz="3050" dirty="0" err="1">
                <a:solidFill>
                  <a:srgbClr val="2E2E2E"/>
                </a:solidFill>
                <a:latin typeface="Asap"/>
                <a:ea typeface="Asap"/>
                <a:cs typeface="Asap"/>
                <a:sym typeface="Asap"/>
              </a:rPr>
              <a:t>Quí</a:t>
            </a:r>
            <a:r>
              <a:rPr lang="en-US" sz="3050" dirty="0">
                <a:solidFill>
                  <a:srgbClr val="2E2E2E"/>
                </a:solidFill>
                <a:latin typeface="Asap"/>
                <a:ea typeface="Asap"/>
                <a:cs typeface="Asap"/>
                <a:sym typeface="Asap"/>
              </a:rPr>
              <a:t> </a:t>
            </a:r>
            <a:r>
              <a:rPr lang="en-US" sz="3050" dirty="0" err="1">
                <a:solidFill>
                  <a:srgbClr val="2E2E2E"/>
                </a:solidFill>
                <a:latin typeface="Asap"/>
                <a:ea typeface="Asap"/>
                <a:cs typeface="Asap"/>
                <a:sym typeface="Asap"/>
              </a:rPr>
              <a:t>Mùi</a:t>
            </a:r>
            <a:r>
              <a:rPr lang="en-US" sz="3050" dirty="0">
                <a:solidFill>
                  <a:srgbClr val="2E2E2E"/>
                </a:solidFill>
                <a:latin typeface="Asap"/>
                <a:ea typeface="Asap"/>
                <a:cs typeface="Asap"/>
                <a:sym typeface="Asap"/>
              </a:rPr>
              <a:t> - 2001215964</a:t>
            </a:r>
          </a:p>
        </p:txBody>
      </p:sp>
      <p:pic>
        <p:nvPicPr>
          <p:cNvPr id="19" name="Picture 18" descr="A person taking a selfie&#10;&#10;Description automatically generated">
            <a:extLst>
              <a:ext uri="{FF2B5EF4-FFF2-40B4-BE49-F238E27FC236}">
                <a16:creationId xmlns:a16="http://schemas.microsoft.com/office/drawing/2014/main" id="{E2DA5043-59A9-0142-A7A0-00378965EA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5782" y="2925907"/>
            <a:ext cx="3848100" cy="3848100"/>
          </a:xfrm>
          <a:prstGeom prst="ellipse">
            <a:avLst/>
          </a:prstGeom>
          <a:ln>
            <a:noFill/>
          </a:ln>
          <a:effectLst>
            <a:softEdge rad="112500"/>
          </a:effectLst>
        </p:spPr>
      </p:pic>
      <p:pic>
        <p:nvPicPr>
          <p:cNvPr id="21" name="Picture 20" descr="A person taking a selfie&#10;&#10;Description automatically generated">
            <a:extLst>
              <a:ext uri="{FF2B5EF4-FFF2-40B4-BE49-F238E27FC236}">
                <a16:creationId xmlns:a16="http://schemas.microsoft.com/office/drawing/2014/main" id="{1FBE63BB-64DE-5700-3A57-F5F20C366D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18656" y="2942377"/>
            <a:ext cx="3971449" cy="3971449"/>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TextBox 2"/>
          <p:cNvSpPr txBox="1"/>
          <p:nvPr/>
        </p:nvSpPr>
        <p:spPr>
          <a:xfrm>
            <a:off x="1028700" y="413146"/>
            <a:ext cx="10393573" cy="1231106"/>
          </a:xfrm>
          <a:prstGeom prst="rect">
            <a:avLst/>
          </a:prstGeom>
        </p:spPr>
        <p:txBody>
          <a:bodyPr lIns="0" tIns="0" rIns="0" bIns="0" rtlCol="0" anchor="t">
            <a:spAutoFit/>
          </a:bodyPr>
          <a:lstStyle/>
          <a:p>
            <a:pPr marL="0" lvl="0" indent="0" algn="l">
              <a:lnSpc>
                <a:spcPts val="9600"/>
              </a:lnSpc>
              <a:spcBef>
                <a:spcPct val="0"/>
              </a:spcBef>
            </a:pPr>
            <a:r>
              <a:rPr lang="en-US" sz="8000" dirty="0" err="1">
                <a:solidFill>
                  <a:srgbClr val="2E2E2E"/>
                </a:solidFill>
                <a:latin typeface="Faustina"/>
                <a:ea typeface="Faustina"/>
                <a:cs typeface="Faustina"/>
                <a:sym typeface="Faustina"/>
              </a:rPr>
              <a:t>Mục</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tiêu</a:t>
            </a:r>
            <a:endParaRPr lang="en-US" sz="8000" dirty="0">
              <a:solidFill>
                <a:srgbClr val="2E2E2E"/>
              </a:solidFill>
              <a:latin typeface="Faustina"/>
              <a:ea typeface="Faustina"/>
              <a:cs typeface="Faustina"/>
              <a:sym typeface="Faustina"/>
            </a:endParaRPr>
          </a:p>
        </p:txBody>
      </p:sp>
      <p:sp>
        <p:nvSpPr>
          <p:cNvPr id="5" name="Freeform 5"/>
          <p:cNvSpPr/>
          <p:nvPr/>
        </p:nvSpPr>
        <p:spPr>
          <a:xfrm rot="12875745">
            <a:off x="12116242" y="-423566"/>
            <a:ext cx="8367370" cy="3818563"/>
          </a:xfrm>
          <a:custGeom>
            <a:avLst/>
            <a:gdLst/>
            <a:ahLst/>
            <a:cxnLst/>
            <a:rect l="l" t="t" r="r" b="b"/>
            <a:pathLst>
              <a:path w="8367370" h="3818563">
                <a:moveTo>
                  <a:pt x="0" y="0"/>
                </a:moveTo>
                <a:lnTo>
                  <a:pt x="8367370" y="0"/>
                </a:lnTo>
                <a:lnTo>
                  <a:pt x="8367370" y="3818564"/>
                </a:lnTo>
                <a:lnTo>
                  <a:pt x="0" y="3818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TextBox 3">
            <a:extLst>
              <a:ext uri="{FF2B5EF4-FFF2-40B4-BE49-F238E27FC236}">
                <a16:creationId xmlns:a16="http://schemas.microsoft.com/office/drawing/2014/main" id="{2A24C9DF-60BD-A6E3-1EF8-6A9737A0FD65}"/>
              </a:ext>
            </a:extLst>
          </p:cNvPr>
          <p:cNvSpPr txBox="1"/>
          <p:nvPr/>
        </p:nvSpPr>
        <p:spPr>
          <a:xfrm>
            <a:off x="1181099" y="1875423"/>
            <a:ext cx="4991102" cy="449418"/>
          </a:xfrm>
          <a:prstGeom prst="rect">
            <a:avLst/>
          </a:prstGeom>
        </p:spPr>
        <p:txBody>
          <a:bodyPr wrap="square" lIns="0" tIns="0" rIns="0" bIns="0" rtlCol="0" anchor="t">
            <a:spAutoFit/>
          </a:bodyPr>
          <a:lstStyle/>
          <a:p>
            <a:pPr marL="0" lvl="0" indent="0" algn="l">
              <a:lnSpc>
                <a:spcPts val="3834"/>
              </a:lnSpc>
              <a:spcBef>
                <a:spcPct val="0"/>
              </a:spcBef>
            </a:pPr>
            <a:r>
              <a:rPr lang="en-US" sz="2949" b="1" dirty="0" err="1">
                <a:solidFill>
                  <a:srgbClr val="2E2E2E"/>
                </a:solidFill>
                <a:latin typeface="Asap"/>
                <a:ea typeface="Asap"/>
                <a:cs typeface="Asap"/>
                <a:sym typeface="Asap"/>
              </a:rPr>
              <a:t>Xây</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dựng</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kiến</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trúc</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hệ</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thống</a:t>
            </a:r>
            <a:endParaRPr lang="en-US" sz="2949" b="1" dirty="0">
              <a:solidFill>
                <a:srgbClr val="2E2E2E"/>
              </a:solidFill>
              <a:latin typeface="Asap"/>
              <a:ea typeface="Asap"/>
              <a:cs typeface="Asap"/>
              <a:sym typeface="Asap"/>
            </a:endParaRPr>
          </a:p>
        </p:txBody>
      </p:sp>
      <p:sp>
        <p:nvSpPr>
          <p:cNvPr id="8" name="TextBox 3">
            <a:extLst>
              <a:ext uri="{FF2B5EF4-FFF2-40B4-BE49-F238E27FC236}">
                <a16:creationId xmlns:a16="http://schemas.microsoft.com/office/drawing/2014/main" id="{05E9E982-E8E3-829A-053E-75CAB9CBFC41}"/>
              </a:ext>
            </a:extLst>
          </p:cNvPr>
          <p:cNvSpPr txBox="1"/>
          <p:nvPr/>
        </p:nvSpPr>
        <p:spPr>
          <a:xfrm>
            <a:off x="1181099" y="2609261"/>
            <a:ext cx="4991102" cy="449418"/>
          </a:xfrm>
          <a:prstGeom prst="rect">
            <a:avLst/>
          </a:prstGeom>
        </p:spPr>
        <p:txBody>
          <a:bodyPr wrap="square" lIns="0" tIns="0" rIns="0" bIns="0" rtlCol="0" anchor="t">
            <a:spAutoFit/>
          </a:bodyPr>
          <a:lstStyle/>
          <a:p>
            <a:pPr marL="0" lvl="0" indent="0" algn="l">
              <a:lnSpc>
                <a:spcPts val="3834"/>
              </a:lnSpc>
              <a:spcBef>
                <a:spcPct val="0"/>
              </a:spcBef>
            </a:pPr>
            <a:r>
              <a:rPr lang="en-US" sz="2949" b="1" dirty="0">
                <a:solidFill>
                  <a:srgbClr val="2E2E2E"/>
                </a:solidFill>
                <a:latin typeface="Asap"/>
                <a:ea typeface="Asap"/>
                <a:cs typeface="Asap"/>
                <a:sym typeface="Asap"/>
              </a:rPr>
              <a:t>Thu </a:t>
            </a:r>
            <a:r>
              <a:rPr lang="en-US" sz="2949" b="1" dirty="0" err="1">
                <a:solidFill>
                  <a:srgbClr val="2E2E2E"/>
                </a:solidFill>
                <a:latin typeface="Asap"/>
                <a:ea typeface="Asap"/>
                <a:cs typeface="Asap"/>
                <a:sym typeface="Asap"/>
              </a:rPr>
              <a:t>thập</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và</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xử</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lý</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dữ</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liệu</a:t>
            </a:r>
            <a:endParaRPr lang="en-US" sz="2949" b="1" dirty="0">
              <a:solidFill>
                <a:srgbClr val="2E2E2E"/>
              </a:solidFill>
              <a:latin typeface="Asap"/>
              <a:ea typeface="Asap"/>
              <a:cs typeface="Asap"/>
              <a:sym typeface="Asap"/>
            </a:endParaRPr>
          </a:p>
        </p:txBody>
      </p:sp>
      <p:sp>
        <p:nvSpPr>
          <p:cNvPr id="9" name="TextBox 3">
            <a:extLst>
              <a:ext uri="{FF2B5EF4-FFF2-40B4-BE49-F238E27FC236}">
                <a16:creationId xmlns:a16="http://schemas.microsoft.com/office/drawing/2014/main" id="{3BD5A96F-F907-451C-C8A8-AEC65C293B47}"/>
              </a:ext>
            </a:extLst>
          </p:cNvPr>
          <p:cNvSpPr txBox="1"/>
          <p:nvPr/>
        </p:nvSpPr>
        <p:spPr>
          <a:xfrm>
            <a:off x="1161221" y="3320146"/>
            <a:ext cx="4991102" cy="449418"/>
          </a:xfrm>
          <a:prstGeom prst="rect">
            <a:avLst/>
          </a:prstGeom>
        </p:spPr>
        <p:txBody>
          <a:bodyPr wrap="square" lIns="0" tIns="0" rIns="0" bIns="0" rtlCol="0" anchor="t">
            <a:spAutoFit/>
          </a:bodyPr>
          <a:lstStyle/>
          <a:p>
            <a:pPr marL="0" lvl="0" indent="0" algn="l">
              <a:lnSpc>
                <a:spcPts val="3834"/>
              </a:lnSpc>
              <a:spcBef>
                <a:spcPct val="0"/>
              </a:spcBef>
            </a:pPr>
            <a:r>
              <a:rPr lang="en-US" sz="2949" b="1" dirty="0" err="1">
                <a:solidFill>
                  <a:srgbClr val="2E2E2E"/>
                </a:solidFill>
                <a:latin typeface="Asap"/>
                <a:ea typeface="Asap"/>
                <a:cs typeface="Asap"/>
                <a:sym typeface="Asap"/>
              </a:rPr>
              <a:t>Đào</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tạo</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và</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đánh</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giá</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mô</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hình</a:t>
            </a:r>
            <a:endParaRPr lang="en-US" sz="2949" b="1" dirty="0">
              <a:solidFill>
                <a:srgbClr val="2E2E2E"/>
              </a:solidFill>
              <a:latin typeface="Asap"/>
              <a:ea typeface="Asap"/>
              <a:cs typeface="Asap"/>
              <a:sym typeface="Asap"/>
            </a:endParaRPr>
          </a:p>
        </p:txBody>
      </p:sp>
      <p:sp>
        <p:nvSpPr>
          <p:cNvPr id="10" name="TextBox 3">
            <a:extLst>
              <a:ext uri="{FF2B5EF4-FFF2-40B4-BE49-F238E27FC236}">
                <a16:creationId xmlns:a16="http://schemas.microsoft.com/office/drawing/2014/main" id="{7CC3E222-E551-A0AD-216D-1826E826F221}"/>
              </a:ext>
            </a:extLst>
          </p:cNvPr>
          <p:cNvSpPr txBox="1"/>
          <p:nvPr/>
        </p:nvSpPr>
        <p:spPr>
          <a:xfrm>
            <a:off x="1161221" y="4000735"/>
            <a:ext cx="4991102" cy="449418"/>
          </a:xfrm>
          <a:prstGeom prst="rect">
            <a:avLst/>
          </a:prstGeom>
        </p:spPr>
        <p:txBody>
          <a:bodyPr wrap="square" lIns="0" tIns="0" rIns="0" bIns="0" rtlCol="0" anchor="t">
            <a:spAutoFit/>
          </a:bodyPr>
          <a:lstStyle/>
          <a:p>
            <a:pPr marL="0" lvl="0" indent="0" algn="l">
              <a:lnSpc>
                <a:spcPts val="3834"/>
              </a:lnSpc>
              <a:spcBef>
                <a:spcPct val="0"/>
              </a:spcBef>
            </a:pPr>
            <a:r>
              <a:rPr lang="en-US" sz="2949" b="1" dirty="0" err="1">
                <a:solidFill>
                  <a:srgbClr val="2E2E2E"/>
                </a:solidFill>
                <a:latin typeface="Asap"/>
                <a:ea typeface="Asap"/>
                <a:cs typeface="Asap"/>
                <a:sym typeface="Asap"/>
              </a:rPr>
              <a:t>Đào</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tạo</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và</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đánh</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giá</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mô</a:t>
            </a:r>
            <a:r>
              <a:rPr lang="en-US" sz="2949" b="1" dirty="0">
                <a:solidFill>
                  <a:srgbClr val="2E2E2E"/>
                </a:solidFill>
                <a:latin typeface="Asap"/>
                <a:ea typeface="Asap"/>
                <a:cs typeface="Asap"/>
                <a:sym typeface="Asap"/>
              </a:rPr>
              <a:t> </a:t>
            </a:r>
            <a:r>
              <a:rPr lang="en-US" sz="2949" b="1" dirty="0" err="1">
                <a:solidFill>
                  <a:srgbClr val="2E2E2E"/>
                </a:solidFill>
                <a:latin typeface="Asap"/>
                <a:ea typeface="Asap"/>
                <a:cs typeface="Asap"/>
                <a:sym typeface="Asap"/>
              </a:rPr>
              <a:t>hình</a:t>
            </a:r>
            <a:endParaRPr lang="en-US" sz="2949" b="1" dirty="0">
              <a:solidFill>
                <a:srgbClr val="2E2E2E"/>
              </a:solidFill>
              <a:latin typeface="Asap"/>
              <a:ea typeface="Asap"/>
              <a:cs typeface="Asap"/>
              <a:sym typeface="As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sp>
        <p:nvSpPr>
          <p:cNvPr id="2" name="TextBox 2"/>
          <p:cNvSpPr txBox="1"/>
          <p:nvPr/>
        </p:nvSpPr>
        <p:spPr>
          <a:xfrm>
            <a:off x="1028700" y="401800"/>
            <a:ext cx="15296466" cy="933158"/>
          </a:xfrm>
          <a:prstGeom prst="rect">
            <a:avLst/>
          </a:prstGeom>
        </p:spPr>
        <p:txBody>
          <a:bodyPr lIns="0" tIns="0" rIns="0" bIns="0" rtlCol="0" anchor="t">
            <a:spAutoFit/>
          </a:bodyPr>
          <a:lstStyle/>
          <a:p>
            <a:pPr marL="0" lvl="0" indent="0" algn="l">
              <a:lnSpc>
                <a:spcPts val="7347"/>
              </a:lnSpc>
              <a:spcBef>
                <a:spcPct val="0"/>
              </a:spcBef>
            </a:pPr>
            <a:r>
              <a:rPr lang="en-US" sz="6123" dirty="0" err="1">
                <a:solidFill>
                  <a:srgbClr val="F6F6E9"/>
                </a:solidFill>
                <a:latin typeface="Faustina"/>
                <a:ea typeface="Faustina"/>
                <a:cs typeface="Faustina"/>
                <a:sym typeface="Faustina"/>
              </a:rPr>
              <a:t>Cấu</a:t>
            </a:r>
            <a:r>
              <a:rPr lang="en-US" sz="6123" dirty="0">
                <a:solidFill>
                  <a:srgbClr val="F6F6E9"/>
                </a:solidFill>
                <a:latin typeface="Faustina"/>
                <a:ea typeface="Faustina"/>
                <a:cs typeface="Faustina"/>
                <a:sym typeface="Faustina"/>
              </a:rPr>
              <a:t> </a:t>
            </a:r>
            <a:r>
              <a:rPr lang="en-US" sz="6123" dirty="0" err="1">
                <a:solidFill>
                  <a:srgbClr val="F6F6E9"/>
                </a:solidFill>
                <a:latin typeface="Faustina"/>
                <a:ea typeface="Faustina"/>
                <a:cs typeface="Faustina"/>
                <a:sym typeface="Faustina"/>
              </a:rPr>
              <a:t>trúc</a:t>
            </a:r>
            <a:r>
              <a:rPr lang="en-US" sz="6123" dirty="0">
                <a:solidFill>
                  <a:srgbClr val="F6F6E9"/>
                </a:solidFill>
                <a:latin typeface="Faustina"/>
                <a:ea typeface="Faustina"/>
                <a:cs typeface="Faustina"/>
                <a:sym typeface="Faustina"/>
              </a:rPr>
              <a:t> </a:t>
            </a:r>
            <a:r>
              <a:rPr lang="en-US" sz="6123" dirty="0" err="1">
                <a:solidFill>
                  <a:srgbClr val="F6F6E9"/>
                </a:solidFill>
                <a:latin typeface="Faustina"/>
                <a:ea typeface="Faustina"/>
                <a:cs typeface="Faustina"/>
                <a:sym typeface="Faustina"/>
              </a:rPr>
              <a:t>và</a:t>
            </a:r>
            <a:r>
              <a:rPr lang="en-US" sz="6123" dirty="0">
                <a:solidFill>
                  <a:srgbClr val="F6F6E9"/>
                </a:solidFill>
                <a:latin typeface="Faustina"/>
                <a:ea typeface="Faustina"/>
                <a:cs typeface="Faustina"/>
                <a:sym typeface="Faustina"/>
              </a:rPr>
              <a:t> </a:t>
            </a:r>
            <a:r>
              <a:rPr lang="en-US" sz="6123" dirty="0" err="1">
                <a:solidFill>
                  <a:srgbClr val="F6F6E9"/>
                </a:solidFill>
                <a:latin typeface="Faustina"/>
                <a:ea typeface="Faustina"/>
                <a:cs typeface="Faustina"/>
                <a:sym typeface="Faustina"/>
              </a:rPr>
              <a:t>thành</a:t>
            </a:r>
            <a:r>
              <a:rPr lang="en-US" sz="6123" dirty="0">
                <a:solidFill>
                  <a:srgbClr val="F6F6E9"/>
                </a:solidFill>
                <a:latin typeface="Faustina"/>
                <a:ea typeface="Faustina"/>
                <a:cs typeface="Faustina"/>
                <a:sym typeface="Faustina"/>
              </a:rPr>
              <a:t> </a:t>
            </a:r>
            <a:r>
              <a:rPr lang="en-US" sz="6123" dirty="0" err="1">
                <a:solidFill>
                  <a:srgbClr val="F6F6E9"/>
                </a:solidFill>
                <a:latin typeface="Faustina"/>
                <a:ea typeface="Faustina"/>
                <a:cs typeface="Faustina"/>
                <a:sym typeface="Faustina"/>
              </a:rPr>
              <a:t>phần</a:t>
            </a:r>
            <a:r>
              <a:rPr lang="en-US" sz="6123" dirty="0">
                <a:solidFill>
                  <a:srgbClr val="F6F6E9"/>
                </a:solidFill>
                <a:latin typeface="Faustina"/>
                <a:ea typeface="Faustina"/>
                <a:cs typeface="Faustina"/>
                <a:sym typeface="Faustina"/>
              </a:rPr>
              <a:t> </a:t>
            </a:r>
            <a:r>
              <a:rPr lang="en-US" sz="6123" dirty="0" err="1">
                <a:solidFill>
                  <a:srgbClr val="F6F6E9"/>
                </a:solidFill>
                <a:latin typeface="Faustina"/>
                <a:ea typeface="Faustina"/>
                <a:cs typeface="Faustina"/>
                <a:sym typeface="Faustina"/>
              </a:rPr>
              <a:t>của</a:t>
            </a:r>
            <a:r>
              <a:rPr lang="en-US" sz="6123" dirty="0">
                <a:solidFill>
                  <a:srgbClr val="F6F6E9"/>
                </a:solidFill>
                <a:latin typeface="Faustina"/>
                <a:ea typeface="Faustina"/>
                <a:cs typeface="Faustina"/>
                <a:sym typeface="Faustina"/>
              </a:rPr>
              <a:t> </a:t>
            </a:r>
            <a:r>
              <a:rPr lang="en-US" sz="6123" dirty="0" err="1">
                <a:solidFill>
                  <a:srgbClr val="F6F6E9"/>
                </a:solidFill>
                <a:latin typeface="Faustina"/>
                <a:ea typeface="Faustina"/>
                <a:cs typeface="Faustina"/>
                <a:sym typeface="Faustina"/>
              </a:rPr>
              <a:t>HiBench</a:t>
            </a:r>
            <a:endParaRPr lang="en-US" sz="6123" dirty="0">
              <a:solidFill>
                <a:srgbClr val="F6F6E9"/>
              </a:solidFill>
              <a:latin typeface="Faustina"/>
              <a:ea typeface="Faustina"/>
              <a:cs typeface="Faustina"/>
              <a:sym typeface="Faustina"/>
            </a:endParaRPr>
          </a:p>
        </p:txBody>
      </p:sp>
      <p:sp>
        <p:nvSpPr>
          <p:cNvPr id="3" name="TextBox 3"/>
          <p:cNvSpPr txBox="1"/>
          <p:nvPr/>
        </p:nvSpPr>
        <p:spPr>
          <a:xfrm>
            <a:off x="1028700" y="1788023"/>
            <a:ext cx="16649700" cy="7798482"/>
          </a:xfrm>
          <a:prstGeom prst="rect">
            <a:avLst/>
          </a:prstGeom>
        </p:spPr>
        <p:txBody>
          <a:bodyPr wrap="square" lIns="0" tIns="0" rIns="0" bIns="0" rtlCol="0" anchor="t">
            <a:spAutoFit/>
          </a:bodyPr>
          <a:lstStyle/>
          <a:p>
            <a:pPr marL="302259" lvl="1" algn="l">
              <a:lnSpc>
                <a:spcPts val="5599"/>
              </a:lnSpc>
            </a:pPr>
            <a:r>
              <a:rPr lang="en-US" sz="2799" dirty="0" err="1">
                <a:solidFill>
                  <a:srgbClr val="F6F6E9"/>
                </a:solidFill>
                <a:latin typeface="Asap"/>
                <a:ea typeface="Asap"/>
                <a:cs typeface="Asap"/>
                <a:sym typeface="Asap"/>
              </a:rPr>
              <a:t>Tổng</a:t>
            </a:r>
            <a:r>
              <a:rPr lang="en-US" sz="2799" dirty="0">
                <a:solidFill>
                  <a:srgbClr val="F6F6E9"/>
                </a:solidFill>
                <a:latin typeface="Asap"/>
                <a:ea typeface="Asap"/>
                <a:cs typeface="Asap"/>
                <a:sym typeface="Asap"/>
              </a:rPr>
              <a:t> </a:t>
            </a:r>
            <a:r>
              <a:rPr lang="en-US" sz="2799" dirty="0" err="1">
                <a:solidFill>
                  <a:srgbClr val="F6F6E9"/>
                </a:solidFill>
                <a:latin typeface="Asap"/>
                <a:ea typeface="Asap"/>
                <a:cs typeface="Asap"/>
                <a:sym typeface="Asap"/>
              </a:rPr>
              <a:t>quan</a:t>
            </a:r>
            <a:r>
              <a:rPr lang="en-US" sz="2799" dirty="0">
                <a:solidFill>
                  <a:srgbClr val="F6F6E9"/>
                </a:solidFill>
                <a:latin typeface="Asap"/>
                <a:ea typeface="Asap"/>
                <a:cs typeface="Asap"/>
                <a:sym typeface="Asap"/>
              </a:rPr>
              <a:t> </a:t>
            </a:r>
            <a:r>
              <a:rPr lang="en-US" sz="2799" dirty="0" err="1">
                <a:solidFill>
                  <a:srgbClr val="F6F6E9"/>
                </a:solidFill>
                <a:latin typeface="Asap"/>
                <a:ea typeface="Asap"/>
                <a:cs typeface="Asap"/>
                <a:sym typeface="Asap"/>
              </a:rPr>
              <a:t>về</a:t>
            </a:r>
            <a:r>
              <a:rPr lang="en-US" sz="2799" dirty="0">
                <a:solidFill>
                  <a:srgbClr val="F6F6E9"/>
                </a:solidFill>
                <a:latin typeface="Asap"/>
                <a:ea typeface="Asap"/>
                <a:cs typeface="Asap"/>
                <a:sym typeface="Asap"/>
              </a:rPr>
              <a:t> </a:t>
            </a:r>
            <a:r>
              <a:rPr lang="en-US" sz="2799" dirty="0" err="1">
                <a:solidFill>
                  <a:srgbClr val="F6F6E9"/>
                </a:solidFill>
                <a:latin typeface="Asap"/>
                <a:ea typeface="Asap"/>
                <a:cs typeface="Asap"/>
                <a:sym typeface="Asap"/>
              </a:rPr>
              <a:t>các</a:t>
            </a:r>
            <a:r>
              <a:rPr lang="en-US" sz="2799" dirty="0">
                <a:solidFill>
                  <a:srgbClr val="F6F6E9"/>
                </a:solidFill>
                <a:latin typeface="Asap"/>
                <a:ea typeface="Asap"/>
                <a:cs typeface="Asap"/>
                <a:sym typeface="Asap"/>
              </a:rPr>
              <a:t> </a:t>
            </a:r>
            <a:r>
              <a:rPr lang="en-US" sz="2799" dirty="0" err="1">
                <a:solidFill>
                  <a:srgbClr val="F6F6E9"/>
                </a:solidFill>
                <a:latin typeface="Asap"/>
                <a:ea typeface="Asap"/>
                <a:cs typeface="Asap"/>
                <a:sym typeface="Asap"/>
              </a:rPr>
              <a:t>thành</a:t>
            </a:r>
            <a:r>
              <a:rPr lang="en-US" sz="2799" dirty="0">
                <a:solidFill>
                  <a:srgbClr val="F6F6E9"/>
                </a:solidFill>
                <a:latin typeface="Asap"/>
                <a:ea typeface="Asap"/>
                <a:cs typeface="Asap"/>
                <a:sym typeface="Asap"/>
              </a:rPr>
              <a:t> </a:t>
            </a:r>
            <a:r>
              <a:rPr lang="en-US" sz="2799" dirty="0" err="1">
                <a:solidFill>
                  <a:srgbClr val="F6F6E9"/>
                </a:solidFill>
                <a:latin typeface="Asap"/>
                <a:ea typeface="Asap"/>
                <a:cs typeface="Asap"/>
                <a:sym typeface="Asap"/>
              </a:rPr>
              <a:t>phần</a:t>
            </a:r>
            <a:r>
              <a:rPr lang="en-US" sz="2799" dirty="0">
                <a:solidFill>
                  <a:srgbClr val="F6F6E9"/>
                </a:solidFill>
                <a:latin typeface="Asap"/>
                <a:ea typeface="Asap"/>
                <a:cs typeface="Asap"/>
                <a:sym typeface="Asap"/>
              </a:rPr>
              <a:t>:</a:t>
            </a:r>
          </a:p>
          <a:p>
            <a:pPr marL="302259" lvl="1" algn="l">
              <a:lnSpc>
                <a:spcPts val="5599"/>
              </a:lnSpc>
            </a:pPr>
            <a:r>
              <a:rPr lang="vi-VN" sz="2799" dirty="0">
                <a:solidFill>
                  <a:srgbClr val="F6F6E9"/>
                </a:solidFill>
                <a:latin typeface="Asap"/>
              </a:rPr>
              <a:t>HiBench bao gồm 5 loại workload chính: Micro Workloads, Machine Learning Workloads, SQL Workloads, Web Search Workloads, và Streaming Workloads. Mỗi loại được thiết kế để mô phỏng các tác vụ khác nhau trong hệ thống Big Data.</a:t>
            </a:r>
            <a:endParaRPr lang="vi-VN" sz="2799" dirty="0">
              <a:solidFill>
                <a:srgbClr val="F6F6E9"/>
              </a:solidFill>
              <a:latin typeface="Asap"/>
              <a:sym typeface="Asap"/>
            </a:endParaRPr>
          </a:p>
          <a:p>
            <a:pPr lvl="1"/>
            <a:r>
              <a:rPr lang="vi-VN" sz="2799" b="1" dirty="0">
                <a:solidFill>
                  <a:srgbClr val="F6F6E9"/>
                </a:solidFill>
                <a:latin typeface="Asap"/>
              </a:rPr>
              <a:t>Micro Workloads</a:t>
            </a:r>
            <a:r>
              <a:rPr lang="vi-VN" sz="2799" dirty="0">
                <a:solidFill>
                  <a:srgbClr val="F6F6E9"/>
                </a:solidFill>
                <a:latin typeface="Asap"/>
              </a:rPr>
              <a:t>:Các bài kiểm thử như Sort, WordCount, và Terasort nhằm đo hiệu suất của hệ thống trong việc xử lý dữ liệu cơ bản như sắp xếp và đếm từ.</a:t>
            </a:r>
          </a:p>
          <a:p>
            <a:pPr lvl="1"/>
            <a:r>
              <a:rPr lang="vi-VN" sz="2799" b="1" dirty="0">
                <a:solidFill>
                  <a:srgbClr val="F6F6E9"/>
                </a:solidFill>
                <a:latin typeface="Asap"/>
              </a:rPr>
              <a:t>Machine Learning Workloads</a:t>
            </a:r>
            <a:r>
              <a:rPr lang="vi-VN" sz="2799" dirty="0">
                <a:solidFill>
                  <a:srgbClr val="F6F6E9"/>
                </a:solidFill>
                <a:latin typeface="Asap"/>
              </a:rPr>
              <a:t>:Bao gồm các thuật toán như Logistic Regression, K-Means để kiểm tra khả năng xử lý các tác vụ machine learning trên dữ liệu lớn.</a:t>
            </a:r>
          </a:p>
          <a:p>
            <a:pPr lvl="1"/>
            <a:r>
              <a:rPr lang="vi-VN" sz="2799" dirty="0">
                <a:solidFill>
                  <a:srgbClr val="F6F6E9"/>
                </a:solidFill>
                <a:latin typeface="Asap"/>
              </a:rPr>
              <a:t>Web Search Workloads:Kiểm tra các tác vụ phổ biến trong tìm kiếm web như PageRank, Nutch indexing.</a:t>
            </a:r>
          </a:p>
          <a:p>
            <a:pPr lvl="1"/>
            <a:r>
              <a:rPr lang="vi-VN" sz="2799" b="1" dirty="0">
                <a:solidFill>
                  <a:srgbClr val="F6F6E9"/>
                </a:solidFill>
                <a:latin typeface="Asap"/>
              </a:rPr>
              <a:t>Streaming Workloads</a:t>
            </a:r>
            <a:r>
              <a:rPr lang="vi-VN" sz="2799" dirty="0">
                <a:solidFill>
                  <a:srgbClr val="F6F6E9"/>
                </a:solidFill>
                <a:latin typeface="Asap"/>
              </a:rPr>
              <a:t>:Đánh giá hiệu suất hệ thống trong xử lý dữ liệu thời gian thực bằng các nền tảng như Apache Kafka và Spark Streaming.</a:t>
            </a:r>
          </a:p>
          <a:p>
            <a:pPr lvl="1"/>
            <a:r>
              <a:rPr lang="vi-VN" sz="2799" b="1" dirty="0">
                <a:solidFill>
                  <a:srgbClr val="F6F6E9"/>
                </a:solidFill>
                <a:latin typeface="Asap"/>
              </a:rPr>
              <a:t>SQL Workloads</a:t>
            </a:r>
            <a:r>
              <a:rPr lang="vi-VN" sz="2799" dirty="0">
                <a:solidFill>
                  <a:srgbClr val="F6F6E9"/>
                </a:solidFill>
                <a:latin typeface="Asap"/>
              </a:rPr>
              <a:t>:Đánh giá khả năng thực hiện các truy vấn SQL phức tạp trên hệ thống Big Data, thường áp dụng cho các nền tảng như Hive hoặc Spark SQL.</a:t>
            </a:r>
          </a:p>
          <a:p>
            <a:pPr marL="302259" lvl="1" algn="l">
              <a:lnSpc>
                <a:spcPts val="5599"/>
              </a:lnSpc>
            </a:pPr>
            <a:endParaRPr lang="vi-VN" sz="2799" dirty="0">
              <a:solidFill>
                <a:srgbClr val="F6F6E9"/>
              </a:solidFill>
              <a:latin typeface="Asap"/>
            </a:endParaRPr>
          </a:p>
        </p:txBody>
      </p:sp>
      <p:grpSp>
        <p:nvGrpSpPr>
          <p:cNvPr id="4" name="Group 4"/>
          <p:cNvGrpSpPr/>
          <p:nvPr/>
        </p:nvGrpSpPr>
        <p:grpSpPr>
          <a:xfrm>
            <a:off x="340436" y="9171194"/>
            <a:ext cx="17833473" cy="834543"/>
            <a:chOff x="0" y="0"/>
            <a:chExt cx="23777963" cy="1112723"/>
          </a:xfrm>
        </p:grpSpPr>
        <p:sp>
          <p:nvSpPr>
            <p:cNvPr id="5" name="Freeform 5"/>
            <p:cNvSpPr/>
            <p:nvPr/>
          </p:nvSpPr>
          <p:spPr>
            <a:xfrm>
              <a:off x="0" y="0"/>
              <a:ext cx="6374978" cy="1112723"/>
            </a:xfrm>
            <a:custGeom>
              <a:avLst/>
              <a:gdLst/>
              <a:ahLst/>
              <a:cxnLst/>
              <a:rect l="l" t="t" r="r" b="b"/>
              <a:pathLst>
                <a:path w="6374978" h="1112723">
                  <a:moveTo>
                    <a:pt x="0" y="0"/>
                  </a:moveTo>
                  <a:lnTo>
                    <a:pt x="6374978" y="0"/>
                  </a:lnTo>
                  <a:lnTo>
                    <a:pt x="6374978" y="1112723"/>
                  </a:lnTo>
                  <a:lnTo>
                    <a:pt x="0" y="11127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6" name="Freeform 6"/>
            <p:cNvSpPr/>
            <p:nvPr/>
          </p:nvSpPr>
          <p:spPr>
            <a:xfrm>
              <a:off x="11584517" y="0"/>
              <a:ext cx="6374978" cy="1112723"/>
            </a:xfrm>
            <a:custGeom>
              <a:avLst/>
              <a:gdLst/>
              <a:ahLst/>
              <a:cxnLst/>
              <a:rect l="l" t="t" r="r" b="b"/>
              <a:pathLst>
                <a:path w="6374978" h="1112723">
                  <a:moveTo>
                    <a:pt x="0" y="0"/>
                  </a:moveTo>
                  <a:lnTo>
                    <a:pt x="6374979" y="0"/>
                  </a:lnTo>
                  <a:lnTo>
                    <a:pt x="6374979" y="1112723"/>
                  </a:lnTo>
                  <a:lnTo>
                    <a:pt x="0" y="11127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7" name="Freeform 7"/>
            <p:cNvSpPr/>
            <p:nvPr/>
          </p:nvSpPr>
          <p:spPr>
            <a:xfrm flipH="1">
              <a:off x="5799418" y="0"/>
              <a:ext cx="6374978" cy="1112723"/>
            </a:xfrm>
            <a:custGeom>
              <a:avLst/>
              <a:gdLst/>
              <a:ahLst/>
              <a:cxnLst/>
              <a:rect l="l" t="t" r="r" b="b"/>
              <a:pathLst>
                <a:path w="6374978" h="1112723">
                  <a:moveTo>
                    <a:pt x="6374979" y="0"/>
                  </a:moveTo>
                  <a:lnTo>
                    <a:pt x="0" y="0"/>
                  </a:lnTo>
                  <a:lnTo>
                    <a:pt x="0" y="1112723"/>
                  </a:lnTo>
                  <a:lnTo>
                    <a:pt x="6374979" y="1112723"/>
                  </a:lnTo>
                  <a:lnTo>
                    <a:pt x="637497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8" name="Freeform 8"/>
            <p:cNvSpPr/>
            <p:nvPr/>
          </p:nvSpPr>
          <p:spPr>
            <a:xfrm flipH="1">
              <a:off x="17402985" y="0"/>
              <a:ext cx="6374978" cy="1112723"/>
            </a:xfrm>
            <a:custGeom>
              <a:avLst/>
              <a:gdLst/>
              <a:ahLst/>
              <a:cxnLst/>
              <a:rect l="l" t="t" r="r" b="b"/>
              <a:pathLst>
                <a:path w="6374978" h="1112723">
                  <a:moveTo>
                    <a:pt x="6374978" y="0"/>
                  </a:moveTo>
                  <a:lnTo>
                    <a:pt x="0" y="0"/>
                  </a:lnTo>
                  <a:lnTo>
                    <a:pt x="0" y="1112723"/>
                  </a:lnTo>
                  <a:lnTo>
                    <a:pt x="6374978" y="1112723"/>
                  </a:lnTo>
                  <a:lnTo>
                    <a:pt x="6374978"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grpSp>
      <p:sp>
        <p:nvSpPr>
          <p:cNvPr id="9" name="Freeform 9"/>
          <p:cNvSpPr/>
          <p:nvPr/>
        </p:nvSpPr>
        <p:spPr>
          <a:xfrm rot="-10800000">
            <a:off x="15009217" y="401801"/>
            <a:ext cx="2834283" cy="2772445"/>
          </a:xfrm>
          <a:custGeom>
            <a:avLst/>
            <a:gdLst/>
            <a:ahLst/>
            <a:cxnLst/>
            <a:rect l="l" t="t" r="r" b="b"/>
            <a:pathLst>
              <a:path w="2834283" h="2772445">
                <a:moveTo>
                  <a:pt x="0" y="0"/>
                </a:moveTo>
                <a:lnTo>
                  <a:pt x="2834283" y="0"/>
                </a:lnTo>
                <a:lnTo>
                  <a:pt x="2834283" y="2772444"/>
                </a:lnTo>
                <a:lnTo>
                  <a:pt x="0" y="27724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sp>
        <p:nvSpPr>
          <p:cNvPr id="2" name="Freeform 2"/>
          <p:cNvSpPr/>
          <p:nvPr/>
        </p:nvSpPr>
        <p:spPr>
          <a:xfrm>
            <a:off x="646702" y="5804247"/>
            <a:ext cx="4138866" cy="3879241"/>
          </a:xfrm>
          <a:custGeom>
            <a:avLst/>
            <a:gdLst/>
            <a:ahLst/>
            <a:cxnLst/>
            <a:rect l="l" t="t" r="r" b="b"/>
            <a:pathLst>
              <a:path w="4138866" h="3879241">
                <a:moveTo>
                  <a:pt x="0" y="0"/>
                </a:moveTo>
                <a:lnTo>
                  <a:pt x="4138867" y="0"/>
                </a:lnTo>
                <a:lnTo>
                  <a:pt x="4138867" y="3879241"/>
                </a:lnTo>
                <a:lnTo>
                  <a:pt x="0" y="3879241"/>
                </a:lnTo>
                <a:lnTo>
                  <a:pt x="0" y="0"/>
                </a:lnTo>
                <a:close/>
              </a:path>
            </a:pathLst>
          </a:custGeom>
          <a:blipFill>
            <a:blip r:embed="rId2">
              <a:extLst>
                <a:ext uri="{96DAC541-7B7A-43D3-8B79-37D633B846F1}">
                  <asvg:svgBlip xmlns:asvg="http://schemas.microsoft.com/office/drawing/2016/SVG/main" r:embed="rId3"/>
                </a:ext>
              </a:extLst>
            </a:blip>
            <a:stretch>
              <a:fillRect t="-104444" r="-147978"/>
            </a:stretch>
          </a:blipFill>
        </p:spPr>
        <p:txBody>
          <a:bodyPr/>
          <a:lstStyle/>
          <a:p>
            <a:endParaRPr lang="vi-VN"/>
          </a:p>
        </p:txBody>
      </p:sp>
      <p:sp>
        <p:nvSpPr>
          <p:cNvPr id="3" name="Freeform 3"/>
          <p:cNvSpPr/>
          <p:nvPr/>
        </p:nvSpPr>
        <p:spPr>
          <a:xfrm flipH="1">
            <a:off x="13502431" y="5804247"/>
            <a:ext cx="4138866" cy="3879241"/>
          </a:xfrm>
          <a:custGeom>
            <a:avLst/>
            <a:gdLst/>
            <a:ahLst/>
            <a:cxnLst/>
            <a:rect l="l" t="t" r="r" b="b"/>
            <a:pathLst>
              <a:path w="4138866" h="3879241">
                <a:moveTo>
                  <a:pt x="4138867" y="0"/>
                </a:moveTo>
                <a:lnTo>
                  <a:pt x="0" y="0"/>
                </a:lnTo>
                <a:lnTo>
                  <a:pt x="0" y="3879241"/>
                </a:lnTo>
                <a:lnTo>
                  <a:pt x="4138867" y="3879241"/>
                </a:lnTo>
                <a:lnTo>
                  <a:pt x="4138867" y="0"/>
                </a:lnTo>
                <a:close/>
              </a:path>
            </a:pathLst>
          </a:custGeom>
          <a:blipFill>
            <a:blip r:embed="rId2">
              <a:extLst>
                <a:ext uri="{96DAC541-7B7A-43D3-8B79-37D633B846F1}">
                  <asvg:svgBlip xmlns:asvg="http://schemas.microsoft.com/office/drawing/2016/SVG/main" r:embed="rId3"/>
                </a:ext>
              </a:extLst>
            </a:blip>
            <a:stretch>
              <a:fillRect t="-104444" r="-147978"/>
            </a:stretch>
          </a:blipFill>
        </p:spPr>
        <p:txBody>
          <a:bodyPr/>
          <a:lstStyle/>
          <a:p>
            <a:endParaRPr lang="vi-VN"/>
          </a:p>
        </p:txBody>
      </p:sp>
      <p:sp>
        <p:nvSpPr>
          <p:cNvPr id="4" name="Freeform 4"/>
          <p:cNvSpPr/>
          <p:nvPr/>
        </p:nvSpPr>
        <p:spPr>
          <a:xfrm flipV="1">
            <a:off x="646702" y="432147"/>
            <a:ext cx="4138866" cy="3879241"/>
          </a:xfrm>
          <a:custGeom>
            <a:avLst/>
            <a:gdLst/>
            <a:ahLst/>
            <a:cxnLst/>
            <a:rect l="l" t="t" r="r" b="b"/>
            <a:pathLst>
              <a:path w="4138866" h="3879241">
                <a:moveTo>
                  <a:pt x="0" y="3879241"/>
                </a:moveTo>
                <a:lnTo>
                  <a:pt x="4138867" y="3879241"/>
                </a:lnTo>
                <a:lnTo>
                  <a:pt x="4138867" y="0"/>
                </a:lnTo>
                <a:lnTo>
                  <a:pt x="0" y="0"/>
                </a:lnTo>
                <a:lnTo>
                  <a:pt x="0" y="3879241"/>
                </a:lnTo>
                <a:close/>
              </a:path>
            </a:pathLst>
          </a:custGeom>
          <a:blipFill>
            <a:blip r:embed="rId2">
              <a:extLst>
                <a:ext uri="{96DAC541-7B7A-43D3-8B79-37D633B846F1}">
                  <asvg:svgBlip xmlns:asvg="http://schemas.microsoft.com/office/drawing/2016/SVG/main" r:embed="rId3"/>
                </a:ext>
              </a:extLst>
            </a:blip>
            <a:stretch>
              <a:fillRect t="-104444" r="-147978"/>
            </a:stretch>
          </a:blipFill>
        </p:spPr>
        <p:txBody>
          <a:bodyPr/>
          <a:lstStyle/>
          <a:p>
            <a:endParaRPr lang="vi-VN"/>
          </a:p>
        </p:txBody>
      </p:sp>
      <p:sp>
        <p:nvSpPr>
          <p:cNvPr id="5" name="Freeform 5"/>
          <p:cNvSpPr/>
          <p:nvPr/>
        </p:nvSpPr>
        <p:spPr>
          <a:xfrm flipH="1" flipV="1">
            <a:off x="13502431" y="432147"/>
            <a:ext cx="4138866" cy="3879241"/>
          </a:xfrm>
          <a:custGeom>
            <a:avLst/>
            <a:gdLst/>
            <a:ahLst/>
            <a:cxnLst/>
            <a:rect l="l" t="t" r="r" b="b"/>
            <a:pathLst>
              <a:path w="4138866" h="3879241">
                <a:moveTo>
                  <a:pt x="4138867" y="3879241"/>
                </a:moveTo>
                <a:lnTo>
                  <a:pt x="0" y="3879241"/>
                </a:lnTo>
                <a:lnTo>
                  <a:pt x="0" y="0"/>
                </a:lnTo>
                <a:lnTo>
                  <a:pt x="4138867" y="0"/>
                </a:lnTo>
                <a:lnTo>
                  <a:pt x="4138867" y="3879241"/>
                </a:lnTo>
                <a:close/>
              </a:path>
            </a:pathLst>
          </a:custGeom>
          <a:blipFill>
            <a:blip r:embed="rId2">
              <a:extLst>
                <a:ext uri="{96DAC541-7B7A-43D3-8B79-37D633B846F1}">
                  <asvg:svgBlip xmlns:asvg="http://schemas.microsoft.com/office/drawing/2016/SVG/main" r:embed="rId3"/>
                </a:ext>
              </a:extLst>
            </a:blip>
            <a:stretch>
              <a:fillRect t="-104444" r="-147978"/>
            </a:stretch>
          </a:blipFill>
        </p:spPr>
        <p:txBody>
          <a:bodyPr/>
          <a:lstStyle/>
          <a:p>
            <a:endParaRPr lang="vi-VN"/>
          </a:p>
        </p:txBody>
      </p:sp>
      <p:sp>
        <p:nvSpPr>
          <p:cNvPr id="7" name="TextBox 2">
            <a:extLst>
              <a:ext uri="{FF2B5EF4-FFF2-40B4-BE49-F238E27FC236}">
                <a16:creationId xmlns:a16="http://schemas.microsoft.com/office/drawing/2014/main" id="{F8068575-13A1-8877-875E-AC4286B5BD3E}"/>
              </a:ext>
            </a:extLst>
          </p:cNvPr>
          <p:cNvSpPr txBox="1"/>
          <p:nvPr/>
        </p:nvSpPr>
        <p:spPr>
          <a:xfrm>
            <a:off x="3276600" y="1756214"/>
            <a:ext cx="13022096" cy="1231106"/>
          </a:xfrm>
          <a:prstGeom prst="rect">
            <a:avLst/>
          </a:prstGeom>
        </p:spPr>
        <p:txBody>
          <a:bodyPr wrap="square" lIns="0" tIns="0" rIns="0" bIns="0" rtlCol="0" anchor="t">
            <a:spAutoFit/>
          </a:bodyPr>
          <a:lstStyle/>
          <a:p>
            <a:pPr marL="0" lvl="0" indent="0" algn="l">
              <a:lnSpc>
                <a:spcPts val="9600"/>
              </a:lnSpc>
              <a:spcBef>
                <a:spcPct val="0"/>
              </a:spcBef>
            </a:pPr>
            <a:r>
              <a:rPr lang="en-US" sz="8000" dirty="0" err="1">
                <a:solidFill>
                  <a:srgbClr val="2E2E2E"/>
                </a:solidFill>
                <a:latin typeface="Faustina"/>
                <a:ea typeface="Faustina"/>
                <a:cs typeface="Faustina"/>
                <a:sym typeface="Faustina"/>
              </a:rPr>
              <a:t>Ứng</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dụng</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thực</a:t>
            </a:r>
            <a:r>
              <a:rPr lang="en-US" sz="8000" dirty="0">
                <a:solidFill>
                  <a:srgbClr val="2E2E2E"/>
                </a:solidFill>
                <a:latin typeface="Faustina"/>
                <a:ea typeface="Faustina"/>
                <a:cs typeface="Faustina"/>
                <a:sym typeface="Faustina"/>
              </a:rPr>
              <a:t> </a:t>
            </a:r>
            <a:r>
              <a:rPr lang="en-US" sz="8000" dirty="0" err="1">
                <a:solidFill>
                  <a:srgbClr val="2E2E2E"/>
                </a:solidFill>
                <a:latin typeface="Faustina"/>
                <a:ea typeface="Faustina"/>
                <a:cs typeface="Faustina"/>
                <a:sym typeface="Faustina"/>
              </a:rPr>
              <a:t>tiễn</a:t>
            </a:r>
            <a:endParaRPr lang="en-US" sz="8000" dirty="0">
              <a:solidFill>
                <a:srgbClr val="2E2E2E"/>
              </a:solidFill>
              <a:latin typeface="Faustina"/>
              <a:ea typeface="Faustina"/>
              <a:cs typeface="Faustina"/>
              <a:sym typeface="Faustina"/>
            </a:endParaRPr>
          </a:p>
        </p:txBody>
      </p:sp>
      <p:sp>
        <p:nvSpPr>
          <p:cNvPr id="8" name="TextBox 4">
            <a:extLst>
              <a:ext uri="{FF2B5EF4-FFF2-40B4-BE49-F238E27FC236}">
                <a16:creationId xmlns:a16="http://schemas.microsoft.com/office/drawing/2014/main" id="{8108C0EC-FB86-BB97-9AC8-83A794A0EBF3}"/>
              </a:ext>
            </a:extLst>
          </p:cNvPr>
          <p:cNvSpPr txBox="1"/>
          <p:nvPr/>
        </p:nvSpPr>
        <p:spPr>
          <a:xfrm>
            <a:off x="2919915" y="3025420"/>
            <a:ext cx="12651949" cy="6011839"/>
          </a:xfrm>
          <a:prstGeom prst="rect">
            <a:avLst/>
          </a:prstGeom>
        </p:spPr>
        <p:txBody>
          <a:bodyPr lIns="0" tIns="0" rIns="0" bIns="0" rtlCol="0" anchor="t">
            <a:spAutoFit/>
          </a:bodyPr>
          <a:lstStyle/>
          <a:p>
            <a:pPr marL="280671" lvl="1" algn="l">
              <a:lnSpc>
                <a:spcPts val="4290"/>
              </a:lnSpc>
            </a:pPr>
            <a:r>
              <a:rPr lang="en-US" sz="2949" b="1" dirty="0" err="1">
                <a:solidFill>
                  <a:srgbClr val="2E2E2E"/>
                </a:solidFill>
                <a:latin typeface="Asap"/>
                <a:sym typeface="Asap"/>
              </a:rPr>
              <a:t>Đo</a:t>
            </a:r>
            <a:r>
              <a:rPr lang="en-US" sz="2949" b="1" dirty="0">
                <a:solidFill>
                  <a:srgbClr val="2E2E2E"/>
                </a:solidFill>
                <a:latin typeface="Asap"/>
                <a:sym typeface="Asap"/>
              </a:rPr>
              <a:t> </a:t>
            </a:r>
            <a:r>
              <a:rPr lang="en-US" sz="2949" b="1" dirty="0" err="1">
                <a:solidFill>
                  <a:srgbClr val="2E2E2E"/>
                </a:solidFill>
                <a:latin typeface="Asap"/>
                <a:sym typeface="Asap"/>
              </a:rPr>
              <a:t>lường</a:t>
            </a:r>
            <a:r>
              <a:rPr lang="en-US" sz="2949" b="1" dirty="0">
                <a:solidFill>
                  <a:srgbClr val="2E2E2E"/>
                </a:solidFill>
                <a:latin typeface="Asap"/>
                <a:sym typeface="Asap"/>
              </a:rPr>
              <a:t> </a:t>
            </a:r>
            <a:r>
              <a:rPr lang="en-US" sz="2949" b="1" dirty="0" err="1">
                <a:solidFill>
                  <a:srgbClr val="2E2E2E"/>
                </a:solidFill>
                <a:latin typeface="Asap"/>
                <a:sym typeface="Asap"/>
              </a:rPr>
              <a:t>hiệu</a:t>
            </a:r>
            <a:r>
              <a:rPr lang="en-US" sz="2949" b="1" dirty="0">
                <a:solidFill>
                  <a:srgbClr val="2E2E2E"/>
                </a:solidFill>
                <a:latin typeface="Asap"/>
                <a:sym typeface="Asap"/>
              </a:rPr>
              <a:t> </a:t>
            </a:r>
            <a:r>
              <a:rPr lang="en-US" sz="2949" b="1" dirty="0" err="1">
                <a:solidFill>
                  <a:srgbClr val="2E2E2E"/>
                </a:solidFill>
                <a:latin typeface="Asap"/>
                <a:sym typeface="Asap"/>
              </a:rPr>
              <a:t>suất</a:t>
            </a:r>
            <a:r>
              <a:rPr lang="en-US" sz="2949" b="1" dirty="0">
                <a:solidFill>
                  <a:srgbClr val="2E2E2E"/>
                </a:solidFill>
                <a:latin typeface="Asap"/>
                <a:sym typeface="Asap"/>
              </a:rPr>
              <a:t> </a:t>
            </a:r>
            <a:r>
              <a:rPr lang="en-US" sz="2949" b="1" dirty="0" err="1">
                <a:solidFill>
                  <a:srgbClr val="2E2E2E"/>
                </a:solidFill>
                <a:latin typeface="Asap"/>
                <a:sym typeface="Asap"/>
              </a:rPr>
              <a:t>các</a:t>
            </a:r>
            <a:r>
              <a:rPr lang="en-US" sz="2949" b="1" dirty="0">
                <a:solidFill>
                  <a:srgbClr val="2E2E2E"/>
                </a:solidFill>
                <a:latin typeface="Asap"/>
                <a:sym typeface="Asap"/>
              </a:rPr>
              <a:t> </a:t>
            </a:r>
            <a:r>
              <a:rPr lang="en-US" sz="2949" b="1" dirty="0" err="1">
                <a:solidFill>
                  <a:srgbClr val="2E2E2E"/>
                </a:solidFill>
                <a:latin typeface="Asap"/>
                <a:sym typeface="Asap"/>
              </a:rPr>
              <a:t>hệ</a:t>
            </a:r>
            <a:r>
              <a:rPr lang="en-US" sz="2949" b="1" dirty="0">
                <a:solidFill>
                  <a:srgbClr val="2E2E2E"/>
                </a:solidFill>
                <a:latin typeface="Asap"/>
                <a:sym typeface="Asap"/>
              </a:rPr>
              <a:t> </a:t>
            </a:r>
            <a:r>
              <a:rPr lang="en-US" sz="2949" b="1" dirty="0" err="1">
                <a:solidFill>
                  <a:srgbClr val="2E2E2E"/>
                </a:solidFill>
                <a:latin typeface="Asap"/>
                <a:sym typeface="Asap"/>
              </a:rPr>
              <a:t>thống</a:t>
            </a:r>
            <a:r>
              <a:rPr lang="en-US" sz="2949" b="1" dirty="0">
                <a:solidFill>
                  <a:srgbClr val="2E2E2E"/>
                </a:solidFill>
                <a:latin typeface="Asap"/>
                <a:sym typeface="Asap"/>
              </a:rPr>
              <a:t> Big Data:</a:t>
            </a:r>
          </a:p>
          <a:p>
            <a:pPr marL="737871" lvl="2">
              <a:lnSpc>
                <a:spcPts val="4290"/>
              </a:lnSpc>
            </a:pPr>
            <a:r>
              <a:rPr lang="vi-VN" sz="2949" dirty="0">
                <a:solidFill>
                  <a:srgbClr val="2E2E2E"/>
                </a:solidFill>
                <a:latin typeface="Asap"/>
              </a:rPr>
              <a:t>HiBench giúp các doanh nghiệp tối ưu hóa hiệu suất của hệ thống Hadoop, Spark và các nền tảng tương tự bằng cách phát hiện ra các điểm yếu về hiệu năng trong quá trình xử lý dữ liệu.</a:t>
            </a:r>
            <a:endParaRPr lang="vi-VN" sz="2949" dirty="0">
              <a:solidFill>
                <a:srgbClr val="2E2E2E"/>
              </a:solidFill>
              <a:latin typeface="Asap"/>
              <a:sym typeface="Asap"/>
            </a:endParaRPr>
          </a:p>
          <a:p>
            <a:pPr marL="280671" lvl="1">
              <a:lnSpc>
                <a:spcPts val="4290"/>
              </a:lnSpc>
            </a:pPr>
            <a:r>
              <a:rPr lang="vi-VN" sz="2949" b="1" dirty="0">
                <a:solidFill>
                  <a:srgbClr val="2E2E2E"/>
                </a:solidFill>
                <a:latin typeface="Asap"/>
              </a:rPr>
              <a:t>Các doanh nghiệp sử dụng HiBench:</a:t>
            </a:r>
          </a:p>
          <a:p>
            <a:pPr marL="737871" lvl="2">
              <a:lnSpc>
                <a:spcPts val="4290"/>
              </a:lnSpc>
            </a:pPr>
            <a:r>
              <a:rPr lang="vi-VN" sz="2949" dirty="0">
                <a:solidFill>
                  <a:srgbClr val="2E2E2E"/>
                </a:solidFill>
                <a:latin typeface="Asap"/>
              </a:rPr>
              <a:t>Các công ty lớn đã sử dụng HiBench để cải thiện hệ thống dữ liệu, như Intel, Yahoo!, hoặc các tổ chức có hệ thống xử lý Big Data lớn.</a:t>
            </a:r>
          </a:p>
          <a:p>
            <a:pPr marL="280671" lvl="1">
              <a:lnSpc>
                <a:spcPts val="4290"/>
              </a:lnSpc>
            </a:pPr>
            <a:r>
              <a:rPr lang="vi-VN" sz="2949" b="1" dirty="0">
                <a:solidFill>
                  <a:srgbClr val="2E2E2E"/>
                </a:solidFill>
                <a:latin typeface="Asap"/>
              </a:rPr>
              <a:t>Lợi ích của HiBench:</a:t>
            </a:r>
          </a:p>
          <a:p>
            <a:pPr marL="737871" lvl="2">
              <a:lnSpc>
                <a:spcPts val="4290"/>
              </a:lnSpc>
            </a:pPr>
            <a:r>
              <a:rPr lang="vi-VN" sz="2949" dirty="0">
                <a:solidFill>
                  <a:srgbClr val="2E2E2E"/>
                </a:solidFill>
                <a:latin typeface="Asap"/>
              </a:rPr>
              <a:t>Giúp tiết kiệm tài nguyên, tối ưu hóa hiệu suất xử lý dữ liệu, và tăng khả năng xử lý các kịch bản phức tạp hơn.</a:t>
            </a:r>
          </a:p>
          <a:p>
            <a:pPr marL="737871" lvl="2">
              <a:lnSpc>
                <a:spcPts val="4290"/>
              </a:lnSpc>
            </a:pPr>
            <a:endParaRPr lang="vi-VN" sz="2949" dirty="0">
              <a:solidFill>
                <a:srgbClr val="2E2E2E"/>
              </a:solidFill>
              <a:latin typeface="As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grpSp>
        <p:nvGrpSpPr>
          <p:cNvPr id="2" name="Group 2"/>
          <p:cNvGrpSpPr/>
          <p:nvPr/>
        </p:nvGrpSpPr>
        <p:grpSpPr>
          <a:xfrm>
            <a:off x="2209800" y="1368455"/>
            <a:ext cx="14325600" cy="6359740"/>
            <a:chOff x="1574800" y="-3187782"/>
            <a:chExt cx="19100800" cy="8479651"/>
          </a:xfrm>
        </p:grpSpPr>
        <p:sp>
          <p:nvSpPr>
            <p:cNvPr id="3" name="TextBox 3"/>
            <p:cNvSpPr txBox="1"/>
            <p:nvPr/>
          </p:nvSpPr>
          <p:spPr>
            <a:xfrm>
              <a:off x="1580148" y="-863660"/>
              <a:ext cx="18181052" cy="6155529"/>
            </a:xfrm>
            <a:prstGeom prst="rect">
              <a:avLst/>
            </a:prstGeom>
          </p:spPr>
          <p:txBody>
            <a:bodyPr wrap="square" lIns="0" tIns="0" rIns="0" bIns="0" rtlCol="0" anchor="t">
              <a:spAutoFit/>
            </a:bodyPr>
            <a:lstStyle/>
            <a:p>
              <a:pPr marL="0" lvl="0" indent="0" algn="l">
                <a:lnSpc>
                  <a:spcPts val="3575"/>
                </a:lnSpc>
                <a:spcBef>
                  <a:spcPct val="0"/>
                </a:spcBef>
              </a:pPr>
              <a:r>
                <a:rPr lang="en-US" sz="3200" b="1" dirty="0" err="1">
                  <a:solidFill>
                    <a:srgbClr val="F6F6E9"/>
                  </a:solidFill>
                  <a:latin typeface="Asap"/>
                  <a:ea typeface="Asap"/>
                  <a:cs typeface="Asap"/>
                  <a:sym typeface="Asap"/>
                </a:rPr>
                <a:t>TeraSort</a:t>
              </a:r>
              <a:r>
                <a:rPr lang="en-US" sz="3200" b="1" dirty="0">
                  <a:solidFill>
                    <a:srgbClr val="F6F6E9"/>
                  </a:solidFill>
                  <a:latin typeface="Asap"/>
                  <a:ea typeface="Asap"/>
                  <a:cs typeface="Asap"/>
                  <a:sym typeface="Asap"/>
                </a:rPr>
                <a:t> </a:t>
              </a:r>
              <a:r>
                <a:rPr lang="en-US" sz="3200" b="1" dirty="0" err="1">
                  <a:solidFill>
                    <a:srgbClr val="F6F6E9"/>
                  </a:solidFill>
                  <a:latin typeface="Asap"/>
                  <a:ea typeface="Asap"/>
                  <a:cs typeface="Asap"/>
                  <a:sym typeface="Asap"/>
                </a:rPr>
                <a:t>và</a:t>
              </a:r>
              <a:r>
                <a:rPr lang="en-US" sz="3200" b="1" dirty="0">
                  <a:solidFill>
                    <a:srgbClr val="F6F6E9"/>
                  </a:solidFill>
                  <a:latin typeface="Asap"/>
                  <a:ea typeface="Asap"/>
                  <a:cs typeface="Asap"/>
                  <a:sym typeface="Asap"/>
                </a:rPr>
                <a:t> </a:t>
              </a:r>
              <a:r>
                <a:rPr lang="en-US" sz="3200" b="1" dirty="0" err="1">
                  <a:solidFill>
                    <a:srgbClr val="F6F6E9"/>
                  </a:solidFill>
                  <a:latin typeface="Asap"/>
                  <a:ea typeface="Asap"/>
                  <a:cs typeface="Asap"/>
                  <a:sym typeface="Asap"/>
                </a:rPr>
                <a:t>TestDFSIO</a:t>
              </a:r>
              <a:r>
                <a:rPr lang="en-US" sz="3200" b="1" dirty="0">
                  <a:solidFill>
                    <a:srgbClr val="F6F6E9"/>
                  </a:solidFill>
                  <a:latin typeface="Asap"/>
                  <a:ea typeface="Asap"/>
                  <a:cs typeface="Asap"/>
                  <a:sym typeface="Asap"/>
                </a:rPr>
                <a:t>:</a:t>
              </a:r>
            </a:p>
            <a:p>
              <a:pPr lvl="1">
                <a:lnSpc>
                  <a:spcPts val="3575"/>
                </a:lnSpc>
                <a:spcBef>
                  <a:spcPct val="0"/>
                </a:spcBef>
              </a:pPr>
              <a:r>
                <a:rPr lang="vi-VN" sz="3200" dirty="0">
                  <a:solidFill>
                    <a:srgbClr val="F6F6E9"/>
                  </a:solidFill>
                  <a:latin typeface="Asap"/>
                </a:rPr>
                <a:t>So sánh HiBench với các công cụ đơn giản như TeraSort, một công cụ sắp xếp dữ liệu cơ bản, và TestDFSIO, một công cụ kiểm tra hiệu suất hệ thống file HDFS. HiBench toàn diện hơn với nhiều kịch bản thử nghiệm phức tạp.</a:t>
              </a:r>
            </a:p>
            <a:p>
              <a:pPr>
                <a:lnSpc>
                  <a:spcPts val="3575"/>
                </a:lnSpc>
                <a:spcBef>
                  <a:spcPct val="0"/>
                </a:spcBef>
              </a:pPr>
              <a:r>
                <a:rPr lang="vi-VN" sz="3200" b="1" dirty="0">
                  <a:solidFill>
                    <a:srgbClr val="F6F6E9"/>
                  </a:solidFill>
                  <a:latin typeface="Asap"/>
                </a:rPr>
                <a:t>Lợi thế của HiBench:</a:t>
              </a:r>
            </a:p>
            <a:p>
              <a:pPr lvl="1">
                <a:lnSpc>
                  <a:spcPts val="3575"/>
                </a:lnSpc>
                <a:spcBef>
                  <a:spcPct val="0"/>
                </a:spcBef>
              </a:pPr>
              <a:r>
                <a:rPr lang="vi-VN" sz="3200" dirty="0">
                  <a:solidFill>
                    <a:srgbClr val="F6F6E9"/>
                  </a:solidFill>
                  <a:latin typeface="Asap"/>
                </a:rPr>
                <a:t>HiBench không chỉ kiểm tra khả năng xử lý dữ liệu của hệ thống mà còn cung cấp các kịch bản cụ thể cho nhiều ứng dụng khác nhau, từ machine learning đến SQL và xử lý streaming.</a:t>
              </a:r>
            </a:p>
            <a:p>
              <a:pPr lvl="1">
                <a:lnSpc>
                  <a:spcPts val="3575"/>
                </a:lnSpc>
                <a:spcBef>
                  <a:spcPct val="0"/>
                </a:spcBef>
              </a:pPr>
              <a:endParaRPr lang="en-US" sz="3200" dirty="0">
                <a:solidFill>
                  <a:srgbClr val="F6F6E9"/>
                </a:solidFill>
                <a:latin typeface="Asap"/>
                <a:sym typeface="Asap"/>
              </a:endParaRPr>
            </a:p>
          </p:txBody>
        </p:sp>
        <p:sp>
          <p:nvSpPr>
            <p:cNvPr id="4" name="TextBox 4"/>
            <p:cNvSpPr txBox="1"/>
            <p:nvPr/>
          </p:nvSpPr>
          <p:spPr>
            <a:xfrm>
              <a:off x="1574800" y="-3187782"/>
              <a:ext cx="19100800" cy="1333698"/>
            </a:xfrm>
            <a:prstGeom prst="rect">
              <a:avLst/>
            </a:prstGeom>
          </p:spPr>
          <p:txBody>
            <a:bodyPr wrap="square" lIns="0" tIns="0" rIns="0" bIns="0" rtlCol="0" anchor="t">
              <a:spAutoFit/>
            </a:bodyPr>
            <a:lstStyle/>
            <a:p>
              <a:pPr algn="l">
                <a:lnSpc>
                  <a:spcPts val="7800"/>
                </a:lnSpc>
              </a:pPr>
              <a:r>
                <a:rPr lang="en-US" sz="6500" dirty="0">
                  <a:solidFill>
                    <a:srgbClr val="F6F6E9"/>
                  </a:solidFill>
                  <a:latin typeface="Faustina"/>
                  <a:ea typeface="Faustina"/>
                  <a:cs typeface="Faustina"/>
                  <a:sym typeface="Faustina"/>
                </a:rPr>
                <a:t>So </a:t>
              </a:r>
              <a:r>
                <a:rPr lang="en-US" sz="6500" dirty="0" err="1">
                  <a:solidFill>
                    <a:srgbClr val="F6F6E9"/>
                  </a:solidFill>
                  <a:latin typeface="Faustina"/>
                  <a:ea typeface="Faustina"/>
                  <a:cs typeface="Faustina"/>
                  <a:sym typeface="Faustina"/>
                </a:rPr>
                <a:t>sánh</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HiBench</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với</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các</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công</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cụ</a:t>
              </a:r>
              <a:r>
                <a:rPr lang="en-US" sz="6500" dirty="0">
                  <a:solidFill>
                    <a:srgbClr val="F6F6E9"/>
                  </a:solidFill>
                  <a:latin typeface="Faustina"/>
                  <a:ea typeface="Faustina"/>
                  <a:cs typeface="Faustina"/>
                  <a:sym typeface="Faustina"/>
                </a:rPr>
                <a:t> </a:t>
              </a:r>
              <a:r>
                <a:rPr lang="en-US" sz="6500" dirty="0" err="1">
                  <a:solidFill>
                    <a:srgbClr val="F6F6E9"/>
                  </a:solidFill>
                  <a:latin typeface="Faustina"/>
                  <a:ea typeface="Faustina"/>
                  <a:cs typeface="Faustina"/>
                  <a:sym typeface="Faustina"/>
                </a:rPr>
                <a:t>khác</a:t>
              </a:r>
              <a:endParaRPr lang="en-US" sz="6500" dirty="0">
                <a:solidFill>
                  <a:srgbClr val="F6F6E9"/>
                </a:solidFill>
                <a:latin typeface="Faustina"/>
                <a:ea typeface="Faustina"/>
                <a:cs typeface="Faustina"/>
                <a:sym typeface="Faustina"/>
              </a:endParaRPr>
            </a:p>
          </p:txBody>
        </p:sp>
      </p:grpSp>
      <p:sp>
        <p:nvSpPr>
          <p:cNvPr id="5" name="Freeform 5"/>
          <p:cNvSpPr/>
          <p:nvPr/>
        </p:nvSpPr>
        <p:spPr>
          <a:xfrm rot="-1800172">
            <a:off x="16368357" y="7274332"/>
            <a:ext cx="3669035" cy="3972380"/>
          </a:xfrm>
          <a:custGeom>
            <a:avLst/>
            <a:gdLst/>
            <a:ahLst/>
            <a:cxnLst/>
            <a:rect l="l" t="t" r="r" b="b"/>
            <a:pathLst>
              <a:path w="3669035" h="3972380">
                <a:moveTo>
                  <a:pt x="0" y="0"/>
                </a:moveTo>
                <a:lnTo>
                  <a:pt x="3669035" y="0"/>
                </a:lnTo>
                <a:lnTo>
                  <a:pt x="3669035" y="3972381"/>
                </a:lnTo>
                <a:lnTo>
                  <a:pt x="0" y="39723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15621000" y="-1333500"/>
            <a:ext cx="3707632" cy="4170138"/>
          </a:xfrm>
          <a:custGeom>
            <a:avLst/>
            <a:gdLst/>
            <a:ahLst/>
            <a:cxnLst/>
            <a:rect l="l" t="t" r="r" b="b"/>
            <a:pathLst>
              <a:path w="3707632" h="4170138">
                <a:moveTo>
                  <a:pt x="0" y="0"/>
                </a:moveTo>
                <a:lnTo>
                  <a:pt x="3707632" y="0"/>
                </a:lnTo>
                <a:lnTo>
                  <a:pt x="3707632" y="4170138"/>
                </a:lnTo>
                <a:lnTo>
                  <a:pt x="0" y="41701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7" name="Freeform 7"/>
          <p:cNvSpPr/>
          <p:nvPr/>
        </p:nvSpPr>
        <p:spPr>
          <a:xfrm>
            <a:off x="-457200" y="-1562100"/>
            <a:ext cx="3340095" cy="4156227"/>
          </a:xfrm>
          <a:custGeom>
            <a:avLst/>
            <a:gdLst/>
            <a:ahLst/>
            <a:cxnLst/>
            <a:rect l="l" t="t" r="r" b="b"/>
            <a:pathLst>
              <a:path w="3340095" h="4156227">
                <a:moveTo>
                  <a:pt x="0" y="0"/>
                </a:moveTo>
                <a:lnTo>
                  <a:pt x="3340095" y="0"/>
                </a:lnTo>
                <a:lnTo>
                  <a:pt x="3340095" y="4156227"/>
                </a:lnTo>
                <a:lnTo>
                  <a:pt x="0" y="41562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8" name="Freeform 6">
            <a:extLst>
              <a:ext uri="{FF2B5EF4-FFF2-40B4-BE49-F238E27FC236}">
                <a16:creationId xmlns:a16="http://schemas.microsoft.com/office/drawing/2014/main" id="{10048634-550D-905E-6B9C-B76E59619D17}"/>
              </a:ext>
            </a:extLst>
          </p:cNvPr>
          <p:cNvSpPr/>
          <p:nvPr/>
        </p:nvSpPr>
        <p:spPr>
          <a:xfrm>
            <a:off x="-825116" y="7175453"/>
            <a:ext cx="3707632" cy="4170138"/>
          </a:xfrm>
          <a:custGeom>
            <a:avLst/>
            <a:gdLst/>
            <a:ahLst/>
            <a:cxnLst/>
            <a:rect l="l" t="t" r="r" b="b"/>
            <a:pathLst>
              <a:path w="3707632" h="4170138">
                <a:moveTo>
                  <a:pt x="0" y="0"/>
                </a:moveTo>
                <a:lnTo>
                  <a:pt x="3707632" y="0"/>
                </a:lnTo>
                <a:lnTo>
                  <a:pt x="3707632" y="4170138"/>
                </a:lnTo>
                <a:lnTo>
                  <a:pt x="0" y="41701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E9"/>
        </a:solidFill>
        <a:effectLst/>
      </p:bgPr>
    </p:bg>
    <p:spTree>
      <p:nvGrpSpPr>
        <p:cNvPr id="1" name=""/>
        <p:cNvGrpSpPr/>
        <p:nvPr/>
      </p:nvGrpSpPr>
      <p:grpSpPr>
        <a:xfrm>
          <a:off x="0" y="0"/>
          <a:ext cx="0" cy="0"/>
          <a:chOff x="0" y="0"/>
          <a:chExt cx="0" cy="0"/>
        </a:xfrm>
      </p:grpSpPr>
      <p:grpSp>
        <p:nvGrpSpPr>
          <p:cNvPr id="2" name="Group 2"/>
          <p:cNvGrpSpPr/>
          <p:nvPr/>
        </p:nvGrpSpPr>
        <p:grpSpPr>
          <a:xfrm>
            <a:off x="1806883" y="4290188"/>
            <a:ext cx="5725657" cy="1579766"/>
            <a:chOff x="-10695" y="-403368"/>
            <a:chExt cx="7634209" cy="2106355"/>
          </a:xfrm>
        </p:grpSpPr>
        <p:sp>
          <p:nvSpPr>
            <p:cNvPr id="3" name="TextBox 3"/>
            <p:cNvSpPr txBox="1"/>
            <p:nvPr/>
          </p:nvSpPr>
          <p:spPr>
            <a:xfrm>
              <a:off x="-10695" y="-403368"/>
              <a:ext cx="7634209" cy="977277"/>
            </a:xfrm>
            <a:prstGeom prst="rect">
              <a:avLst/>
            </a:prstGeom>
          </p:spPr>
          <p:txBody>
            <a:bodyPr lIns="0" tIns="0" rIns="0" bIns="0" rtlCol="0" anchor="t">
              <a:spAutoFit/>
            </a:bodyPr>
            <a:lstStyle/>
            <a:p>
              <a:pPr algn="ctr">
                <a:lnSpc>
                  <a:spcPts val="6240"/>
                </a:lnSpc>
              </a:pPr>
              <a:r>
                <a:rPr lang="en-US" sz="4800" dirty="0">
                  <a:solidFill>
                    <a:srgbClr val="2E2E2E"/>
                  </a:solidFill>
                  <a:latin typeface="Asap"/>
                  <a:ea typeface="Asap"/>
                  <a:cs typeface="Asap"/>
                  <a:sym typeface="Asap"/>
                </a:rPr>
                <a:t>Xu </a:t>
              </a:r>
              <a:r>
                <a:rPr lang="en-US" sz="4800" dirty="0" err="1">
                  <a:solidFill>
                    <a:srgbClr val="2E2E2E"/>
                  </a:solidFill>
                  <a:latin typeface="Asap"/>
                  <a:ea typeface="Asap"/>
                  <a:cs typeface="Asap"/>
                  <a:sym typeface="Asap"/>
                </a:rPr>
                <a:t>hướng</a:t>
              </a:r>
              <a:r>
                <a:rPr lang="en-US" sz="4800" dirty="0">
                  <a:solidFill>
                    <a:srgbClr val="2E2E2E"/>
                  </a:solidFill>
                  <a:latin typeface="Asap"/>
                  <a:ea typeface="Asap"/>
                  <a:cs typeface="Asap"/>
                  <a:sym typeface="Asap"/>
                </a:rPr>
                <a:t> </a:t>
              </a:r>
              <a:r>
                <a:rPr lang="en-US" sz="4800" dirty="0" err="1">
                  <a:solidFill>
                    <a:srgbClr val="2E2E2E"/>
                  </a:solidFill>
                  <a:latin typeface="Asap"/>
                  <a:ea typeface="Asap"/>
                  <a:cs typeface="Asap"/>
                  <a:sym typeface="Asap"/>
                </a:rPr>
                <a:t>phát</a:t>
              </a:r>
              <a:r>
                <a:rPr lang="en-US" sz="4800" dirty="0">
                  <a:solidFill>
                    <a:srgbClr val="2E2E2E"/>
                  </a:solidFill>
                  <a:latin typeface="Asap"/>
                  <a:ea typeface="Asap"/>
                  <a:cs typeface="Asap"/>
                  <a:sym typeface="Asap"/>
                </a:rPr>
                <a:t> </a:t>
              </a:r>
              <a:r>
                <a:rPr lang="en-US" sz="4800" dirty="0" err="1">
                  <a:solidFill>
                    <a:srgbClr val="2E2E2E"/>
                  </a:solidFill>
                  <a:latin typeface="Asap"/>
                  <a:ea typeface="Asap"/>
                  <a:cs typeface="Asap"/>
                  <a:sym typeface="Asap"/>
                </a:rPr>
                <a:t>triển</a:t>
              </a:r>
              <a:endParaRPr lang="en-US" sz="4800" dirty="0">
                <a:solidFill>
                  <a:srgbClr val="2E2E2E"/>
                </a:solidFill>
                <a:latin typeface="Asap"/>
                <a:ea typeface="Asap"/>
                <a:cs typeface="Asap"/>
                <a:sym typeface="Asap"/>
              </a:endParaRPr>
            </a:p>
          </p:txBody>
        </p:sp>
        <p:sp>
          <p:nvSpPr>
            <p:cNvPr id="4" name="TextBox 4"/>
            <p:cNvSpPr txBox="1"/>
            <p:nvPr/>
          </p:nvSpPr>
          <p:spPr>
            <a:xfrm>
              <a:off x="499532" y="1150699"/>
              <a:ext cx="6635142" cy="552288"/>
            </a:xfrm>
            <a:prstGeom prst="rect">
              <a:avLst/>
            </a:prstGeom>
          </p:spPr>
          <p:txBody>
            <a:bodyPr lIns="0" tIns="0" rIns="0" bIns="0" rtlCol="0" anchor="t">
              <a:spAutoFit/>
            </a:bodyPr>
            <a:lstStyle/>
            <a:p>
              <a:pPr algn="ctr">
                <a:lnSpc>
                  <a:spcPts val="3542"/>
                </a:lnSpc>
              </a:pPr>
              <a:r>
                <a:rPr lang="en-US" sz="2724" dirty="0">
                  <a:solidFill>
                    <a:srgbClr val="2E2E2E"/>
                  </a:solidFill>
                  <a:latin typeface="Asap"/>
                  <a:ea typeface="Asap"/>
                  <a:cs typeface="Asap"/>
                  <a:sym typeface="Asap"/>
                </a:rPr>
                <a:t>.</a:t>
              </a:r>
            </a:p>
          </p:txBody>
        </p:sp>
      </p:grpSp>
      <p:sp>
        <p:nvSpPr>
          <p:cNvPr id="5" name="TextBox 5"/>
          <p:cNvSpPr txBox="1"/>
          <p:nvPr/>
        </p:nvSpPr>
        <p:spPr>
          <a:xfrm>
            <a:off x="2650955" y="1607552"/>
            <a:ext cx="12986089" cy="980525"/>
          </a:xfrm>
          <a:prstGeom prst="rect">
            <a:avLst/>
          </a:prstGeom>
        </p:spPr>
        <p:txBody>
          <a:bodyPr lIns="0" tIns="0" rIns="0" bIns="0" rtlCol="0" anchor="t">
            <a:spAutoFit/>
          </a:bodyPr>
          <a:lstStyle/>
          <a:p>
            <a:pPr algn="ctr">
              <a:lnSpc>
                <a:spcPts val="8250"/>
              </a:lnSpc>
            </a:pPr>
            <a:r>
              <a:rPr lang="en-US" sz="6875" dirty="0" err="1">
                <a:solidFill>
                  <a:srgbClr val="2E2E2E"/>
                </a:solidFill>
                <a:latin typeface="Faustina"/>
                <a:ea typeface="Faustina"/>
                <a:cs typeface="Faustina"/>
                <a:sym typeface="Faustina"/>
              </a:rPr>
              <a:t>Tương</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lai</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của</a:t>
            </a:r>
            <a:r>
              <a:rPr lang="en-US" sz="6875" dirty="0">
                <a:solidFill>
                  <a:srgbClr val="2E2E2E"/>
                </a:solidFill>
                <a:latin typeface="Faustina"/>
                <a:ea typeface="Faustina"/>
                <a:cs typeface="Faustina"/>
                <a:sym typeface="Faustina"/>
              </a:rPr>
              <a:t> </a:t>
            </a:r>
            <a:r>
              <a:rPr lang="en-US" sz="6875" dirty="0" err="1">
                <a:solidFill>
                  <a:srgbClr val="2E2E2E"/>
                </a:solidFill>
                <a:latin typeface="Faustina"/>
                <a:ea typeface="Faustina"/>
                <a:cs typeface="Faustina"/>
                <a:sym typeface="Faustina"/>
              </a:rPr>
              <a:t>HiBench</a:t>
            </a:r>
            <a:endParaRPr lang="en-US" sz="6875" dirty="0">
              <a:solidFill>
                <a:srgbClr val="2E2E2E"/>
              </a:solidFill>
              <a:latin typeface="Faustina"/>
              <a:ea typeface="Faustina"/>
              <a:cs typeface="Faustina"/>
              <a:sym typeface="Faustina"/>
            </a:endParaRPr>
          </a:p>
        </p:txBody>
      </p:sp>
      <p:sp>
        <p:nvSpPr>
          <p:cNvPr id="6" name="Freeform 6"/>
          <p:cNvSpPr/>
          <p:nvPr/>
        </p:nvSpPr>
        <p:spPr>
          <a:xfrm>
            <a:off x="4043477" y="2929297"/>
            <a:ext cx="1099645" cy="1019671"/>
          </a:xfrm>
          <a:custGeom>
            <a:avLst/>
            <a:gdLst/>
            <a:ahLst/>
            <a:cxnLst/>
            <a:rect l="l" t="t" r="r" b="b"/>
            <a:pathLst>
              <a:path w="1099645" h="1019671">
                <a:moveTo>
                  <a:pt x="0" y="0"/>
                </a:moveTo>
                <a:lnTo>
                  <a:pt x="1099645" y="0"/>
                </a:lnTo>
                <a:lnTo>
                  <a:pt x="1099645" y="1019671"/>
                </a:lnTo>
                <a:lnTo>
                  <a:pt x="0" y="101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7" name="Freeform 7"/>
          <p:cNvSpPr/>
          <p:nvPr/>
        </p:nvSpPr>
        <p:spPr>
          <a:xfrm>
            <a:off x="12341698" y="2929296"/>
            <a:ext cx="1099645" cy="1019671"/>
          </a:xfrm>
          <a:custGeom>
            <a:avLst/>
            <a:gdLst/>
            <a:ahLst/>
            <a:cxnLst/>
            <a:rect l="l" t="t" r="r" b="b"/>
            <a:pathLst>
              <a:path w="1099645" h="1019671">
                <a:moveTo>
                  <a:pt x="0" y="0"/>
                </a:moveTo>
                <a:lnTo>
                  <a:pt x="1099645" y="0"/>
                </a:lnTo>
                <a:lnTo>
                  <a:pt x="1099645" y="1019671"/>
                </a:lnTo>
                <a:lnTo>
                  <a:pt x="0" y="101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8" name="Freeform 8"/>
          <p:cNvSpPr/>
          <p:nvPr/>
        </p:nvSpPr>
        <p:spPr>
          <a:xfrm>
            <a:off x="479921" y="7451027"/>
            <a:ext cx="2492167" cy="2437793"/>
          </a:xfrm>
          <a:custGeom>
            <a:avLst/>
            <a:gdLst/>
            <a:ahLst/>
            <a:cxnLst/>
            <a:rect l="l" t="t" r="r" b="b"/>
            <a:pathLst>
              <a:path w="2492167" h="2437793">
                <a:moveTo>
                  <a:pt x="0" y="0"/>
                </a:moveTo>
                <a:lnTo>
                  <a:pt x="2492167" y="0"/>
                </a:lnTo>
                <a:lnTo>
                  <a:pt x="2492167" y="2437792"/>
                </a:lnTo>
                <a:lnTo>
                  <a:pt x="0" y="24377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9" name="Freeform 9"/>
          <p:cNvSpPr/>
          <p:nvPr/>
        </p:nvSpPr>
        <p:spPr>
          <a:xfrm flipH="1">
            <a:off x="15227012" y="7451027"/>
            <a:ext cx="2492167" cy="2437793"/>
          </a:xfrm>
          <a:custGeom>
            <a:avLst/>
            <a:gdLst/>
            <a:ahLst/>
            <a:cxnLst/>
            <a:rect l="l" t="t" r="r" b="b"/>
            <a:pathLst>
              <a:path w="2492167" h="2437793">
                <a:moveTo>
                  <a:pt x="2492167" y="0"/>
                </a:moveTo>
                <a:lnTo>
                  <a:pt x="0" y="0"/>
                </a:lnTo>
                <a:lnTo>
                  <a:pt x="0" y="2437792"/>
                </a:lnTo>
                <a:lnTo>
                  <a:pt x="2492167" y="2437792"/>
                </a:lnTo>
                <a:lnTo>
                  <a:pt x="2492167"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10" name="Freeform 10"/>
          <p:cNvSpPr/>
          <p:nvPr/>
        </p:nvSpPr>
        <p:spPr>
          <a:xfrm flipV="1">
            <a:off x="568821" y="398181"/>
            <a:ext cx="2492167" cy="2437793"/>
          </a:xfrm>
          <a:custGeom>
            <a:avLst/>
            <a:gdLst/>
            <a:ahLst/>
            <a:cxnLst/>
            <a:rect l="l" t="t" r="r" b="b"/>
            <a:pathLst>
              <a:path w="2492167" h="2437793">
                <a:moveTo>
                  <a:pt x="0" y="2437792"/>
                </a:moveTo>
                <a:lnTo>
                  <a:pt x="2492167" y="2437792"/>
                </a:lnTo>
                <a:lnTo>
                  <a:pt x="2492167" y="0"/>
                </a:lnTo>
                <a:lnTo>
                  <a:pt x="0" y="0"/>
                </a:lnTo>
                <a:lnTo>
                  <a:pt x="0" y="243779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11" name="Freeform 11"/>
          <p:cNvSpPr/>
          <p:nvPr/>
        </p:nvSpPr>
        <p:spPr>
          <a:xfrm flipH="1" flipV="1">
            <a:off x="15315912" y="398181"/>
            <a:ext cx="2492167" cy="2437793"/>
          </a:xfrm>
          <a:custGeom>
            <a:avLst/>
            <a:gdLst/>
            <a:ahLst/>
            <a:cxnLst/>
            <a:rect l="l" t="t" r="r" b="b"/>
            <a:pathLst>
              <a:path w="2492167" h="2437793">
                <a:moveTo>
                  <a:pt x="2492167" y="2437792"/>
                </a:moveTo>
                <a:lnTo>
                  <a:pt x="0" y="2437792"/>
                </a:lnTo>
                <a:lnTo>
                  <a:pt x="0" y="0"/>
                </a:lnTo>
                <a:lnTo>
                  <a:pt x="2492167" y="0"/>
                </a:lnTo>
                <a:lnTo>
                  <a:pt x="2492167" y="243779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13" name="TextBox 13"/>
          <p:cNvSpPr txBox="1"/>
          <p:nvPr/>
        </p:nvSpPr>
        <p:spPr>
          <a:xfrm>
            <a:off x="10028691" y="4203981"/>
            <a:ext cx="5725657" cy="732958"/>
          </a:xfrm>
          <a:prstGeom prst="rect">
            <a:avLst/>
          </a:prstGeom>
        </p:spPr>
        <p:txBody>
          <a:bodyPr lIns="0" tIns="0" rIns="0" bIns="0" rtlCol="0" anchor="t">
            <a:spAutoFit/>
          </a:bodyPr>
          <a:lstStyle/>
          <a:p>
            <a:pPr algn="ctr">
              <a:lnSpc>
                <a:spcPts val="6240"/>
              </a:lnSpc>
            </a:pPr>
            <a:r>
              <a:rPr lang="en-US" sz="4800" dirty="0" err="1">
                <a:solidFill>
                  <a:srgbClr val="2E2E2E"/>
                </a:solidFill>
                <a:latin typeface="Asap"/>
                <a:ea typeface="Asap"/>
                <a:cs typeface="Asap"/>
                <a:sym typeface="Asap"/>
              </a:rPr>
              <a:t>Cộng</a:t>
            </a:r>
            <a:r>
              <a:rPr lang="en-US" sz="4800" dirty="0">
                <a:solidFill>
                  <a:srgbClr val="2E2E2E"/>
                </a:solidFill>
                <a:latin typeface="Asap"/>
                <a:ea typeface="Asap"/>
                <a:cs typeface="Asap"/>
                <a:sym typeface="Asap"/>
              </a:rPr>
              <a:t> </a:t>
            </a:r>
            <a:r>
              <a:rPr lang="en-US" sz="4800" dirty="0" err="1">
                <a:solidFill>
                  <a:srgbClr val="2E2E2E"/>
                </a:solidFill>
                <a:latin typeface="Asap"/>
                <a:ea typeface="Asap"/>
                <a:cs typeface="Asap"/>
                <a:sym typeface="Asap"/>
              </a:rPr>
              <a:t>đồng</a:t>
            </a:r>
            <a:r>
              <a:rPr lang="en-US" sz="4800" dirty="0">
                <a:solidFill>
                  <a:srgbClr val="2E2E2E"/>
                </a:solidFill>
                <a:latin typeface="Asap"/>
                <a:ea typeface="Asap"/>
                <a:cs typeface="Asap"/>
                <a:sym typeface="Asap"/>
              </a:rPr>
              <a:t> </a:t>
            </a:r>
            <a:r>
              <a:rPr lang="en-US" sz="4800" dirty="0" err="1">
                <a:solidFill>
                  <a:srgbClr val="2E2E2E"/>
                </a:solidFill>
                <a:latin typeface="Asap"/>
                <a:ea typeface="Asap"/>
                <a:cs typeface="Asap"/>
                <a:sym typeface="Asap"/>
              </a:rPr>
              <a:t>phát</a:t>
            </a:r>
            <a:r>
              <a:rPr lang="en-US" sz="4800" dirty="0">
                <a:solidFill>
                  <a:srgbClr val="2E2E2E"/>
                </a:solidFill>
                <a:latin typeface="Asap"/>
                <a:ea typeface="Asap"/>
                <a:cs typeface="Asap"/>
                <a:sym typeface="Asap"/>
              </a:rPr>
              <a:t> </a:t>
            </a:r>
            <a:r>
              <a:rPr lang="en-US" sz="4800" dirty="0" err="1">
                <a:solidFill>
                  <a:srgbClr val="2E2E2E"/>
                </a:solidFill>
                <a:latin typeface="Asap"/>
                <a:ea typeface="Asap"/>
                <a:cs typeface="Asap"/>
                <a:sym typeface="Asap"/>
              </a:rPr>
              <a:t>triển</a:t>
            </a:r>
            <a:endParaRPr lang="en-US" sz="4800" dirty="0">
              <a:solidFill>
                <a:srgbClr val="2E2E2E"/>
              </a:solidFill>
              <a:latin typeface="Asap"/>
              <a:ea typeface="Asap"/>
              <a:cs typeface="Asap"/>
              <a:sym typeface="Asap"/>
            </a:endParaRPr>
          </a:p>
        </p:txBody>
      </p:sp>
      <p:sp>
        <p:nvSpPr>
          <p:cNvPr id="18" name="TextBox 17">
            <a:extLst>
              <a:ext uri="{FF2B5EF4-FFF2-40B4-BE49-F238E27FC236}">
                <a16:creationId xmlns:a16="http://schemas.microsoft.com/office/drawing/2014/main" id="{9CD3E056-A8E3-5F16-71F8-CCBC293771BF}"/>
              </a:ext>
            </a:extLst>
          </p:cNvPr>
          <p:cNvSpPr txBox="1"/>
          <p:nvPr/>
        </p:nvSpPr>
        <p:spPr>
          <a:xfrm>
            <a:off x="1806883" y="5052320"/>
            <a:ext cx="6594788" cy="2188420"/>
          </a:xfrm>
          <a:prstGeom prst="rect">
            <a:avLst/>
          </a:prstGeom>
          <a:noFill/>
        </p:spPr>
        <p:txBody>
          <a:bodyPr wrap="square">
            <a:spAutoFit/>
          </a:bodyPr>
          <a:lstStyle/>
          <a:p>
            <a:r>
              <a:rPr lang="vi-VN" sz="2724" dirty="0">
                <a:solidFill>
                  <a:srgbClr val="2E2E2E"/>
                </a:solidFill>
                <a:latin typeface="Asap"/>
              </a:rPr>
              <a:t>HiBench đang mở rộng khả năng để hỗ trợ thêm nhiều nền tảng khác ngoài Hadoop và Spark. Ngoài ra, có những kế hoạch để cải thiện giao diện và khả năng phân tích sâu hơn.</a:t>
            </a:r>
          </a:p>
        </p:txBody>
      </p:sp>
      <p:sp>
        <p:nvSpPr>
          <p:cNvPr id="19" name="TextBox 18">
            <a:extLst>
              <a:ext uri="{FF2B5EF4-FFF2-40B4-BE49-F238E27FC236}">
                <a16:creationId xmlns:a16="http://schemas.microsoft.com/office/drawing/2014/main" id="{F340E891-DBC4-0199-A9C6-4D5800F434B1}"/>
              </a:ext>
            </a:extLst>
          </p:cNvPr>
          <p:cNvSpPr txBox="1"/>
          <p:nvPr/>
        </p:nvSpPr>
        <p:spPr>
          <a:xfrm>
            <a:off x="10028691" y="5023146"/>
            <a:ext cx="6594788" cy="2246769"/>
          </a:xfrm>
          <a:prstGeom prst="rect">
            <a:avLst/>
          </a:prstGeom>
          <a:noFill/>
        </p:spPr>
        <p:txBody>
          <a:bodyPr wrap="square">
            <a:spAutoFit/>
          </a:bodyPr>
          <a:lstStyle/>
          <a:p>
            <a:r>
              <a:rPr lang="vi-VN" sz="2724" dirty="0">
                <a:solidFill>
                  <a:srgbClr val="2E2E2E"/>
                </a:solidFill>
                <a:latin typeface="Asap"/>
              </a:rPr>
              <a:t>HiBench là một dự án mã nguồn mở, với sự đóng góp từ cộng đồng lập trình viên và các doanh nghiệp lớn. Tương lai của HiBench phụ thuộc rất nhiều vào sự hợp tác và đóng góp này.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5C4E"/>
        </a:solidFill>
        <a:effectLst/>
      </p:bgPr>
    </p:bg>
    <p:spTree>
      <p:nvGrpSpPr>
        <p:cNvPr id="1" name=""/>
        <p:cNvGrpSpPr/>
        <p:nvPr/>
      </p:nvGrpSpPr>
      <p:grpSpPr>
        <a:xfrm>
          <a:off x="0" y="0"/>
          <a:ext cx="0" cy="0"/>
          <a:chOff x="0" y="0"/>
          <a:chExt cx="0" cy="0"/>
        </a:xfrm>
      </p:grpSpPr>
      <p:grpSp>
        <p:nvGrpSpPr>
          <p:cNvPr id="2" name="Group 2"/>
          <p:cNvGrpSpPr/>
          <p:nvPr/>
        </p:nvGrpSpPr>
        <p:grpSpPr>
          <a:xfrm>
            <a:off x="-4868919" y="-3450553"/>
            <a:ext cx="10808939" cy="17365434"/>
            <a:chOff x="0" y="0"/>
            <a:chExt cx="14411919" cy="23153912"/>
          </a:xfrm>
        </p:grpSpPr>
        <p:sp>
          <p:nvSpPr>
            <p:cNvPr id="3" name="Freeform 3"/>
            <p:cNvSpPr/>
            <p:nvPr/>
          </p:nvSpPr>
          <p:spPr>
            <a:xfrm rot="1788130">
              <a:off x="1908439" y="6798097"/>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rot="5528272">
              <a:off x="5459255" y="-779638"/>
              <a:ext cx="7850521" cy="9768748"/>
            </a:xfrm>
            <a:custGeom>
              <a:avLst/>
              <a:gdLst/>
              <a:ahLst/>
              <a:cxnLst/>
              <a:rect l="l" t="t" r="r" b="b"/>
              <a:pathLst>
                <a:path w="7850521" h="9768748">
                  <a:moveTo>
                    <a:pt x="0" y="0"/>
                  </a:moveTo>
                  <a:lnTo>
                    <a:pt x="7850521" y="0"/>
                  </a:lnTo>
                  <a:lnTo>
                    <a:pt x="7850521" y="9768749"/>
                  </a:lnTo>
                  <a:lnTo>
                    <a:pt x="0" y="9768749"/>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4973372" y="13385164"/>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grpSp>
      <p:grpSp>
        <p:nvGrpSpPr>
          <p:cNvPr id="6" name="Group 6"/>
          <p:cNvGrpSpPr/>
          <p:nvPr/>
        </p:nvGrpSpPr>
        <p:grpSpPr>
          <a:xfrm>
            <a:off x="12347980" y="-3627881"/>
            <a:ext cx="10808939" cy="17365434"/>
            <a:chOff x="0" y="0"/>
            <a:chExt cx="14411919" cy="23153912"/>
          </a:xfrm>
        </p:grpSpPr>
        <p:sp>
          <p:nvSpPr>
            <p:cNvPr id="7" name="Freeform 7"/>
            <p:cNvSpPr/>
            <p:nvPr/>
          </p:nvSpPr>
          <p:spPr>
            <a:xfrm rot="-9011869">
              <a:off x="4652959" y="6587067"/>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Freeform 8"/>
            <p:cNvSpPr/>
            <p:nvPr/>
          </p:nvSpPr>
          <p:spPr>
            <a:xfrm rot="-5271727">
              <a:off x="1102143" y="14164802"/>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9" name="Freeform 9"/>
            <p:cNvSpPr/>
            <p:nvPr/>
          </p:nvSpPr>
          <p:spPr>
            <a:xfrm rot="-10800000">
              <a:off x="1588026" y="0"/>
              <a:ext cx="7850521" cy="9768748"/>
            </a:xfrm>
            <a:custGeom>
              <a:avLst/>
              <a:gdLst/>
              <a:ahLst/>
              <a:cxnLst/>
              <a:rect l="l" t="t" r="r" b="b"/>
              <a:pathLst>
                <a:path w="7850521" h="9768748">
                  <a:moveTo>
                    <a:pt x="0" y="0"/>
                  </a:moveTo>
                  <a:lnTo>
                    <a:pt x="7850521" y="0"/>
                  </a:lnTo>
                  <a:lnTo>
                    <a:pt x="7850521" y="9768748"/>
                  </a:lnTo>
                  <a:lnTo>
                    <a:pt x="0" y="9768748"/>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vi-VN"/>
            </a:p>
          </p:txBody>
        </p:sp>
      </p:grpSp>
      <p:sp>
        <p:nvSpPr>
          <p:cNvPr id="11" name="Freeform 11"/>
          <p:cNvSpPr/>
          <p:nvPr/>
        </p:nvSpPr>
        <p:spPr>
          <a:xfrm>
            <a:off x="355704" y="6610197"/>
            <a:ext cx="3174409" cy="3221264"/>
          </a:xfrm>
          <a:custGeom>
            <a:avLst/>
            <a:gdLst/>
            <a:ahLst/>
            <a:cxnLst/>
            <a:rect l="l" t="t" r="r" b="b"/>
            <a:pathLst>
              <a:path w="3174409" h="3221264">
                <a:moveTo>
                  <a:pt x="0" y="0"/>
                </a:moveTo>
                <a:lnTo>
                  <a:pt x="3174409" y="0"/>
                </a:lnTo>
                <a:lnTo>
                  <a:pt x="3174409" y="3221264"/>
                </a:lnTo>
                <a:lnTo>
                  <a:pt x="0" y="32212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12" name="Freeform 12"/>
          <p:cNvSpPr/>
          <p:nvPr/>
        </p:nvSpPr>
        <p:spPr>
          <a:xfrm flipH="1">
            <a:off x="14757887" y="6610197"/>
            <a:ext cx="3174409" cy="3221264"/>
          </a:xfrm>
          <a:custGeom>
            <a:avLst/>
            <a:gdLst/>
            <a:ahLst/>
            <a:cxnLst/>
            <a:rect l="l" t="t" r="r" b="b"/>
            <a:pathLst>
              <a:path w="3174409" h="3221264">
                <a:moveTo>
                  <a:pt x="3174409" y="0"/>
                </a:moveTo>
                <a:lnTo>
                  <a:pt x="0" y="0"/>
                </a:lnTo>
                <a:lnTo>
                  <a:pt x="0" y="3221264"/>
                </a:lnTo>
                <a:lnTo>
                  <a:pt x="3174409" y="3221264"/>
                </a:lnTo>
                <a:lnTo>
                  <a:pt x="317440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pic>
        <p:nvPicPr>
          <p:cNvPr id="14" name="Picture 13">
            <a:extLst>
              <a:ext uri="{FF2B5EF4-FFF2-40B4-BE49-F238E27FC236}">
                <a16:creationId xmlns:a16="http://schemas.microsoft.com/office/drawing/2014/main" id="{75AAE4B7-2C81-5D0B-E983-B5F5D18790EB}"/>
              </a:ext>
            </a:extLst>
          </p:cNvPr>
          <p:cNvPicPr>
            <a:picLocks noChangeAspect="1"/>
          </p:cNvPicPr>
          <p:nvPr/>
        </p:nvPicPr>
        <p:blipFill>
          <a:blip r:embed="rId6"/>
          <a:stretch>
            <a:fillRect/>
          </a:stretch>
        </p:blipFill>
        <p:spPr>
          <a:xfrm>
            <a:off x="990600" y="1449032"/>
            <a:ext cx="16800267" cy="77245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650955" y="1002136"/>
            <a:ext cx="12986089" cy="980525"/>
          </a:xfrm>
          <a:prstGeom prst="rect">
            <a:avLst/>
          </a:prstGeom>
        </p:spPr>
        <p:txBody>
          <a:bodyPr lIns="0" tIns="0" rIns="0" bIns="0" rtlCol="0" anchor="t">
            <a:spAutoFit/>
          </a:bodyPr>
          <a:lstStyle/>
          <a:p>
            <a:pPr algn="ctr">
              <a:lnSpc>
                <a:spcPts val="8250"/>
              </a:lnSpc>
            </a:pPr>
            <a:r>
              <a:rPr lang="en-US" sz="6875" dirty="0">
                <a:solidFill>
                  <a:srgbClr val="2E2E2E"/>
                </a:solidFill>
                <a:latin typeface="Faustina"/>
                <a:ea typeface="Faustina"/>
                <a:cs typeface="Faustina"/>
                <a:sym typeface="Faustina"/>
              </a:rPr>
              <a:t>Demo</a:t>
            </a:r>
          </a:p>
        </p:txBody>
      </p:sp>
      <p:sp>
        <p:nvSpPr>
          <p:cNvPr id="8" name="Freeform 8"/>
          <p:cNvSpPr/>
          <p:nvPr/>
        </p:nvSpPr>
        <p:spPr>
          <a:xfrm>
            <a:off x="479921" y="7451027"/>
            <a:ext cx="2492167" cy="2437793"/>
          </a:xfrm>
          <a:custGeom>
            <a:avLst/>
            <a:gdLst/>
            <a:ahLst/>
            <a:cxnLst/>
            <a:rect l="l" t="t" r="r" b="b"/>
            <a:pathLst>
              <a:path w="2492167" h="2437793">
                <a:moveTo>
                  <a:pt x="0" y="0"/>
                </a:moveTo>
                <a:lnTo>
                  <a:pt x="2492167" y="0"/>
                </a:lnTo>
                <a:lnTo>
                  <a:pt x="2492167" y="2437792"/>
                </a:lnTo>
                <a:lnTo>
                  <a:pt x="0" y="24377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9" name="Freeform 9"/>
          <p:cNvSpPr/>
          <p:nvPr/>
        </p:nvSpPr>
        <p:spPr>
          <a:xfrm flipH="1">
            <a:off x="15227012" y="7451027"/>
            <a:ext cx="2492167" cy="2437793"/>
          </a:xfrm>
          <a:custGeom>
            <a:avLst/>
            <a:gdLst/>
            <a:ahLst/>
            <a:cxnLst/>
            <a:rect l="l" t="t" r="r" b="b"/>
            <a:pathLst>
              <a:path w="2492167" h="2437793">
                <a:moveTo>
                  <a:pt x="2492167" y="0"/>
                </a:moveTo>
                <a:lnTo>
                  <a:pt x="0" y="0"/>
                </a:lnTo>
                <a:lnTo>
                  <a:pt x="0" y="2437792"/>
                </a:lnTo>
                <a:lnTo>
                  <a:pt x="2492167" y="2437792"/>
                </a:lnTo>
                <a:lnTo>
                  <a:pt x="2492167"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10" name="Freeform 10"/>
          <p:cNvSpPr/>
          <p:nvPr/>
        </p:nvSpPr>
        <p:spPr>
          <a:xfrm flipV="1">
            <a:off x="568821" y="398181"/>
            <a:ext cx="2492167" cy="2437793"/>
          </a:xfrm>
          <a:custGeom>
            <a:avLst/>
            <a:gdLst/>
            <a:ahLst/>
            <a:cxnLst/>
            <a:rect l="l" t="t" r="r" b="b"/>
            <a:pathLst>
              <a:path w="2492167" h="2437793">
                <a:moveTo>
                  <a:pt x="0" y="2437792"/>
                </a:moveTo>
                <a:lnTo>
                  <a:pt x="2492167" y="2437792"/>
                </a:lnTo>
                <a:lnTo>
                  <a:pt x="2492167" y="0"/>
                </a:lnTo>
                <a:lnTo>
                  <a:pt x="0" y="0"/>
                </a:lnTo>
                <a:lnTo>
                  <a:pt x="0" y="24377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11" name="Freeform 11"/>
          <p:cNvSpPr/>
          <p:nvPr/>
        </p:nvSpPr>
        <p:spPr>
          <a:xfrm flipH="1" flipV="1">
            <a:off x="15315912" y="398181"/>
            <a:ext cx="2492167" cy="2437793"/>
          </a:xfrm>
          <a:custGeom>
            <a:avLst/>
            <a:gdLst/>
            <a:ahLst/>
            <a:cxnLst/>
            <a:rect l="l" t="t" r="r" b="b"/>
            <a:pathLst>
              <a:path w="2492167" h="2437793">
                <a:moveTo>
                  <a:pt x="2492167" y="2437792"/>
                </a:moveTo>
                <a:lnTo>
                  <a:pt x="0" y="2437792"/>
                </a:lnTo>
                <a:lnTo>
                  <a:pt x="0" y="0"/>
                </a:lnTo>
                <a:lnTo>
                  <a:pt x="2492167" y="0"/>
                </a:lnTo>
                <a:lnTo>
                  <a:pt x="2492167" y="2437792"/>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pic>
        <p:nvPicPr>
          <p:cNvPr id="16" name="Picture 15">
            <a:extLst>
              <a:ext uri="{FF2B5EF4-FFF2-40B4-BE49-F238E27FC236}">
                <a16:creationId xmlns:a16="http://schemas.microsoft.com/office/drawing/2014/main" id="{0B368F49-B7AC-FFAE-632B-1BD9D3A73694}"/>
              </a:ext>
            </a:extLst>
          </p:cNvPr>
          <p:cNvPicPr>
            <a:picLocks noChangeAspect="1"/>
          </p:cNvPicPr>
          <p:nvPr/>
        </p:nvPicPr>
        <p:blipFill>
          <a:blip r:embed="rId5"/>
          <a:stretch>
            <a:fillRect/>
          </a:stretch>
        </p:blipFill>
        <p:spPr>
          <a:xfrm>
            <a:off x="2743200" y="5243246"/>
            <a:ext cx="7709658" cy="4028918"/>
          </a:xfrm>
          <a:prstGeom prst="rect">
            <a:avLst/>
          </a:prstGeom>
        </p:spPr>
      </p:pic>
      <p:pic>
        <p:nvPicPr>
          <p:cNvPr id="14" name="Picture 13">
            <a:extLst>
              <a:ext uri="{FF2B5EF4-FFF2-40B4-BE49-F238E27FC236}">
                <a16:creationId xmlns:a16="http://schemas.microsoft.com/office/drawing/2014/main" id="{0829F96A-CB4C-FE05-659C-492591A099B9}"/>
              </a:ext>
            </a:extLst>
          </p:cNvPr>
          <p:cNvPicPr>
            <a:picLocks noChangeAspect="1"/>
          </p:cNvPicPr>
          <p:nvPr/>
        </p:nvPicPr>
        <p:blipFill>
          <a:blip r:embed="rId6"/>
          <a:stretch>
            <a:fillRect/>
          </a:stretch>
        </p:blipFill>
        <p:spPr>
          <a:xfrm>
            <a:off x="3536673" y="2567168"/>
            <a:ext cx="9780312" cy="2149676"/>
          </a:xfrm>
          <a:prstGeom prst="rect">
            <a:avLst/>
          </a:prstGeom>
        </p:spPr>
      </p:pic>
      <p:pic>
        <p:nvPicPr>
          <p:cNvPr id="17" name="Picture 16">
            <a:extLst>
              <a:ext uri="{FF2B5EF4-FFF2-40B4-BE49-F238E27FC236}">
                <a16:creationId xmlns:a16="http://schemas.microsoft.com/office/drawing/2014/main" id="{E383EC64-8C75-F110-35DA-C720F63F1FD9}"/>
              </a:ext>
            </a:extLst>
          </p:cNvPr>
          <p:cNvPicPr>
            <a:picLocks noChangeAspect="1"/>
          </p:cNvPicPr>
          <p:nvPr/>
        </p:nvPicPr>
        <p:blipFill>
          <a:blip r:embed="rId7"/>
          <a:stretch>
            <a:fillRect/>
          </a:stretch>
        </p:blipFill>
        <p:spPr>
          <a:xfrm>
            <a:off x="11515819" y="5090565"/>
            <a:ext cx="3944471" cy="4320135"/>
          </a:xfrm>
          <a:prstGeom prst="rect">
            <a:avLst/>
          </a:prstGeom>
        </p:spPr>
      </p:pic>
    </p:spTree>
    <p:extLst>
      <p:ext uri="{BB962C8B-B14F-4D97-AF65-F5344CB8AC3E}">
        <p14:creationId xmlns:p14="http://schemas.microsoft.com/office/powerpoint/2010/main" val="759528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581</TotalTime>
  <Words>743</Words>
  <Application>Microsoft Office PowerPoint</Application>
  <PresentationFormat>Custom</PresentationFormat>
  <Paragraphs>44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Asap</vt:lpstr>
      <vt:lpstr>Faustina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Hình vẽ Bông hoa Trang trình bày Bài thuyết trình</dc:title>
  <dc:creator>netprtony</dc:creator>
  <cp:lastModifiedBy>netprtony</cp:lastModifiedBy>
  <cp:revision>13</cp:revision>
  <dcterms:created xsi:type="dcterms:W3CDTF">2006-08-16T00:00:00Z</dcterms:created>
  <dcterms:modified xsi:type="dcterms:W3CDTF">2024-10-23T10:04:24Z</dcterms:modified>
  <dc:identifier>DAGTDaIqriQ</dc:identifier>
</cp:coreProperties>
</file>