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8" r:id="rId3"/>
    <p:sldId id="257" r:id="rId4"/>
    <p:sldId id="259" r:id="rId5"/>
    <p:sldId id="266" r:id="rId6"/>
    <p:sldId id="260" r:id="rId7"/>
    <p:sldId id="262" r:id="rId8"/>
    <p:sldId id="263" r:id="rId9"/>
    <p:sldId id="264" r:id="rId10"/>
    <p:sldId id="265" r:id="rId11"/>
  </p:sldIdLst>
  <p:sldSz cx="18288000" cy="10287000"/>
  <p:notesSz cx="6858000" cy="9144000"/>
  <p:embeddedFontLst>
    <p:embeddedFont>
      <p:font typeface="Faustina" panose="020B0604020202020204" charset="0"/>
      <p:regular r:id="rId13"/>
    </p:embeddedFont>
    <p:embeddedFont>
      <p:font typeface="Calibri" panose="020F0502020204030204" pitchFamily="34" charset="0"/>
      <p:regular r:id="rId14"/>
      <p:bold r:id="rId15"/>
      <p:italic r:id="rId16"/>
      <p:boldItalic r:id="rId17"/>
    </p:embeddedFont>
    <p:embeddedFont>
      <p:font typeface="Asap"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5C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55" autoAdjust="0"/>
    <p:restoredTop sz="96125" autoAdjust="0"/>
  </p:normalViewPr>
  <p:slideViewPr>
    <p:cSldViewPr>
      <p:cViewPr varScale="1">
        <p:scale>
          <a:sx n="58" d="100"/>
          <a:sy n="58" d="100"/>
        </p:scale>
        <p:origin x="331" y="-48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B4C493-AAA3-43F7-8EDF-9F62905008CA}" type="datetimeFigureOut">
              <a:rPr lang="vi-VN" smtClean="0"/>
              <a:t>09/12/2024</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C6D34C-8E1B-4EAF-BF4C-0D6736DBC017}" type="slidenum">
              <a:rPr lang="vi-VN" smtClean="0"/>
              <a:t>‹#›</a:t>
            </a:fld>
            <a:endParaRPr lang="vi-VN"/>
          </a:p>
        </p:txBody>
      </p:sp>
    </p:spTree>
    <p:extLst>
      <p:ext uri="{BB962C8B-B14F-4D97-AF65-F5344CB8AC3E}">
        <p14:creationId xmlns:p14="http://schemas.microsoft.com/office/powerpoint/2010/main" val="2612052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vi-VN" b="1" dirty="0"/>
              <a:t>Micro Workloads</a:t>
            </a:r>
            <a:r>
              <a:rPr lang="vi-VN" dirty="0"/>
              <a:t>:Các bài kiểm thử như Sort, WordCount, và Terasort nhằm đo hiệu suất của hệ thống trong việc xử lý dữ liệu cơ bản như sắp xếp và đếm từ.</a:t>
            </a:r>
          </a:p>
          <a:p>
            <a:pPr>
              <a:buFont typeface="Arial" panose="020B0604020202020204" pitchFamily="34" charset="0"/>
              <a:buChar char="•"/>
            </a:pPr>
            <a:r>
              <a:rPr lang="vi-VN" b="1" dirty="0"/>
              <a:t>Machine Learning Workloads</a:t>
            </a:r>
            <a:r>
              <a:rPr lang="vi-VN" dirty="0"/>
              <a:t>:Bao gồm các thuật toán như Logistic Regression, K-Means để kiểm tra khả năng xử lý các tác vụ machine learning trên dữ liệu lớn.</a:t>
            </a:r>
          </a:p>
          <a:p>
            <a:pPr>
              <a:buFont typeface="Arial" panose="020B0604020202020204" pitchFamily="34" charset="0"/>
              <a:buChar char="•"/>
            </a:pPr>
            <a:r>
              <a:rPr lang="vi-VN" b="1" dirty="0"/>
              <a:t>Web Search Workloads</a:t>
            </a:r>
            <a:r>
              <a:rPr lang="vi-VN" dirty="0"/>
              <a:t>:Kiểm tra các tác vụ phổ biến trong tìm kiếm web như PageRank, Nutch indexing.</a:t>
            </a:r>
          </a:p>
          <a:p>
            <a:pPr>
              <a:buFont typeface="Arial" panose="020B0604020202020204" pitchFamily="34" charset="0"/>
              <a:buChar char="•"/>
            </a:pPr>
            <a:r>
              <a:rPr lang="vi-VN" b="1" dirty="0"/>
              <a:t>Streaming Workloads</a:t>
            </a:r>
            <a:r>
              <a:rPr lang="vi-VN" dirty="0"/>
              <a:t>:Đánh giá hiệu suất hệ thống trong xử lý dữ liệu thời gian thực bằng các nền tảng như Apache Kafka và Spark Streaming.</a:t>
            </a:r>
          </a:p>
          <a:p>
            <a:pPr>
              <a:buFont typeface="Arial" panose="020B0604020202020204" pitchFamily="34" charset="0"/>
              <a:buChar char="•"/>
            </a:pPr>
            <a:r>
              <a:rPr lang="vi-VN" b="1" dirty="0"/>
              <a:t>SQL Workloads</a:t>
            </a:r>
            <a:r>
              <a:rPr lang="vi-VN" dirty="0"/>
              <a:t>:Đánh giá khả năng thực hiện các truy vấn SQL phức tạp trên hệ thống Big Data, thường áp dụng cho các nền tảng như Hive hoặc Spark SQL.</a:t>
            </a:r>
          </a:p>
          <a:p>
            <a:endParaRPr lang="vi-VN" dirty="0"/>
          </a:p>
        </p:txBody>
      </p:sp>
      <p:sp>
        <p:nvSpPr>
          <p:cNvPr id="4" name="Slide Number Placeholder 3"/>
          <p:cNvSpPr>
            <a:spLocks noGrp="1"/>
          </p:cNvSpPr>
          <p:nvPr>
            <p:ph type="sldNum" sz="quarter" idx="5"/>
          </p:nvPr>
        </p:nvSpPr>
        <p:spPr/>
        <p:txBody>
          <a:bodyPr/>
          <a:lstStyle/>
          <a:p>
            <a:fld id="{FAC6D34C-8E1B-4EAF-BF4C-0D6736DBC017}" type="slidenum">
              <a:rPr lang="vi-VN" smtClean="0"/>
              <a:t>4</a:t>
            </a:fld>
            <a:endParaRPr lang="vi-VN"/>
          </a:p>
        </p:txBody>
      </p:sp>
    </p:spTree>
    <p:extLst>
      <p:ext uri="{BB962C8B-B14F-4D97-AF65-F5344CB8AC3E}">
        <p14:creationId xmlns:p14="http://schemas.microsoft.com/office/powerpoint/2010/main" val="1083831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vi-VN" b="1" dirty="0"/>
              <a:t>Micro Workloads</a:t>
            </a:r>
            <a:r>
              <a:rPr lang="vi-VN" dirty="0"/>
              <a:t>:Các bài kiểm thử như Sort, WordCount, và Terasort nhằm đo hiệu suất của hệ thống trong việc xử lý dữ liệu cơ bản như sắp xếp và đếm từ.</a:t>
            </a:r>
          </a:p>
          <a:p>
            <a:pPr>
              <a:buFont typeface="Arial" panose="020B0604020202020204" pitchFamily="34" charset="0"/>
              <a:buChar char="•"/>
            </a:pPr>
            <a:r>
              <a:rPr lang="vi-VN" b="1" dirty="0"/>
              <a:t>Machine Learning Workloads</a:t>
            </a:r>
            <a:r>
              <a:rPr lang="vi-VN" dirty="0"/>
              <a:t>:Bao gồm các thuật toán như Logistic Regression, K-Means để kiểm tra khả năng xử lý các tác vụ machine learning trên dữ liệu lớn.</a:t>
            </a:r>
          </a:p>
          <a:p>
            <a:pPr>
              <a:buFont typeface="Arial" panose="020B0604020202020204" pitchFamily="34" charset="0"/>
              <a:buChar char="•"/>
            </a:pPr>
            <a:r>
              <a:rPr lang="vi-VN" b="1" dirty="0"/>
              <a:t>Web Search Workloads</a:t>
            </a:r>
            <a:r>
              <a:rPr lang="vi-VN" dirty="0"/>
              <a:t>:Kiểm tra các tác vụ phổ biến trong tìm kiếm web như PageRank, Nutch indexing.</a:t>
            </a:r>
          </a:p>
          <a:p>
            <a:pPr>
              <a:buFont typeface="Arial" panose="020B0604020202020204" pitchFamily="34" charset="0"/>
              <a:buChar char="•"/>
            </a:pPr>
            <a:r>
              <a:rPr lang="vi-VN" b="1" dirty="0"/>
              <a:t>Streaming Workloads</a:t>
            </a:r>
            <a:r>
              <a:rPr lang="vi-VN" dirty="0"/>
              <a:t>:Đánh giá hiệu suất hệ thống trong xử lý dữ liệu thời gian thực bằng các nền tảng như Apache Kafka và Spark Streaming.</a:t>
            </a:r>
          </a:p>
          <a:p>
            <a:pPr>
              <a:buFont typeface="Arial" panose="020B0604020202020204" pitchFamily="34" charset="0"/>
              <a:buChar char="•"/>
            </a:pPr>
            <a:r>
              <a:rPr lang="vi-VN" b="1" dirty="0"/>
              <a:t>SQL Workloads</a:t>
            </a:r>
            <a:r>
              <a:rPr lang="vi-VN" dirty="0"/>
              <a:t>:Đánh giá khả năng thực hiện các truy vấn SQL phức tạp trên hệ thống Big Data, thường áp dụng cho các nền tảng như Hive hoặc Spark SQL.</a:t>
            </a:r>
          </a:p>
          <a:p>
            <a:endParaRPr lang="vi-VN" dirty="0"/>
          </a:p>
        </p:txBody>
      </p:sp>
      <p:sp>
        <p:nvSpPr>
          <p:cNvPr id="4" name="Slide Number Placeholder 3"/>
          <p:cNvSpPr>
            <a:spLocks noGrp="1"/>
          </p:cNvSpPr>
          <p:nvPr>
            <p:ph type="sldNum" sz="quarter" idx="5"/>
          </p:nvPr>
        </p:nvSpPr>
        <p:spPr/>
        <p:txBody>
          <a:bodyPr/>
          <a:lstStyle/>
          <a:p>
            <a:fld id="{FAC6D34C-8E1B-4EAF-BF4C-0D6736DBC017}" type="slidenum">
              <a:rPr lang="vi-VN" smtClean="0"/>
              <a:t>5</a:t>
            </a:fld>
            <a:endParaRPr lang="vi-VN"/>
          </a:p>
        </p:txBody>
      </p:sp>
    </p:spTree>
    <p:extLst>
      <p:ext uri="{BB962C8B-B14F-4D97-AF65-F5344CB8AC3E}">
        <p14:creationId xmlns:p14="http://schemas.microsoft.com/office/powerpoint/2010/main" val="1603300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FAC6D34C-8E1B-4EAF-BF4C-0D6736DBC017}" type="slidenum">
              <a:rPr lang="vi-VN" smtClean="0"/>
              <a:t>8</a:t>
            </a:fld>
            <a:endParaRPr lang="vi-VN"/>
          </a:p>
        </p:txBody>
      </p:sp>
    </p:spTree>
    <p:extLst>
      <p:ext uri="{BB962C8B-B14F-4D97-AF65-F5344CB8AC3E}">
        <p14:creationId xmlns:p14="http://schemas.microsoft.com/office/powerpoint/2010/main" val="3580774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09-Dec-24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09-Dec-24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09-Dec-24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09-Dec-24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09-Dec-24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09-Dec-24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09-Dec-24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09-Dec-24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09-Dec-24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09-Dec-24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09-Dec-24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09-Dec-24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10.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1.png"/><Relationship Id="rId4" Type="http://schemas.openxmlformats.org/officeDocument/2006/relationships/image" Target="../media/image16.sv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1.png"/><Relationship Id="rId4" Type="http://schemas.openxmlformats.org/officeDocument/2006/relationships/image" Target="../media/image16.svg"/></Relationships>
</file>

<file path=ppt/slides/_rels/slide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24.sv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5.png"/><Relationship Id="rId4" Type="http://schemas.openxmlformats.org/officeDocument/2006/relationships/image" Target="../media/image28.svg"/></Relationships>
</file>

<file path=ppt/slides/_rels/slide9.xml.rels><?xml version="1.0" encoding="UTF-8" standalone="yes"?>
<Relationships xmlns="http://schemas.openxmlformats.org/package/2006/relationships"><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24.sv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95C4E"/>
        </a:solidFill>
        <a:effectLst/>
      </p:bgPr>
    </p:bg>
    <p:spTree>
      <p:nvGrpSpPr>
        <p:cNvPr id="1" name=""/>
        <p:cNvGrpSpPr/>
        <p:nvPr/>
      </p:nvGrpSpPr>
      <p:grpSpPr>
        <a:xfrm>
          <a:off x="0" y="0"/>
          <a:ext cx="0" cy="0"/>
          <a:chOff x="0" y="0"/>
          <a:chExt cx="0" cy="0"/>
        </a:xfrm>
      </p:grpSpPr>
      <p:grpSp>
        <p:nvGrpSpPr>
          <p:cNvPr id="2" name="Group 2"/>
          <p:cNvGrpSpPr/>
          <p:nvPr/>
        </p:nvGrpSpPr>
        <p:grpSpPr>
          <a:xfrm>
            <a:off x="-4868919" y="-3415154"/>
            <a:ext cx="10808939" cy="17365434"/>
            <a:chOff x="0" y="0"/>
            <a:chExt cx="14411919" cy="23153912"/>
          </a:xfrm>
        </p:grpSpPr>
        <p:sp>
          <p:nvSpPr>
            <p:cNvPr id="3" name="Freeform 3"/>
            <p:cNvSpPr/>
            <p:nvPr/>
          </p:nvSpPr>
          <p:spPr>
            <a:xfrm rot="1788130">
              <a:off x="1908439" y="6798097"/>
              <a:ext cx="7850521" cy="9768748"/>
            </a:xfrm>
            <a:custGeom>
              <a:avLst/>
              <a:gdLst/>
              <a:ahLst/>
              <a:cxnLst/>
              <a:rect l="l" t="t" r="r" b="b"/>
              <a:pathLst>
                <a:path w="7850521" h="9768748">
                  <a:moveTo>
                    <a:pt x="0" y="0"/>
                  </a:moveTo>
                  <a:lnTo>
                    <a:pt x="7850521" y="0"/>
                  </a:lnTo>
                  <a:lnTo>
                    <a:pt x="7850521" y="9768749"/>
                  </a:lnTo>
                  <a:lnTo>
                    <a:pt x="0" y="9768749"/>
                  </a:lnTo>
                  <a:lnTo>
                    <a:pt x="0" y="0"/>
                  </a:lnTo>
                  <a:close/>
                </a:path>
              </a:pathLst>
            </a:custGeom>
            <a:blipFill>
              <a:blip r:embed="rId2">
                <a:alphaModFix amt="25000"/>
                <a:extLst>
                  <a:ext uri="{96DAC541-7B7A-43D3-8B79-37D633B846F1}">
                    <asvg:svgBlip xmlns="" xmlns:asvg="http://schemas.microsoft.com/office/drawing/2016/SVG/main" r:embed="rId3"/>
                  </a:ext>
                </a:extLst>
              </a:blip>
              <a:stretch>
                <a:fillRect/>
              </a:stretch>
            </a:blipFill>
          </p:spPr>
          <p:txBody>
            <a:bodyPr/>
            <a:lstStyle/>
            <a:p>
              <a:endParaRPr lang="vi-VN"/>
            </a:p>
          </p:txBody>
        </p:sp>
        <p:sp>
          <p:nvSpPr>
            <p:cNvPr id="4" name="Freeform 4"/>
            <p:cNvSpPr/>
            <p:nvPr/>
          </p:nvSpPr>
          <p:spPr>
            <a:xfrm rot="5528272">
              <a:off x="5459255" y="-779638"/>
              <a:ext cx="7850521" cy="9768748"/>
            </a:xfrm>
            <a:custGeom>
              <a:avLst/>
              <a:gdLst/>
              <a:ahLst/>
              <a:cxnLst/>
              <a:rect l="l" t="t" r="r" b="b"/>
              <a:pathLst>
                <a:path w="7850521" h="9768748">
                  <a:moveTo>
                    <a:pt x="0" y="0"/>
                  </a:moveTo>
                  <a:lnTo>
                    <a:pt x="7850521" y="0"/>
                  </a:lnTo>
                  <a:lnTo>
                    <a:pt x="7850521" y="9768749"/>
                  </a:lnTo>
                  <a:lnTo>
                    <a:pt x="0" y="9768749"/>
                  </a:lnTo>
                  <a:lnTo>
                    <a:pt x="0" y="0"/>
                  </a:lnTo>
                  <a:close/>
                </a:path>
              </a:pathLst>
            </a:custGeom>
            <a:blipFill>
              <a:blip r:embed="rId2">
                <a:alphaModFix amt="25000"/>
                <a:extLst>
                  <a:ext uri="{96DAC541-7B7A-43D3-8B79-37D633B846F1}">
                    <asvg:svgBlip xmlns="" xmlns:asvg="http://schemas.microsoft.com/office/drawing/2016/SVG/main" r:embed="rId3"/>
                  </a:ext>
                </a:extLst>
              </a:blip>
              <a:stretch>
                <a:fillRect/>
              </a:stretch>
            </a:blipFill>
          </p:spPr>
          <p:txBody>
            <a:bodyPr/>
            <a:lstStyle/>
            <a:p>
              <a:endParaRPr lang="vi-VN"/>
            </a:p>
          </p:txBody>
        </p:sp>
        <p:sp>
          <p:nvSpPr>
            <p:cNvPr id="5" name="Freeform 5"/>
            <p:cNvSpPr/>
            <p:nvPr/>
          </p:nvSpPr>
          <p:spPr>
            <a:xfrm>
              <a:off x="4973372" y="13385164"/>
              <a:ext cx="7850521" cy="9768748"/>
            </a:xfrm>
            <a:custGeom>
              <a:avLst/>
              <a:gdLst/>
              <a:ahLst/>
              <a:cxnLst/>
              <a:rect l="l" t="t" r="r" b="b"/>
              <a:pathLst>
                <a:path w="7850521" h="9768748">
                  <a:moveTo>
                    <a:pt x="0" y="0"/>
                  </a:moveTo>
                  <a:lnTo>
                    <a:pt x="7850521" y="0"/>
                  </a:lnTo>
                  <a:lnTo>
                    <a:pt x="7850521" y="9768748"/>
                  </a:lnTo>
                  <a:lnTo>
                    <a:pt x="0" y="9768748"/>
                  </a:lnTo>
                  <a:lnTo>
                    <a:pt x="0" y="0"/>
                  </a:lnTo>
                  <a:close/>
                </a:path>
              </a:pathLst>
            </a:custGeom>
            <a:blipFill>
              <a:blip r:embed="rId2">
                <a:alphaModFix amt="25000"/>
                <a:extLst>
                  <a:ext uri="{96DAC541-7B7A-43D3-8B79-37D633B846F1}">
                    <asvg:svgBlip xmlns="" xmlns:asvg="http://schemas.microsoft.com/office/drawing/2016/SVG/main" r:embed="rId3"/>
                  </a:ext>
                </a:extLst>
              </a:blip>
              <a:stretch>
                <a:fillRect/>
              </a:stretch>
            </a:blipFill>
          </p:spPr>
          <p:txBody>
            <a:bodyPr/>
            <a:lstStyle/>
            <a:p>
              <a:endParaRPr lang="vi-VN"/>
            </a:p>
          </p:txBody>
        </p:sp>
      </p:grpSp>
      <p:sp>
        <p:nvSpPr>
          <p:cNvPr id="6" name="Freeform 6"/>
          <p:cNvSpPr/>
          <p:nvPr/>
        </p:nvSpPr>
        <p:spPr>
          <a:xfrm>
            <a:off x="348929" y="7241862"/>
            <a:ext cx="2538599" cy="2455517"/>
          </a:xfrm>
          <a:custGeom>
            <a:avLst/>
            <a:gdLst/>
            <a:ahLst/>
            <a:cxnLst/>
            <a:rect l="l" t="t" r="r" b="b"/>
            <a:pathLst>
              <a:path w="2538599" h="2455517">
                <a:moveTo>
                  <a:pt x="0" y="0"/>
                </a:moveTo>
                <a:lnTo>
                  <a:pt x="2538599" y="0"/>
                </a:lnTo>
                <a:lnTo>
                  <a:pt x="2538599" y="2455518"/>
                </a:lnTo>
                <a:lnTo>
                  <a:pt x="0" y="2455518"/>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txBody>
          <a:bodyPr/>
          <a:lstStyle/>
          <a:p>
            <a:endParaRPr lang="vi-VN"/>
          </a:p>
        </p:txBody>
      </p:sp>
      <p:grpSp>
        <p:nvGrpSpPr>
          <p:cNvPr id="7" name="Group 7"/>
          <p:cNvGrpSpPr/>
          <p:nvPr/>
        </p:nvGrpSpPr>
        <p:grpSpPr>
          <a:xfrm>
            <a:off x="12347980" y="-3592481"/>
            <a:ext cx="10808939" cy="17365434"/>
            <a:chOff x="0" y="0"/>
            <a:chExt cx="14411919" cy="23153912"/>
          </a:xfrm>
        </p:grpSpPr>
        <p:sp>
          <p:nvSpPr>
            <p:cNvPr id="8" name="Freeform 8"/>
            <p:cNvSpPr/>
            <p:nvPr/>
          </p:nvSpPr>
          <p:spPr>
            <a:xfrm rot="-9011869">
              <a:off x="4652959" y="6587067"/>
              <a:ext cx="7850521" cy="9768748"/>
            </a:xfrm>
            <a:custGeom>
              <a:avLst/>
              <a:gdLst/>
              <a:ahLst/>
              <a:cxnLst/>
              <a:rect l="l" t="t" r="r" b="b"/>
              <a:pathLst>
                <a:path w="7850521" h="9768748">
                  <a:moveTo>
                    <a:pt x="0" y="0"/>
                  </a:moveTo>
                  <a:lnTo>
                    <a:pt x="7850521" y="0"/>
                  </a:lnTo>
                  <a:lnTo>
                    <a:pt x="7850521" y="9768748"/>
                  </a:lnTo>
                  <a:lnTo>
                    <a:pt x="0" y="9768748"/>
                  </a:lnTo>
                  <a:lnTo>
                    <a:pt x="0" y="0"/>
                  </a:lnTo>
                  <a:close/>
                </a:path>
              </a:pathLst>
            </a:custGeom>
            <a:blipFill>
              <a:blip r:embed="rId2">
                <a:alphaModFix amt="25000"/>
                <a:extLst>
                  <a:ext uri="{96DAC541-7B7A-43D3-8B79-37D633B846F1}">
                    <asvg:svgBlip xmlns="" xmlns:asvg="http://schemas.microsoft.com/office/drawing/2016/SVG/main" r:embed="rId3"/>
                  </a:ext>
                </a:extLst>
              </a:blip>
              <a:stretch>
                <a:fillRect/>
              </a:stretch>
            </a:blipFill>
          </p:spPr>
          <p:txBody>
            <a:bodyPr/>
            <a:lstStyle/>
            <a:p>
              <a:endParaRPr lang="vi-VN"/>
            </a:p>
          </p:txBody>
        </p:sp>
        <p:sp>
          <p:nvSpPr>
            <p:cNvPr id="9" name="Freeform 9"/>
            <p:cNvSpPr/>
            <p:nvPr/>
          </p:nvSpPr>
          <p:spPr>
            <a:xfrm rot="-5271727">
              <a:off x="1102143" y="14164802"/>
              <a:ext cx="7850521" cy="9768748"/>
            </a:xfrm>
            <a:custGeom>
              <a:avLst/>
              <a:gdLst/>
              <a:ahLst/>
              <a:cxnLst/>
              <a:rect l="l" t="t" r="r" b="b"/>
              <a:pathLst>
                <a:path w="7850521" h="9768748">
                  <a:moveTo>
                    <a:pt x="0" y="0"/>
                  </a:moveTo>
                  <a:lnTo>
                    <a:pt x="7850521" y="0"/>
                  </a:lnTo>
                  <a:lnTo>
                    <a:pt x="7850521" y="9768748"/>
                  </a:lnTo>
                  <a:lnTo>
                    <a:pt x="0" y="9768748"/>
                  </a:lnTo>
                  <a:lnTo>
                    <a:pt x="0" y="0"/>
                  </a:lnTo>
                  <a:close/>
                </a:path>
              </a:pathLst>
            </a:custGeom>
            <a:blipFill>
              <a:blip r:embed="rId2">
                <a:alphaModFix amt="25000"/>
                <a:extLst>
                  <a:ext uri="{96DAC541-7B7A-43D3-8B79-37D633B846F1}">
                    <asvg:svgBlip xmlns="" xmlns:asvg="http://schemas.microsoft.com/office/drawing/2016/SVG/main" r:embed="rId3"/>
                  </a:ext>
                </a:extLst>
              </a:blip>
              <a:stretch>
                <a:fillRect/>
              </a:stretch>
            </a:blipFill>
          </p:spPr>
          <p:txBody>
            <a:bodyPr/>
            <a:lstStyle/>
            <a:p>
              <a:endParaRPr lang="vi-VN"/>
            </a:p>
          </p:txBody>
        </p:sp>
        <p:sp>
          <p:nvSpPr>
            <p:cNvPr id="10" name="Freeform 10"/>
            <p:cNvSpPr/>
            <p:nvPr/>
          </p:nvSpPr>
          <p:spPr>
            <a:xfrm rot="-10800000">
              <a:off x="1588026" y="0"/>
              <a:ext cx="7850521" cy="9768748"/>
            </a:xfrm>
            <a:custGeom>
              <a:avLst/>
              <a:gdLst/>
              <a:ahLst/>
              <a:cxnLst/>
              <a:rect l="l" t="t" r="r" b="b"/>
              <a:pathLst>
                <a:path w="7850521" h="9768748">
                  <a:moveTo>
                    <a:pt x="0" y="0"/>
                  </a:moveTo>
                  <a:lnTo>
                    <a:pt x="7850521" y="0"/>
                  </a:lnTo>
                  <a:lnTo>
                    <a:pt x="7850521" y="9768748"/>
                  </a:lnTo>
                  <a:lnTo>
                    <a:pt x="0" y="9768748"/>
                  </a:lnTo>
                  <a:lnTo>
                    <a:pt x="0" y="0"/>
                  </a:lnTo>
                  <a:close/>
                </a:path>
              </a:pathLst>
            </a:custGeom>
            <a:blipFill>
              <a:blip r:embed="rId2">
                <a:alphaModFix amt="25000"/>
                <a:extLst>
                  <a:ext uri="{96DAC541-7B7A-43D3-8B79-37D633B846F1}">
                    <asvg:svgBlip xmlns="" xmlns:asvg="http://schemas.microsoft.com/office/drawing/2016/SVG/main" r:embed="rId3"/>
                  </a:ext>
                </a:extLst>
              </a:blip>
              <a:stretch>
                <a:fillRect/>
              </a:stretch>
            </a:blipFill>
          </p:spPr>
          <p:txBody>
            <a:bodyPr/>
            <a:lstStyle/>
            <a:p>
              <a:endParaRPr lang="vi-VN"/>
            </a:p>
          </p:txBody>
        </p:sp>
      </p:grpSp>
      <p:sp>
        <p:nvSpPr>
          <p:cNvPr id="11" name="Freeform 11"/>
          <p:cNvSpPr/>
          <p:nvPr/>
        </p:nvSpPr>
        <p:spPr>
          <a:xfrm rot="-5400000">
            <a:off x="15250953" y="7241862"/>
            <a:ext cx="2538599" cy="2455517"/>
          </a:xfrm>
          <a:custGeom>
            <a:avLst/>
            <a:gdLst/>
            <a:ahLst/>
            <a:cxnLst/>
            <a:rect l="l" t="t" r="r" b="b"/>
            <a:pathLst>
              <a:path w="2538599" h="2455517">
                <a:moveTo>
                  <a:pt x="0" y="0"/>
                </a:moveTo>
                <a:lnTo>
                  <a:pt x="2538599" y="0"/>
                </a:lnTo>
                <a:lnTo>
                  <a:pt x="2538599" y="2455518"/>
                </a:lnTo>
                <a:lnTo>
                  <a:pt x="0" y="2455518"/>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txBody>
          <a:bodyPr/>
          <a:lstStyle/>
          <a:p>
            <a:endParaRPr lang="vi-VN"/>
          </a:p>
        </p:txBody>
      </p:sp>
      <p:sp>
        <p:nvSpPr>
          <p:cNvPr id="12" name="Freeform 12"/>
          <p:cNvSpPr/>
          <p:nvPr/>
        </p:nvSpPr>
        <p:spPr>
          <a:xfrm rot="5334643">
            <a:off x="331297" y="351085"/>
            <a:ext cx="2538599" cy="2455517"/>
          </a:xfrm>
          <a:custGeom>
            <a:avLst/>
            <a:gdLst/>
            <a:ahLst/>
            <a:cxnLst/>
            <a:rect l="l" t="t" r="r" b="b"/>
            <a:pathLst>
              <a:path w="2538599" h="2455517">
                <a:moveTo>
                  <a:pt x="0" y="0"/>
                </a:moveTo>
                <a:lnTo>
                  <a:pt x="2538598" y="0"/>
                </a:lnTo>
                <a:lnTo>
                  <a:pt x="2538598" y="2455517"/>
                </a:lnTo>
                <a:lnTo>
                  <a:pt x="0" y="2455517"/>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txBody>
          <a:bodyPr/>
          <a:lstStyle/>
          <a:p>
            <a:endParaRPr lang="vi-VN"/>
          </a:p>
        </p:txBody>
      </p:sp>
      <p:sp>
        <p:nvSpPr>
          <p:cNvPr id="13" name="Freeform 13"/>
          <p:cNvSpPr/>
          <p:nvPr/>
        </p:nvSpPr>
        <p:spPr>
          <a:xfrm rot="-10800000">
            <a:off x="15292494" y="286434"/>
            <a:ext cx="2538599" cy="2455517"/>
          </a:xfrm>
          <a:custGeom>
            <a:avLst/>
            <a:gdLst/>
            <a:ahLst/>
            <a:cxnLst/>
            <a:rect l="l" t="t" r="r" b="b"/>
            <a:pathLst>
              <a:path w="2538599" h="2455517">
                <a:moveTo>
                  <a:pt x="0" y="0"/>
                </a:moveTo>
                <a:lnTo>
                  <a:pt x="2538598" y="0"/>
                </a:lnTo>
                <a:lnTo>
                  <a:pt x="2538598" y="2455517"/>
                </a:lnTo>
                <a:lnTo>
                  <a:pt x="0" y="2455517"/>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txBody>
          <a:bodyPr/>
          <a:lstStyle/>
          <a:p>
            <a:endParaRPr lang="vi-VN"/>
          </a:p>
        </p:txBody>
      </p:sp>
      <p:grpSp>
        <p:nvGrpSpPr>
          <p:cNvPr id="14" name="Group 14"/>
          <p:cNvGrpSpPr/>
          <p:nvPr/>
        </p:nvGrpSpPr>
        <p:grpSpPr>
          <a:xfrm>
            <a:off x="1383015" y="1165956"/>
            <a:ext cx="15003040" cy="10813770"/>
            <a:chOff x="0" y="0"/>
            <a:chExt cx="13298453" cy="14418360"/>
          </a:xfrm>
        </p:grpSpPr>
        <p:sp>
          <p:nvSpPr>
            <p:cNvPr id="15" name="TextBox 15"/>
            <p:cNvSpPr txBox="1"/>
            <p:nvPr/>
          </p:nvSpPr>
          <p:spPr>
            <a:xfrm>
              <a:off x="0" y="1677436"/>
              <a:ext cx="13298453" cy="12740924"/>
            </a:xfrm>
            <a:prstGeom prst="rect">
              <a:avLst/>
            </a:prstGeom>
          </p:spPr>
          <p:txBody>
            <a:bodyPr wrap="square" lIns="0" tIns="0" rIns="0" bIns="0" rtlCol="0" anchor="t">
              <a:spAutoFit/>
            </a:bodyPr>
            <a:lstStyle/>
            <a:p>
              <a:pPr algn="ctr">
                <a:lnSpc>
                  <a:spcPts val="15408"/>
                </a:lnSpc>
              </a:pPr>
              <a:r>
                <a:rPr lang="en-US" sz="6600" dirty="0" err="1">
                  <a:solidFill>
                    <a:srgbClr val="F6F6E9"/>
                  </a:solidFill>
                  <a:latin typeface="Faustina"/>
                  <a:ea typeface="Faustina"/>
                  <a:cs typeface="Faustina"/>
                  <a:sym typeface="Faustina"/>
                </a:rPr>
                <a:t>Đồ</a:t>
              </a:r>
              <a:r>
                <a:rPr lang="en-US" sz="6600" dirty="0">
                  <a:solidFill>
                    <a:srgbClr val="F6F6E9"/>
                  </a:solidFill>
                  <a:latin typeface="Faustina"/>
                  <a:ea typeface="Faustina"/>
                  <a:cs typeface="Faustina"/>
                  <a:sym typeface="Faustina"/>
                </a:rPr>
                <a:t> </a:t>
              </a:r>
              <a:r>
                <a:rPr lang="en-US" sz="6600" dirty="0" err="1">
                  <a:solidFill>
                    <a:srgbClr val="F6F6E9"/>
                  </a:solidFill>
                  <a:latin typeface="Faustina"/>
                  <a:ea typeface="Faustina"/>
                  <a:cs typeface="Faustina"/>
                  <a:sym typeface="Faustina"/>
                </a:rPr>
                <a:t>án</a:t>
              </a:r>
              <a:r>
                <a:rPr lang="en-US" sz="6600" dirty="0">
                  <a:solidFill>
                    <a:srgbClr val="F6F6E9"/>
                  </a:solidFill>
                  <a:latin typeface="Faustina"/>
                  <a:ea typeface="Faustina"/>
                  <a:cs typeface="Faustina"/>
                  <a:sym typeface="Faustina"/>
                </a:rPr>
                <a:t>: </a:t>
              </a:r>
              <a:r>
                <a:rPr lang="vi-VN" sz="6600" dirty="0">
                  <a:solidFill>
                    <a:srgbClr val="F6F6E9"/>
                  </a:solidFill>
                  <a:latin typeface="Faustina"/>
                  <a:ea typeface="Faustina"/>
                  <a:cs typeface="Faustina"/>
                </a:rPr>
                <a:t>PHÂN TÍCH HÀNH VI VÀ THÓI QUEN MUA SẮM CỦA NGƯỜI TIÊU DÙNG</a:t>
              </a:r>
              <a:endParaRPr lang="en-US" sz="6600" dirty="0">
                <a:solidFill>
                  <a:srgbClr val="F6F6E9"/>
                </a:solidFill>
                <a:latin typeface="Faustina"/>
                <a:ea typeface="Faustina"/>
                <a:cs typeface="Faustina"/>
              </a:endParaRPr>
            </a:p>
            <a:p>
              <a:pPr marL="0" lvl="0" indent="0" algn="ctr">
                <a:lnSpc>
                  <a:spcPts val="15408"/>
                </a:lnSpc>
              </a:pPr>
              <a:endParaRPr lang="en-US" sz="6600" u="none" dirty="0">
                <a:solidFill>
                  <a:srgbClr val="F6F6E9"/>
                </a:solidFill>
                <a:latin typeface="Faustina"/>
                <a:ea typeface="Faustina"/>
                <a:cs typeface="Faustina"/>
                <a:sym typeface="Faustina"/>
              </a:endParaRPr>
            </a:p>
          </p:txBody>
        </p:sp>
        <p:sp>
          <p:nvSpPr>
            <p:cNvPr id="16" name="Freeform 16"/>
            <p:cNvSpPr/>
            <p:nvPr/>
          </p:nvSpPr>
          <p:spPr>
            <a:xfrm>
              <a:off x="3664360" y="0"/>
              <a:ext cx="6263386" cy="1127409"/>
            </a:xfrm>
            <a:custGeom>
              <a:avLst/>
              <a:gdLst/>
              <a:ahLst/>
              <a:cxnLst/>
              <a:rect l="l" t="t" r="r" b="b"/>
              <a:pathLst>
                <a:path w="6263386" h="1127409">
                  <a:moveTo>
                    <a:pt x="0" y="0"/>
                  </a:moveTo>
                  <a:lnTo>
                    <a:pt x="6263386" y="0"/>
                  </a:lnTo>
                  <a:lnTo>
                    <a:pt x="6263386" y="1127409"/>
                  </a:lnTo>
                  <a:lnTo>
                    <a:pt x="0" y="11274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txBody>
            <a:bodyPr/>
            <a:lstStyle/>
            <a:p>
              <a:endParaRPr lang="vi-VN"/>
            </a:p>
          </p:txBody>
        </p:sp>
        <p:sp>
          <p:nvSpPr>
            <p:cNvPr id="17" name="Freeform 17"/>
            <p:cNvSpPr/>
            <p:nvPr/>
          </p:nvSpPr>
          <p:spPr>
            <a:xfrm rot="10800000">
              <a:off x="3445700" y="9559640"/>
              <a:ext cx="6263386" cy="1127409"/>
            </a:xfrm>
            <a:custGeom>
              <a:avLst/>
              <a:gdLst/>
              <a:ahLst/>
              <a:cxnLst/>
              <a:rect l="l" t="t" r="r" b="b"/>
              <a:pathLst>
                <a:path w="6263386" h="1127409">
                  <a:moveTo>
                    <a:pt x="0" y="0"/>
                  </a:moveTo>
                  <a:lnTo>
                    <a:pt x="6263386" y="0"/>
                  </a:lnTo>
                  <a:lnTo>
                    <a:pt x="6263386" y="1127409"/>
                  </a:lnTo>
                  <a:lnTo>
                    <a:pt x="0" y="11274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txBody>
            <a:bodyPr/>
            <a:lstStyle/>
            <a:p>
              <a:endParaRPr lang="vi-VN"/>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95C4E"/>
        </a:solidFill>
        <a:effectLst/>
      </p:bgPr>
    </p:bg>
    <p:spTree>
      <p:nvGrpSpPr>
        <p:cNvPr id="1" name=""/>
        <p:cNvGrpSpPr/>
        <p:nvPr/>
      </p:nvGrpSpPr>
      <p:grpSpPr>
        <a:xfrm>
          <a:off x="0" y="0"/>
          <a:ext cx="0" cy="0"/>
          <a:chOff x="0" y="0"/>
          <a:chExt cx="0" cy="0"/>
        </a:xfrm>
      </p:grpSpPr>
      <p:grpSp>
        <p:nvGrpSpPr>
          <p:cNvPr id="2" name="Group 2"/>
          <p:cNvGrpSpPr/>
          <p:nvPr/>
        </p:nvGrpSpPr>
        <p:grpSpPr>
          <a:xfrm>
            <a:off x="-4868919" y="-3415154"/>
            <a:ext cx="10808939" cy="17365434"/>
            <a:chOff x="0" y="0"/>
            <a:chExt cx="14411919" cy="23153912"/>
          </a:xfrm>
        </p:grpSpPr>
        <p:sp>
          <p:nvSpPr>
            <p:cNvPr id="3" name="Freeform 3"/>
            <p:cNvSpPr/>
            <p:nvPr/>
          </p:nvSpPr>
          <p:spPr>
            <a:xfrm rot="1788130">
              <a:off x="1908439" y="6798097"/>
              <a:ext cx="7850521" cy="9768748"/>
            </a:xfrm>
            <a:custGeom>
              <a:avLst/>
              <a:gdLst/>
              <a:ahLst/>
              <a:cxnLst/>
              <a:rect l="l" t="t" r="r" b="b"/>
              <a:pathLst>
                <a:path w="7850521" h="9768748">
                  <a:moveTo>
                    <a:pt x="0" y="0"/>
                  </a:moveTo>
                  <a:lnTo>
                    <a:pt x="7850521" y="0"/>
                  </a:lnTo>
                  <a:lnTo>
                    <a:pt x="7850521" y="9768749"/>
                  </a:lnTo>
                  <a:lnTo>
                    <a:pt x="0" y="9768749"/>
                  </a:lnTo>
                  <a:lnTo>
                    <a:pt x="0" y="0"/>
                  </a:lnTo>
                  <a:close/>
                </a:path>
              </a:pathLst>
            </a:custGeom>
            <a:blipFill>
              <a:blip r:embed="rId2">
                <a:alphaModFix amt="25000"/>
                <a:extLst>
                  <a:ext uri="{96DAC541-7B7A-43D3-8B79-37D633B846F1}">
                    <asvg:svgBlip xmlns="" xmlns:asvg="http://schemas.microsoft.com/office/drawing/2016/SVG/main" r:embed="rId3"/>
                  </a:ext>
                </a:extLst>
              </a:blip>
              <a:stretch>
                <a:fillRect/>
              </a:stretch>
            </a:blipFill>
          </p:spPr>
          <p:txBody>
            <a:bodyPr/>
            <a:lstStyle/>
            <a:p>
              <a:endParaRPr lang="vi-VN"/>
            </a:p>
          </p:txBody>
        </p:sp>
        <p:sp>
          <p:nvSpPr>
            <p:cNvPr id="4" name="Freeform 4"/>
            <p:cNvSpPr/>
            <p:nvPr/>
          </p:nvSpPr>
          <p:spPr>
            <a:xfrm rot="5528272">
              <a:off x="5459255" y="-779638"/>
              <a:ext cx="7850521" cy="9768748"/>
            </a:xfrm>
            <a:custGeom>
              <a:avLst/>
              <a:gdLst/>
              <a:ahLst/>
              <a:cxnLst/>
              <a:rect l="l" t="t" r="r" b="b"/>
              <a:pathLst>
                <a:path w="7850521" h="9768748">
                  <a:moveTo>
                    <a:pt x="0" y="0"/>
                  </a:moveTo>
                  <a:lnTo>
                    <a:pt x="7850521" y="0"/>
                  </a:lnTo>
                  <a:lnTo>
                    <a:pt x="7850521" y="9768749"/>
                  </a:lnTo>
                  <a:lnTo>
                    <a:pt x="0" y="9768749"/>
                  </a:lnTo>
                  <a:lnTo>
                    <a:pt x="0" y="0"/>
                  </a:lnTo>
                  <a:close/>
                </a:path>
              </a:pathLst>
            </a:custGeom>
            <a:blipFill>
              <a:blip r:embed="rId2">
                <a:alphaModFix amt="25000"/>
                <a:extLst>
                  <a:ext uri="{96DAC541-7B7A-43D3-8B79-37D633B846F1}">
                    <asvg:svgBlip xmlns="" xmlns:asvg="http://schemas.microsoft.com/office/drawing/2016/SVG/main" r:embed="rId3"/>
                  </a:ext>
                </a:extLst>
              </a:blip>
              <a:stretch>
                <a:fillRect/>
              </a:stretch>
            </a:blipFill>
          </p:spPr>
          <p:txBody>
            <a:bodyPr/>
            <a:lstStyle/>
            <a:p>
              <a:endParaRPr lang="vi-VN"/>
            </a:p>
          </p:txBody>
        </p:sp>
        <p:sp>
          <p:nvSpPr>
            <p:cNvPr id="5" name="Freeform 5"/>
            <p:cNvSpPr/>
            <p:nvPr/>
          </p:nvSpPr>
          <p:spPr>
            <a:xfrm>
              <a:off x="4973372" y="13385164"/>
              <a:ext cx="7850521" cy="9768748"/>
            </a:xfrm>
            <a:custGeom>
              <a:avLst/>
              <a:gdLst/>
              <a:ahLst/>
              <a:cxnLst/>
              <a:rect l="l" t="t" r="r" b="b"/>
              <a:pathLst>
                <a:path w="7850521" h="9768748">
                  <a:moveTo>
                    <a:pt x="0" y="0"/>
                  </a:moveTo>
                  <a:lnTo>
                    <a:pt x="7850521" y="0"/>
                  </a:lnTo>
                  <a:lnTo>
                    <a:pt x="7850521" y="9768748"/>
                  </a:lnTo>
                  <a:lnTo>
                    <a:pt x="0" y="9768748"/>
                  </a:lnTo>
                  <a:lnTo>
                    <a:pt x="0" y="0"/>
                  </a:lnTo>
                  <a:close/>
                </a:path>
              </a:pathLst>
            </a:custGeom>
            <a:blipFill>
              <a:blip r:embed="rId2">
                <a:alphaModFix amt="25000"/>
                <a:extLst>
                  <a:ext uri="{96DAC541-7B7A-43D3-8B79-37D633B846F1}">
                    <asvg:svgBlip xmlns="" xmlns:asvg="http://schemas.microsoft.com/office/drawing/2016/SVG/main" r:embed="rId3"/>
                  </a:ext>
                </a:extLst>
              </a:blip>
              <a:stretch>
                <a:fillRect/>
              </a:stretch>
            </a:blipFill>
          </p:spPr>
          <p:txBody>
            <a:bodyPr/>
            <a:lstStyle/>
            <a:p>
              <a:endParaRPr lang="vi-VN"/>
            </a:p>
          </p:txBody>
        </p:sp>
      </p:grpSp>
      <p:sp>
        <p:nvSpPr>
          <p:cNvPr id="6" name="Freeform 6"/>
          <p:cNvSpPr/>
          <p:nvPr/>
        </p:nvSpPr>
        <p:spPr>
          <a:xfrm>
            <a:off x="348929" y="7241862"/>
            <a:ext cx="2538599" cy="2455517"/>
          </a:xfrm>
          <a:custGeom>
            <a:avLst/>
            <a:gdLst/>
            <a:ahLst/>
            <a:cxnLst/>
            <a:rect l="l" t="t" r="r" b="b"/>
            <a:pathLst>
              <a:path w="2538599" h="2455517">
                <a:moveTo>
                  <a:pt x="0" y="0"/>
                </a:moveTo>
                <a:lnTo>
                  <a:pt x="2538599" y="0"/>
                </a:lnTo>
                <a:lnTo>
                  <a:pt x="2538599" y="2455518"/>
                </a:lnTo>
                <a:lnTo>
                  <a:pt x="0" y="2455518"/>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txBody>
          <a:bodyPr/>
          <a:lstStyle/>
          <a:p>
            <a:endParaRPr lang="vi-VN"/>
          </a:p>
        </p:txBody>
      </p:sp>
      <p:grpSp>
        <p:nvGrpSpPr>
          <p:cNvPr id="7" name="Group 7"/>
          <p:cNvGrpSpPr/>
          <p:nvPr/>
        </p:nvGrpSpPr>
        <p:grpSpPr>
          <a:xfrm>
            <a:off x="12347980" y="-3662820"/>
            <a:ext cx="10808939" cy="17365434"/>
            <a:chOff x="0" y="0"/>
            <a:chExt cx="14411919" cy="23153912"/>
          </a:xfrm>
        </p:grpSpPr>
        <p:sp>
          <p:nvSpPr>
            <p:cNvPr id="8" name="Freeform 8"/>
            <p:cNvSpPr/>
            <p:nvPr/>
          </p:nvSpPr>
          <p:spPr>
            <a:xfrm rot="-9011869">
              <a:off x="4652959" y="6587067"/>
              <a:ext cx="7850521" cy="9768748"/>
            </a:xfrm>
            <a:custGeom>
              <a:avLst/>
              <a:gdLst/>
              <a:ahLst/>
              <a:cxnLst/>
              <a:rect l="l" t="t" r="r" b="b"/>
              <a:pathLst>
                <a:path w="7850521" h="9768748">
                  <a:moveTo>
                    <a:pt x="0" y="0"/>
                  </a:moveTo>
                  <a:lnTo>
                    <a:pt x="7850521" y="0"/>
                  </a:lnTo>
                  <a:lnTo>
                    <a:pt x="7850521" y="9768748"/>
                  </a:lnTo>
                  <a:lnTo>
                    <a:pt x="0" y="9768748"/>
                  </a:lnTo>
                  <a:lnTo>
                    <a:pt x="0" y="0"/>
                  </a:lnTo>
                  <a:close/>
                </a:path>
              </a:pathLst>
            </a:custGeom>
            <a:blipFill>
              <a:blip r:embed="rId2">
                <a:alphaModFix amt="25000"/>
                <a:extLst>
                  <a:ext uri="{96DAC541-7B7A-43D3-8B79-37D633B846F1}">
                    <asvg:svgBlip xmlns="" xmlns:asvg="http://schemas.microsoft.com/office/drawing/2016/SVG/main" r:embed="rId3"/>
                  </a:ext>
                </a:extLst>
              </a:blip>
              <a:stretch>
                <a:fillRect/>
              </a:stretch>
            </a:blipFill>
          </p:spPr>
          <p:txBody>
            <a:bodyPr/>
            <a:lstStyle/>
            <a:p>
              <a:endParaRPr lang="vi-VN"/>
            </a:p>
          </p:txBody>
        </p:sp>
        <p:sp>
          <p:nvSpPr>
            <p:cNvPr id="9" name="Freeform 9"/>
            <p:cNvSpPr/>
            <p:nvPr/>
          </p:nvSpPr>
          <p:spPr>
            <a:xfrm rot="-5271727">
              <a:off x="1102143" y="14164802"/>
              <a:ext cx="7850521" cy="9768748"/>
            </a:xfrm>
            <a:custGeom>
              <a:avLst/>
              <a:gdLst/>
              <a:ahLst/>
              <a:cxnLst/>
              <a:rect l="l" t="t" r="r" b="b"/>
              <a:pathLst>
                <a:path w="7850521" h="9768748">
                  <a:moveTo>
                    <a:pt x="0" y="0"/>
                  </a:moveTo>
                  <a:lnTo>
                    <a:pt x="7850521" y="0"/>
                  </a:lnTo>
                  <a:lnTo>
                    <a:pt x="7850521" y="9768748"/>
                  </a:lnTo>
                  <a:lnTo>
                    <a:pt x="0" y="9768748"/>
                  </a:lnTo>
                  <a:lnTo>
                    <a:pt x="0" y="0"/>
                  </a:lnTo>
                  <a:close/>
                </a:path>
              </a:pathLst>
            </a:custGeom>
            <a:blipFill>
              <a:blip r:embed="rId2">
                <a:alphaModFix amt="25000"/>
                <a:extLst>
                  <a:ext uri="{96DAC541-7B7A-43D3-8B79-37D633B846F1}">
                    <asvg:svgBlip xmlns="" xmlns:asvg="http://schemas.microsoft.com/office/drawing/2016/SVG/main" r:embed="rId3"/>
                  </a:ext>
                </a:extLst>
              </a:blip>
              <a:stretch>
                <a:fillRect/>
              </a:stretch>
            </a:blipFill>
          </p:spPr>
          <p:txBody>
            <a:bodyPr/>
            <a:lstStyle/>
            <a:p>
              <a:endParaRPr lang="vi-VN"/>
            </a:p>
          </p:txBody>
        </p:sp>
        <p:sp>
          <p:nvSpPr>
            <p:cNvPr id="10" name="Freeform 10"/>
            <p:cNvSpPr/>
            <p:nvPr/>
          </p:nvSpPr>
          <p:spPr>
            <a:xfrm rot="-10800000">
              <a:off x="1588026" y="0"/>
              <a:ext cx="7850521" cy="9768748"/>
            </a:xfrm>
            <a:custGeom>
              <a:avLst/>
              <a:gdLst/>
              <a:ahLst/>
              <a:cxnLst/>
              <a:rect l="l" t="t" r="r" b="b"/>
              <a:pathLst>
                <a:path w="7850521" h="9768748">
                  <a:moveTo>
                    <a:pt x="0" y="0"/>
                  </a:moveTo>
                  <a:lnTo>
                    <a:pt x="7850521" y="0"/>
                  </a:lnTo>
                  <a:lnTo>
                    <a:pt x="7850521" y="9768748"/>
                  </a:lnTo>
                  <a:lnTo>
                    <a:pt x="0" y="9768748"/>
                  </a:lnTo>
                  <a:lnTo>
                    <a:pt x="0" y="0"/>
                  </a:lnTo>
                  <a:close/>
                </a:path>
              </a:pathLst>
            </a:custGeom>
            <a:blipFill>
              <a:blip r:embed="rId2">
                <a:alphaModFix amt="25000"/>
                <a:extLst>
                  <a:ext uri="{96DAC541-7B7A-43D3-8B79-37D633B846F1}">
                    <asvg:svgBlip xmlns="" xmlns:asvg="http://schemas.microsoft.com/office/drawing/2016/SVG/main" r:embed="rId3"/>
                  </a:ext>
                </a:extLst>
              </a:blip>
              <a:stretch>
                <a:fillRect/>
              </a:stretch>
            </a:blipFill>
          </p:spPr>
          <p:txBody>
            <a:bodyPr/>
            <a:lstStyle/>
            <a:p>
              <a:endParaRPr lang="vi-VN"/>
            </a:p>
          </p:txBody>
        </p:sp>
      </p:grpSp>
      <p:sp>
        <p:nvSpPr>
          <p:cNvPr id="11" name="Freeform 11"/>
          <p:cNvSpPr/>
          <p:nvPr/>
        </p:nvSpPr>
        <p:spPr>
          <a:xfrm rot="-5400000">
            <a:off x="15250953" y="7241862"/>
            <a:ext cx="2538599" cy="2455517"/>
          </a:xfrm>
          <a:custGeom>
            <a:avLst/>
            <a:gdLst/>
            <a:ahLst/>
            <a:cxnLst/>
            <a:rect l="l" t="t" r="r" b="b"/>
            <a:pathLst>
              <a:path w="2538599" h="2455517">
                <a:moveTo>
                  <a:pt x="0" y="0"/>
                </a:moveTo>
                <a:lnTo>
                  <a:pt x="2538599" y="0"/>
                </a:lnTo>
                <a:lnTo>
                  <a:pt x="2538599" y="2455518"/>
                </a:lnTo>
                <a:lnTo>
                  <a:pt x="0" y="2455518"/>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txBody>
          <a:bodyPr/>
          <a:lstStyle/>
          <a:p>
            <a:endParaRPr lang="vi-VN"/>
          </a:p>
        </p:txBody>
      </p:sp>
      <p:sp>
        <p:nvSpPr>
          <p:cNvPr id="12" name="Freeform 12"/>
          <p:cNvSpPr/>
          <p:nvPr/>
        </p:nvSpPr>
        <p:spPr>
          <a:xfrm rot="5334643">
            <a:off x="331297" y="351085"/>
            <a:ext cx="2538599" cy="2455517"/>
          </a:xfrm>
          <a:custGeom>
            <a:avLst/>
            <a:gdLst/>
            <a:ahLst/>
            <a:cxnLst/>
            <a:rect l="l" t="t" r="r" b="b"/>
            <a:pathLst>
              <a:path w="2538599" h="2455517">
                <a:moveTo>
                  <a:pt x="0" y="0"/>
                </a:moveTo>
                <a:lnTo>
                  <a:pt x="2538598" y="0"/>
                </a:lnTo>
                <a:lnTo>
                  <a:pt x="2538598" y="2455517"/>
                </a:lnTo>
                <a:lnTo>
                  <a:pt x="0" y="2455517"/>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txBody>
          <a:bodyPr/>
          <a:lstStyle/>
          <a:p>
            <a:endParaRPr lang="vi-VN"/>
          </a:p>
        </p:txBody>
      </p:sp>
      <p:sp>
        <p:nvSpPr>
          <p:cNvPr id="13" name="Freeform 13"/>
          <p:cNvSpPr/>
          <p:nvPr/>
        </p:nvSpPr>
        <p:spPr>
          <a:xfrm rot="-10800000">
            <a:off x="15292494" y="286434"/>
            <a:ext cx="2538599" cy="2455517"/>
          </a:xfrm>
          <a:custGeom>
            <a:avLst/>
            <a:gdLst/>
            <a:ahLst/>
            <a:cxnLst/>
            <a:rect l="l" t="t" r="r" b="b"/>
            <a:pathLst>
              <a:path w="2538599" h="2455517">
                <a:moveTo>
                  <a:pt x="0" y="0"/>
                </a:moveTo>
                <a:lnTo>
                  <a:pt x="2538598" y="0"/>
                </a:lnTo>
                <a:lnTo>
                  <a:pt x="2538598" y="2455517"/>
                </a:lnTo>
                <a:lnTo>
                  <a:pt x="0" y="2455517"/>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txBody>
          <a:bodyPr/>
          <a:lstStyle/>
          <a:p>
            <a:endParaRPr lang="vi-VN"/>
          </a:p>
        </p:txBody>
      </p:sp>
      <p:grpSp>
        <p:nvGrpSpPr>
          <p:cNvPr id="14" name="Group 14"/>
          <p:cNvGrpSpPr/>
          <p:nvPr/>
        </p:nvGrpSpPr>
        <p:grpSpPr>
          <a:xfrm>
            <a:off x="4046960" y="1896394"/>
            <a:ext cx="9973840" cy="6387685"/>
            <a:chOff x="0" y="0"/>
            <a:chExt cx="13298453" cy="8516913"/>
          </a:xfrm>
        </p:grpSpPr>
        <p:sp>
          <p:nvSpPr>
            <p:cNvPr id="15" name="TextBox 15"/>
            <p:cNvSpPr txBox="1"/>
            <p:nvPr/>
          </p:nvSpPr>
          <p:spPr>
            <a:xfrm>
              <a:off x="0" y="1677436"/>
              <a:ext cx="13298453" cy="2144519"/>
            </a:xfrm>
            <a:prstGeom prst="rect">
              <a:avLst/>
            </a:prstGeom>
          </p:spPr>
          <p:txBody>
            <a:bodyPr wrap="square" lIns="0" tIns="0" rIns="0" bIns="0" rtlCol="0" anchor="t">
              <a:spAutoFit/>
            </a:bodyPr>
            <a:lstStyle/>
            <a:p>
              <a:pPr marL="0" lvl="0" indent="0" algn="ctr">
                <a:lnSpc>
                  <a:spcPts val="15408"/>
                </a:lnSpc>
              </a:pPr>
              <a:r>
                <a:rPr lang="en-US" sz="4800" dirty="0">
                  <a:solidFill>
                    <a:srgbClr val="F6F6E9"/>
                  </a:solidFill>
                  <a:latin typeface="Faustina"/>
                  <a:ea typeface="Faustina"/>
                  <a:cs typeface="Faustina"/>
                  <a:sym typeface="Faustina"/>
                </a:rPr>
                <a:t>DEMO</a:t>
              </a:r>
              <a:endParaRPr lang="en-US" sz="4800" u="none" dirty="0">
                <a:solidFill>
                  <a:srgbClr val="F6F6E9"/>
                </a:solidFill>
                <a:latin typeface="Faustina"/>
                <a:ea typeface="Faustina"/>
                <a:cs typeface="Faustina"/>
                <a:sym typeface="Faustina"/>
              </a:endParaRPr>
            </a:p>
          </p:txBody>
        </p:sp>
        <p:sp>
          <p:nvSpPr>
            <p:cNvPr id="16" name="Freeform 16"/>
            <p:cNvSpPr/>
            <p:nvPr/>
          </p:nvSpPr>
          <p:spPr>
            <a:xfrm>
              <a:off x="3664360" y="0"/>
              <a:ext cx="6263386" cy="1127409"/>
            </a:xfrm>
            <a:custGeom>
              <a:avLst/>
              <a:gdLst/>
              <a:ahLst/>
              <a:cxnLst/>
              <a:rect l="l" t="t" r="r" b="b"/>
              <a:pathLst>
                <a:path w="6263386" h="1127409">
                  <a:moveTo>
                    <a:pt x="0" y="0"/>
                  </a:moveTo>
                  <a:lnTo>
                    <a:pt x="6263386" y="0"/>
                  </a:lnTo>
                  <a:lnTo>
                    <a:pt x="6263386" y="1127409"/>
                  </a:lnTo>
                  <a:lnTo>
                    <a:pt x="0" y="11274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txBody>
            <a:bodyPr/>
            <a:lstStyle/>
            <a:p>
              <a:endParaRPr lang="vi-VN"/>
            </a:p>
          </p:txBody>
        </p:sp>
        <p:sp>
          <p:nvSpPr>
            <p:cNvPr id="17" name="Freeform 17"/>
            <p:cNvSpPr/>
            <p:nvPr/>
          </p:nvSpPr>
          <p:spPr>
            <a:xfrm rot="-10800000">
              <a:off x="3664360" y="7389504"/>
              <a:ext cx="6263386" cy="1127409"/>
            </a:xfrm>
            <a:custGeom>
              <a:avLst/>
              <a:gdLst/>
              <a:ahLst/>
              <a:cxnLst/>
              <a:rect l="l" t="t" r="r" b="b"/>
              <a:pathLst>
                <a:path w="6263386" h="1127409">
                  <a:moveTo>
                    <a:pt x="0" y="0"/>
                  </a:moveTo>
                  <a:lnTo>
                    <a:pt x="6263386" y="0"/>
                  </a:lnTo>
                  <a:lnTo>
                    <a:pt x="6263386" y="1127409"/>
                  </a:lnTo>
                  <a:lnTo>
                    <a:pt x="0" y="11274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txBody>
            <a:bodyPr/>
            <a:lstStyle/>
            <a:p>
              <a:endParaRPr lang="vi-VN"/>
            </a:p>
          </p:txBody>
        </p:sp>
      </p:grpSp>
    </p:spTree>
    <p:extLst>
      <p:ext uri="{BB962C8B-B14F-4D97-AF65-F5344CB8AC3E}">
        <p14:creationId xmlns:p14="http://schemas.microsoft.com/office/powerpoint/2010/main" val="3070638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Freeform 2"/>
          <p:cNvSpPr/>
          <p:nvPr/>
        </p:nvSpPr>
        <p:spPr>
          <a:xfrm>
            <a:off x="2827253" y="2111247"/>
            <a:ext cx="5106354" cy="5547770"/>
          </a:xfrm>
          <a:custGeom>
            <a:avLst/>
            <a:gdLst/>
            <a:ahLst/>
            <a:cxnLst/>
            <a:rect l="l" t="t" r="r" b="b"/>
            <a:pathLst>
              <a:path w="5423065" h="5107542">
                <a:moveTo>
                  <a:pt x="0" y="0"/>
                </a:moveTo>
                <a:lnTo>
                  <a:pt x="5423066" y="0"/>
                </a:lnTo>
                <a:lnTo>
                  <a:pt x="5423066" y="5107542"/>
                </a:lnTo>
                <a:lnTo>
                  <a:pt x="0" y="5107542"/>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txBody>
          <a:bodyPr/>
          <a:lstStyle/>
          <a:p>
            <a:endParaRPr lang="vi-VN"/>
          </a:p>
        </p:txBody>
      </p:sp>
      <p:sp>
        <p:nvSpPr>
          <p:cNvPr id="5" name="TextBox 5"/>
          <p:cNvSpPr txBox="1"/>
          <p:nvPr/>
        </p:nvSpPr>
        <p:spPr>
          <a:xfrm>
            <a:off x="5232191" y="527422"/>
            <a:ext cx="7817058" cy="936154"/>
          </a:xfrm>
          <a:prstGeom prst="rect">
            <a:avLst/>
          </a:prstGeom>
        </p:spPr>
        <p:txBody>
          <a:bodyPr lIns="0" tIns="0" rIns="0" bIns="0" rtlCol="0" anchor="t">
            <a:spAutoFit/>
          </a:bodyPr>
          <a:lstStyle/>
          <a:p>
            <a:pPr algn="ctr">
              <a:lnSpc>
                <a:spcPts val="7312"/>
              </a:lnSpc>
            </a:pPr>
            <a:r>
              <a:rPr lang="en-US" sz="6093" dirty="0" err="1">
                <a:solidFill>
                  <a:srgbClr val="2E2E2E"/>
                </a:solidFill>
                <a:latin typeface="Faustina"/>
                <a:ea typeface="Faustina"/>
                <a:cs typeface="Faustina"/>
                <a:sym typeface="Faustina"/>
              </a:rPr>
              <a:t>Nhóm</a:t>
            </a:r>
            <a:endParaRPr lang="en-US" sz="6093" dirty="0">
              <a:solidFill>
                <a:srgbClr val="2E2E2E"/>
              </a:solidFill>
              <a:latin typeface="Faustina"/>
              <a:ea typeface="Faustina"/>
              <a:cs typeface="Faustina"/>
              <a:sym typeface="Faustina"/>
            </a:endParaRPr>
          </a:p>
        </p:txBody>
      </p:sp>
      <p:sp>
        <p:nvSpPr>
          <p:cNvPr id="6" name="TextBox 6"/>
          <p:cNvSpPr txBox="1"/>
          <p:nvPr/>
        </p:nvSpPr>
        <p:spPr>
          <a:xfrm>
            <a:off x="3590677" y="8004635"/>
            <a:ext cx="3283028" cy="984500"/>
          </a:xfrm>
          <a:prstGeom prst="rect">
            <a:avLst/>
          </a:prstGeom>
        </p:spPr>
        <p:txBody>
          <a:bodyPr wrap="square" lIns="0" tIns="0" rIns="0" bIns="0" rtlCol="0" anchor="t">
            <a:spAutoFit/>
          </a:bodyPr>
          <a:lstStyle/>
          <a:p>
            <a:pPr algn="ctr">
              <a:lnSpc>
                <a:spcPts val="3965"/>
              </a:lnSpc>
            </a:pPr>
            <a:r>
              <a:rPr lang="en-US" sz="3050" dirty="0" err="1">
                <a:solidFill>
                  <a:srgbClr val="2E2E2E"/>
                </a:solidFill>
                <a:latin typeface="Faustina" panose="020B0604020202020204" charset="0"/>
                <a:ea typeface="Asap"/>
                <a:cs typeface="Asap"/>
                <a:sym typeface="Asap"/>
              </a:rPr>
              <a:t>Huỳnh</a:t>
            </a:r>
            <a:r>
              <a:rPr lang="en-US" sz="3050" dirty="0">
                <a:solidFill>
                  <a:srgbClr val="2E2E2E"/>
                </a:solidFill>
                <a:latin typeface="Faustina" panose="020B0604020202020204" charset="0"/>
                <a:ea typeface="Asap"/>
                <a:cs typeface="Asap"/>
                <a:sym typeface="Asap"/>
              </a:rPr>
              <a:t> </a:t>
            </a:r>
            <a:r>
              <a:rPr lang="en-US" sz="3050" dirty="0" err="1">
                <a:solidFill>
                  <a:srgbClr val="2E2E2E"/>
                </a:solidFill>
                <a:latin typeface="Faustina" panose="020B0604020202020204" charset="0"/>
                <a:ea typeface="Asap"/>
                <a:cs typeface="Asap"/>
                <a:sym typeface="Asap"/>
              </a:rPr>
              <a:t>Vĩ</a:t>
            </a:r>
            <a:r>
              <a:rPr lang="en-US" sz="3050" dirty="0">
                <a:solidFill>
                  <a:srgbClr val="2E2E2E"/>
                </a:solidFill>
                <a:latin typeface="Faustina" panose="020B0604020202020204" charset="0"/>
                <a:ea typeface="Asap"/>
                <a:cs typeface="Asap"/>
                <a:sym typeface="Asap"/>
              </a:rPr>
              <a:t> Khang - 2001215850</a:t>
            </a:r>
          </a:p>
        </p:txBody>
      </p:sp>
      <p:sp>
        <p:nvSpPr>
          <p:cNvPr id="7" name="Freeform 7"/>
          <p:cNvSpPr/>
          <p:nvPr/>
        </p:nvSpPr>
        <p:spPr>
          <a:xfrm>
            <a:off x="575171" y="7119030"/>
            <a:ext cx="2860244" cy="2797838"/>
          </a:xfrm>
          <a:custGeom>
            <a:avLst/>
            <a:gdLst/>
            <a:ahLst/>
            <a:cxnLst/>
            <a:rect l="l" t="t" r="r" b="b"/>
            <a:pathLst>
              <a:path w="2860244" h="2797838">
                <a:moveTo>
                  <a:pt x="0" y="0"/>
                </a:moveTo>
                <a:lnTo>
                  <a:pt x="2860244" y="0"/>
                </a:lnTo>
                <a:lnTo>
                  <a:pt x="2860244" y="2797838"/>
                </a:lnTo>
                <a:lnTo>
                  <a:pt x="0" y="2797838"/>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txBody>
          <a:bodyPr/>
          <a:lstStyle/>
          <a:p>
            <a:endParaRPr lang="vi-VN"/>
          </a:p>
        </p:txBody>
      </p:sp>
      <p:sp>
        <p:nvSpPr>
          <p:cNvPr id="8" name="Freeform 8"/>
          <p:cNvSpPr/>
          <p:nvPr/>
        </p:nvSpPr>
        <p:spPr>
          <a:xfrm flipH="1">
            <a:off x="14900771" y="7119030"/>
            <a:ext cx="2860244" cy="2797838"/>
          </a:xfrm>
          <a:custGeom>
            <a:avLst/>
            <a:gdLst/>
            <a:ahLst/>
            <a:cxnLst/>
            <a:rect l="l" t="t" r="r" b="b"/>
            <a:pathLst>
              <a:path w="2860244" h="2797838">
                <a:moveTo>
                  <a:pt x="2860244" y="0"/>
                </a:moveTo>
                <a:lnTo>
                  <a:pt x="0" y="0"/>
                </a:lnTo>
                <a:lnTo>
                  <a:pt x="0" y="2797838"/>
                </a:lnTo>
                <a:lnTo>
                  <a:pt x="2860244" y="2797838"/>
                </a:lnTo>
                <a:lnTo>
                  <a:pt x="2860244" y="0"/>
                </a:lnTo>
                <a:close/>
              </a:path>
            </a:pathLst>
          </a:custGeom>
          <a:blipFill>
            <a:blip r:embed="rId4">
              <a:extLst>
                <a:ext uri="{96DAC541-7B7A-43D3-8B79-37D633B846F1}">
                  <asvg:svgBlip xmlns="" xmlns:asvg="http://schemas.microsoft.com/office/drawing/2016/SVG/main" r:embed="rId5"/>
                </a:ext>
              </a:extLst>
            </a:blip>
            <a:stretch>
              <a:fillRect/>
            </a:stretch>
          </a:blipFill>
        </p:spPr>
        <p:txBody>
          <a:bodyPr/>
          <a:lstStyle/>
          <a:p>
            <a:endParaRPr lang="vi-VN"/>
          </a:p>
        </p:txBody>
      </p:sp>
      <p:sp>
        <p:nvSpPr>
          <p:cNvPr id="9" name="Freeform 9"/>
          <p:cNvSpPr/>
          <p:nvPr/>
        </p:nvSpPr>
        <p:spPr>
          <a:xfrm flipV="1">
            <a:off x="575171" y="217977"/>
            <a:ext cx="2860244" cy="2797838"/>
          </a:xfrm>
          <a:custGeom>
            <a:avLst/>
            <a:gdLst/>
            <a:ahLst/>
            <a:cxnLst/>
            <a:rect l="l" t="t" r="r" b="b"/>
            <a:pathLst>
              <a:path w="2860244" h="2797838">
                <a:moveTo>
                  <a:pt x="0" y="2797838"/>
                </a:moveTo>
                <a:lnTo>
                  <a:pt x="2860244" y="2797838"/>
                </a:lnTo>
                <a:lnTo>
                  <a:pt x="2860244" y="0"/>
                </a:lnTo>
                <a:lnTo>
                  <a:pt x="0" y="0"/>
                </a:lnTo>
                <a:lnTo>
                  <a:pt x="0" y="2797838"/>
                </a:lnTo>
                <a:close/>
              </a:path>
            </a:pathLst>
          </a:custGeom>
          <a:blipFill>
            <a:blip r:embed="rId4">
              <a:extLst>
                <a:ext uri="{96DAC541-7B7A-43D3-8B79-37D633B846F1}">
                  <asvg:svgBlip xmlns="" xmlns:asvg="http://schemas.microsoft.com/office/drawing/2016/SVG/main" r:embed="rId5"/>
                </a:ext>
              </a:extLst>
            </a:blip>
            <a:stretch>
              <a:fillRect/>
            </a:stretch>
          </a:blipFill>
        </p:spPr>
        <p:txBody>
          <a:bodyPr/>
          <a:lstStyle/>
          <a:p>
            <a:endParaRPr lang="vi-VN"/>
          </a:p>
        </p:txBody>
      </p:sp>
      <p:sp>
        <p:nvSpPr>
          <p:cNvPr id="10" name="Freeform 10"/>
          <p:cNvSpPr/>
          <p:nvPr/>
        </p:nvSpPr>
        <p:spPr>
          <a:xfrm flipH="1" flipV="1">
            <a:off x="14900771" y="217977"/>
            <a:ext cx="2860244" cy="2797838"/>
          </a:xfrm>
          <a:custGeom>
            <a:avLst/>
            <a:gdLst/>
            <a:ahLst/>
            <a:cxnLst/>
            <a:rect l="l" t="t" r="r" b="b"/>
            <a:pathLst>
              <a:path w="2860244" h="2797838">
                <a:moveTo>
                  <a:pt x="2860244" y="2797838"/>
                </a:moveTo>
                <a:lnTo>
                  <a:pt x="0" y="2797838"/>
                </a:lnTo>
                <a:lnTo>
                  <a:pt x="0" y="0"/>
                </a:lnTo>
                <a:lnTo>
                  <a:pt x="2860244" y="0"/>
                </a:lnTo>
                <a:lnTo>
                  <a:pt x="2860244" y="2797838"/>
                </a:lnTo>
                <a:close/>
              </a:path>
            </a:pathLst>
          </a:custGeom>
          <a:blipFill>
            <a:blip r:embed="rId4">
              <a:extLst>
                <a:ext uri="{96DAC541-7B7A-43D3-8B79-37D633B846F1}">
                  <asvg:svgBlip xmlns="" xmlns:asvg="http://schemas.microsoft.com/office/drawing/2016/SVG/main" r:embed="rId5"/>
                </a:ext>
              </a:extLst>
            </a:blip>
            <a:stretch>
              <a:fillRect/>
            </a:stretch>
          </a:blipFill>
        </p:spPr>
        <p:txBody>
          <a:bodyPr/>
          <a:lstStyle/>
          <a:p>
            <a:endParaRPr lang="vi-VN"/>
          </a:p>
        </p:txBody>
      </p:sp>
      <p:sp>
        <p:nvSpPr>
          <p:cNvPr id="13" name="Freeform 2">
            <a:extLst>
              <a:ext uri="{FF2B5EF4-FFF2-40B4-BE49-F238E27FC236}">
                <a16:creationId xmlns:a16="http://schemas.microsoft.com/office/drawing/2014/main" id="{0FD9B3EB-0BDC-2183-6D84-DAEF101DA9B5}"/>
              </a:ext>
            </a:extLst>
          </p:cNvPr>
          <p:cNvSpPr/>
          <p:nvPr/>
        </p:nvSpPr>
        <p:spPr>
          <a:xfrm>
            <a:off x="10075323" y="1851568"/>
            <a:ext cx="5423065" cy="5997548"/>
          </a:xfrm>
          <a:custGeom>
            <a:avLst/>
            <a:gdLst/>
            <a:ahLst/>
            <a:cxnLst/>
            <a:rect l="l" t="t" r="r" b="b"/>
            <a:pathLst>
              <a:path w="5423065" h="5107542">
                <a:moveTo>
                  <a:pt x="0" y="0"/>
                </a:moveTo>
                <a:lnTo>
                  <a:pt x="5423066" y="0"/>
                </a:lnTo>
                <a:lnTo>
                  <a:pt x="5423066" y="5107542"/>
                </a:lnTo>
                <a:lnTo>
                  <a:pt x="0" y="5107542"/>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txBody>
          <a:bodyPr/>
          <a:lstStyle/>
          <a:p>
            <a:endParaRPr lang="vi-VN"/>
          </a:p>
        </p:txBody>
      </p:sp>
      <p:sp>
        <p:nvSpPr>
          <p:cNvPr id="14" name="TextBox 6">
            <a:extLst>
              <a:ext uri="{FF2B5EF4-FFF2-40B4-BE49-F238E27FC236}">
                <a16:creationId xmlns:a16="http://schemas.microsoft.com/office/drawing/2014/main" id="{73B3F779-EEA0-76A6-A279-518257D5AC1B}"/>
              </a:ext>
            </a:extLst>
          </p:cNvPr>
          <p:cNvSpPr txBox="1"/>
          <p:nvPr/>
        </p:nvSpPr>
        <p:spPr>
          <a:xfrm>
            <a:off x="11407735" y="8004635"/>
            <a:ext cx="3283028" cy="984500"/>
          </a:xfrm>
          <a:prstGeom prst="rect">
            <a:avLst/>
          </a:prstGeom>
        </p:spPr>
        <p:txBody>
          <a:bodyPr wrap="square" lIns="0" tIns="0" rIns="0" bIns="0" rtlCol="0" anchor="t">
            <a:spAutoFit/>
          </a:bodyPr>
          <a:lstStyle/>
          <a:p>
            <a:pPr algn="ctr">
              <a:lnSpc>
                <a:spcPts val="3965"/>
              </a:lnSpc>
            </a:pPr>
            <a:r>
              <a:rPr lang="en-US" sz="3050" dirty="0" err="1">
                <a:solidFill>
                  <a:srgbClr val="2E2E2E"/>
                </a:solidFill>
                <a:latin typeface="Faustina" panose="020B0604020202020204" charset="0"/>
                <a:ea typeface="Asap"/>
                <a:cs typeface="Asap"/>
                <a:sym typeface="Asap"/>
              </a:rPr>
              <a:t>Đào</a:t>
            </a:r>
            <a:r>
              <a:rPr lang="en-US" sz="3050" dirty="0">
                <a:solidFill>
                  <a:srgbClr val="2E2E2E"/>
                </a:solidFill>
                <a:latin typeface="Faustina" panose="020B0604020202020204" charset="0"/>
                <a:ea typeface="Asap"/>
                <a:cs typeface="Asap"/>
                <a:sym typeface="Asap"/>
              </a:rPr>
              <a:t> </a:t>
            </a:r>
            <a:r>
              <a:rPr lang="en-US" sz="3050" dirty="0" err="1">
                <a:solidFill>
                  <a:srgbClr val="2E2E2E"/>
                </a:solidFill>
                <a:latin typeface="Faustina" panose="020B0604020202020204" charset="0"/>
                <a:ea typeface="Asap"/>
                <a:cs typeface="Asap"/>
                <a:sym typeface="Asap"/>
              </a:rPr>
              <a:t>Quí</a:t>
            </a:r>
            <a:r>
              <a:rPr lang="en-US" sz="3050" dirty="0">
                <a:solidFill>
                  <a:srgbClr val="2E2E2E"/>
                </a:solidFill>
                <a:latin typeface="Faustina" panose="020B0604020202020204" charset="0"/>
                <a:ea typeface="Asap"/>
                <a:cs typeface="Asap"/>
                <a:sym typeface="Asap"/>
              </a:rPr>
              <a:t> </a:t>
            </a:r>
            <a:r>
              <a:rPr lang="en-US" sz="3050" dirty="0" err="1">
                <a:solidFill>
                  <a:srgbClr val="2E2E2E"/>
                </a:solidFill>
                <a:latin typeface="Faustina" panose="020B0604020202020204" charset="0"/>
                <a:ea typeface="Asap"/>
                <a:cs typeface="Asap"/>
                <a:sym typeface="Asap"/>
              </a:rPr>
              <a:t>Mùi</a:t>
            </a:r>
            <a:r>
              <a:rPr lang="en-US" sz="3050" dirty="0">
                <a:solidFill>
                  <a:srgbClr val="2E2E2E"/>
                </a:solidFill>
                <a:latin typeface="Faustina" panose="020B0604020202020204" charset="0"/>
                <a:ea typeface="Asap"/>
                <a:cs typeface="Asap"/>
                <a:sym typeface="Asap"/>
              </a:rPr>
              <a:t> - 2001215964</a:t>
            </a:r>
          </a:p>
        </p:txBody>
      </p:sp>
      <p:pic>
        <p:nvPicPr>
          <p:cNvPr id="19" name="Picture 18" descr="A person taking a selfie&#10;&#10;Description automatically generated">
            <a:extLst>
              <a:ext uri="{FF2B5EF4-FFF2-40B4-BE49-F238E27FC236}">
                <a16:creationId xmlns:a16="http://schemas.microsoft.com/office/drawing/2014/main" id="{E2DA5043-59A9-0142-A7A0-00378965EA6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55782" y="2925907"/>
            <a:ext cx="3848100" cy="3848100"/>
          </a:xfrm>
          <a:prstGeom prst="ellipse">
            <a:avLst/>
          </a:prstGeom>
          <a:ln>
            <a:noFill/>
          </a:ln>
          <a:effectLst>
            <a:softEdge rad="112500"/>
          </a:effectLst>
        </p:spPr>
      </p:pic>
      <p:pic>
        <p:nvPicPr>
          <p:cNvPr id="21" name="Picture 20" descr="A person taking a selfie&#10;&#10;Description automatically generated">
            <a:extLst>
              <a:ext uri="{FF2B5EF4-FFF2-40B4-BE49-F238E27FC236}">
                <a16:creationId xmlns:a16="http://schemas.microsoft.com/office/drawing/2014/main" id="{1FBE63BB-64DE-5700-3A57-F5F20C366D9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918656" y="2942377"/>
            <a:ext cx="3971449" cy="3971449"/>
          </a:xfrm>
          <a:prstGeom prst="ellipse">
            <a:avLst/>
          </a:prstGeom>
          <a:ln>
            <a:noFill/>
          </a:ln>
          <a:effectLst>
            <a:softEdge rad="112500"/>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sp>
        <p:nvSpPr>
          <p:cNvPr id="2" name="TextBox 2"/>
          <p:cNvSpPr txBox="1"/>
          <p:nvPr/>
        </p:nvSpPr>
        <p:spPr>
          <a:xfrm>
            <a:off x="5105400" y="870162"/>
            <a:ext cx="4305300" cy="1231106"/>
          </a:xfrm>
          <a:prstGeom prst="rect">
            <a:avLst/>
          </a:prstGeom>
        </p:spPr>
        <p:txBody>
          <a:bodyPr wrap="square" lIns="0" tIns="0" rIns="0" bIns="0" rtlCol="0" anchor="t">
            <a:spAutoFit/>
          </a:bodyPr>
          <a:lstStyle/>
          <a:p>
            <a:pPr marL="0" lvl="0" indent="0" algn="l">
              <a:lnSpc>
                <a:spcPts val="9600"/>
              </a:lnSpc>
              <a:spcBef>
                <a:spcPct val="0"/>
              </a:spcBef>
            </a:pPr>
            <a:r>
              <a:rPr lang="en-US" sz="8000" dirty="0" err="1">
                <a:solidFill>
                  <a:srgbClr val="2E2E2E"/>
                </a:solidFill>
                <a:latin typeface="Faustina"/>
                <a:ea typeface="Faustina"/>
                <a:cs typeface="Faustina"/>
                <a:sym typeface="Faustina"/>
              </a:rPr>
              <a:t>Mục</a:t>
            </a:r>
            <a:r>
              <a:rPr lang="en-US" sz="8000" dirty="0">
                <a:solidFill>
                  <a:srgbClr val="2E2E2E"/>
                </a:solidFill>
                <a:latin typeface="Faustina"/>
                <a:ea typeface="Faustina"/>
                <a:cs typeface="Faustina"/>
                <a:sym typeface="Faustina"/>
              </a:rPr>
              <a:t> </a:t>
            </a:r>
            <a:r>
              <a:rPr lang="en-US" sz="8000" dirty="0" err="1">
                <a:solidFill>
                  <a:srgbClr val="2E2E2E"/>
                </a:solidFill>
                <a:latin typeface="Faustina"/>
                <a:ea typeface="Faustina"/>
                <a:cs typeface="Faustina"/>
                <a:sym typeface="Faustina"/>
              </a:rPr>
              <a:t>tiêu</a:t>
            </a:r>
            <a:endParaRPr lang="en-US" sz="8000" dirty="0">
              <a:solidFill>
                <a:srgbClr val="2E2E2E"/>
              </a:solidFill>
              <a:latin typeface="Faustina"/>
              <a:ea typeface="Faustina"/>
              <a:cs typeface="Faustina"/>
              <a:sym typeface="Faustina"/>
            </a:endParaRPr>
          </a:p>
        </p:txBody>
      </p:sp>
      <p:sp>
        <p:nvSpPr>
          <p:cNvPr id="5" name="Freeform 5"/>
          <p:cNvSpPr/>
          <p:nvPr/>
        </p:nvSpPr>
        <p:spPr>
          <a:xfrm rot="12875745">
            <a:off x="12116242" y="-423566"/>
            <a:ext cx="8367370" cy="3818563"/>
          </a:xfrm>
          <a:custGeom>
            <a:avLst/>
            <a:gdLst/>
            <a:ahLst/>
            <a:cxnLst/>
            <a:rect l="l" t="t" r="r" b="b"/>
            <a:pathLst>
              <a:path w="8367370" h="3818563">
                <a:moveTo>
                  <a:pt x="0" y="0"/>
                </a:moveTo>
                <a:lnTo>
                  <a:pt x="8367370" y="0"/>
                </a:lnTo>
                <a:lnTo>
                  <a:pt x="8367370" y="3818564"/>
                </a:lnTo>
                <a:lnTo>
                  <a:pt x="0" y="3818564"/>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txBody>
          <a:bodyPr/>
          <a:lstStyle/>
          <a:p>
            <a:endParaRPr lang="vi-VN"/>
          </a:p>
        </p:txBody>
      </p:sp>
      <p:sp>
        <p:nvSpPr>
          <p:cNvPr id="3" name="TextBox 2"/>
          <p:cNvSpPr txBox="1"/>
          <p:nvPr/>
        </p:nvSpPr>
        <p:spPr>
          <a:xfrm>
            <a:off x="1371600" y="2339664"/>
            <a:ext cx="9144000" cy="7540526"/>
          </a:xfrm>
          <a:prstGeom prst="rect">
            <a:avLst/>
          </a:prstGeom>
          <a:noFill/>
        </p:spPr>
        <p:txBody>
          <a:bodyPr wrap="square" rtlCol="0">
            <a:spAutoFit/>
          </a:bodyPr>
          <a:lstStyle/>
          <a:p>
            <a:r>
              <a:rPr lang="vi-VN" sz="4400" dirty="0">
                <a:latin typeface="Faustina" panose="020B0604020202020204" charset="0"/>
              </a:rPr>
              <a:t>Mục tiêu của đồ án khai thác dữ liệu là áp dụng các kỹ thuật phân tích và mô hình học máy để khai thác thông tin hữu ích từ dữ liệu, giúp giải quyết các bài toán thực tế. Cụ thể, đồ án nhằm phân tích và khám phá dữ liệu, xây dựng và tối ưu hóa mô hình dự báo, đánh giá hiệu suất mô hình, rút ra các kết luận cụ thể và cung cấp các giải pháp hỗ trợ quyết định thông qua báo cáo và trực quan hóa dữ</a:t>
            </a:r>
            <a:endParaRPr lang="en-US" sz="4400" dirty="0">
              <a:latin typeface="Faustina" panose="020B0604020202020204" charset="0"/>
              <a:cs typeface="Times New Roman" panose="02020603050405020304" pitchFamily="18"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25200" y="3924300"/>
            <a:ext cx="6477000" cy="3262972"/>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95C4E"/>
        </a:solidFill>
        <a:effectLst/>
      </p:bgPr>
    </p:bg>
    <p:spTree>
      <p:nvGrpSpPr>
        <p:cNvPr id="1" name=""/>
        <p:cNvGrpSpPr/>
        <p:nvPr/>
      </p:nvGrpSpPr>
      <p:grpSpPr>
        <a:xfrm>
          <a:off x="0" y="0"/>
          <a:ext cx="0" cy="0"/>
          <a:chOff x="0" y="0"/>
          <a:chExt cx="0" cy="0"/>
        </a:xfrm>
      </p:grpSpPr>
      <p:sp>
        <p:nvSpPr>
          <p:cNvPr id="2" name="TextBox 2"/>
          <p:cNvSpPr txBox="1"/>
          <p:nvPr/>
        </p:nvSpPr>
        <p:spPr>
          <a:xfrm>
            <a:off x="4690000" y="628333"/>
            <a:ext cx="7959200" cy="936154"/>
          </a:xfrm>
          <a:prstGeom prst="rect">
            <a:avLst/>
          </a:prstGeom>
        </p:spPr>
        <p:txBody>
          <a:bodyPr wrap="square" lIns="0" tIns="0" rIns="0" bIns="0" rtlCol="0" anchor="t">
            <a:spAutoFit/>
          </a:bodyPr>
          <a:lstStyle/>
          <a:p>
            <a:pPr marL="0" lvl="0" indent="0" algn="l">
              <a:lnSpc>
                <a:spcPts val="7347"/>
              </a:lnSpc>
              <a:spcBef>
                <a:spcPct val="0"/>
              </a:spcBef>
            </a:pPr>
            <a:r>
              <a:rPr lang="en-US" sz="6123" dirty="0" err="1" smtClean="0">
                <a:solidFill>
                  <a:srgbClr val="F6F6E9"/>
                </a:solidFill>
                <a:latin typeface="Faustina"/>
                <a:ea typeface="Faustina"/>
                <a:cs typeface="Faustina"/>
                <a:sym typeface="Faustina"/>
              </a:rPr>
              <a:t>Hệ</a:t>
            </a:r>
            <a:r>
              <a:rPr lang="en-US" sz="6123" dirty="0" smtClean="0">
                <a:solidFill>
                  <a:srgbClr val="F6F6E9"/>
                </a:solidFill>
                <a:latin typeface="Faustina"/>
                <a:ea typeface="Faustina"/>
                <a:cs typeface="Faustina"/>
                <a:sym typeface="Faustina"/>
              </a:rPr>
              <a:t> </a:t>
            </a:r>
            <a:r>
              <a:rPr lang="en-US" sz="6123" dirty="0" err="1" smtClean="0">
                <a:solidFill>
                  <a:srgbClr val="F6F6E9"/>
                </a:solidFill>
                <a:latin typeface="Faustina"/>
                <a:ea typeface="Faustina"/>
                <a:cs typeface="Faustina"/>
                <a:sym typeface="Faustina"/>
              </a:rPr>
              <a:t>Thống</a:t>
            </a:r>
            <a:r>
              <a:rPr lang="en-US" sz="6123" dirty="0" smtClean="0">
                <a:solidFill>
                  <a:srgbClr val="F6F6E9"/>
                </a:solidFill>
                <a:latin typeface="Faustina"/>
                <a:ea typeface="Faustina"/>
                <a:cs typeface="Faustina"/>
                <a:sym typeface="Faustina"/>
              </a:rPr>
              <a:t> </a:t>
            </a:r>
            <a:r>
              <a:rPr lang="en-US" sz="6123" dirty="0" err="1" smtClean="0">
                <a:solidFill>
                  <a:srgbClr val="F6F6E9"/>
                </a:solidFill>
                <a:latin typeface="Faustina"/>
                <a:ea typeface="Faustina"/>
                <a:cs typeface="Faustina"/>
                <a:sym typeface="Faustina"/>
              </a:rPr>
              <a:t>Và</a:t>
            </a:r>
            <a:r>
              <a:rPr lang="en-US" sz="6123" dirty="0" smtClean="0">
                <a:solidFill>
                  <a:srgbClr val="F6F6E9"/>
                </a:solidFill>
                <a:latin typeface="Faustina"/>
                <a:ea typeface="Faustina"/>
                <a:cs typeface="Faustina"/>
                <a:sym typeface="Faustina"/>
              </a:rPr>
              <a:t> </a:t>
            </a:r>
            <a:r>
              <a:rPr lang="en-US" sz="6123" dirty="0" err="1" smtClean="0">
                <a:solidFill>
                  <a:srgbClr val="F6F6E9"/>
                </a:solidFill>
                <a:latin typeface="Faustina"/>
                <a:ea typeface="Faustina"/>
                <a:cs typeface="Faustina"/>
                <a:sym typeface="Faustina"/>
              </a:rPr>
              <a:t>Công</a:t>
            </a:r>
            <a:r>
              <a:rPr lang="en-US" sz="6123" dirty="0" smtClean="0">
                <a:solidFill>
                  <a:srgbClr val="F6F6E9"/>
                </a:solidFill>
                <a:latin typeface="Faustina"/>
                <a:ea typeface="Faustina"/>
                <a:cs typeface="Faustina"/>
                <a:sym typeface="Faustina"/>
              </a:rPr>
              <a:t> </a:t>
            </a:r>
            <a:r>
              <a:rPr lang="en-US" sz="6123" dirty="0" err="1" smtClean="0">
                <a:solidFill>
                  <a:srgbClr val="F6F6E9"/>
                </a:solidFill>
                <a:latin typeface="Faustina"/>
                <a:ea typeface="Faustina"/>
                <a:cs typeface="Faustina"/>
                <a:sym typeface="Faustina"/>
              </a:rPr>
              <a:t>Nghệ</a:t>
            </a:r>
            <a:endParaRPr lang="en-US" sz="6123" dirty="0">
              <a:solidFill>
                <a:srgbClr val="F6F6E9"/>
              </a:solidFill>
              <a:latin typeface="Faustina"/>
              <a:ea typeface="Faustina"/>
              <a:cs typeface="Faustina"/>
              <a:sym typeface="Faustina"/>
            </a:endParaRPr>
          </a:p>
        </p:txBody>
      </p:sp>
      <p:sp>
        <p:nvSpPr>
          <p:cNvPr id="3" name="TextBox 3"/>
          <p:cNvSpPr txBox="1"/>
          <p:nvPr/>
        </p:nvSpPr>
        <p:spPr>
          <a:xfrm>
            <a:off x="703974" y="2171700"/>
            <a:ext cx="16649700" cy="4985980"/>
          </a:xfrm>
          <a:prstGeom prst="rect">
            <a:avLst/>
          </a:prstGeom>
        </p:spPr>
        <p:txBody>
          <a:bodyPr wrap="square" lIns="0" tIns="0" rIns="0" bIns="0" rtlCol="0" anchor="t">
            <a:spAutoFit/>
          </a:bodyPr>
          <a:lstStyle/>
          <a:p>
            <a:r>
              <a:rPr lang="vi-VN" sz="3600" dirty="0" smtClean="0">
                <a:solidFill>
                  <a:srgbClr val="F6F6E9"/>
                </a:solidFill>
                <a:latin typeface="Faustina"/>
                <a:ea typeface="Faustina"/>
                <a:cs typeface="Faustina"/>
              </a:rPr>
              <a:t>Đồ án sử dụng một loạt các công nghệ hiện đại để xây dựng hệ thống khai thác dữ liệu và phân tích hành vi người tiêu dùng. Các công nghệ chính được sử dụng bao gồm:</a:t>
            </a:r>
            <a:endParaRPr lang="en-US" sz="3600" dirty="0" smtClean="0">
              <a:solidFill>
                <a:srgbClr val="F6F6E9"/>
              </a:solidFill>
              <a:latin typeface="Faustina"/>
              <a:ea typeface="Faustina"/>
              <a:cs typeface="Faustina"/>
            </a:endParaRPr>
          </a:p>
          <a:p>
            <a:endParaRPr lang="en-US" sz="3600" dirty="0" smtClean="0">
              <a:solidFill>
                <a:srgbClr val="F6F6E9"/>
              </a:solidFill>
              <a:latin typeface="Faustina"/>
              <a:ea typeface="Faustina"/>
              <a:cs typeface="Faustina"/>
            </a:endParaRPr>
          </a:p>
          <a:p>
            <a:r>
              <a:rPr lang="vi-VN" sz="3600" dirty="0">
                <a:solidFill>
                  <a:srgbClr val="F6F6E9"/>
                </a:solidFill>
                <a:latin typeface="Faustina"/>
                <a:ea typeface="Faustina"/>
                <a:cs typeface="Faustina"/>
              </a:rPr>
              <a:t>Hệ thống sử dụng Python để xử lý dữ liệu và xây dựng mô hình học máy, Tableau để trực quan hóa kết quả phân tích, MongoDB để lưu trữ dữ liệu khách hàng và hành vi mua sắm, và các mô hình học máy như Random Forest, Decision Tree và Linear Regression để phân tích và dự báo hành vi mua sắm của người tiêu dùng. Các công nghệ này hỗ trợ phân tích dữ liệu lớn và giúp đưa ra các dự đoán và chiến lược kinh doanh hiệu quả.</a:t>
            </a:r>
            <a:endParaRPr lang="en-US" sz="3600" dirty="0">
              <a:solidFill>
                <a:srgbClr val="F6F6E9"/>
              </a:solidFill>
              <a:latin typeface="Faustina"/>
              <a:ea typeface="Faustina"/>
              <a:cs typeface="Faustina"/>
            </a:endParaRPr>
          </a:p>
        </p:txBody>
      </p:sp>
      <p:grpSp>
        <p:nvGrpSpPr>
          <p:cNvPr id="4" name="Group 4"/>
          <p:cNvGrpSpPr/>
          <p:nvPr/>
        </p:nvGrpSpPr>
        <p:grpSpPr>
          <a:xfrm>
            <a:off x="340436" y="9171194"/>
            <a:ext cx="17833473" cy="834543"/>
            <a:chOff x="0" y="0"/>
            <a:chExt cx="23777963" cy="1112723"/>
          </a:xfrm>
        </p:grpSpPr>
        <p:sp>
          <p:nvSpPr>
            <p:cNvPr id="5" name="Freeform 5"/>
            <p:cNvSpPr/>
            <p:nvPr/>
          </p:nvSpPr>
          <p:spPr>
            <a:xfrm>
              <a:off x="0" y="0"/>
              <a:ext cx="6374978" cy="1112723"/>
            </a:xfrm>
            <a:custGeom>
              <a:avLst/>
              <a:gdLst/>
              <a:ahLst/>
              <a:cxnLst/>
              <a:rect l="l" t="t" r="r" b="b"/>
              <a:pathLst>
                <a:path w="6374978" h="1112723">
                  <a:moveTo>
                    <a:pt x="0" y="0"/>
                  </a:moveTo>
                  <a:lnTo>
                    <a:pt x="6374978" y="0"/>
                  </a:lnTo>
                  <a:lnTo>
                    <a:pt x="6374978" y="1112723"/>
                  </a:lnTo>
                  <a:lnTo>
                    <a:pt x="0" y="1112723"/>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txBody>
            <a:bodyPr/>
            <a:lstStyle/>
            <a:p>
              <a:endParaRPr lang="vi-VN"/>
            </a:p>
          </p:txBody>
        </p:sp>
        <p:sp>
          <p:nvSpPr>
            <p:cNvPr id="6" name="Freeform 6"/>
            <p:cNvSpPr/>
            <p:nvPr/>
          </p:nvSpPr>
          <p:spPr>
            <a:xfrm>
              <a:off x="11584517" y="0"/>
              <a:ext cx="6374978" cy="1112723"/>
            </a:xfrm>
            <a:custGeom>
              <a:avLst/>
              <a:gdLst/>
              <a:ahLst/>
              <a:cxnLst/>
              <a:rect l="l" t="t" r="r" b="b"/>
              <a:pathLst>
                <a:path w="6374978" h="1112723">
                  <a:moveTo>
                    <a:pt x="0" y="0"/>
                  </a:moveTo>
                  <a:lnTo>
                    <a:pt x="6374979" y="0"/>
                  </a:lnTo>
                  <a:lnTo>
                    <a:pt x="6374979" y="1112723"/>
                  </a:lnTo>
                  <a:lnTo>
                    <a:pt x="0" y="1112723"/>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txBody>
            <a:bodyPr/>
            <a:lstStyle/>
            <a:p>
              <a:endParaRPr lang="vi-VN"/>
            </a:p>
          </p:txBody>
        </p:sp>
        <p:sp>
          <p:nvSpPr>
            <p:cNvPr id="7" name="Freeform 7"/>
            <p:cNvSpPr/>
            <p:nvPr/>
          </p:nvSpPr>
          <p:spPr>
            <a:xfrm flipH="1">
              <a:off x="5799418" y="0"/>
              <a:ext cx="6374978" cy="1112723"/>
            </a:xfrm>
            <a:custGeom>
              <a:avLst/>
              <a:gdLst/>
              <a:ahLst/>
              <a:cxnLst/>
              <a:rect l="l" t="t" r="r" b="b"/>
              <a:pathLst>
                <a:path w="6374978" h="1112723">
                  <a:moveTo>
                    <a:pt x="6374979" y="0"/>
                  </a:moveTo>
                  <a:lnTo>
                    <a:pt x="0" y="0"/>
                  </a:lnTo>
                  <a:lnTo>
                    <a:pt x="0" y="1112723"/>
                  </a:lnTo>
                  <a:lnTo>
                    <a:pt x="6374979" y="1112723"/>
                  </a:lnTo>
                  <a:lnTo>
                    <a:pt x="6374979" y="0"/>
                  </a:lnTo>
                  <a:close/>
                </a:path>
              </a:pathLst>
            </a:custGeom>
            <a:blipFill>
              <a:blip r:embed="rId3">
                <a:extLst>
                  <a:ext uri="{96DAC541-7B7A-43D3-8B79-37D633B846F1}">
                    <asvg:svgBlip xmlns="" xmlns:asvg="http://schemas.microsoft.com/office/drawing/2016/SVG/main" r:embed="rId4"/>
                  </a:ext>
                </a:extLst>
              </a:blip>
              <a:stretch>
                <a:fillRect/>
              </a:stretch>
            </a:blipFill>
          </p:spPr>
          <p:txBody>
            <a:bodyPr/>
            <a:lstStyle/>
            <a:p>
              <a:endParaRPr lang="vi-VN"/>
            </a:p>
          </p:txBody>
        </p:sp>
        <p:sp>
          <p:nvSpPr>
            <p:cNvPr id="8" name="Freeform 8"/>
            <p:cNvSpPr/>
            <p:nvPr/>
          </p:nvSpPr>
          <p:spPr>
            <a:xfrm flipH="1">
              <a:off x="17402985" y="0"/>
              <a:ext cx="6374978" cy="1112723"/>
            </a:xfrm>
            <a:custGeom>
              <a:avLst/>
              <a:gdLst/>
              <a:ahLst/>
              <a:cxnLst/>
              <a:rect l="l" t="t" r="r" b="b"/>
              <a:pathLst>
                <a:path w="6374978" h="1112723">
                  <a:moveTo>
                    <a:pt x="6374978" y="0"/>
                  </a:moveTo>
                  <a:lnTo>
                    <a:pt x="0" y="0"/>
                  </a:lnTo>
                  <a:lnTo>
                    <a:pt x="0" y="1112723"/>
                  </a:lnTo>
                  <a:lnTo>
                    <a:pt x="6374978" y="1112723"/>
                  </a:lnTo>
                  <a:lnTo>
                    <a:pt x="6374978" y="0"/>
                  </a:lnTo>
                  <a:close/>
                </a:path>
              </a:pathLst>
            </a:custGeom>
            <a:blipFill>
              <a:blip r:embed="rId3">
                <a:extLst>
                  <a:ext uri="{96DAC541-7B7A-43D3-8B79-37D633B846F1}">
                    <asvg:svgBlip xmlns="" xmlns:asvg="http://schemas.microsoft.com/office/drawing/2016/SVG/main" r:embed="rId4"/>
                  </a:ext>
                </a:extLst>
              </a:blip>
              <a:stretch>
                <a:fillRect/>
              </a:stretch>
            </a:blipFill>
          </p:spPr>
          <p:txBody>
            <a:bodyPr/>
            <a:lstStyle/>
            <a:p>
              <a:endParaRPr lang="vi-VN"/>
            </a:p>
          </p:txBody>
        </p:sp>
      </p:grpSp>
      <p:sp>
        <p:nvSpPr>
          <p:cNvPr id="9" name="Freeform 9"/>
          <p:cNvSpPr/>
          <p:nvPr/>
        </p:nvSpPr>
        <p:spPr>
          <a:xfrm rot="-10800000">
            <a:off x="15009217" y="401801"/>
            <a:ext cx="2834283" cy="2772445"/>
          </a:xfrm>
          <a:custGeom>
            <a:avLst/>
            <a:gdLst/>
            <a:ahLst/>
            <a:cxnLst/>
            <a:rect l="l" t="t" r="r" b="b"/>
            <a:pathLst>
              <a:path w="2834283" h="2772445">
                <a:moveTo>
                  <a:pt x="0" y="0"/>
                </a:moveTo>
                <a:lnTo>
                  <a:pt x="2834283" y="0"/>
                </a:lnTo>
                <a:lnTo>
                  <a:pt x="2834283" y="2772444"/>
                </a:lnTo>
                <a:lnTo>
                  <a:pt x="0" y="2772444"/>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txBody>
          <a:bodyPr/>
          <a:lstStyle/>
          <a:p>
            <a:endParaRPr lang="vi-V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95C4E"/>
        </a:solidFill>
        <a:effectLst/>
      </p:bgPr>
    </p:bg>
    <p:spTree>
      <p:nvGrpSpPr>
        <p:cNvPr id="1" name=""/>
        <p:cNvGrpSpPr/>
        <p:nvPr/>
      </p:nvGrpSpPr>
      <p:grpSpPr>
        <a:xfrm>
          <a:off x="0" y="0"/>
          <a:ext cx="0" cy="0"/>
          <a:chOff x="0" y="0"/>
          <a:chExt cx="0" cy="0"/>
        </a:xfrm>
      </p:grpSpPr>
      <p:sp>
        <p:nvSpPr>
          <p:cNvPr id="2" name="TextBox 2"/>
          <p:cNvSpPr txBox="1"/>
          <p:nvPr/>
        </p:nvSpPr>
        <p:spPr>
          <a:xfrm>
            <a:off x="4690000" y="628333"/>
            <a:ext cx="7959200" cy="936154"/>
          </a:xfrm>
          <a:prstGeom prst="rect">
            <a:avLst/>
          </a:prstGeom>
        </p:spPr>
        <p:txBody>
          <a:bodyPr wrap="square" lIns="0" tIns="0" rIns="0" bIns="0" rtlCol="0" anchor="t">
            <a:spAutoFit/>
          </a:bodyPr>
          <a:lstStyle/>
          <a:p>
            <a:pPr marL="0" lvl="0" indent="0" algn="l">
              <a:lnSpc>
                <a:spcPts val="7347"/>
              </a:lnSpc>
              <a:spcBef>
                <a:spcPct val="0"/>
              </a:spcBef>
            </a:pPr>
            <a:r>
              <a:rPr lang="en-US" sz="6123" dirty="0" smtClean="0">
                <a:solidFill>
                  <a:srgbClr val="F6F6E9"/>
                </a:solidFill>
                <a:latin typeface="Faustina"/>
                <a:ea typeface="Faustina"/>
                <a:cs typeface="Faustina"/>
                <a:sym typeface="Faustina"/>
              </a:rPr>
              <a:t>GIỚI THIỆU DỮ LIỆU</a:t>
            </a:r>
            <a:endParaRPr lang="en-US" sz="6123" dirty="0">
              <a:solidFill>
                <a:srgbClr val="F6F6E9"/>
              </a:solidFill>
              <a:latin typeface="Faustina"/>
              <a:ea typeface="Faustina"/>
              <a:cs typeface="Faustina"/>
              <a:sym typeface="Faustina"/>
            </a:endParaRPr>
          </a:p>
        </p:txBody>
      </p:sp>
      <p:sp>
        <p:nvSpPr>
          <p:cNvPr id="3" name="TextBox 3"/>
          <p:cNvSpPr txBox="1"/>
          <p:nvPr/>
        </p:nvSpPr>
        <p:spPr>
          <a:xfrm>
            <a:off x="838200" y="2019300"/>
            <a:ext cx="9601200" cy="7201972"/>
          </a:xfrm>
          <a:prstGeom prst="rect">
            <a:avLst/>
          </a:prstGeom>
        </p:spPr>
        <p:txBody>
          <a:bodyPr wrap="square" lIns="0" tIns="0" rIns="0" bIns="0" rtlCol="0" anchor="t">
            <a:spAutoFit/>
          </a:bodyPr>
          <a:lstStyle/>
          <a:p>
            <a:r>
              <a:rPr lang="vi-VN" sz="3600" dirty="0">
                <a:solidFill>
                  <a:srgbClr val="F6F6E9"/>
                </a:solidFill>
                <a:latin typeface="Faustina"/>
                <a:ea typeface="Faustina"/>
                <a:cs typeface="Faustina"/>
              </a:rPr>
              <a:t>Dữ liệu được sử dụng trong dự án này bao gồm thông tin về hành vi và thói quen mua sắm của người tiêu dùng. Dữ liệu này được thu thập từ các nguồn như Kaggle và được lưu trữ trong MongoDB. Các trường dữ liệu bao gồm thông tin nhân khẩu học như tuổi, giới tính, thu nhập, loại sản phẩm mua sắm, tần suất mua hàng và số tiền chi tiêu. Mỗi bản ghi trong dữ liệu phản ánh hành vi mua sắm của một khách hàng, giúp phân tích và tìm hiểu các yếu tố ảnh hưởng đến quyết định mua sắm, từ đó đưa ra những phân tích chi tiết và có giá trị cho chiến lược marketing và dự báo xu hướng tiêu dùng.</a:t>
            </a:r>
            <a:endParaRPr lang="en-US" sz="3600" dirty="0">
              <a:solidFill>
                <a:srgbClr val="F6F6E9"/>
              </a:solidFill>
              <a:latin typeface="Faustina"/>
              <a:ea typeface="Faustina"/>
              <a:cs typeface="Faustina"/>
            </a:endParaRPr>
          </a:p>
        </p:txBody>
      </p:sp>
      <p:grpSp>
        <p:nvGrpSpPr>
          <p:cNvPr id="4" name="Group 4"/>
          <p:cNvGrpSpPr/>
          <p:nvPr/>
        </p:nvGrpSpPr>
        <p:grpSpPr>
          <a:xfrm>
            <a:off x="340436" y="9171194"/>
            <a:ext cx="17833473" cy="834543"/>
            <a:chOff x="0" y="0"/>
            <a:chExt cx="23777963" cy="1112723"/>
          </a:xfrm>
        </p:grpSpPr>
        <p:sp>
          <p:nvSpPr>
            <p:cNvPr id="5" name="Freeform 5"/>
            <p:cNvSpPr/>
            <p:nvPr/>
          </p:nvSpPr>
          <p:spPr>
            <a:xfrm>
              <a:off x="0" y="0"/>
              <a:ext cx="6374978" cy="1112723"/>
            </a:xfrm>
            <a:custGeom>
              <a:avLst/>
              <a:gdLst/>
              <a:ahLst/>
              <a:cxnLst/>
              <a:rect l="l" t="t" r="r" b="b"/>
              <a:pathLst>
                <a:path w="6374978" h="1112723">
                  <a:moveTo>
                    <a:pt x="0" y="0"/>
                  </a:moveTo>
                  <a:lnTo>
                    <a:pt x="6374978" y="0"/>
                  </a:lnTo>
                  <a:lnTo>
                    <a:pt x="6374978" y="1112723"/>
                  </a:lnTo>
                  <a:lnTo>
                    <a:pt x="0" y="1112723"/>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txBody>
            <a:bodyPr/>
            <a:lstStyle/>
            <a:p>
              <a:endParaRPr lang="vi-VN"/>
            </a:p>
          </p:txBody>
        </p:sp>
        <p:sp>
          <p:nvSpPr>
            <p:cNvPr id="6" name="Freeform 6"/>
            <p:cNvSpPr/>
            <p:nvPr/>
          </p:nvSpPr>
          <p:spPr>
            <a:xfrm>
              <a:off x="11584517" y="0"/>
              <a:ext cx="6374978" cy="1112723"/>
            </a:xfrm>
            <a:custGeom>
              <a:avLst/>
              <a:gdLst/>
              <a:ahLst/>
              <a:cxnLst/>
              <a:rect l="l" t="t" r="r" b="b"/>
              <a:pathLst>
                <a:path w="6374978" h="1112723">
                  <a:moveTo>
                    <a:pt x="0" y="0"/>
                  </a:moveTo>
                  <a:lnTo>
                    <a:pt x="6374979" y="0"/>
                  </a:lnTo>
                  <a:lnTo>
                    <a:pt x="6374979" y="1112723"/>
                  </a:lnTo>
                  <a:lnTo>
                    <a:pt x="0" y="1112723"/>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txBody>
            <a:bodyPr/>
            <a:lstStyle/>
            <a:p>
              <a:endParaRPr lang="vi-VN"/>
            </a:p>
          </p:txBody>
        </p:sp>
        <p:sp>
          <p:nvSpPr>
            <p:cNvPr id="7" name="Freeform 7"/>
            <p:cNvSpPr/>
            <p:nvPr/>
          </p:nvSpPr>
          <p:spPr>
            <a:xfrm flipH="1">
              <a:off x="5799418" y="0"/>
              <a:ext cx="6374978" cy="1112723"/>
            </a:xfrm>
            <a:custGeom>
              <a:avLst/>
              <a:gdLst/>
              <a:ahLst/>
              <a:cxnLst/>
              <a:rect l="l" t="t" r="r" b="b"/>
              <a:pathLst>
                <a:path w="6374978" h="1112723">
                  <a:moveTo>
                    <a:pt x="6374979" y="0"/>
                  </a:moveTo>
                  <a:lnTo>
                    <a:pt x="0" y="0"/>
                  </a:lnTo>
                  <a:lnTo>
                    <a:pt x="0" y="1112723"/>
                  </a:lnTo>
                  <a:lnTo>
                    <a:pt x="6374979" y="1112723"/>
                  </a:lnTo>
                  <a:lnTo>
                    <a:pt x="6374979" y="0"/>
                  </a:lnTo>
                  <a:close/>
                </a:path>
              </a:pathLst>
            </a:custGeom>
            <a:blipFill>
              <a:blip r:embed="rId3">
                <a:extLst>
                  <a:ext uri="{96DAC541-7B7A-43D3-8B79-37D633B846F1}">
                    <asvg:svgBlip xmlns="" xmlns:asvg="http://schemas.microsoft.com/office/drawing/2016/SVG/main" r:embed="rId4"/>
                  </a:ext>
                </a:extLst>
              </a:blip>
              <a:stretch>
                <a:fillRect/>
              </a:stretch>
            </a:blipFill>
          </p:spPr>
          <p:txBody>
            <a:bodyPr/>
            <a:lstStyle/>
            <a:p>
              <a:endParaRPr lang="vi-VN"/>
            </a:p>
          </p:txBody>
        </p:sp>
        <p:sp>
          <p:nvSpPr>
            <p:cNvPr id="8" name="Freeform 8"/>
            <p:cNvSpPr/>
            <p:nvPr/>
          </p:nvSpPr>
          <p:spPr>
            <a:xfrm flipH="1">
              <a:off x="17402985" y="0"/>
              <a:ext cx="6374978" cy="1112723"/>
            </a:xfrm>
            <a:custGeom>
              <a:avLst/>
              <a:gdLst/>
              <a:ahLst/>
              <a:cxnLst/>
              <a:rect l="l" t="t" r="r" b="b"/>
              <a:pathLst>
                <a:path w="6374978" h="1112723">
                  <a:moveTo>
                    <a:pt x="6374978" y="0"/>
                  </a:moveTo>
                  <a:lnTo>
                    <a:pt x="0" y="0"/>
                  </a:lnTo>
                  <a:lnTo>
                    <a:pt x="0" y="1112723"/>
                  </a:lnTo>
                  <a:lnTo>
                    <a:pt x="6374978" y="1112723"/>
                  </a:lnTo>
                  <a:lnTo>
                    <a:pt x="6374978" y="0"/>
                  </a:lnTo>
                  <a:close/>
                </a:path>
              </a:pathLst>
            </a:custGeom>
            <a:blipFill>
              <a:blip r:embed="rId3">
                <a:extLst>
                  <a:ext uri="{96DAC541-7B7A-43D3-8B79-37D633B846F1}">
                    <asvg:svgBlip xmlns="" xmlns:asvg="http://schemas.microsoft.com/office/drawing/2016/SVG/main" r:embed="rId4"/>
                  </a:ext>
                </a:extLst>
              </a:blip>
              <a:stretch>
                <a:fillRect/>
              </a:stretch>
            </a:blipFill>
          </p:spPr>
          <p:txBody>
            <a:bodyPr/>
            <a:lstStyle/>
            <a:p>
              <a:endParaRPr lang="vi-VN"/>
            </a:p>
          </p:txBody>
        </p:sp>
      </p:grpSp>
      <p:sp>
        <p:nvSpPr>
          <p:cNvPr id="9" name="Freeform 9"/>
          <p:cNvSpPr/>
          <p:nvPr/>
        </p:nvSpPr>
        <p:spPr>
          <a:xfrm rot="-10800000">
            <a:off x="15009217" y="401801"/>
            <a:ext cx="2834283" cy="2772445"/>
          </a:xfrm>
          <a:custGeom>
            <a:avLst/>
            <a:gdLst/>
            <a:ahLst/>
            <a:cxnLst/>
            <a:rect l="l" t="t" r="r" b="b"/>
            <a:pathLst>
              <a:path w="2834283" h="2772445">
                <a:moveTo>
                  <a:pt x="0" y="0"/>
                </a:moveTo>
                <a:lnTo>
                  <a:pt x="2834283" y="0"/>
                </a:lnTo>
                <a:lnTo>
                  <a:pt x="2834283" y="2772444"/>
                </a:lnTo>
                <a:lnTo>
                  <a:pt x="0" y="2772444"/>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txBody>
          <a:bodyPr/>
          <a:lstStyle/>
          <a:p>
            <a:endParaRPr lang="vi-VN"/>
          </a:p>
        </p:txBody>
      </p:sp>
      <p:pic>
        <p:nvPicPr>
          <p:cNvPr id="10" name="Picture 9"/>
          <p:cNvPicPr>
            <a:picLocks noChangeAspect="1"/>
          </p:cNvPicPr>
          <p:nvPr/>
        </p:nvPicPr>
        <p:blipFill>
          <a:blip r:embed="rId7"/>
          <a:stretch>
            <a:fillRect/>
          </a:stretch>
        </p:blipFill>
        <p:spPr>
          <a:xfrm>
            <a:off x="10714963" y="1409700"/>
            <a:ext cx="6652176" cy="7924366"/>
          </a:xfrm>
          <a:prstGeom prst="rect">
            <a:avLst/>
          </a:prstGeom>
        </p:spPr>
      </p:pic>
    </p:spTree>
    <p:extLst>
      <p:ext uri="{BB962C8B-B14F-4D97-AF65-F5344CB8AC3E}">
        <p14:creationId xmlns:p14="http://schemas.microsoft.com/office/powerpoint/2010/main" val="3616254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sp>
        <p:nvSpPr>
          <p:cNvPr id="2" name="Freeform 2"/>
          <p:cNvSpPr/>
          <p:nvPr/>
        </p:nvSpPr>
        <p:spPr>
          <a:xfrm>
            <a:off x="646702" y="5804247"/>
            <a:ext cx="4138866" cy="3879241"/>
          </a:xfrm>
          <a:custGeom>
            <a:avLst/>
            <a:gdLst/>
            <a:ahLst/>
            <a:cxnLst/>
            <a:rect l="l" t="t" r="r" b="b"/>
            <a:pathLst>
              <a:path w="4138866" h="3879241">
                <a:moveTo>
                  <a:pt x="0" y="0"/>
                </a:moveTo>
                <a:lnTo>
                  <a:pt x="4138867" y="0"/>
                </a:lnTo>
                <a:lnTo>
                  <a:pt x="4138867" y="3879241"/>
                </a:lnTo>
                <a:lnTo>
                  <a:pt x="0" y="3879241"/>
                </a:lnTo>
                <a:lnTo>
                  <a:pt x="0" y="0"/>
                </a:lnTo>
                <a:close/>
              </a:path>
            </a:pathLst>
          </a:custGeom>
          <a:blipFill>
            <a:blip r:embed="rId2">
              <a:extLst>
                <a:ext uri="{96DAC541-7B7A-43D3-8B79-37D633B846F1}">
                  <asvg:svgBlip xmlns="" xmlns:asvg="http://schemas.microsoft.com/office/drawing/2016/SVG/main" r:embed="rId3"/>
                </a:ext>
              </a:extLst>
            </a:blip>
            <a:stretch>
              <a:fillRect t="-104444" r="-147978"/>
            </a:stretch>
          </a:blipFill>
        </p:spPr>
        <p:txBody>
          <a:bodyPr/>
          <a:lstStyle/>
          <a:p>
            <a:endParaRPr lang="vi-VN"/>
          </a:p>
        </p:txBody>
      </p:sp>
      <p:sp>
        <p:nvSpPr>
          <p:cNvPr id="3" name="Freeform 3"/>
          <p:cNvSpPr/>
          <p:nvPr/>
        </p:nvSpPr>
        <p:spPr>
          <a:xfrm flipH="1">
            <a:off x="13502431" y="5804247"/>
            <a:ext cx="4138866" cy="3879241"/>
          </a:xfrm>
          <a:custGeom>
            <a:avLst/>
            <a:gdLst/>
            <a:ahLst/>
            <a:cxnLst/>
            <a:rect l="l" t="t" r="r" b="b"/>
            <a:pathLst>
              <a:path w="4138866" h="3879241">
                <a:moveTo>
                  <a:pt x="4138867" y="0"/>
                </a:moveTo>
                <a:lnTo>
                  <a:pt x="0" y="0"/>
                </a:lnTo>
                <a:lnTo>
                  <a:pt x="0" y="3879241"/>
                </a:lnTo>
                <a:lnTo>
                  <a:pt x="4138867" y="3879241"/>
                </a:lnTo>
                <a:lnTo>
                  <a:pt x="4138867" y="0"/>
                </a:lnTo>
                <a:close/>
              </a:path>
            </a:pathLst>
          </a:custGeom>
          <a:blipFill>
            <a:blip r:embed="rId2">
              <a:extLst>
                <a:ext uri="{96DAC541-7B7A-43D3-8B79-37D633B846F1}">
                  <asvg:svgBlip xmlns="" xmlns:asvg="http://schemas.microsoft.com/office/drawing/2016/SVG/main" r:embed="rId3"/>
                </a:ext>
              </a:extLst>
            </a:blip>
            <a:stretch>
              <a:fillRect t="-104444" r="-147978"/>
            </a:stretch>
          </a:blipFill>
        </p:spPr>
        <p:txBody>
          <a:bodyPr/>
          <a:lstStyle/>
          <a:p>
            <a:endParaRPr lang="vi-VN"/>
          </a:p>
        </p:txBody>
      </p:sp>
      <p:sp>
        <p:nvSpPr>
          <p:cNvPr id="4" name="Freeform 4"/>
          <p:cNvSpPr/>
          <p:nvPr/>
        </p:nvSpPr>
        <p:spPr>
          <a:xfrm flipV="1">
            <a:off x="646702" y="432147"/>
            <a:ext cx="4138866" cy="3879241"/>
          </a:xfrm>
          <a:custGeom>
            <a:avLst/>
            <a:gdLst/>
            <a:ahLst/>
            <a:cxnLst/>
            <a:rect l="l" t="t" r="r" b="b"/>
            <a:pathLst>
              <a:path w="4138866" h="3879241">
                <a:moveTo>
                  <a:pt x="0" y="3879241"/>
                </a:moveTo>
                <a:lnTo>
                  <a:pt x="4138867" y="3879241"/>
                </a:lnTo>
                <a:lnTo>
                  <a:pt x="4138867" y="0"/>
                </a:lnTo>
                <a:lnTo>
                  <a:pt x="0" y="0"/>
                </a:lnTo>
                <a:lnTo>
                  <a:pt x="0" y="3879241"/>
                </a:lnTo>
                <a:close/>
              </a:path>
            </a:pathLst>
          </a:custGeom>
          <a:blipFill>
            <a:blip r:embed="rId2">
              <a:extLst>
                <a:ext uri="{96DAC541-7B7A-43D3-8B79-37D633B846F1}">
                  <asvg:svgBlip xmlns="" xmlns:asvg="http://schemas.microsoft.com/office/drawing/2016/SVG/main" r:embed="rId3"/>
                </a:ext>
              </a:extLst>
            </a:blip>
            <a:stretch>
              <a:fillRect t="-104444" r="-147978"/>
            </a:stretch>
          </a:blipFill>
        </p:spPr>
        <p:txBody>
          <a:bodyPr/>
          <a:lstStyle/>
          <a:p>
            <a:endParaRPr lang="vi-VN"/>
          </a:p>
        </p:txBody>
      </p:sp>
      <p:sp>
        <p:nvSpPr>
          <p:cNvPr id="5" name="Freeform 5"/>
          <p:cNvSpPr/>
          <p:nvPr/>
        </p:nvSpPr>
        <p:spPr>
          <a:xfrm flipH="1" flipV="1">
            <a:off x="13502431" y="432147"/>
            <a:ext cx="4138866" cy="3879241"/>
          </a:xfrm>
          <a:custGeom>
            <a:avLst/>
            <a:gdLst/>
            <a:ahLst/>
            <a:cxnLst/>
            <a:rect l="l" t="t" r="r" b="b"/>
            <a:pathLst>
              <a:path w="4138866" h="3879241">
                <a:moveTo>
                  <a:pt x="4138867" y="3879241"/>
                </a:moveTo>
                <a:lnTo>
                  <a:pt x="0" y="3879241"/>
                </a:lnTo>
                <a:lnTo>
                  <a:pt x="0" y="0"/>
                </a:lnTo>
                <a:lnTo>
                  <a:pt x="4138867" y="0"/>
                </a:lnTo>
                <a:lnTo>
                  <a:pt x="4138867" y="3879241"/>
                </a:lnTo>
                <a:close/>
              </a:path>
            </a:pathLst>
          </a:custGeom>
          <a:blipFill>
            <a:blip r:embed="rId2">
              <a:extLst>
                <a:ext uri="{96DAC541-7B7A-43D3-8B79-37D633B846F1}">
                  <asvg:svgBlip xmlns="" xmlns:asvg="http://schemas.microsoft.com/office/drawing/2016/SVG/main" r:embed="rId3"/>
                </a:ext>
              </a:extLst>
            </a:blip>
            <a:stretch>
              <a:fillRect t="-104444" r="-147978"/>
            </a:stretch>
          </a:blipFill>
        </p:spPr>
        <p:txBody>
          <a:bodyPr/>
          <a:lstStyle/>
          <a:p>
            <a:endParaRPr lang="vi-VN"/>
          </a:p>
        </p:txBody>
      </p:sp>
      <p:sp>
        <p:nvSpPr>
          <p:cNvPr id="7" name="TextBox 2">
            <a:extLst>
              <a:ext uri="{FF2B5EF4-FFF2-40B4-BE49-F238E27FC236}">
                <a16:creationId xmlns:a16="http://schemas.microsoft.com/office/drawing/2014/main" id="{F8068575-13A1-8877-875E-AC4286B5BD3E}"/>
              </a:ext>
            </a:extLst>
          </p:cNvPr>
          <p:cNvSpPr txBox="1"/>
          <p:nvPr/>
        </p:nvSpPr>
        <p:spPr>
          <a:xfrm>
            <a:off x="4785568" y="175641"/>
            <a:ext cx="9829800" cy="1231106"/>
          </a:xfrm>
          <a:prstGeom prst="rect">
            <a:avLst/>
          </a:prstGeom>
        </p:spPr>
        <p:txBody>
          <a:bodyPr wrap="square" lIns="0" tIns="0" rIns="0" bIns="0" rtlCol="0" anchor="t">
            <a:spAutoFit/>
          </a:bodyPr>
          <a:lstStyle/>
          <a:p>
            <a:pPr marL="0" lvl="0" indent="0" algn="l">
              <a:lnSpc>
                <a:spcPts val="9600"/>
              </a:lnSpc>
              <a:spcBef>
                <a:spcPct val="0"/>
              </a:spcBef>
            </a:pPr>
            <a:r>
              <a:rPr lang="en-US" sz="8000" dirty="0" err="1">
                <a:solidFill>
                  <a:srgbClr val="2E2E2E"/>
                </a:solidFill>
                <a:latin typeface="Faustina"/>
                <a:ea typeface="Faustina"/>
                <a:cs typeface="Faustina"/>
                <a:sym typeface="Faustina"/>
              </a:rPr>
              <a:t>Quá</a:t>
            </a:r>
            <a:r>
              <a:rPr lang="en-US" sz="8000" dirty="0">
                <a:solidFill>
                  <a:srgbClr val="2E2E2E"/>
                </a:solidFill>
                <a:latin typeface="Faustina"/>
                <a:ea typeface="Faustina"/>
                <a:cs typeface="Faustina"/>
                <a:sym typeface="Faustina"/>
              </a:rPr>
              <a:t> </a:t>
            </a:r>
            <a:r>
              <a:rPr lang="en-US" sz="8000" dirty="0" err="1">
                <a:solidFill>
                  <a:srgbClr val="2E2E2E"/>
                </a:solidFill>
                <a:latin typeface="Faustina"/>
                <a:ea typeface="Faustina"/>
                <a:cs typeface="Faustina"/>
                <a:sym typeface="Faustina"/>
              </a:rPr>
              <a:t>Trình</a:t>
            </a:r>
            <a:r>
              <a:rPr lang="en-US" sz="8000" dirty="0">
                <a:solidFill>
                  <a:srgbClr val="2E2E2E"/>
                </a:solidFill>
                <a:latin typeface="Faustina"/>
                <a:ea typeface="Faustina"/>
                <a:cs typeface="Faustina"/>
                <a:sym typeface="Faustina"/>
              </a:rPr>
              <a:t> </a:t>
            </a:r>
            <a:r>
              <a:rPr lang="en-US" sz="8000" dirty="0" err="1">
                <a:solidFill>
                  <a:srgbClr val="2E2E2E"/>
                </a:solidFill>
                <a:latin typeface="Faustina"/>
                <a:ea typeface="Faustina"/>
                <a:cs typeface="Faustina"/>
                <a:sym typeface="Faustina"/>
              </a:rPr>
              <a:t>Thực</a:t>
            </a:r>
            <a:r>
              <a:rPr lang="en-US" sz="8000" dirty="0">
                <a:solidFill>
                  <a:srgbClr val="2E2E2E"/>
                </a:solidFill>
                <a:latin typeface="Faustina"/>
                <a:ea typeface="Faustina"/>
                <a:cs typeface="Faustina"/>
                <a:sym typeface="Faustina"/>
              </a:rPr>
              <a:t> </a:t>
            </a:r>
            <a:r>
              <a:rPr lang="en-US" sz="8000" dirty="0" err="1">
                <a:solidFill>
                  <a:srgbClr val="2E2E2E"/>
                </a:solidFill>
                <a:latin typeface="Faustina"/>
                <a:ea typeface="Faustina"/>
                <a:cs typeface="Faustina"/>
                <a:sym typeface="Faustina"/>
              </a:rPr>
              <a:t>Hiện</a:t>
            </a:r>
            <a:endParaRPr lang="en-US" sz="8000" dirty="0">
              <a:solidFill>
                <a:srgbClr val="2E2E2E"/>
              </a:solidFill>
              <a:latin typeface="Faustina"/>
              <a:ea typeface="Faustina"/>
              <a:cs typeface="Faustina"/>
              <a:sym typeface="Faustina"/>
            </a:endParaRPr>
          </a:p>
        </p:txBody>
      </p:sp>
      <p:sp>
        <p:nvSpPr>
          <p:cNvPr id="8" name="TextBox 4">
            <a:extLst>
              <a:ext uri="{FF2B5EF4-FFF2-40B4-BE49-F238E27FC236}">
                <a16:creationId xmlns:a16="http://schemas.microsoft.com/office/drawing/2014/main" id="{8108C0EC-FB86-BB97-9AC8-83A794A0EBF3}"/>
              </a:ext>
            </a:extLst>
          </p:cNvPr>
          <p:cNvSpPr txBox="1"/>
          <p:nvPr/>
        </p:nvSpPr>
        <p:spPr>
          <a:xfrm>
            <a:off x="2716135" y="2362162"/>
            <a:ext cx="13030200" cy="4411464"/>
          </a:xfrm>
          <a:prstGeom prst="rect">
            <a:avLst/>
          </a:prstGeom>
        </p:spPr>
        <p:txBody>
          <a:bodyPr wrap="square" lIns="0" tIns="0" rIns="0" bIns="0" rtlCol="0" anchor="t">
            <a:spAutoFit/>
          </a:bodyPr>
          <a:lstStyle/>
          <a:p>
            <a:pPr marL="280671" lvl="1">
              <a:lnSpc>
                <a:spcPts val="4290"/>
              </a:lnSpc>
            </a:pPr>
            <a:r>
              <a:rPr lang="vi-VN" sz="4000" dirty="0">
                <a:latin typeface="Faustina" panose="020B0604020202020204" charset="0"/>
              </a:rPr>
              <a:t>Dự án bắt đầu bằng việc </a:t>
            </a:r>
            <a:r>
              <a:rPr lang="vi-VN" sz="4000" b="1" dirty="0">
                <a:latin typeface="Faustina" panose="020B0604020202020204" charset="0"/>
              </a:rPr>
              <a:t>lấy dữ liệu từ Kaggle</a:t>
            </a:r>
            <a:r>
              <a:rPr lang="vi-VN" sz="4000" dirty="0">
                <a:latin typeface="Faustina" panose="020B0604020202020204" charset="0"/>
              </a:rPr>
              <a:t> và </a:t>
            </a:r>
            <a:r>
              <a:rPr lang="vi-VN" sz="4000" b="1" dirty="0">
                <a:latin typeface="Faustina" panose="020B0604020202020204" charset="0"/>
              </a:rPr>
              <a:t>xử lý dữ liệu bằng Python</a:t>
            </a:r>
            <a:r>
              <a:rPr lang="vi-VN" sz="4000" dirty="0">
                <a:latin typeface="Faustina" panose="020B0604020202020204" charset="0"/>
              </a:rPr>
              <a:t> để làm sạch và chuẩn bị cho mô hình phân tích. Dữ liệu được </a:t>
            </a:r>
            <a:r>
              <a:rPr lang="vi-VN" sz="4000" b="1" dirty="0">
                <a:latin typeface="Faustina" panose="020B0604020202020204" charset="0"/>
              </a:rPr>
              <a:t>lưu trữ trong MongoDB</a:t>
            </a:r>
            <a:r>
              <a:rPr lang="vi-VN" sz="4000" dirty="0">
                <a:latin typeface="Faustina" panose="020B0604020202020204" charset="0"/>
              </a:rPr>
              <a:t> để dễ dàng truy xuất và lưu trữ. Sau đó, các mô hình học máy như </a:t>
            </a:r>
            <a:r>
              <a:rPr lang="vi-VN" sz="4000" b="1" dirty="0">
                <a:latin typeface="Faustina" panose="020B0604020202020204" charset="0"/>
              </a:rPr>
              <a:t>Random Forest</a:t>
            </a:r>
            <a:r>
              <a:rPr lang="vi-VN" sz="4000" dirty="0">
                <a:latin typeface="Faustina" panose="020B0604020202020204" charset="0"/>
              </a:rPr>
              <a:t> và </a:t>
            </a:r>
            <a:r>
              <a:rPr lang="vi-VN" sz="4000" b="1" dirty="0">
                <a:latin typeface="Faustina" panose="020B0604020202020204" charset="0"/>
              </a:rPr>
              <a:t>Decision Tree</a:t>
            </a:r>
            <a:r>
              <a:rPr lang="vi-VN" sz="4000" dirty="0">
                <a:latin typeface="Faustina" panose="020B0604020202020204" charset="0"/>
              </a:rPr>
              <a:t> được áp dụng để phân tích hành vi người tiêu dùng. Kết quả được </a:t>
            </a:r>
            <a:r>
              <a:rPr lang="vi-VN" sz="4000" b="1" dirty="0">
                <a:latin typeface="Faustina" panose="020B0604020202020204" charset="0"/>
              </a:rPr>
              <a:t>trực quan hóa bằng Tableau</a:t>
            </a:r>
            <a:r>
              <a:rPr lang="vi-VN" sz="4000" dirty="0">
                <a:latin typeface="Faustina" panose="020B0604020202020204" charset="0"/>
              </a:rPr>
              <a:t> và </a:t>
            </a:r>
            <a:r>
              <a:rPr lang="vi-VN" sz="4000" b="1" dirty="0">
                <a:latin typeface="Faustina" panose="020B0604020202020204" charset="0"/>
              </a:rPr>
              <a:t>hiển thị trên web Flash</a:t>
            </a:r>
            <a:r>
              <a:rPr lang="vi-VN" sz="4000" dirty="0">
                <a:latin typeface="Faustina" panose="020B0604020202020204" charset="0"/>
              </a:rPr>
              <a:t>, giúp chia sẻ thông tin dễ dàng và hiệu quả.</a:t>
            </a:r>
            <a:endParaRPr lang="vi-VN" sz="4000" dirty="0">
              <a:solidFill>
                <a:srgbClr val="2E2E2E"/>
              </a:solidFill>
              <a:latin typeface="Faustina" panose="020B060402020202020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95C4E"/>
        </a:solidFill>
        <a:effectLst/>
      </p:bgPr>
    </p:bg>
    <p:spTree>
      <p:nvGrpSpPr>
        <p:cNvPr id="1" name=""/>
        <p:cNvGrpSpPr/>
        <p:nvPr/>
      </p:nvGrpSpPr>
      <p:grpSpPr>
        <a:xfrm>
          <a:off x="0" y="0"/>
          <a:ext cx="0" cy="0"/>
          <a:chOff x="0" y="0"/>
          <a:chExt cx="0" cy="0"/>
        </a:xfrm>
      </p:grpSpPr>
      <p:grpSp>
        <p:nvGrpSpPr>
          <p:cNvPr id="2" name="Group 2"/>
          <p:cNvGrpSpPr/>
          <p:nvPr/>
        </p:nvGrpSpPr>
        <p:grpSpPr>
          <a:xfrm>
            <a:off x="2743200" y="278409"/>
            <a:ext cx="14325600" cy="8806946"/>
            <a:chOff x="1574800" y="-3234389"/>
            <a:chExt cx="19100800" cy="6288395"/>
          </a:xfrm>
        </p:grpSpPr>
        <p:sp>
          <p:nvSpPr>
            <p:cNvPr id="3" name="TextBox 3"/>
            <p:cNvSpPr txBox="1"/>
            <p:nvPr/>
          </p:nvSpPr>
          <p:spPr>
            <a:xfrm>
              <a:off x="1778000" y="-2132347"/>
              <a:ext cx="18181052" cy="5186353"/>
            </a:xfrm>
            <a:prstGeom prst="rect">
              <a:avLst/>
            </a:prstGeom>
          </p:spPr>
          <p:txBody>
            <a:bodyPr wrap="square" lIns="0" tIns="0" rIns="0" bIns="0" rtlCol="0" anchor="t">
              <a:spAutoFit/>
            </a:bodyPr>
            <a:lstStyle/>
            <a:p>
              <a:pPr lvl="0" algn="l">
                <a:lnSpc>
                  <a:spcPts val="3575"/>
                </a:lnSpc>
                <a:spcBef>
                  <a:spcPct val="0"/>
                </a:spcBef>
              </a:pPr>
              <a:r>
                <a:rPr lang="en-US" sz="3200" b="1" dirty="0" smtClean="0">
                  <a:solidFill>
                    <a:srgbClr val="F6F6E9"/>
                  </a:solidFill>
                  <a:latin typeface="Faustina" panose="020B0604020202020204" charset="0"/>
                  <a:sym typeface="Asap"/>
                </a:rPr>
                <a:t>K-means:</a:t>
              </a:r>
            </a:p>
            <a:p>
              <a:pPr marL="457200" lvl="0" indent="-457200" eaLnBrk="0" fontAlgn="base" hangingPunct="0">
                <a:spcBef>
                  <a:spcPct val="0"/>
                </a:spcBef>
                <a:spcAft>
                  <a:spcPct val="0"/>
                </a:spcAft>
                <a:buFont typeface="Arial" panose="020B0604020202020204" pitchFamily="34" charset="0"/>
                <a:buChar char="•"/>
              </a:pPr>
              <a:r>
                <a:rPr lang="en-US" altLang="en-US" sz="3200" b="1" dirty="0" err="1">
                  <a:solidFill>
                    <a:srgbClr val="F6F6E9"/>
                  </a:solidFill>
                  <a:latin typeface="Faustina" panose="020B0604020202020204" charset="0"/>
                </a:rPr>
                <a:t>Chuẩn</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bị</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dữ</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liệu</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Lựa</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chọn</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các</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đặc</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trưng</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liên</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quan</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và</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chuẩn</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hóa</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dữ</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liệu</a:t>
              </a:r>
              <a:r>
                <a:rPr lang="en-US" altLang="en-US" sz="3200" b="1" dirty="0">
                  <a:solidFill>
                    <a:srgbClr val="F6F6E9"/>
                  </a:solidFill>
                  <a:latin typeface="Faustina" panose="020B0604020202020204" charset="0"/>
                </a:rPr>
                <a:t>.</a:t>
              </a:r>
            </a:p>
            <a:p>
              <a:pPr marL="457200" lvl="0" indent="-457200" eaLnBrk="0" fontAlgn="base" hangingPunct="0">
                <a:spcBef>
                  <a:spcPct val="0"/>
                </a:spcBef>
                <a:spcAft>
                  <a:spcPct val="0"/>
                </a:spcAft>
                <a:buFont typeface="Arial" panose="020B0604020202020204" pitchFamily="34" charset="0"/>
                <a:buChar char="•"/>
              </a:pPr>
              <a:r>
                <a:rPr lang="en-US" altLang="en-US" sz="3200" b="1" dirty="0" err="1">
                  <a:solidFill>
                    <a:srgbClr val="F6F6E9"/>
                  </a:solidFill>
                  <a:latin typeface="Faustina" panose="020B0604020202020204" charset="0"/>
                </a:rPr>
                <a:t>Phân</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cụm</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Sử</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dụng</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thuật</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toán</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KMeans</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để</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phân</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nhóm</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dữ</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liệu</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thành</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các</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cụm</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chọn</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số</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cụm</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tối</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ưu</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bằng</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phương</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pháp</a:t>
              </a:r>
              <a:r>
                <a:rPr lang="en-US" altLang="en-US" sz="3200" b="1" dirty="0">
                  <a:solidFill>
                    <a:srgbClr val="F6F6E9"/>
                  </a:solidFill>
                  <a:latin typeface="Faustina" panose="020B0604020202020204" charset="0"/>
                </a:rPr>
                <a:t> Elbow.</a:t>
              </a:r>
            </a:p>
            <a:p>
              <a:pPr marL="457200" lvl="0" indent="-457200" eaLnBrk="0" fontAlgn="base" hangingPunct="0">
                <a:spcBef>
                  <a:spcPct val="0"/>
                </a:spcBef>
                <a:spcAft>
                  <a:spcPct val="0"/>
                </a:spcAft>
                <a:buFont typeface="Arial" panose="020B0604020202020204" pitchFamily="34" charset="0"/>
                <a:buChar char="•"/>
              </a:pPr>
              <a:r>
                <a:rPr lang="en-US" altLang="en-US" sz="3200" b="1" dirty="0" err="1">
                  <a:solidFill>
                    <a:srgbClr val="F6F6E9"/>
                  </a:solidFill>
                  <a:latin typeface="Faustina" panose="020B0604020202020204" charset="0"/>
                </a:rPr>
                <a:t>Đánh</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giá</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Phân</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tích</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kết</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quả</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phân</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cụm</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và</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xác</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định</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mức</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độ</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đồng</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nhất</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trong</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từng</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nhóm</a:t>
              </a:r>
              <a:r>
                <a:rPr lang="en-US" altLang="en-US" sz="3200" b="1" dirty="0">
                  <a:solidFill>
                    <a:srgbClr val="F6F6E9"/>
                  </a:solidFill>
                  <a:latin typeface="Faustina" panose="020B0604020202020204" charset="0"/>
                </a:rPr>
                <a:t>. </a:t>
              </a:r>
              <a:endParaRPr lang="en-US" sz="3200" b="1" dirty="0" smtClean="0">
                <a:solidFill>
                  <a:srgbClr val="F6F6E9"/>
                </a:solidFill>
                <a:latin typeface="Faustina" panose="020B0604020202020204" charset="0"/>
                <a:sym typeface="Asap"/>
              </a:endParaRPr>
            </a:p>
            <a:p>
              <a:pPr>
                <a:lnSpc>
                  <a:spcPts val="3575"/>
                </a:lnSpc>
                <a:spcBef>
                  <a:spcPct val="0"/>
                </a:spcBef>
              </a:pPr>
              <a:r>
                <a:rPr lang="en-US" sz="3200" b="1" dirty="0">
                  <a:solidFill>
                    <a:srgbClr val="F6F6E9"/>
                  </a:solidFill>
                  <a:latin typeface="Faustina" panose="020B0604020202020204" charset="0"/>
                </a:rPr>
                <a:t>Random Forest </a:t>
              </a:r>
              <a:r>
                <a:rPr lang="en-US" sz="3200" b="1" dirty="0" err="1">
                  <a:solidFill>
                    <a:srgbClr val="F6F6E9"/>
                  </a:solidFill>
                  <a:latin typeface="Faustina" panose="020B0604020202020204" charset="0"/>
                </a:rPr>
                <a:t>Regressor</a:t>
              </a:r>
              <a:r>
                <a:rPr lang="en-US" sz="3200" b="1" dirty="0">
                  <a:solidFill>
                    <a:srgbClr val="F6F6E9"/>
                  </a:solidFill>
                  <a:latin typeface="Faustina" panose="020B0604020202020204" charset="0"/>
                </a:rPr>
                <a:t>:</a:t>
              </a:r>
            </a:p>
            <a:p>
              <a:pPr marL="457200" lvl="0" indent="-457200" eaLnBrk="0" fontAlgn="base" hangingPunct="0">
                <a:spcBef>
                  <a:spcPct val="0"/>
                </a:spcBef>
                <a:spcAft>
                  <a:spcPct val="0"/>
                </a:spcAft>
                <a:buFont typeface="Arial" panose="020B0604020202020204" pitchFamily="34" charset="0"/>
                <a:buChar char="•"/>
              </a:pPr>
              <a:r>
                <a:rPr lang="en-US" altLang="en-US" sz="3200" b="1" dirty="0" err="1">
                  <a:solidFill>
                    <a:srgbClr val="F6F6E9"/>
                  </a:solidFill>
                  <a:latin typeface="Faustina" panose="020B0604020202020204" charset="0"/>
                </a:rPr>
                <a:t>Chuẩn</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bị</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dữ</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liệu</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Chọn</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các</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đặc</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trưng</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và</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biến</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mục</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tiêu</a:t>
              </a:r>
              <a:r>
                <a:rPr lang="en-US" altLang="en-US" sz="3200" b="1" dirty="0">
                  <a:solidFill>
                    <a:srgbClr val="F6F6E9"/>
                  </a:solidFill>
                  <a:latin typeface="Faustina" panose="020B0604020202020204" charset="0"/>
                </a:rPr>
                <a:t>, chia </a:t>
              </a:r>
              <a:r>
                <a:rPr lang="en-US" altLang="en-US" sz="3200" b="1" dirty="0" err="1">
                  <a:solidFill>
                    <a:srgbClr val="F6F6E9"/>
                  </a:solidFill>
                  <a:latin typeface="Faustina" panose="020B0604020202020204" charset="0"/>
                </a:rPr>
                <a:t>dữ</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liệu</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thành</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tập</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huấn</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luyện</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và</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kiểm</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tra</a:t>
              </a:r>
              <a:r>
                <a:rPr lang="en-US" altLang="en-US" sz="3200" b="1" dirty="0">
                  <a:solidFill>
                    <a:srgbClr val="F6F6E9"/>
                  </a:solidFill>
                  <a:latin typeface="Faustina" panose="020B0604020202020204" charset="0"/>
                </a:rPr>
                <a:t>.</a:t>
              </a:r>
            </a:p>
            <a:p>
              <a:pPr marL="457200" lvl="0" indent="-457200" eaLnBrk="0" fontAlgn="base" hangingPunct="0">
                <a:spcBef>
                  <a:spcPct val="0"/>
                </a:spcBef>
                <a:spcAft>
                  <a:spcPct val="0"/>
                </a:spcAft>
                <a:buFont typeface="Arial" panose="020B0604020202020204" pitchFamily="34" charset="0"/>
                <a:buChar char="•"/>
              </a:pPr>
              <a:r>
                <a:rPr lang="en-US" altLang="en-US" sz="3200" b="1" dirty="0" err="1">
                  <a:solidFill>
                    <a:srgbClr val="F6F6E9"/>
                  </a:solidFill>
                  <a:latin typeface="Faustina" panose="020B0604020202020204" charset="0"/>
                </a:rPr>
                <a:t>Huấn</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luyện</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mô</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hình</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Sử</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dụng</a:t>
              </a:r>
              <a:r>
                <a:rPr lang="en-US" altLang="en-US" sz="3200" b="1" dirty="0">
                  <a:solidFill>
                    <a:srgbClr val="F6F6E9"/>
                  </a:solidFill>
                  <a:latin typeface="Faustina" panose="020B0604020202020204" charset="0"/>
                </a:rPr>
                <a:t> Random Forest </a:t>
              </a:r>
              <a:r>
                <a:rPr lang="en-US" altLang="en-US" sz="3200" b="1" dirty="0" err="1">
                  <a:solidFill>
                    <a:srgbClr val="F6F6E9"/>
                  </a:solidFill>
                  <a:latin typeface="Faustina" panose="020B0604020202020204" charset="0"/>
                </a:rPr>
                <a:t>Regressor</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để</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huấn</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luyện</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trên</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tập</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huấn</a:t>
              </a:r>
              <a:r>
                <a:rPr lang="en-US" altLang="en-US" sz="3200" b="1" dirty="0">
                  <a:solidFill>
                    <a:srgbClr val="F6F6E9"/>
                  </a:solidFill>
                  <a:latin typeface="Faustina" panose="020B0604020202020204" charset="0"/>
                </a:rPr>
                <a:t> </a:t>
              </a:r>
              <a:r>
                <a:rPr lang="en-US" altLang="en-US" sz="3200" b="1" dirty="0" err="1">
                  <a:solidFill>
                    <a:srgbClr val="F6F6E9"/>
                  </a:solidFill>
                  <a:latin typeface="Faustina" panose="020B0604020202020204" charset="0"/>
                </a:rPr>
                <a:t>luyện</a:t>
              </a:r>
              <a:r>
                <a:rPr lang="en-US" altLang="en-US" sz="3200" b="1" dirty="0">
                  <a:solidFill>
                    <a:srgbClr val="F6F6E9"/>
                  </a:solidFill>
                  <a:latin typeface="Faustina" panose="020B0604020202020204" charset="0"/>
                </a:rPr>
                <a:t>.</a:t>
              </a:r>
            </a:p>
            <a:p>
              <a:pPr marL="457200" lvl="0" indent="-457200" eaLnBrk="0" fontAlgn="base" hangingPunct="0">
                <a:spcBef>
                  <a:spcPct val="0"/>
                </a:spcBef>
                <a:spcAft>
                  <a:spcPct val="0"/>
                </a:spcAft>
                <a:buFont typeface="Arial" panose="020B0604020202020204" pitchFamily="34" charset="0"/>
                <a:buChar char="•"/>
              </a:pPr>
              <a:r>
                <a:rPr lang="en-US" altLang="en-US" sz="3200" b="1" dirty="0" err="1" smtClean="0">
                  <a:solidFill>
                    <a:srgbClr val="F6F6E9"/>
                  </a:solidFill>
                  <a:latin typeface="Faustina" panose="020B0604020202020204" charset="0"/>
                </a:rPr>
                <a:t>Đánh</a:t>
              </a:r>
              <a:r>
                <a:rPr lang="en-US" altLang="en-US" sz="3200" b="1" dirty="0" smtClean="0">
                  <a:solidFill>
                    <a:srgbClr val="F6F6E9"/>
                  </a:solidFill>
                  <a:latin typeface="Faustina" panose="020B0604020202020204" charset="0"/>
                </a:rPr>
                <a:t> </a:t>
              </a:r>
              <a:r>
                <a:rPr lang="en-US" altLang="en-US" sz="3200" b="1" dirty="0" err="1" smtClean="0">
                  <a:solidFill>
                    <a:srgbClr val="F6F6E9"/>
                  </a:solidFill>
                  <a:latin typeface="Faustina" panose="020B0604020202020204" charset="0"/>
                </a:rPr>
                <a:t>giá</a:t>
              </a:r>
              <a:r>
                <a:rPr lang="en-US" altLang="en-US" sz="3200" b="1" dirty="0" smtClean="0">
                  <a:solidFill>
                    <a:srgbClr val="F6F6E9"/>
                  </a:solidFill>
                  <a:latin typeface="Faustina" panose="020B0604020202020204" charset="0"/>
                </a:rPr>
                <a:t>: </a:t>
              </a:r>
              <a:r>
                <a:rPr lang="en-US" altLang="en-US" sz="3200" b="1" dirty="0" err="1" smtClean="0">
                  <a:solidFill>
                    <a:srgbClr val="F6F6E9"/>
                  </a:solidFill>
                  <a:latin typeface="Faustina" panose="020B0604020202020204" charset="0"/>
                </a:rPr>
                <a:t>Đánh</a:t>
              </a:r>
              <a:r>
                <a:rPr lang="en-US" altLang="en-US" sz="3200" b="1" dirty="0" smtClean="0">
                  <a:solidFill>
                    <a:srgbClr val="F6F6E9"/>
                  </a:solidFill>
                  <a:latin typeface="Faustina" panose="020B0604020202020204" charset="0"/>
                </a:rPr>
                <a:t> </a:t>
              </a:r>
              <a:r>
                <a:rPr lang="en-US" altLang="en-US" sz="3200" b="1" dirty="0" err="1" smtClean="0">
                  <a:solidFill>
                    <a:srgbClr val="F6F6E9"/>
                  </a:solidFill>
                  <a:latin typeface="Faustina" panose="020B0604020202020204" charset="0"/>
                </a:rPr>
                <a:t>giá</a:t>
              </a:r>
              <a:r>
                <a:rPr lang="en-US" altLang="en-US" sz="3200" b="1" dirty="0" smtClean="0">
                  <a:solidFill>
                    <a:srgbClr val="F6F6E9"/>
                  </a:solidFill>
                  <a:latin typeface="Faustina" panose="020B0604020202020204" charset="0"/>
                </a:rPr>
                <a:t> </a:t>
              </a:r>
              <a:r>
                <a:rPr lang="en-US" altLang="en-US" sz="3200" b="1" dirty="0" err="1" smtClean="0">
                  <a:solidFill>
                    <a:srgbClr val="F6F6E9"/>
                  </a:solidFill>
                  <a:latin typeface="Faustina" panose="020B0604020202020204" charset="0"/>
                </a:rPr>
                <a:t>hiệu</a:t>
              </a:r>
              <a:r>
                <a:rPr lang="en-US" altLang="en-US" sz="3200" b="1" dirty="0" smtClean="0">
                  <a:solidFill>
                    <a:srgbClr val="F6F6E9"/>
                  </a:solidFill>
                  <a:latin typeface="Faustina" panose="020B0604020202020204" charset="0"/>
                </a:rPr>
                <a:t> </a:t>
              </a:r>
              <a:r>
                <a:rPr lang="en-US" altLang="en-US" sz="3200" b="1" dirty="0" err="1" smtClean="0">
                  <a:solidFill>
                    <a:srgbClr val="F6F6E9"/>
                  </a:solidFill>
                  <a:latin typeface="Faustina" panose="020B0604020202020204" charset="0"/>
                </a:rPr>
                <a:t>suất</a:t>
              </a:r>
              <a:r>
                <a:rPr lang="en-US" altLang="en-US" sz="3200" b="1" dirty="0" smtClean="0">
                  <a:solidFill>
                    <a:srgbClr val="F6F6E9"/>
                  </a:solidFill>
                  <a:latin typeface="Faustina" panose="020B0604020202020204" charset="0"/>
                </a:rPr>
                <a:t> </a:t>
              </a:r>
              <a:r>
                <a:rPr lang="en-US" altLang="en-US" sz="3200" b="1" dirty="0" err="1" smtClean="0">
                  <a:solidFill>
                    <a:srgbClr val="F6F6E9"/>
                  </a:solidFill>
                  <a:latin typeface="Faustina" panose="020B0604020202020204" charset="0"/>
                </a:rPr>
                <a:t>mô</a:t>
              </a:r>
              <a:r>
                <a:rPr lang="en-US" altLang="en-US" sz="3200" b="1" dirty="0" smtClean="0">
                  <a:solidFill>
                    <a:srgbClr val="F6F6E9"/>
                  </a:solidFill>
                  <a:latin typeface="Faustina" panose="020B0604020202020204" charset="0"/>
                </a:rPr>
                <a:t> </a:t>
              </a:r>
              <a:r>
                <a:rPr lang="en-US" altLang="en-US" sz="3200" b="1" dirty="0" err="1" smtClean="0">
                  <a:solidFill>
                    <a:srgbClr val="F6F6E9"/>
                  </a:solidFill>
                  <a:latin typeface="Faustina" panose="020B0604020202020204" charset="0"/>
                </a:rPr>
                <a:t>hình</a:t>
              </a:r>
              <a:r>
                <a:rPr lang="en-US" altLang="en-US" sz="3200" b="1" dirty="0" smtClean="0">
                  <a:solidFill>
                    <a:srgbClr val="F6F6E9"/>
                  </a:solidFill>
                  <a:latin typeface="Faustina" panose="020B0604020202020204" charset="0"/>
                </a:rPr>
                <a:t> qua </a:t>
              </a:r>
              <a:r>
                <a:rPr lang="en-US" altLang="en-US" sz="3200" b="1" dirty="0" err="1" smtClean="0">
                  <a:solidFill>
                    <a:srgbClr val="F6F6E9"/>
                  </a:solidFill>
                  <a:latin typeface="Faustina" panose="020B0604020202020204" charset="0"/>
                </a:rPr>
                <a:t>các</a:t>
              </a:r>
              <a:r>
                <a:rPr lang="en-US" altLang="en-US" sz="3200" b="1" dirty="0" smtClean="0">
                  <a:solidFill>
                    <a:srgbClr val="F6F6E9"/>
                  </a:solidFill>
                  <a:latin typeface="Faustina" panose="020B0604020202020204" charset="0"/>
                </a:rPr>
                <a:t> </a:t>
              </a:r>
              <a:r>
                <a:rPr lang="en-US" altLang="en-US" sz="3200" b="1" dirty="0" err="1" smtClean="0">
                  <a:solidFill>
                    <a:srgbClr val="F6F6E9"/>
                  </a:solidFill>
                  <a:latin typeface="Faustina" panose="020B0604020202020204" charset="0"/>
                </a:rPr>
                <a:t>chỉ</a:t>
              </a:r>
              <a:r>
                <a:rPr lang="en-US" altLang="en-US" sz="3200" b="1" dirty="0" smtClean="0">
                  <a:solidFill>
                    <a:srgbClr val="F6F6E9"/>
                  </a:solidFill>
                  <a:latin typeface="Faustina" panose="020B0604020202020204" charset="0"/>
                </a:rPr>
                <a:t> </a:t>
              </a:r>
              <a:r>
                <a:rPr lang="en-US" altLang="en-US" sz="3200" b="1" dirty="0" err="1" smtClean="0">
                  <a:solidFill>
                    <a:srgbClr val="F6F6E9"/>
                  </a:solidFill>
                  <a:latin typeface="Faustina" panose="020B0604020202020204" charset="0"/>
                </a:rPr>
                <a:t>số</a:t>
              </a:r>
              <a:r>
                <a:rPr lang="en-US" altLang="en-US" sz="3200" b="1" dirty="0" smtClean="0">
                  <a:solidFill>
                    <a:srgbClr val="F6F6E9"/>
                  </a:solidFill>
                  <a:latin typeface="Faustina" panose="020B0604020202020204" charset="0"/>
                </a:rPr>
                <a:t> </a:t>
              </a:r>
              <a:r>
                <a:rPr lang="en-US" altLang="en-US" sz="3200" b="1" dirty="0" err="1" smtClean="0">
                  <a:solidFill>
                    <a:srgbClr val="F6F6E9"/>
                  </a:solidFill>
                  <a:latin typeface="Faustina" panose="020B0604020202020204" charset="0"/>
                </a:rPr>
                <a:t>như</a:t>
              </a:r>
              <a:r>
                <a:rPr lang="en-US" altLang="en-US" sz="3200" b="1" dirty="0" smtClean="0">
                  <a:solidFill>
                    <a:srgbClr val="F6F6E9"/>
                  </a:solidFill>
                  <a:latin typeface="Faustina" panose="020B0604020202020204" charset="0"/>
                </a:rPr>
                <a:t> MAE </a:t>
              </a:r>
              <a:r>
                <a:rPr lang="en-US" altLang="en-US" sz="3200" b="1" dirty="0" err="1" smtClean="0">
                  <a:solidFill>
                    <a:srgbClr val="F6F6E9"/>
                  </a:solidFill>
                  <a:latin typeface="Faustina" panose="020B0604020202020204" charset="0"/>
                </a:rPr>
                <a:t>và</a:t>
              </a:r>
              <a:r>
                <a:rPr lang="en-US" altLang="en-US" sz="3200" b="1" dirty="0" smtClean="0">
                  <a:solidFill>
                    <a:srgbClr val="F6F6E9"/>
                  </a:solidFill>
                  <a:latin typeface="Faustina" panose="020B0604020202020204" charset="0"/>
                </a:rPr>
                <a:t> R² </a:t>
              </a:r>
              <a:r>
                <a:rPr lang="en-US" altLang="en-US" sz="3200" b="1" dirty="0" err="1" smtClean="0">
                  <a:solidFill>
                    <a:srgbClr val="F6F6E9"/>
                  </a:solidFill>
                  <a:latin typeface="Faustina" panose="020B0604020202020204" charset="0"/>
                </a:rPr>
                <a:t>để</a:t>
              </a:r>
              <a:r>
                <a:rPr lang="en-US" altLang="en-US" sz="3200" b="1" dirty="0" smtClean="0">
                  <a:solidFill>
                    <a:srgbClr val="F6F6E9"/>
                  </a:solidFill>
                  <a:latin typeface="Faustina" panose="020B0604020202020204" charset="0"/>
                </a:rPr>
                <a:t> </a:t>
              </a:r>
              <a:r>
                <a:rPr lang="en-US" altLang="en-US" sz="3200" b="1" dirty="0" err="1" smtClean="0">
                  <a:solidFill>
                    <a:srgbClr val="F6F6E9"/>
                  </a:solidFill>
                  <a:latin typeface="Faustina" panose="020B0604020202020204" charset="0"/>
                </a:rPr>
                <a:t>kiểm</a:t>
              </a:r>
              <a:r>
                <a:rPr lang="en-US" altLang="en-US" sz="3200" b="1" dirty="0" smtClean="0">
                  <a:solidFill>
                    <a:srgbClr val="F6F6E9"/>
                  </a:solidFill>
                  <a:latin typeface="Faustina" panose="020B0604020202020204" charset="0"/>
                </a:rPr>
                <a:t> </a:t>
              </a:r>
              <a:r>
                <a:rPr lang="en-US" altLang="en-US" sz="3200" b="1" dirty="0" err="1" smtClean="0">
                  <a:solidFill>
                    <a:srgbClr val="F6F6E9"/>
                  </a:solidFill>
                  <a:latin typeface="Faustina" panose="020B0604020202020204" charset="0"/>
                </a:rPr>
                <a:t>tra</a:t>
              </a:r>
              <a:r>
                <a:rPr lang="en-US" altLang="en-US" sz="3200" b="1" dirty="0" smtClean="0">
                  <a:solidFill>
                    <a:srgbClr val="F6F6E9"/>
                  </a:solidFill>
                  <a:latin typeface="Faustina" panose="020B0604020202020204" charset="0"/>
                </a:rPr>
                <a:t> </a:t>
              </a:r>
              <a:r>
                <a:rPr lang="en-US" altLang="en-US" sz="3200" b="1" dirty="0" err="1" smtClean="0">
                  <a:solidFill>
                    <a:srgbClr val="F6F6E9"/>
                  </a:solidFill>
                  <a:latin typeface="Faustina" panose="020B0604020202020204" charset="0"/>
                </a:rPr>
                <a:t>độ</a:t>
              </a:r>
              <a:r>
                <a:rPr lang="en-US" altLang="en-US" sz="3200" b="1" dirty="0" smtClean="0">
                  <a:solidFill>
                    <a:srgbClr val="F6F6E9"/>
                  </a:solidFill>
                  <a:latin typeface="Faustina" panose="020B0604020202020204" charset="0"/>
                </a:rPr>
                <a:t> </a:t>
              </a:r>
              <a:r>
                <a:rPr lang="en-US" altLang="en-US" sz="3200" b="1" dirty="0" err="1" smtClean="0">
                  <a:solidFill>
                    <a:srgbClr val="F6F6E9"/>
                  </a:solidFill>
                  <a:latin typeface="Faustina" panose="020B0604020202020204" charset="0"/>
                </a:rPr>
                <a:t>chính</a:t>
              </a:r>
              <a:r>
                <a:rPr lang="en-US" altLang="en-US" sz="3200" b="1" dirty="0" smtClean="0">
                  <a:solidFill>
                    <a:srgbClr val="F6F6E9"/>
                  </a:solidFill>
                  <a:latin typeface="Faustina" panose="020B0604020202020204" charset="0"/>
                </a:rPr>
                <a:t> </a:t>
              </a:r>
              <a:r>
                <a:rPr lang="en-US" altLang="en-US" sz="3200" b="1" dirty="0" err="1" smtClean="0">
                  <a:solidFill>
                    <a:srgbClr val="F6F6E9"/>
                  </a:solidFill>
                  <a:latin typeface="Faustina" panose="020B0604020202020204" charset="0"/>
                </a:rPr>
                <a:t>xác</a:t>
              </a:r>
              <a:r>
                <a:rPr lang="en-US" altLang="en-US" sz="3200" b="1" dirty="0" smtClean="0">
                  <a:solidFill>
                    <a:srgbClr val="F6F6E9"/>
                  </a:solidFill>
                  <a:latin typeface="Faustina" panose="020B0604020202020204" charset="0"/>
                </a:rPr>
                <a:t> </a:t>
              </a:r>
              <a:r>
                <a:rPr lang="en-US" altLang="en-US" sz="3200" b="1" dirty="0" err="1" smtClean="0">
                  <a:solidFill>
                    <a:srgbClr val="F6F6E9"/>
                  </a:solidFill>
                  <a:latin typeface="Faustina" panose="020B0604020202020204" charset="0"/>
                </a:rPr>
                <a:t>dự</a:t>
              </a:r>
              <a:r>
                <a:rPr lang="en-US" altLang="en-US" sz="3200" b="1" dirty="0" smtClean="0">
                  <a:solidFill>
                    <a:srgbClr val="F6F6E9"/>
                  </a:solidFill>
                  <a:latin typeface="Faustina" panose="020B0604020202020204" charset="0"/>
                </a:rPr>
                <a:t> </a:t>
              </a:r>
              <a:r>
                <a:rPr lang="en-US" altLang="en-US" sz="3200" b="1" dirty="0" err="1" smtClean="0">
                  <a:solidFill>
                    <a:srgbClr val="F6F6E9"/>
                  </a:solidFill>
                  <a:latin typeface="Faustina" panose="020B0604020202020204" charset="0"/>
                </a:rPr>
                <a:t>đoán</a:t>
              </a:r>
              <a:r>
                <a:rPr lang="en-US" altLang="en-US" sz="3200" b="1" dirty="0" smtClean="0">
                  <a:solidFill>
                    <a:srgbClr val="F6F6E9"/>
                  </a:solidFill>
                  <a:latin typeface="Faustina" panose="020B0604020202020204" charset="0"/>
                </a:rPr>
                <a:t>. </a:t>
              </a:r>
            </a:p>
            <a:p>
              <a:pPr>
                <a:lnSpc>
                  <a:spcPts val="3575"/>
                </a:lnSpc>
                <a:spcBef>
                  <a:spcPct val="0"/>
                </a:spcBef>
              </a:pPr>
              <a:endParaRPr lang="en-US" sz="3200" b="1" dirty="0">
                <a:solidFill>
                  <a:srgbClr val="F6F6E9"/>
                </a:solidFill>
                <a:latin typeface="Faustina" panose="020B0604020202020204" charset="0"/>
              </a:endParaRPr>
            </a:p>
            <a:p>
              <a:pPr marL="514350" lvl="0" indent="-514350" algn="l">
                <a:lnSpc>
                  <a:spcPts val="3575"/>
                </a:lnSpc>
                <a:spcBef>
                  <a:spcPct val="0"/>
                </a:spcBef>
                <a:buFont typeface="+mj-lt"/>
                <a:buAutoNum type="arabicPeriod"/>
              </a:pPr>
              <a:endParaRPr lang="en-US" sz="3200" dirty="0">
                <a:solidFill>
                  <a:srgbClr val="F6F6E9"/>
                </a:solidFill>
                <a:latin typeface="Faustina" panose="020B0604020202020204" charset="0"/>
                <a:sym typeface="Asap"/>
              </a:endParaRPr>
            </a:p>
          </p:txBody>
        </p:sp>
        <p:sp>
          <p:nvSpPr>
            <p:cNvPr id="4" name="TextBox 4"/>
            <p:cNvSpPr txBox="1"/>
            <p:nvPr/>
          </p:nvSpPr>
          <p:spPr>
            <a:xfrm>
              <a:off x="1574800" y="-3234389"/>
              <a:ext cx="19100800" cy="714222"/>
            </a:xfrm>
            <a:prstGeom prst="rect">
              <a:avLst/>
            </a:prstGeom>
          </p:spPr>
          <p:txBody>
            <a:bodyPr wrap="square" lIns="0" tIns="0" rIns="0" bIns="0" rtlCol="0" anchor="t">
              <a:spAutoFit/>
            </a:bodyPr>
            <a:lstStyle/>
            <a:p>
              <a:pPr algn="l">
                <a:lnSpc>
                  <a:spcPts val="7800"/>
                </a:lnSpc>
              </a:pPr>
              <a:r>
                <a:rPr lang="en-US" sz="6500" dirty="0" err="1" smtClean="0">
                  <a:solidFill>
                    <a:srgbClr val="F6F6E9"/>
                  </a:solidFill>
                  <a:latin typeface="Faustina"/>
                  <a:ea typeface="Faustina"/>
                  <a:cs typeface="Faustina"/>
                  <a:sym typeface="Faustina"/>
                </a:rPr>
                <a:t>Thuật</a:t>
              </a:r>
              <a:r>
                <a:rPr lang="en-US" sz="6500" dirty="0" smtClean="0">
                  <a:solidFill>
                    <a:srgbClr val="F6F6E9"/>
                  </a:solidFill>
                  <a:latin typeface="Faustina"/>
                  <a:ea typeface="Faustina"/>
                  <a:cs typeface="Faustina"/>
                  <a:sym typeface="Faustina"/>
                </a:rPr>
                <a:t> </a:t>
              </a:r>
              <a:r>
                <a:rPr lang="en-US" sz="6500" dirty="0" err="1" smtClean="0">
                  <a:solidFill>
                    <a:srgbClr val="F6F6E9"/>
                  </a:solidFill>
                  <a:latin typeface="Faustina"/>
                  <a:ea typeface="Faustina"/>
                  <a:cs typeface="Faustina"/>
                  <a:sym typeface="Faustina"/>
                </a:rPr>
                <a:t>toán</a:t>
              </a:r>
              <a:r>
                <a:rPr lang="en-US" sz="6500" dirty="0" smtClean="0">
                  <a:solidFill>
                    <a:srgbClr val="F6F6E9"/>
                  </a:solidFill>
                  <a:latin typeface="Faustina"/>
                  <a:ea typeface="Faustina"/>
                  <a:cs typeface="Faustina"/>
                  <a:sym typeface="Faustina"/>
                </a:rPr>
                <a:t> </a:t>
              </a:r>
              <a:r>
                <a:rPr lang="en-US" sz="6500" dirty="0" err="1" smtClean="0">
                  <a:solidFill>
                    <a:srgbClr val="F6F6E9"/>
                  </a:solidFill>
                  <a:latin typeface="Faustina"/>
                  <a:ea typeface="Faustina"/>
                  <a:cs typeface="Faustina"/>
                  <a:sym typeface="Faustina"/>
                </a:rPr>
                <a:t>sử</a:t>
              </a:r>
              <a:r>
                <a:rPr lang="en-US" sz="6500" dirty="0" smtClean="0">
                  <a:solidFill>
                    <a:srgbClr val="F6F6E9"/>
                  </a:solidFill>
                  <a:latin typeface="Faustina"/>
                  <a:ea typeface="Faustina"/>
                  <a:cs typeface="Faustina"/>
                  <a:sym typeface="Faustina"/>
                </a:rPr>
                <a:t> </a:t>
              </a:r>
              <a:r>
                <a:rPr lang="en-US" sz="6500" dirty="0" err="1" smtClean="0">
                  <a:solidFill>
                    <a:srgbClr val="F6F6E9"/>
                  </a:solidFill>
                  <a:latin typeface="Faustina"/>
                  <a:ea typeface="Faustina"/>
                  <a:cs typeface="Faustina"/>
                  <a:sym typeface="Faustina"/>
                </a:rPr>
                <a:t>dụng</a:t>
              </a:r>
              <a:endParaRPr lang="en-US" sz="6500" dirty="0">
                <a:solidFill>
                  <a:srgbClr val="F6F6E9"/>
                </a:solidFill>
                <a:latin typeface="Faustina"/>
                <a:ea typeface="Faustina"/>
                <a:cs typeface="Faustina"/>
                <a:sym typeface="Faustina"/>
              </a:endParaRPr>
            </a:p>
          </p:txBody>
        </p:sp>
      </p:grpSp>
      <p:sp>
        <p:nvSpPr>
          <p:cNvPr id="5" name="Freeform 5"/>
          <p:cNvSpPr/>
          <p:nvPr/>
        </p:nvSpPr>
        <p:spPr>
          <a:xfrm rot="-1800172">
            <a:off x="16368357" y="7274332"/>
            <a:ext cx="3669035" cy="3972380"/>
          </a:xfrm>
          <a:custGeom>
            <a:avLst/>
            <a:gdLst/>
            <a:ahLst/>
            <a:cxnLst/>
            <a:rect l="l" t="t" r="r" b="b"/>
            <a:pathLst>
              <a:path w="3669035" h="3972380">
                <a:moveTo>
                  <a:pt x="0" y="0"/>
                </a:moveTo>
                <a:lnTo>
                  <a:pt x="3669035" y="0"/>
                </a:lnTo>
                <a:lnTo>
                  <a:pt x="3669035" y="3972381"/>
                </a:lnTo>
                <a:lnTo>
                  <a:pt x="0" y="397238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txBody>
          <a:bodyPr/>
          <a:lstStyle/>
          <a:p>
            <a:endParaRPr lang="vi-VN"/>
          </a:p>
        </p:txBody>
      </p:sp>
      <p:sp>
        <p:nvSpPr>
          <p:cNvPr id="6" name="Freeform 6"/>
          <p:cNvSpPr/>
          <p:nvPr/>
        </p:nvSpPr>
        <p:spPr>
          <a:xfrm>
            <a:off x="15621000" y="-1333500"/>
            <a:ext cx="3707632" cy="4170138"/>
          </a:xfrm>
          <a:custGeom>
            <a:avLst/>
            <a:gdLst/>
            <a:ahLst/>
            <a:cxnLst/>
            <a:rect l="l" t="t" r="r" b="b"/>
            <a:pathLst>
              <a:path w="3707632" h="4170138">
                <a:moveTo>
                  <a:pt x="0" y="0"/>
                </a:moveTo>
                <a:lnTo>
                  <a:pt x="3707632" y="0"/>
                </a:lnTo>
                <a:lnTo>
                  <a:pt x="3707632" y="4170138"/>
                </a:lnTo>
                <a:lnTo>
                  <a:pt x="0" y="4170138"/>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txBody>
          <a:bodyPr/>
          <a:lstStyle/>
          <a:p>
            <a:endParaRPr lang="vi-VN"/>
          </a:p>
        </p:txBody>
      </p:sp>
      <p:sp>
        <p:nvSpPr>
          <p:cNvPr id="7" name="Freeform 7"/>
          <p:cNvSpPr/>
          <p:nvPr/>
        </p:nvSpPr>
        <p:spPr>
          <a:xfrm>
            <a:off x="-457200" y="-1562100"/>
            <a:ext cx="3340095" cy="4156227"/>
          </a:xfrm>
          <a:custGeom>
            <a:avLst/>
            <a:gdLst/>
            <a:ahLst/>
            <a:cxnLst/>
            <a:rect l="l" t="t" r="r" b="b"/>
            <a:pathLst>
              <a:path w="3340095" h="4156227">
                <a:moveTo>
                  <a:pt x="0" y="0"/>
                </a:moveTo>
                <a:lnTo>
                  <a:pt x="3340095" y="0"/>
                </a:lnTo>
                <a:lnTo>
                  <a:pt x="3340095" y="4156227"/>
                </a:lnTo>
                <a:lnTo>
                  <a:pt x="0" y="4156227"/>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txBody>
          <a:bodyPr/>
          <a:lstStyle/>
          <a:p>
            <a:endParaRPr lang="vi-VN"/>
          </a:p>
        </p:txBody>
      </p:sp>
      <p:sp>
        <p:nvSpPr>
          <p:cNvPr id="8" name="Freeform 6">
            <a:extLst>
              <a:ext uri="{FF2B5EF4-FFF2-40B4-BE49-F238E27FC236}">
                <a16:creationId xmlns:a16="http://schemas.microsoft.com/office/drawing/2014/main" id="{10048634-550D-905E-6B9C-B76E59619D17}"/>
              </a:ext>
            </a:extLst>
          </p:cNvPr>
          <p:cNvSpPr/>
          <p:nvPr/>
        </p:nvSpPr>
        <p:spPr>
          <a:xfrm>
            <a:off x="-825116" y="7175453"/>
            <a:ext cx="3707632" cy="4170138"/>
          </a:xfrm>
          <a:custGeom>
            <a:avLst/>
            <a:gdLst/>
            <a:ahLst/>
            <a:cxnLst/>
            <a:rect l="l" t="t" r="r" b="b"/>
            <a:pathLst>
              <a:path w="3707632" h="4170138">
                <a:moveTo>
                  <a:pt x="0" y="0"/>
                </a:moveTo>
                <a:lnTo>
                  <a:pt x="3707632" y="0"/>
                </a:lnTo>
                <a:lnTo>
                  <a:pt x="3707632" y="4170138"/>
                </a:lnTo>
                <a:lnTo>
                  <a:pt x="0" y="4170138"/>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txBody>
          <a:bodyPr/>
          <a:lstStyle/>
          <a:p>
            <a:endParaRPr lang="vi-V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grpSp>
        <p:nvGrpSpPr>
          <p:cNvPr id="2" name="Group 2"/>
          <p:cNvGrpSpPr/>
          <p:nvPr/>
        </p:nvGrpSpPr>
        <p:grpSpPr>
          <a:xfrm>
            <a:off x="1806883" y="4290188"/>
            <a:ext cx="5725657" cy="4756277"/>
            <a:chOff x="-10695" y="-403368"/>
            <a:chExt cx="7634209" cy="6341704"/>
          </a:xfrm>
        </p:grpSpPr>
        <p:sp>
          <p:nvSpPr>
            <p:cNvPr id="3" name="TextBox 3"/>
            <p:cNvSpPr txBox="1"/>
            <p:nvPr/>
          </p:nvSpPr>
          <p:spPr>
            <a:xfrm>
              <a:off x="-10695" y="-403368"/>
              <a:ext cx="7634209" cy="977277"/>
            </a:xfrm>
            <a:prstGeom prst="rect">
              <a:avLst/>
            </a:prstGeom>
          </p:spPr>
          <p:txBody>
            <a:bodyPr lIns="0" tIns="0" rIns="0" bIns="0" rtlCol="0" anchor="t">
              <a:spAutoFit/>
            </a:bodyPr>
            <a:lstStyle/>
            <a:p>
              <a:pPr algn="ctr">
                <a:lnSpc>
                  <a:spcPts val="6240"/>
                </a:lnSpc>
              </a:pPr>
              <a:r>
                <a:rPr lang="en-US" sz="4800" dirty="0" err="1">
                  <a:solidFill>
                    <a:srgbClr val="2E2E2E"/>
                  </a:solidFill>
                  <a:latin typeface="Faustina" panose="020B0604020202020204" charset="0"/>
                  <a:ea typeface="Asap"/>
                  <a:cs typeface="Asap"/>
                  <a:sym typeface="Asap"/>
                </a:rPr>
                <a:t>Hạn</a:t>
              </a:r>
              <a:r>
                <a:rPr lang="en-US" sz="4800" dirty="0">
                  <a:solidFill>
                    <a:srgbClr val="2E2E2E"/>
                  </a:solidFill>
                  <a:latin typeface="Faustina" panose="020B0604020202020204" charset="0"/>
                  <a:ea typeface="Asap"/>
                  <a:cs typeface="Asap"/>
                  <a:sym typeface="Asap"/>
                </a:rPr>
                <a:t> </a:t>
              </a:r>
              <a:r>
                <a:rPr lang="en-US" sz="4800" dirty="0" err="1">
                  <a:solidFill>
                    <a:srgbClr val="2E2E2E"/>
                  </a:solidFill>
                  <a:latin typeface="Faustina" panose="020B0604020202020204" charset="0"/>
                  <a:ea typeface="Asap"/>
                  <a:cs typeface="Asap"/>
                  <a:sym typeface="Asap"/>
                </a:rPr>
                <a:t>Chế</a:t>
              </a:r>
              <a:endParaRPr lang="en-US" sz="4800" dirty="0">
                <a:solidFill>
                  <a:srgbClr val="2E2E2E"/>
                </a:solidFill>
                <a:latin typeface="Faustina" panose="020B0604020202020204" charset="0"/>
                <a:ea typeface="Asap"/>
                <a:cs typeface="Asap"/>
                <a:sym typeface="Asap"/>
              </a:endParaRPr>
            </a:p>
          </p:txBody>
        </p:sp>
        <p:sp>
          <p:nvSpPr>
            <p:cNvPr id="4" name="TextBox 4"/>
            <p:cNvSpPr txBox="1"/>
            <p:nvPr/>
          </p:nvSpPr>
          <p:spPr>
            <a:xfrm>
              <a:off x="499532" y="1150699"/>
              <a:ext cx="6935796" cy="4787637"/>
            </a:xfrm>
            <a:prstGeom prst="rect">
              <a:avLst/>
            </a:prstGeom>
          </p:spPr>
          <p:txBody>
            <a:bodyPr wrap="square" lIns="0" tIns="0" rIns="0" bIns="0" rtlCol="0" anchor="t">
              <a:spAutoFit/>
            </a:bodyPr>
            <a:lstStyle/>
            <a:p>
              <a:pPr algn="ctr">
                <a:lnSpc>
                  <a:spcPts val="3542"/>
                </a:lnSpc>
              </a:pPr>
              <a:r>
                <a:rPr lang="en-US" sz="2724" dirty="0" smtClean="0">
                  <a:solidFill>
                    <a:srgbClr val="2E2E2E"/>
                  </a:solidFill>
                  <a:latin typeface="Faustina" panose="020B0604020202020204" charset="0"/>
                  <a:ea typeface="Asap"/>
                  <a:cs typeface="Asap"/>
                  <a:sym typeface="Asap"/>
                </a:rPr>
                <a:t>.</a:t>
              </a:r>
              <a:r>
                <a:rPr lang="vi-VN" sz="2800" dirty="0">
                  <a:latin typeface="Faustina" panose="020B0604020202020204" charset="0"/>
                </a:rPr>
                <a:t> Mô hình phân tích có thể gặp khó khăn trong việc xử lý dữ liệu không đầy đủ hoặc dữ liệu nhiễu, ảnh hưởng đến độ chính xác của các dự đoán. Cùng với đó, việc xác định số cụm tối ưu trong KMeans và việc chọn tham số trong Random Forest cần kỹ thuật tinh chỉnh chi tiết.</a:t>
              </a:r>
              <a:endParaRPr lang="en-US" sz="2724" dirty="0">
                <a:solidFill>
                  <a:srgbClr val="2E2E2E"/>
                </a:solidFill>
                <a:latin typeface="Faustina" panose="020B0604020202020204" charset="0"/>
                <a:ea typeface="Asap"/>
                <a:cs typeface="Asap"/>
                <a:sym typeface="Asap"/>
              </a:endParaRPr>
            </a:p>
          </p:txBody>
        </p:sp>
      </p:grpSp>
      <p:sp>
        <p:nvSpPr>
          <p:cNvPr id="5" name="TextBox 5"/>
          <p:cNvSpPr txBox="1"/>
          <p:nvPr/>
        </p:nvSpPr>
        <p:spPr>
          <a:xfrm>
            <a:off x="2650955" y="1607552"/>
            <a:ext cx="12986089" cy="980525"/>
          </a:xfrm>
          <a:prstGeom prst="rect">
            <a:avLst/>
          </a:prstGeom>
        </p:spPr>
        <p:txBody>
          <a:bodyPr lIns="0" tIns="0" rIns="0" bIns="0" rtlCol="0" anchor="t">
            <a:spAutoFit/>
          </a:bodyPr>
          <a:lstStyle/>
          <a:p>
            <a:pPr algn="ctr">
              <a:lnSpc>
                <a:spcPts val="8250"/>
              </a:lnSpc>
            </a:pPr>
            <a:r>
              <a:rPr lang="en-US" sz="6875" dirty="0" err="1">
                <a:solidFill>
                  <a:srgbClr val="2E2E2E"/>
                </a:solidFill>
                <a:latin typeface="Faustina"/>
                <a:ea typeface="Faustina"/>
                <a:cs typeface="Faustina"/>
                <a:sym typeface="Faustina"/>
              </a:rPr>
              <a:t>Hạn</a:t>
            </a:r>
            <a:r>
              <a:rPr lang="en-US" sz="6875" dirty="0">
                <a:solidFill>
                  <a:srgbClr val="2E2E2E"/>
                </a:solidFill>
                <a:latin typeface="Faustina"/>
                <a:ea typeface="Faustina"/>
                <a:cs typeface="Faustina"/>
                <a:sym typeface="Faustina"/>
              </a:rPr>
              <a:t> </a:t>
            </a:r>
            <a:r>
              <a:rPr lang="en-US" sz="6875" dirty="0" err="1">
                <a:solidFill>
                  <a:srgbClr val="2E2E2E"/>
                </a:solidFill>
                <a:latin typeface="Faustina"/>
                <a:ea typeface="Faustina"/>
                <a:cs typeface="Faustina"/>
                <a:sym typeface="Faustina"/>
              </a:rPr>
              <a:t>chế</a:t>
            </a:r>
            <a:r>
              <a:rPr lang="en-US" sz="6875" dirty="0">
                <a:solidFill>
                  <a:srgbClr val="2E2E2E"/>
                </a:solidFill>
                <a:latin typeface="Faustina"/>
                <a:ea typeface="Faustina"/>
                <a:cs typeface="Faustina"/>
                <a:sym typeface="Faustina"/>
              </a:rPr>
              <a:t> </a:t>
            </a:r>
            <a:r>
              <a:rPr lang="en-US" sz="6875" dirty="0" err="1">
                <a:solidFill>
                  <a:srgbClr val="2E2E2E"/>
                </a:solidFill>
                <a:latin typeface="Faustina"/>
                <a:ea typeface="Faustina"/>
                <a:cs typeface="Faustina"/>
                <a:sym typeface="Faustina"/>
              </a:rPr>
              <a:t>và</a:t>
            </a:r>
            <a:r>
              <a:rPr lang="en-US" sz="6875" dirty="0">
                <a:solidFill>
                  <a:srgbClr val="2E2E2E"/>
                </a:solidFill>
                <a:latin typeface="Faustina"/>
                <a:ea typeface="Faustina"/>
                <a:cs typeface="Faustina"/>
                <a:sym typeface="Faustina"/>
              </a:rPr>
              <a:t> </a:t>
            </a:r>
            <a:r>
              <a:rPr lang="en-US" sz="6875" dirty="0" err="1">
                <a:solidFill>
                  <a:srgbClr val="2E2E2E"/>
                </a:solidFill>
                <a:latin typeface="Faustina"/>
                <a:ea typeface="Faustina"/>
                <a:cs typeface="Faustina"/>
                <a:sym typeface="Faustina"/>
              </a:rPr>
              <a:t>Phát</a:t>
            </a:r>
            <a:r>
              <a:rPr lang="en-US" sz="6875" dirty="0">
                <a:solidFill>
                  <a:srgbClr val="2E2E2E"/>
                </a:solidFill>
                <a:latin typeface="Faustina"/>
                <a:ea typeface="Faustina"/>
                <a:cs typeface="Faustina"/>
                <a:sym typeface="Faustina"/>
              </a:rPr>
              <a:t> </a:t>
            </a:r>
            <a:r>
              <a:rPr lang="en-US" sz="6875" dirty="0" err="1">
                <a:solidFill>
                  <a:srgbClr val="2E2E2E"/>
                </a:solidFill>
                <a:latin typeface="Faustina"/>
                <a:ea typeface="Faustina"/>
                <a:cs typeface="Faustina"/>
                <a:sym typeface="Faustina"/>
              </a:rPr>
              <a:t>Triển</a:t>
            </a:r>
            <a:endParaRPr lang="en-US" sz="6875" dirty="0">
              <a:solidFill>
                <a:srgbClr val="2E2E2E"/>
              </a:solidFill>
              <a:latin typeface="Faustina"/>
              <a:ea typeface="Faustina"/>
              <a:cs typeface="Faustina"/>
              <a:sym typeface="Faustina"/>
            </a:endParaRPr>
          </a:p>
        </p:txBody>
      </p:sp>
      <p:sp>
        <p:nvSpPr>
          <p:cNvPr id="6" name="Freeform 6"/>
          <p:cNvSpPr/>
          <p:nvPr/>
        </p:nvSpPr>
        <p:spPr>
          <a:xfrm>
            <a:off x="4043477" y="2929297"/>
            <a:ext cx="1099645" cy="1019671"/>
          </a:xfrm>
          <a:custGeom>
            <a:avLst/>
            <a:gdLst/>
            <a:ahLst/>
            <a:cxnLst/>
            <a:rect l="l" t="t" r="r" b="b"/>
            <a:pathLst>
              <a:path w="1099645" h="1019671">
                <a:moveTo>
                  <a:pt x="0" y="0"/>
                </a:moveTo>
                <a:lnTo>
                  <a:pt x="1099645" y="0"/>
                </a:lnTo>
                <a:lnTo>
                  <a:pt x="1099645" y="1019671"/>
                </a:lnTo>
                <a:lnTo>
                  <a:pt x="0" y="1019671"/>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txBody>
          <a:bodyPr/>
          <a:lstStyle/>
          <a:p>
            <a:endParaRPr lang="vi-VN"/>
          </a:p>
        </p:txBody>
      </p:sp>
      <p:sp>
        <p:nvSpPr>
          <p:cNvPr id="7" name="Freeform 7"/>
          <p:cNvSpPr/>
          <p:nvPr/>
        </p:nvSpPr>
        <p:spPr>
          <a:xfrm>
            <a:off x="12341698" y="2929296"/>
            <a:ext cx="1099645" cy="1019671"/>
          </a:xfrm>
          <a:custGeom>
            <a:avLst/>
            <a:gdLst/>
            <a:ahLst/>
            <a:cxnLst/>
            <a:rect l="l" t="t" r="r" b="b"/>
            <a:pathLst>
              <a:path w="1099645" h="1019671">
                <a:moveTo>
                  <a:pt x="0" y="0"/>
                </a:moveTo>
                <a:lnTo>
                  <a:pt x="1099645" y="0"/>
                </a:lnTo>
                <a:lnTo>
                  <a:pt x="1099645" y="1019671"/>
                </a:lnTo>
                <a:lnTo>
                  <a:pt x="0" y="1019671"/>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txBody>
          <a:bodyPr/>
          <a:lstStyle/>
          <a:p>
            <a:endParaRPr lang="vi-VN"/>
          </a:p>
        </p:txBody>
      </p:sp>
      <p:sp>
        <p:nvSpPr>
          <p:cNvPr id="8" name="Freeform 8"/>
          <p:cNvSpPr/>
          <p:nvPr/>
        </p:nvSpPr>
        <p:spPr>
          <a:xfrm>
            <a:off x="479921" y="7451027"/>
            <a:ext cx="2492167" cy="2437793"/>
          </a:xfrm>
          <a:custGeom>
            <a:avLst/>
            <a:gdLst/>
            <a:ahLst/>
            <a:cxnLst/>
            <a:rect l="l" t="t" r="r" b="b"/>
            <a:pathLst>
              <a:path w="2492167" h="2437793">
                <a:moveTo>
                  <a:pt x="0" y="0"/>
                </a:moveTo>
                <a:lnTo>
                  <a:pt x="2492167" y="0"/>
                </a:lnTo>
                <a:lnTo>
                  <a:pt x="2492167" y="2437792"/>
                </a:lnTo>
                <a:lnTo>
                  <a:pt x="0" y="2437792"/>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txBody>
          <a:bodyPr/>
          <a:lstStyle/>
          <a:p>
            <a:endParaRPr lang="vi-VN"/>
          </a:p>
        </p:txBody>
      </p:sp>
      <p:sp>
        <p:nvSpPr>
          <p:cNvPr id="9" name="Freeform 9"/>
          <p:cNvSpPr/>
          <p:nvPr/>
        </p:nvSpPr>
        <p:spPr>
          <a:xfrm flipH="1">
            <a:off x="15227012" y="7451027"/>
            <a:ext cx="2492167" cy="2437793"/>
          </a:xfrm>
          <a:custGeom>
            <a:avLst/>
            <a:gdLst/>
            <a:ahLst/>
            <a:cxnLst/>
            <a:rect l="l" t="t" r="r" b="b"/>
            <a:pathLst>
              <a:path w="2492167" h="2437793">
                <a:moveTo>
                  <a:pt x="2492167" y="0"/>
                </a:moveTo>
                <a:lnTo>
                  <a:pt x="0" y="0"/>
                </a:lnTo>
                <a:lnTo>
                  <a:pt x="0" y="2437792"/>
                </a:lnTo>
                <a:lnTo>
                  <a:pt x="2492167" y="2437792"/>
                </a:lnTo>
                <a:lnTo>
                  <a:pt x="2492167" y="0"/>
                </a:lnTo>
                <a:close/>
              </a:path>
            </a:pathLst>
          </a:custGeom>
          <a:blipFill>
            <a:blip r:embed="rId5">
              <a:extLst>
                <a:ext uri="{96DAC541-7B7A-43D3-8B79-37D633B846F1}">
                  <asvg:svgBlip xmlns="" xmlns:asvg="http://schemas.microsoft.com/office/drawing/2016/SVG/main" r:embed="rId6"/>
                </a:ext>
              </a:extLst>
            </a:blip>
            <a:stretch>
              <a:fillRect/>
            </a:stretch>
          </a:blipFill>
        </p:spPr>
        <p:txBody>
          <a:bodyPr/>
          <a:lstStyle/>
          <a:p>
            <a:endParaRPr lang="vi-VN"/>
          </a:p>
        </p:txBody>
      </p:sp>
      <p:sp>
        <p:nvSpPr>
          <p:cNvPr id="10" name="Freeform 10"/>
          <p:cNvSpPr/>
          <p:nvPr/>
        </p:nvSpPr>
        <p:spPr>
          <a:xfrm flipV="1">
            <a:off x="568821" y="398181"/>
            <a:ext cx="2492167" cy="2437793"/>
          </a:xfrm>
          <a:custGeom>
            <a:avLst/>
            <a:gdLst/>
            <a:ahLst/>
            <a:cxnLst/>
            <a:rect l="l" t="t" r="r" b="b"/>
            <a:pathLst>
              <a:path w="2492167" h="2437793">
                <a:moveTo>
                  <a:pt x="0" y="2437792"/>
                </a:moveTo>
                <a:lnTo>
                  <a:pt x="2492167" y="2437792"/>
                </a:lnTo>
                <a:lnTo>
                  <a:pt x="2492167" y="0"/>
                </a:lnTo>
                <a:lnTo>
                  <a:pt x="0" y="0"/>
                </a:lnTo>
                <a:lnTo>
                  <a:pt x="0" y="2437792"/>
                </a:lnTo>
                <a:close/>
              </a:path>
            </a:pathLst>
          </a:custGeom>
          <a:blipFill>
            <a:blip r:embed="rId5">
              <a:extLst>
                <a:ext uri="{96DAC541-7B7A-43D3-8B79-37D633B846F1}">
                  <asvg:svgBlip xmlns="" xmlns:asvg="http://schemas.microsoft.com/office/drawing/2016/SVG/main" r:embed="rId6"/>
                </a:ext>
              </a:extLst>
            </a:blip>
            <a:stretch>
              <a:fillRect/>
            </a:stretch>
          </a:blipFill>
        </p:spPr>
        <p:txBody>
          <a:bodyPr/>
          <a:lstStyle/>
          <a:p>
            <a:endParaRPr lang="vi-VN"/>
          </a:p>
        </p:txBody>
      </p:sp>
      <p:sp>
        <p:nvSpPr>
          <p:cNvPr id="11" name="Freeform 11"/>
          <p:cNvSpPr/>
          <p:nvPr/>
        </p:nvSpPr>
        <p:spPr>
          <a:xfrm flipH="1" flipV="1">
            <a:off x="15315912" y="398181"/>
            <a:ext cx="2492167" cy="2437793"/>
          </a:xfrm>
          <a:custGeom>
            <a:avLst/>
            <a:gdLst/>
            <a:ahLst/>
            <a:cxnLst/>
            <a:rect l="l" t="t" r="r" b="b"/>
            <a:pathLst>
              <a:path w="2492167" h="2437793">
                <a:moveTo>
                  <a:pt x="2492167" y="2437792"/>
                </a:moveTo>
                <a:lnTo>
                  <a:pt x="0" y="2437792"/>
                </a:lnTo>
                <a:lnTo>
                  <a:pt x="0" y="0"/>
                </a:lnTo>
                <a:lnTo>
                  <a:pt x="2492167" y="0"/>
                </a:lnTo>
                <a:lnTo>
                  <a:pt x="2492167" y="2437792"/>
                </a:lnTo>
                <a:close/>
              </a:path>
            </a:pathLst>
          </a:custGeom>
          <a:blipFill>
            <a:blip r:embed="rId5">
              <a:extLst>
                <a:ext uri="{96DAC541-7B7A-43D3-8B79-37D633B846F1}">
                  <asvg:svgBlip xmlns="" xmlns:asvg="http://schemas.microsoft.com/office/drawing/2016/SVG/main" r:embed="rId6"/>
                </a:ext>
              </a:extLst>
            </a:blip>
            <a:stretch>
              <a:fillRect/>
            </a:stretch>
          </a:blipFill>
        </p:spPr>
        <p:txBody>
          <a:bodyPr/>
          <a:lstStyle/>
          <a:p>
            <a:endParaRPr lang="vi-VN"/>
          </a:p>
        </p:txBody>
      </p:sp>
      <p:sp>
        <p:nvSpPr>
          <p:cNvPr id="13" name="TextBox 13"/>
          <p:cNvSpPr txBox="1"/>
          <p:nvPr/>
        </p:nvSpPr>
        <p:spPr>
          <a:xfrm>
            <a:off x="10028691" y="4203981"/>
            <a:ext cx="5725657" cy="732958"/>
          </a:xfrm>
          <a:prstGeom prst="rect">
            <a:avLst/>
          </a:prstGeom>
        </p:spPr>
        <p:txBody>
          <a:bodyPr lIns="0" tIns="0" rIns="0" bIns="0" rtlCol="0" anchor="t">
            <a:spAutoFit/>
          </a:bodyPr>
          <a:lstStyle/>
          <a:p>
            <a:pPr algn="ctr">
              <a:lnSpc>
                <a:spcPts val="6240"/>
              </a:lnSpc>
            </a:pPr>
            <a:r>
              <a:rPr lang="en-US" sz="4800" dirty="0" err="1">
                <a:solidFill>
                  <a:srgbClr val="2E2E2E"/>
                </a:solidFill>
                <a:latin typeface="Faustina" panose="020B0604020202020204" charset="0"/>
                <a:ea typeface="Asap"/>
                <a:cs typeface="Asap"/>
                <a:sym typeface="Asap"/>
              </a:rPr>
              <a:t>Phát</a:t>
            </a:r>
            <a:r>
              <a:rPr lang="en-US" sz="4800" dirty="0">
                <a:solidFill>
                  <a:srgbClr val="2E2E2E"/>
                </a:solidFill>
                <a:latin typeface="Faustina" panose="020B0604020202020204" charset="0"/>
                <a:ea typeface="Asap"/>
                <a:cs typeface="Asap"/>
                <a:sym typeface="Asap"/>
              </a:rPr>
              <a:t> </a:t>
            </a:r>
            <a:r>
              <a:rPr lang="en-US" sz="4800" dirty="0" err="1">
                <a:solidFill>
                  <a:srgbClr val="2E2E2E"/>
                </a:solidFill>
                <a:latin typeface="Faustina" panose="020B0604020202020204" charset="0"/>
                <a:ea typeface="Asap"/>
                <a:cs typeface="Asap"/>
                <a:sym typeface="Asap"/>
              </a:rPr>
              <a:t>Triển</a:t>
            </a:r>
            <a:endParaRPr lang="en-US" sz="4800" dirty="0">
              <a:solidFill>
                <a:srgbClr val="2E2E2E"/>
              </a:solidFill>
              <a:latin typeface="Faustina" panose="020B0604020202020204" charset="0"/>
              <a:ea typeface="Asap"/>
              <a:cs typeface="Asap"/>
              <a:sym typeface="Asap"/>
            </a:endParaRPr>
          </a:p>
        </p:txBody>
      </p:sp>
      <p:sp>
        <p:nvSpPr>
          <p:cNvPr id="16" name="TextBox 4"/>
          <p:cNvSpPr txBox="1"/>
          <p:nvPr/>
        </p:nvSpPr>
        <p:spPr>
          <a:xfrm>
            <a:off x="10290595" y="5342463"/>
            <a:ext cx="5201847" cy="4001545"/>
          </a:xfrm>
          <a:prstGeom prst="rect">
            <a:avLst/>
          </a:prstGeom>
        </p:spPr>
        <p:txBody>
          <a:bodyPr wrap="square" lIns="0" tIns="0" rIns="0" bIns="0" rtlCol="0" anchor="t">
            <a:spAutoFit/>
          </a:bodyPr>
          <a:lstStyle/>
          <a:p>
            <a:pPr algn="ctr">
              <a:lnSpc>
                <a:spcPts val="3542"/>
              </a:lnSpc>
            </a:pPr>
            <a:r>
              <a:rPr lang="vi-VN" sz="2800" dirty="0">
                <a:latin typeface="Faustina" panose="020B0604020202020204" charset="0"/>
              </a:rPr>
              <a:t>Dự án có thể phát triển bằng cách tích hợp thêm các thuật toán học máy khác như XGBoost, và sử dụng các kỹ thuật tối ưu hóa tham số như Grid Search hoặc Random Search để cải thiện hiệu quả mô hình. Ngoài ra, mở rộng dữ liệu và cải thiện trực quan hóa cũng là hướng đi hữu ích.</a:t>
            </a:r>
            <a:endParaRPr lang="en-US" sz="2800" dirty="0">
              <a:latin typeface="Faustina" panose="020B0604020202020204" charset="0"/>
              <a:sym typeface="Asap"/>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95C4E"/>
        </a:solidFill>
        <a:effectLst/>
      </p:bgPr>
    </p:bg>
    <p:spTree>
      <p:nvGrpSpPr>
        <p:cNvPr id="1" name=""/>
        <p:cNvGrpSpPr/>
        <p:nvPr/>
      </p:nvGrpSpPr>
      <p:grpSpPr>
        <a:xfrm>
          <a:off x="0" y="0"/>
          <a:ext cx="0" cy="0"/>
          <a:chOff x="0" y="0"/>
          <a:chExt cx="0" cy="0"/>
        </a:xfrm>
      </p:grpSpPr>
      <p:sp>
        <p:nvSpPr>
          <p:cNvPr id="4" name="TextBox 4"/>
          <p:cNvSpPr txBox="1"/>
          <p:nvPr/>
        </p:nvSpPr>
        <p:spPr>
          <a:xfrm>
            <a:off x="2209800" y="1368455"/>
            <a:ext cx="14325600" cy="1000274"/>
          </a:xfrm>
          <a:prstGeom prst="rect">
            <a:avLst/>
          </a:prstGeom>
        </p:spPr>
        <p:txBody>
          <a:bodyPr wrap="square" lIns="0" tIns="0" rIns="0" bIns="0" rtlCol="0" anchor="t">
            <a:spAutoFit/>
          </a:bodyPr>
          <a:lstStyle/>
          <a:p>
            <a:pPr algn="ctr">
              <a:lnSpc>
                <a:spcPts val="7800"/>
              </a:lnSpc>
            </a:pPr>
            <a:r>
              <a:rPr lang="en-US" sz="6500" dirty="0" err="1">
                <a:solidFill>
                  <a:srgbClr val="F6F6E9"/>
                </a:solidFill>
                <a:latin typeface="Faustina"/>
                <a:ea typeface="Faustina"/>
                <a:cs typeface="Faustina"/>
                <a:sym typeface="Faustina"/>
              </a:rPr>
              <a:t>Kết</a:t>
            </a:r>
            <a:r>
              <a:rPr lang="en-US" sz="6500" dirty="0">
                <a:solidFill>
                  <a:srgbClr val="F6F6E9"/>
                </a:solidFill>
                <a:latin typeface="Faustina"/>
                <a:ea typeface="Faustina"/>
                <a:cs typeface="Faustina"/>
                <a:sym typeface="Faustina"/>
              </a:rPr>
              <a:t> </a:t>
            </a:r>
            <a:r>
              <a:rPr lang="en-US" sz="6500" dirty="0" err="1">
                <a:solidFill>
                  <a:srgbClr val="F6F6E9"/>
                </a:solidFill>
                <a:latin typeface="Faustina"/>
                <a:ea typeface="Faustina"/>
                <a:cs typeface="Faustina"/>
                <a:sym typeface="Faustina"/>
              </a:rPr>
              <a:t>Luận</a:t>
            </a:r>
            <a:endParaRPr lang="en-US" sz="6500" dirty="0">
              <a:solidFill>
                <a:srgbClr val="F6F6E9"/>
              </a:solidFill>
              <a:latin typeface="Faustina"/>
              <a:ea typeface="Faustina"/>
              <a:cs typeface="Faustina"/>
              <a:sym typeface="Faustina"/>
            </a:endParaRPr>
          </a:p>
        </p:txBody>
      </p:sp>
      <p:sp>
        <p:nvSpPr>
          <p:cNvPr id="5" name="Freeform 5"/>
          <p:cNvSpPr/>
          <p:nvPr/>
        </p:nvSpPr>
        <p:spPr>
          <a:xfrm rot="-1800172">
            <a:off x="16368357" y="7274332"/>
            <a:ext cx="3669035" cy="3972380"/>
          </a:xfrm>
          <a:custGeom>
            <a:avLst/>
            <a:gdLst/>
            <a:ahLst/>
            <a:cxnLst/>
            <a:rect l="l" t="t" r="r" b="b"/>
            <a:pathLst>
              <a:path w="3669035" h="3972380">
                <a:moveTo>
                  <a:pt x="0" y="0"/>
                </a:moveTo>
                <a:lnTo>
                  <a:pt x="3669035" y="0"/>
                </a:lnTo>
                <a:lnTo>
                  <a:pt x="3669035" y="3972381"/>
                </a:lnTo>
                <a:lnTo>
                  <a:pt x="0" y="397238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txBody>
          <a:bodyPr/>
          <a:lstStyle/>
          <a:p>
            <a:endParaRPr lang="vi-VN"/>
          </a:p>
        </p:txBody>
      </p:sp>
      <p:sp>
        <p:nvSpPr>
          <p:cNvPr id="6" name="Freeform 6"/>
          <p:cNvSpPr/>
          <p:nvPr/>
        </p:nvSpPr>
        <p:spPr>
          <a:xfrm>
            <a:off x="15621000" y="-1333500"/>
            <a:ext cx="3707632" cy="4170138"/>
          </a:xfrm>
          <a:custGeom>
            <a:avLst/>
            <a:gdLst/>
            <a:ahLst/>
            <a:cxnLst/>
            <a:rect l="l" t="t" r="r" b="b"/>
            <a:pathLst>
              <a:path w="3707632" h="4170138">
                <a:moveTo>
                  <a:pt x="0" y="0"/>
                </a:moveTo>
                <a:lnTo>
                  <a:pt x="3707632" y="0"/>
                </a:lnTo>
                <a:lnTo>
                  <a:pt x="3707632" y="4170138"/>
                </a:lnTo>
                <a:lnTo>
                  <a:pt x="0" y="4170138"/>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txBody>
          <a:bodyPr/>
          <a:lstStyle/>
          <a:p>
            <a:endParaRPr lang="vi-VN"/>
          </a:p>
        </p:txBody>
      </p:sp>
      <p:sp>
        <p:nvSpPr>
          <p:cNvPr id="7" name="Freeform 7"/>
          <p:cNvSpPr/>
          <p:nvPr/>
        </p:nvSpPr>
        <p:spPr>
          <a:xfrm>
            <a:off x="-457200" y="-1562100"/>
            <a:ext cx="3340095" cy="4156227"/>
          </a:xfrm>
          <a:custGeom>
            <a:avLst/>
            <a:gdLst/>
            <a:ahLst/>
            <a:cxnLst/>
            <a:rect l="l" t="t" r="r" b="b"/>
            <a:pathLst>
              <a:path w="3340095" h="4156227">
                <a:moveTo>
                  <a:pt x="0" y="0"/>
                </a:moveTo>
                <a:lnTo>
                  <a:pt x="3340095" y="0"/>
                </a:lnTo>
                <a:lnTo>
                  <a:pt x="3340095" y="4156227"/>
                </a:lnTo>
                <a:lnTo>
                  <a:pt x="0" y="4156227"/>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txBody>
          <a:bodyPr/>
          <a:lstStyle/>
          <a:p>
            <a:endParaRPr lang="vi-VN"/>
          </a:p>
        </p:txBody>
      </p:sp>
      <p:sp>
        <p:nvSpPr>
          <p:cNvPr id="8" name="Freeform 6">
            <a:extLst>
              <a:ext uri="{FF2B5EF4-FFF2-40B4-BE49-F238E27FC236}">
                <a16:creationId xmlns:a16="http://schemas.microsoft.com/office/drawing/2014/main" id="{10048634-550D-905E-6B9C-B76E59619D17}"/>
              </a:ext>
            </a:extLst>
          </p:cNvPr>
          <p:cNvSpPr/>
          <p:nvPr/>
        </p:nvSpPr>
        <p:spPr>
          <a:xfrm>
            <a:off x="-825116" y="7175453"/>
            <a:ext cx="3707632" cy="4170138"/>
          </a:xfrm>
          <a:custGeom>
            <a:avLst/>
            <a:gdLst/>
            <a:ahLst/>
            <a:cxnLst/>
            <a:rect l="l" t="t" r="r" b="b"/>
            <a:pathLst>
              <a:path w="3707632" h="4170138">
                <a:moveTo>
                  <a:pt x="0" y="0"/>
                </a:moveTo>
                <a:lnTo>
                  <a:pt x="3707632" y="0"/>
                </a:lnTo>
                <a:lnTo>
                  <a:pt x="3707632" y="4170138"/>
                </a:lnTo>
                <a:lnTo>
                  <a:pt x="0" y="4170138"/>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txBody>
          <a:bodyPr/>
          <a:lstStyle/>
          <a:p>
            <a:endParaRPr lang="vi-VN"/>
          </a:p>
        </p:txBody>
      </p:sp>
      <p:sp>
        <p:nvSpPr>
          <p:cNvPr id="2" name="Rectangle 1"/>
          <p:cNvSpPr/>
          <p:nvPr/>
        </p:nvSpPr>
        <p:spPr>
          <a:xfrm>
            <a:off x="3352800" y="3037126"/>
            <a:ext cx="12725400" cy="4524315"/>
          </a:xfrm>
          <a:prstGeom prst="rect">
            <a:avLst/>
          </a:prstGeom>
        </p:spPr>
        <p:txBody>
          <a:bodyPr wrap="square">
            <a:spAutoFit/>
          </a:bodyPr>
          <a:lstStyle/>
          <a:p>
            <a:r>
              <a:rPr lang="en-US" sz="3200" b="1" dirty="0">
                <a:solidFill>
                  <a:srgbClr val="F6F6E9"/>
                </a:solidFill>
                <a:latin typeface="Faustina" panose="020B0604020202020204" charset="0"/>
              </a:rPr>
              <a:t>D</a:t>
            </a:r>
            <a:r>
              <a:rPr lang="vi-VN" sz="3200" b="1" dirty="0" smtClean="0">
                <a:solidFill>
                  <a:srgbClr val="F6F6E9"/>
                </a:solidFill>
                <a:latin typeface="Faustina" panose="020B0604020202020204" charset="0"/>
              </a:rPr>
              <a:t>ự </a:t>
            </a:r>
            <a:r>
              <a:rPr lang="vi-VN" sz="3200" b="1" dirty="0">
                <a:solidFill>
                  <a:srgbClr val="F6F6E9"/>
                </a:solidFill>
                <a:latin typeface="Faustina" panose="020B0604020202020204" charset="0"/>
              </a:rPr>
              <a:t>án khai thác dữ liệu hành vi và thói quen mua sắm của người tiêu dùng đã sử dụng các công nghệ tiên tiến như Python, MongoDB, Tableau và các mô hình học máy như KMeans và Random Forest Regressor để phân tích và dự đoán các xu hướng tiêu dùng. </a:t>
            </a:r>
            <a:r>
              <a:rPr lang="vi-VN" sz="3200" b="1" dirty="0">
                <a:solidFill>
                  <a:srgbClr val="F6F6E9"/>
                </a:solidFill>
                <a:latin typeface="Faustina" panose="020B0604020202020204" charset="0"/>
              </a:rPr>
              <a:t>Quá trình xử lý dữ liệu, phân cụm và dự báo đã giúp cung cấp cái nhìn sâu sắc về hành vi của người tiêu dùng, hỗ trợ các chiến lược marketing và phát triển sản phẩm hiệu quả. Tuy nhiên, vẫn còn những hạn chế về độ chính xác của mô hình và việc thu thập dữ liệu từ nhiều nguồn khác nhau, cần cải thiện trong các nghiên cứu tiếp theo để tối ưu hóa kết quả và ứng dụng thực tiễn.</a:t>
            </a:r>
            <a:endParaRPr lang="en-US" sz="3200" b="1" dirty="0">
              <a:solidFill>
                <a:srgbClr val="F6F6E9"/>
              </a:solidFill>
              <a:latin typeface="Faustina" panose="020B0604020202020204" charset="0"/>
            </a:endParaRPr>
          </a:p>
        </p:txBody>
      </p:sp>
    </p:spTree>
    <p:extLst>
      <p:ext uri="{BB962C8B-B14F-4D97-AF65-F5344CB8AC3E}">
        <p14:creationId xmlns:p14="http://schemas.microsoft.com/office/powerpoint/2010/main" val="3478773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715</TotalTime>
  <Words>1230</Words>
  <Application>Microsoft Office PowerPoint</Application>
  <PresentationFormat>Custom</PresentationFormat>
  <Paragraphs>44</Paragraphs>
  <Slides>10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Times New Roman</vt:lpstr>
      <vt:lpstr>Faustina</vt:lpstr>
      <vt:lpstr>Aptos</vt:lpstr>
      <vt:lpstr>Calibri</vt:lpstr>
      <vt:lpstr>Asap</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Hình vẽ Bông hoa Trang trình bày Bài thuyết trình</dc:title>
  <dc:creator>netprtony</dc:creator>
  <cp:lastModifiedBy>Đào Qúi Mùi</cp:lastModifiedBy>
  <cp:revision>34</cp:revision>
  <dcterms:created xsi:type="dcterms:W3CDTF">2006-08-16T00:00:00Z</dcterms:created>
  <dcterms:modified xsi:type="dcterms:W3CDTF">2024-12-09T08:56:42Z</dcterms:modified>
  <dc:identifier>DAGTDaIqriQ</dc:identifier>
</cp:coreProperties>
</file>