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2" r:id="rId9"/>
    <p:sldId id="263" r:id="rId10"/>
    <p:sldId id="322" r:id="rId11"/>
    <p:sldId id="346" r:id="rId12"/>
    <p:sldId id="308" r:id="rId13"/>
    <p:sldId id="311" r:id="rId14"/>
    <p:sldId id="299" r:id="rId15"/>
    <p:sldId id="273" r:id="rId16"/>
    <p:sldId id="300" r:id="rId17"/>
    <p:sldId id="307" r:id="rId18"/>
    <p:sldId id="319" r:id="rId19"/>
    <p:sldId id="325" r:id="rId20"/>
    <p:sldId id="317" r:id="rId21"/>
    <p:sldId id="318" r:id="rId22"/>
    <p:sldId id="321" r:id="rId23"/>
    <p:sldId id="326" r:id="rId24"/>
    <p:sldId id="312" r:id="rId25"/>
    <p:sldId id="313" r:id="rId26"/>
    <p:sldId id="314" r:id="rId27"/>
    <p:sldId id="315" r:id="rId28"/>
    <p:sldId id="340" r:id="rId29"/>
    <p:sldId id="335" r:id="rId30"/>
    <p:sldId id="336" r:id="rId31"/>
    <p:sldId id="337" r:id="rId32"/>
    <p:sldId id="338" r:id="rId33"/>
    <p:sldId id="339" r:id="rId34"/>
    <p:sldId id="343" r:id="rId35"/>
    <p:sldId id="341" r:id="rId36"/>
    <p:sldId id="344" r:id="rId37"/>
    <p:sldId id="345" r:id="rId38"/>
    <p:sldId id="342" r:id="rId39"/>
    <p:sldId id="329" r:id="rId40"/>
    <p:sldId id="330" r:id="rId41"/>
    <p:sldId id="328" r:id="rId42"/>
    <p:sldId id="331" r:id="rId43"/>
    <p:sldId id="352" r:id="rId44"/>
    <p:sldId id="353" r:id="rId45"/>
    <p:sldId id="355" r:id="rId46"/>
    <p:sldId id="356" r:id="rId47"/>
    <p:sldId id="354" r:id="rId48"/>
    <p:sldId id="357" r:id="rId49"/>
    <p:sldId id="358" r:id="rId50"/>
    <p:sldId id="359" r:id="rId51"/>
    <p:sldId id="362" r:id="rId52"/>
    <p:sldId id="363" r:id="rId53"/>
    <p:sldId id="361" r:id="rId54"/>
    <p:sldId id="332" r:id="rId55"/>
    <p:sldId id="333" r:id="rId56"/>
    <p:sldId id="347" r:id="rId57"/>
    <p:sldId id="348" r:id="rId58"/>
    <p:sldId id="349" r:id="rId59"/>
    <p:sldId id="350" r:id="rId60"/>
    <p:sldId id="366" r:id="rId61"/>
    <p:sldId id="369" r:id="rId62"/>
    <p:sldId id="370" r:id="rId63"/>
    <p:sldId id="371" r:id="rId64"/>
    <p:sldId id="372" r:id="rId65"/>
    <p:sldId id="375" r:id="rId66"/>
    <p:sldId id="373" r:id="rId67"/>
    <p:sldId id="374" r:id="rId68"/>
    <p:sldId id="376" r:id="rId69"/>
    <p:sldId id="365" r:id="rId70"/>
    <p:sldId id="364" r:id="rId71"/>
    <p:sldId id="302" r:id="rId72"/>
    <p:sldId id="29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9" autoAdjust="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8511-D0B2-4A8F-A376-0CDC6E848E01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7888E-54D6-4632-802E-44C999F56A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7888E-54D6-4632-802E-44C999F56A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7888E-54D6-4632-802E-44C999F56A4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7888E-54D6-4632-802E-44C999F56A4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35FF-D507-4F75-AA87-7030D7AAE638}" type="datetimeFigureOut">
              <a:rPr lang="ko-KR" altLang="en-US" smtClean="0"/>
              <a:pPr/>
              <a:t>2012-07-07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44DF-8E6C-49D1-B29A-7CC38F5D6E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10724195120/http:/www.paulgraham.com/onlisp.html" TargetMode="External"/><Relationship Id="rId7" Type="http://schemas.openxmlformats.org/officeDocument/2006/relationships/hyperlink" Target="http://web.archive.org/web/20110724195120/http:/www.lispworks.com/documentation/HyperSpec/Front/index.htm" TargetMode="External"/><Relationship Id="rId2" Type="http://schemas.openxmlformats.org/officeDocument/2006/relationships/hyperlink" Target="http://web.archive.org/web/20110724195120/http:/gigamonkeys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archive.org/web/20110724195120/http:/www.supelec.fr/docs/cltl/clm/node1.html" TargetMode="External"/><Relationship Id="rId5" Type="http://schemas.openxmlformats.org/officeDocument/2006/relationships/hyperlink" Target="http://web.archive.org/web/20110724195120/http:/www.cs.brown.edu/~sk/Publications/Books/ProgLangs/" TargetMode="External"/><Relationship Id="rId4" Type="http://schemas.openxmlformats.org/officeDocument/2006/relationships/hyperlink" Target="http://web.archive.org/web/20110724195120/http:/www.psg.com/~dlamkins/sl/cov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( Lisp )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Atom</a:t>
            </a:r>
            <a:br>
              <a:rPr lang="en-US" altLang="ko-KR" sz="9600" b="1" dirty="0" smtClean="0"/>
            </a:br>
            <a:r>
              <a:rPr lang="ko-KR" altLang="en-US" sz="9600" b="1" dirty="0" smtClean="0"/>
              <a:t> </a:t>
            </a:r>
            <a:r>
              <a:rPr lang="en-US" altLang="ko-KR" sz="9600" b="1" dirty="0" smtClean="0"/>
              <a:t>&amp; </a:t>
            </a:r>
            <a:br>
              <a:rPr lang="en-US" altLang="ko-KR" sz="9600" b="1" dirty="0" smtClean="0"/>
            </a:br>
            <a:r>
              <a:rPr lang="en-US" altLang="ko-KR" sz="9600" b="1" dirty="0" smtClean="0"/>
              <a:t>Expression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 REPL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R</a:t>
            </a:r>
            <a:r>
              <a:rPr lang="en-US" altLang="ko-KR" dirty="0" smtClean="0"/>
              <a:t>ead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E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P</a:t>
            </a:r>
            <a:r>
              <a:rPr lang="en-US" altLang="ko-KR" dirty="0" smtClean="0"/>
              <a:t>rint </a:t>
            </a:r>
            <a:r>
              <a:rPr lang="en-US" altLang="ko-KR" b="1" dirty="0" smtClean="0">
                <a:solidFill>
                  <a:schemeClr val="accent1"/>
                </a:solidFill>
              </a:rPr>
              <a:t>L</a:t>
            </a:r>
            <a:r>
              <a:rPr lang="en-US" altLang="ko-KR" dirty="0" smtClean="0"/>
              <a:t>oop</a:t>
            </a:r>
          </a:p>
          <a:p>
            <a:pPr lvl="1"/>
            <a:r>
              <a:rPr lang="en-US" altLang="ko-KR" dirty="0" smtClean="0"/>
              <a:t>Interactive shell</a:t>
            </a:r>
            <a:r>
              <a:rPr lang="ko-KR" altLang="en-US" dirty="0" smtClean="0"/>
              <a:t>이라고 불리기도 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25545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defun</a:t>
            </a:r>
            <a:r>
              <a:rPr lang="en-US" altLang="ko-KR" sz="3200" dirty="0" smtClean="0"/>
              <a:t> game-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repl</a:t>
            </a:r>
            <a:r>
              <a:rPr lang="en-US" altLang="ko-KR" sz="3200" dirty="0" smtClean="0"/>
              <a:t> ()</a:t>
            </a:r>
          </a:p>
          <a:p>
            <a:r>
              <a:rPr lang="en-US" altLang="ko-KR" sz="3200" dirty="0" smtClean="0"/>
              <a:t>  (let ((</a:t>
            </a:r>
            <a:r>
              <a:rPr lang="en-US" altLang="ko-KR" sz="3200" dirty="0" err="1" smtClean="0"/>
              <a:t>cmd</a:t>
            </a:r>
            <a:r>
              <a:rPr lang="en-US" altLang="ko-KR" sz="3200" dirty="0" smtClean="0"/>
              <a:t> (game-</a:t>
            </a:r>
            <a:r>
              <a:rPr lang="en-US" altLang="ko-KR" sz="3200" dirty="0" smtClean="0">
                <a:solidFill>
                  <a:srgbClr val="FF0000"/>
                </a:solidFill>
              </a:rPr>
              <a:t>r</a:t>
            </a:r>
            <a:r>
              <a:rPr lang="en-US" altLang="ko-KR" sz="3200" dirty="0" smtClean="0"/>
              <a:t>ead)))</a:t>
            </a:r>
          </a:p>
          <a:p>
            <a:r>
              <a:rPr lang="en-US" altLang="ko-KR" sz="3200" dirty="0" smtClean="0"/>
              <a:t>    (unless (</a:t>
            </a:r>
            <a:r>
              <a:rPr lang="en-US" altLang="ko-KR" sz="3200" dirty="0" err="1" smtClean="0"/>
              <a:t>eq</a:t>
            </a:r>
            <a:r>
              <a:rPr lang="en-US" altLang="ko-KR" sz="3200" dirty="0" smtClean="0"/>
              <a:t> (car </a:t>
            </a:r>
            <a:r>
              <a:rPr lang="en-US" altLang="ko-KR" sz="3200" dirty="0" err="1" smtClean="0"/>
              <a:t>cmd</a:t>
            </a:r>
            <a:r>
              <a:rPr lang="en-US" altLang="ko-KR" sz="3200" dirty="0" smtClean="0"/>
              <a:t>) 'quit)</a:t>
            </a:r>
          </a:p>
          <a:p>
            <a:r>
              <a:rPr lang="en-US" altLang="ko-KR" sz="3200" dirty="0" smtClean="0"/>
              <a:t>      (game-</a:t>
            </a:r>
            <a:r>
              <a:rPr lang="en-US" altLang="ko-KR" sz="3200" dirty="0" smtClean="0">
                <a:solidFill>
                  <a:srgbClr val="FF0000"/>
                </a:solidFill>
              </a:rPr>
              <a:t>p</a:t>
            </a:r>
            <a:r>
              <a:rPr lang="en-US" altLang="ko-KR" sz="3200" dirty="0" smtClean="0"/>
              <a:t>rint (game-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e</a:t>
            </a:r>
            <a:r>
              <a:rPr lang="en-US" altLang="ko-KR" sz="3200" dirty="0" err="1" smtClean="0"/>
              <a:t>val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cmd</a:t>
            </a:r>
            <a:r>
              <a:rPr lang="en-US" altLang="ko-KR" sz="3200" dirty="0" smtClean="0"/>
              <a:t>))</a:t>
            </a:r>
          </a:p>
          <a:p>
            <a:r>
              <a:rPr lang="en-US" altLang="ko-KR" sz="3200" dirty="0" smtClean="0"/>
              <a:t>      (game-</a:t>
            </a:r>
            <a:r>
              <a:rPr lang="en-US" altLang="ko-KR" sz="3200" dirty="0" err="1" smtClean="0"/>
              <a:t>repl</a:t>
            </a:r>
            <a:r>
              <a:rPr lang="en-US" altLang="ko-KR" sz="3200" dirty="0" smtClean="0"/>
              <a:t>))))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@ Atom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심볼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숫자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</a:t>
            </a:r>
            <a:r>
              <a:rPr lang="en-US" altLang="ko-KR" dirty="0" smtClean="0"/>
              <a:t>,</a:t>
            </a:r>
            <a:r>
              <a:rPr lang="ko-KR" altLang="en-US" dirty="0" smtClean="0"/>
              <a:t> 거짓 그리고 </a:t>
            </a:r>
            <a:r>
              <a:rPr lang="en-US" altLang="ko-KR" dirty="0" smtClean="0"/>
              <a:t>NIL</a:t>
            </a:r>
          </a:p>
        </p:txBody>
      </p:sp>
      <p:pic>
        <p:nvPicPr>
          <p:cNvPr id="2050" name="Picture 2" descr="C:\Users\Administrator\Desktop\@lisp\at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916832"/>
            <a:ext cx="3096344" cy="4146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1268760"/>
            <a:ext cx="4320480" cy="52629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 </a:t>
            </a:r>
            <a:r>
              <a:rPr lang="en-US" altLang="ko-KR" sz="2400" dirty="0" smtClean="0"/>
              <a:t>a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The variable A is unbound.</a:t>
            </a:r>
            <a:endParaRPr lang="ko-KR" altLang="en-US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/>
              <a:t>(</a:t>
            </a:r>
            <a:r>
              <a:rPr lang="en-US" altLang="ko-KR" sz="2400" b="1" dirty="0" err="1" smtClean="0">
                <a:solidFill>
                  <a:schemeClr val="accent4"/>
                </a:solidFill>
              </a:rPr>
              <a:t>defvar</a:t>
            </a:r>
            <a:r>
              <a:rPr lang="en-US" altLang="ko-KR" sz="2400" dirty="0" smtClean="0"/>
              <a:t> a 1)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A</a:t>
            </a:r>
            <a:endParaRPr lang="ko-KR" altLang="en-US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 </a:t>
            </a:r>
            <a:r>
              <a:rPr lang="en-US" altLang="ko-KR" sz="2400" dirty="0" smtClean="0"/>
              <a:t>a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/>
              <a:t>(list a)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(1)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/>
              <a:t>:a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:A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700808"/>
            <a:ext cx="6707088" cy="4525963"/>
          </a:xfrm>
        </p:spPr>
        <p:txBody>
          <a:bodyPr/>
          <a:lstStyle/>
          <a:p>
            <a:r>
              <a:rPr lang="ko-KR" altLang="en-US" dirty="0" smtClean="0"/>
              <a:t>자연수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1234</a:t>
            </a:r>
          </a:p>
          <a:p>
            <a:r>
              <a:rPr lang="ko-KR" altLang="en-US" dirty="0" smtClean="0"/>
              <a:t>소수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123.4</a:t>
            </a:r>
          </a:p>
          <a:p>
            <a:r>
              <a:rPr lang="ko-KR" altLang="en-US" dirty="0" smtClean="0"/>
              <a:t>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123/4</a:t>
            </a:r>
            <a:r>
              <a:rPr lang="ko-KR" altLang="en-US" dirty="0" smtClean="0"/>
              <a:t> </a:t>
            </a:r>
            <a:r>
              <a:rPr lang="en-US" altLang="ko-KR" dirty="0" smtClean="0"/>
              <a:t>= (/ 123 4)</a:t>
            </a:r>
          </a:p>
          <a:p>
            <a:r>
              <a:rPr lang="ko-KR" altLang="en-US" dirty="0" smtClean="0"/>
              <a:t>복소수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#C(1 2) = (complex 1 2)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 + 2i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 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9512" y="1988840"/>
            <a:ext cx="8712968" cy="3539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22852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2800" dirty="0" smtClean="0">
                <a:solidFill>
                  <a:schemeClr val="accent2"/>
                </a:solidFill>
              </a:rPr>
              <a:t>CL-USER&gt;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체" pitchFamily="49" charset="-127"/>
              </a:rPr>
              <a:t> (+ 5/9 3/4)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  <a:cs typeface="굴림체" pitchFamily="49" charset="-127"/>
              </a:rPr>
              <a:t>47/36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2800" dirty="0" smtClean="0">
              <a:solidFill>
                <a:schemeClr val="accent2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2800" dirty="0" smtClean="0">
                <a:solidFill>
                  <a:schemeClr val="accent2"/>
                </a:solidFill>
              </a:rPr>
              <a:t>CL-USER&gt;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(* 2 (+ #c(10 5) 4)) </a:t>
            </a:r>
            <a:r>
              <a:rPr kumimoji="1" lang="en-US" altLang="ko-K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;; 2 * ( (10 + 5i) + 4)</a:t>
            </a:r>
            <a:endParaRPr kumimoji="1" lang="en-US" altLang="ko-KR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굴림" pitchFamily="50" charset="-127"/>
              <a:ea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2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#C(28 10)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2800" b="1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2800" dirty="0" smtClean="0">
                <a:solidFill>
                  <a:schemeClr val="accent2"/>
                </a:solidFill>
              </a:rPr>
              <a:t>CL-USER&gt;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(</a:t>
            </a:r>
            <a:r>
              <a:rPr kumimoji="1" lang="en-US" altLang="ko-KR" sz="28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expt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(</a:t>
            </a:r>
            <a:r>
              <a:rPr kumimoji="1" lang="en-US" altLang="ko-KR" sz="28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expt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(</a:t>
            </a:r>
            <a:r>
              <a:rPr kumimoji="1" lang="en-US" altLang="ko-KR" sz="28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expt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(</a:t>
            </a:r>
            <a:r>
              <a:rPr kumimoji="1" lang="en-US" altLang="ko-KR" sz="2800" dirty="0" err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expt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 10 10) 10) 10) 10)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2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굴림체" pitchFamily="49" charset="-127"/>
              </a:rPr>
              <a:t>100000000000000000000000000000000000…</a:t>
            </a:r>
            <a:endParaRPr kumimoji="1" lang="en-US" altLang="ko-KR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참과 거짓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참  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</a:t>
            </a:r>
          </a:p>
          <a:p>
            <a:r>
              <a:rPr lang="ko-KR" altLang="en-US" dirty="0" smtClean="0"/>
              <a:t>거짓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NIL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Common Lisp</a:t>
            </a:r>
            <a:r>
              <a:rPr lang="ko-KR" altLang="en-US" dirty="0" smtClean="0"/>
              <a:t>에선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NIL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을 동일한 것</a:t>
            </a:r>
            <a:r>
              <a:rPr lang="ko-KR" altLang="en-US" dirty="0" smtClean="0"/>
              <a:t>으로 간주한다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마치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if( x 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거짓이라고 판단하는 것과 같다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허나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각각의 구현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, Scheme)</a:t>
            </a:r>
            <a:r>
              <a:rPr lang="ko-KR" altLang="en-US" dirty="0" smtClean="0"/>
              <a:t>에서는 </a:t>
            </a:r>
            <a:r>
              <a:rPr lang="ko-KR" altLang="en-US" u="sng" dirty="0" smtClean="0">
                <a:solidFill>
                  <a:schemeClr val="accent2"/>
                </a:solidFill>
              </a:rPr>
              <a:t>참</a:t>
            </a:r>
            <a:r>
              <a:rPr lang="en-US" altLang="ko-KR" u="sng" dirty="0" smtClean="0">
                <a:solidFill>
                  <a:schemeClr val="accent2"/>
                </a:solidFill>
              </a:rPr>
              <a:t>,</a:t>
            </a:r>
            <a:r>
              <a:rPr lang="ko-KR" altLang="en-US" u="sng" dirty="0" smtClean="0">
                <a:solidFill>
                  <a:schemeClr val="accent2"/>
                </a:solidFill>
              </a:rPr>
              <a:t> 거짓 조건이 다를 수 있으니 주의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484784"/>
            <a:ext cx="3888432" cy="41549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>
                <a:solidFill>
                  <a:schemeClr val="tx1"/>
                </a:solidFill>
              </a:rPr>
              <a:t>nil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NIL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NIL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>
                <a:solidFill>
                  <a:schemeClr val="tx1"/>
                </a:solidFill>
              </a:rPr>
              <a:t>(list)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NIL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>
                <a:solidFill>
                  <a:schemeClr val="tx1"/>
                </a:solidFill>
              </a:rPr>
              <a:t>(list nil)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(NIL)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@ Expression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772816"/>
            <a:ext cx="4608512" cy="37444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S-expression 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 cell?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car, </a:t>
            </a:r>
            <a:r>
              <a:rPr lang="en-US" altLang="ko-KR" dirty="0" err="1" smtClean="0"/>
              <a:t>cdr</a:t>
            </a:r>
            <a:r>
              <a:rPr lang="en-US" altLang="ko-KR" dirty="0" smtClean="0"/>
              <a:t> 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 cell &amp; car, </a:t>
            </a:r>
            <a:r>
              <a:rPr lang="en-US" altLang="ko-KR" dirty="0" err="1" smtClean="0"/>
              <a:t>cdr</a:t>
            </a:r>
            <a:endParaRPr lang="ko-KR" altLang="en-US" dirty="0"/>
          </a:p>
        </p:txBody>
      </p:sp>
      <p:pic>
        <p:nvPicPr>
          <p:cNvPr id="1026" name="Picture 2" descr="C:\Users\Administrator\Desktop\@lisp\c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44824"/>
            <a:ext cx="4248472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S-expression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S-expression </a:t>
            </a:r>
          </a:p>
          <a:p>
            <a:pPr lvl="1"/>
            <a:r>
              <a:rPr lang="en-US" altLang="ko-KR" dirty="0" smtClean="0"/>
              <a:t>(Symbolic-expression, </a:t>
            </a:r>
            <a:r>
              <a:rPr lang="en-US" altLang="ko-KR" dirty="0" err="1" smtClean="0"/>
              <a:t>sexpr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Atom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|</a:t>
            </a:r>
            <a:r>
              <a:rPr lang="ko-KR" altLang="en-US" dirty="0" smtClean="0"/>
              <a:t> 심볼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여기서 심볼은 변수이름이나 데이터로 사용되는 문자집합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Expression</a:t>
            </a:r>
          </a:p>
          <a:p>
            <a:pPr lvl="2"/>
            <a:r>
              <a:rPr lang="en-US" altLang="ko-KR" dirty="0" smtClean="0"/>
              <a:t>(x . y)</a:t>
            </a:r>
            <a:r>
              <a:rPr lang="ko-KR" altLang="en-US" dirty="0" smtClean="0"/>
              <a:t>와 같은 형태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를 띈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s-</a:t>
            </a:r>
            <a:r>
              <a:rPr lang="en-US" altLang="ko-KR" dirty="0" err="1" smtClean="0"/>
              <a:t>exression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@ Lisp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7"/>
            <a:ext cx="8229600" cy="338437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Lisp</a:t>
            </a:r>
            <a:r>
              <a:rPr lang="ko-KR" altLang="en-US" sz="2400" dirty="0" smtClean="0"/>
              <a:t>가 뭘 의미하는 거야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AI</a:t>
            </a:r>
            <a:r>
              <a:rPr lang="ko-KR" altLang="en-US" sz="2400" dirty="0" smtClean="0"/>
              <a:t>언어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표기법이 이상하고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괄호가 많은 언어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특징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pic>
        <p:nvPicPr>
          <p:cNvPr id="5122" name="Picture 2" descr="C:\Users\Administrator\Desktop\@lisp\LISP_logo_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600" y="4369413"/>
            <a:ext cx="3600400" cy="2488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 cell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3"/>
            <a:ext cx="8229600" cy="1440160"/>
          </a:xfrm>
        </p:spPr>
        <p:txBody>
          <a:bodyPr/>
          <a:lstStyle/>
          <a:p>
            <a:r>
              <a:rPr lang="en-US" altLang="ko-KR" b="1" i="1" dirty="0" smtClean="0"/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cons</a:t>
            </a:r>
            <a:r>
              <a:rPr lang="en-US" altLang="ko-KR" i="1" dirty="0" smtClean="0"/>
              <a:t>tructs</a:t>
            </a:r>
            <a:r>
              <a:rPr lang="en-US" altLang="ko-KR" dirty="0" smtClean="0"/>
              <a:t> memory objects which hold two values or pointers to values.</a:t>
            </a:r>
            <a:endParaRPr lang="ko-KR" altLang="en-US" dirty="0"/>
          </a:p>
        </p:txBody>
      </p:sp>
      <p:pic>
        <p:nvPicPr>
          <p:cNvPr id="6" name="Picture 2" descr="C:\Users\Administrator\Desktop\@lisp\xart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7"/>
            <a:ext cx="5328592" cy="29523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43608" y="5733256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4400" b="1" dirty="0" smtClean="0"/>
              <a:t>(setf x '(a (r t) b))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car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00B0F0"/>
                </a:solidFill>
              </a:rPr>
              <a:t>cdr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car, </a:t>
            </a:r>
            <a:r>
              <a:rPr lang="en-US" altLang="ko-KR" sz="2000" dirty="0" err="1" smtClean="0"/>
              <a:t>cdr</a:t>
            </a:r>
            <a:r>
              <a:rPr lang="ko-KR" altLang="en-US" sz="2000" dirty="0" smtClean="0"/>
              <a:t>란 이름이 붙은 까닭</a:t>
            </a:r>
          </a:p>
          <a:p>
            <a:pPr lvl="1"/>
            <a:r>
              <a:rPr lang="en-US" altLang="ko-KR" sz="2000" dirty="0" smtClean="0"/>
              <a:t>"IBM 704"</a:t>
            </a:r>
            <a:r>
              <a:rPr lang="ko-KR" altLang="en-US" sz="2000" dirty="0" smtClean="0"/>
              <a:t>상에서 </a:t>
            </a:r>
            <a:r>
              <a:rPr lang="en-US" altLang="ko-KR" sz="2000" dirty="0" smtClean="0"/>
              <a:t>lisp</a:t>
            </a:r>
            <a:r>
              <a:rPr lang="ko-KR" altLang="en-US" sz="2000" dirty="0" smtClean="0"/>
              <a:t>를 구현하는데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당시 </a:t>
            </a:r>
            <a:r>
              <a:rPr lang="en-US" altLang="ko-KR" sz="2000" dirty="0" smtClean="0"/>
              <a:t>"IBM 704"</a:t>
            </a:r>
            <a:r>
              <a:rPr lang="ko-KR" altLang="en-US" sz="2000" dirty="0" smtClean="0"/>
              <a:t>에서 사용하는 레지스터의 이름이 </a:t>
            </a:r>
            <a:r>
              <a:rPr lang="en-US" altLang="ko-KR" sz="2000" dirty="0" smtClean="0">
                <a:solidFill>
                  <a:srgbClr val="FF0000"/>
                </a:solidFill>
              </a:rPr>
              <a:t>car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solidFill>
                  <a:srgbClr val="00B0F0"/>
                </a:solidFill>
              </a:rPr>
              <a:t>cdr</a:t>
            </a:r>
            <a:r>
              <a:rPr lang="ko-KR" altLang="en-US" sz="2000" dirty="0" smtClean="0"/>
              <a:t>이였다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후에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대안이름 </a:t>
            </a:r>
            <a:r>
              <a:rPr lang="en-US" altLang="ko-KR" sz="2000" dirty="0" smtClean="0">
                <a:solidFill>
                  <a:srgbClr val="7030A0"/>
                </a:solidFill>
              </a:rPr>
              <a:t>first</a:t>
            </a:r>
            <a:r>
              <a:rPr lang="ko-KR" altLang="en-US" sz="2000" dirty="0" smtClean="0"/>
              <a:t>와 </a:t>
            </a:r>
            <a:r>
              <a:rPr lang="en-US" altLang="ko-KR" sz="2000" dirty="0" smtClean="0">
                <a:solidFill>
                  <a:srgbClr val="7030A0"/>
                </a:solidFill>
              </a:rPr>
              <a:t>rest</a:t>
            </a:r>
            <a:r>
              <a:rPr lang="ko-KR" altLang="en-US" sz="2000" dirty="0" err="1" smtClean="0"/>
              <a:t>란게</a:t>
            </a:r>
            <a:r>
              <a:rPr lang="ko-KR" altLang="en-US" sz="2000" dirty="0" smtClean="0"/>
              <a:t> 나왔으나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caar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cadr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cdadr</a:t>
            </a:r>
            <a:r>
              <a:rPr lang="ko-KR" altLang="en-US" sz="2000" dirty="0" smtClean="0"/>
              <a:t>등 중첩키워드를 대체하기에는 무리가 있었음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29309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[15 </a:t>
            </a:r>
            <a:r>
              <a:rPr lang="en-US" altLang="ko-KR" dirty="0" smtClean="0">
                <a:solidFill>
                  <a:srgbClr val="FF0000"/>
                </a:solidFill>
              </a:rPr>
              <a:t>Address</a:t>
            </a:r>
            <a:r>
              <a:rPr lang="en-US" altLang="ko-KR" dirty="0" smtClean="0"/>
              <a:t>][15 </a:t>
            </a:r>
            <a:r>
              <a:rPr lang="en-US" altLang="ko-KR" dirty="0" smtClean="0">
                <a:solidFill>
                  <a:srgbClr val="00B0F0"/>
                </a:solidFill>
              </a:rPr>
              <a:t>Decrement</a:t>
            </a:r>
            <a:r>
              <a:rPr lang="en-US" altLang="ko-KR" dirty="0" smtClean="0"/>
              <a:t>][3 </a:t>
            </a:r>
            <a:r>
              <a:rPr lang="en-US" altLang="ko-KR" dirty="0" smtClean="0">
                <a:solidFill>
                  <a:srgbClr val="7030A0"/>
                </a:solidFill>
              </a:rPr>
              <a:t>Prefix</a:t>
            </a:r>
            <a:r>
              <a:rPr lang="en-US" altLang="ko-KR" dirty="0" smtClean="0"/>
              <a:t>][3 </a:t>
            </a:r>
            <a:r>
              <a:rPr lang="en-US" altLang="ko-KR" dirty="0" smtClean="0">
                <a:solidFill>
                  <a:schemeClr val="accent6"/>
                </a:solidFill>
              </a:rPr>
              <a:t>Tag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car (Contents of the </a:t>
            </a:r>
            <a:r>
              <a:rPr lang="en-US" altLang="ko-KR" dirty="0" smtClean="0">
                <a:solidFill>
                  <a:srgbClr val="FF0000"/>
                </a:solidFill>
              </a:rPr>
              <a:t>Address</a:t>
            </a:r>
            <a:r>
              <a:rPr lang="en-US" altLang="ko-KR" dirty="0" smtClean="0"/>
              <a:t> part of Register number)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cdr</a:t>
            </a:r>
            <a:r>
              <a:rPr lang="en-US" altLang="ko-KR" dirty="0" smtClean="0"/>
              <a:t> (Contents of the </a:t>
            </a:r>
            <a:r>
              <a:rPr lang="en-US" altLang="ko-KR" dirty="0" smtClean="0">
                <a:solidFill>
                  <a:srgbClr val="00B0F0"/>
                </a:solidFill>
              </a:rPr>
              <a:t>Decrement</a:t>
            </a:r>
            <a:r>
              <a:rPr lang="en-US" altLang="ko-KR" dirty="0" smtClean="0"/>
              <a:t> part of Register number)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cpr</a:t>
            </a:r>
            <a:r>
              <a:rPr lang="en-US" altLang="ko-KR" dirty="0" smtClean="0"/>
              <a:t> (Contents of the </a:t>
            </a:r>
            <a:r>
              <a:rPr lang="en-US" altLang="ko-KR" dirty="0" smtClean="0">
                <a:solidFill>
                  <a:srgbClr val="7030A0"/>
                </a:solidFill>
              </a:rPr>
              <a:t>Prefix</a:t>
            </a:r>
            <a:r>
              <a:rPr lang="en-US" altLang="ko-KR" dirty="0" smtClean="0"/>
              <a:t> part of Register number)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ctr</a:t>
            </a:r>
            <a:r>
              <a:rPr lang="en-US" altLang="ko-KR" dirty="0" smtClean="0"/>
              <a:t> (Contents of the </a:t>
            </a:r>
            <a:r>
              <a:rPr lang="en-US" altLang="ko-KR" dirty="0" smtClean="0">
                <a:solidFill>
                  <a:schemeClr val="accent6"/>
                </a:solidFill>
              </a:rPr>
              <a:t>Tag</a:t>
            </a:r>
            <a:r>
              <a:rPr lang="en-US" altLang="ko-KR" dirty="0" smtClean="0"/>
              <a:t> part of Register number)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 cell &amp; car, </a:t>
            </a:r>
            <a:r>
              <a:rPr lang="en-US" altLang="ko-KR" dirty="0" err="1" smtClean="0"/>
              <a:t>cdr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700808"/>
            <a:ext cx="4824536" cy="2308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fr-FR" altLang="ko-KR" dirty="0" smtClean="0"/>
              <a:t>(</a:t>
            </a:r>
            <a:r>
              <a:rPr lang="fr-FR" altLang="ko-KR" dirty="0" smtClean="0">
                <a:solidFill>
                  <a:srgbClr val="FF0000"/>
                </a:solidFill>
              </a:rPr>
              <a:t>cons</a:t>
            </a:r>
            <a:r>
              <a:rPr lang="fr-FR" altLang="ko-KR" dirty="0" smtClean="0"/>
              <a:t> 1 2)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fr-FR" altLang="ko-KR" b="1" dirty="0" smtClean="0">
                <a:solidFill>
                  <a:srgbClr val="FF0000"/>
                </a:solidFill>
              </a:rPr>
              <a:t>(1 . 2)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fr-FR" altLang="ko-KR" dirty="0" smtClean="0"/>
              <a:t>(</a:t>
            </a:r>
            <a:r>
              <a:rPr lang="fr-FR" altLang="ko-KR" dirty="0" smtClean="0">
                <a:solidFill>
                  <a:srgbClr val="0070C0"/>
                </a:solidFill>
              </a:rPr>
              <a:t>car</a:t>
            </a:r>
            <a:r>
              <a:rPr lang="fr-FR" altLang="ko-KR" dirty="0" smtClean="0"/>
              <a:t> '(1 . 2))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fr-FR" altLang="ko-KR" dirty="0" smtClean="0"/>
              <a:t>(</a:t>
            </a:r>
            <a:r>
              <a:rPr lang="fr-FR" altLang="ko-KR" dirty="0" smtClean="0">
                <a:solidFill>
                  <a:srgbClr val="0070C0"/>
                </a:solidFill>
              </a:rPr>
              <a:t>cdr</a:t>
            </a:r>
            <a:r>
              <a:rPr lang="fr-FR" altLang="ko-KR" dirty="0" smtClean="0"/>
              <a:t> '(1 . 2))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4365104"/>
            <a:ext cx="4824536" cy="2308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fr-FR" altLang="ko-KR" dirty="0" smtClean="0"/>
              <a:t>(</a:t>
            </a:r>
            <a:r>
              <a:rPr lang="fr-FR" altLang="ko-KR" dirty="0" smtClean="0">
                <a:solidFill>
                  <a:srgbClr val="FF0000"/>
                </a:solidFill>
              </a:rPr>
              <a:t>cons</a:t>
            </a:r>
            <a:r>
              <a:rPr lang="fr-FR" altLang="ko-KR" dirty="0" smtClean="0"/>
              <a:t> 1 </a:t>
            </a:r>
            <a:r>
              <a:rPr lang="fr-FR" altLang="ko-KR" dirty="0" smtClean="0">
                <a:solidFill>
                  <a:srgbClr val="7030A0"/>
                </a:solidFill>
              </a:rPr>
              <a:t>nil</a:t>
            </a:r>
            <a:r>
              <a:rPr lang="fr-FR" altLang="ko-KR" dirty="0" smtClean="0"/>
              <a:t>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fr-FR" altLang="ko-KR" b="1" dirty="0" smtClean="0">
                <a:solidFill>
                  <a:srgbClr val="FF0000"/>
                </a:solidFill>
              </a:rPr>
              <a:t>(1)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fr-FR" altLang="ko-KR" dirty="0" smtClean="0"/>
              <a:t>(</a:t>
            </a:r>
            <a:r>
              <a:rPr lang="fr-FR" altLang="ko-KR" dirty="0" smtClean="0">
                <a:solidFill>
                  <a:srgbClr val="FF0000"/>
                </a:solidFill>
              </a:rPr>
              <a:t>cons</a:t>
            </a:r>
            <a:r>
              <a:rPr lang="fr-FR" altLang="ko-KR" dirty="0" smtClean="0"/>
              <a:t> 1 (</a:t>
            </a:r>
            <a:r>
              <a:rPr lang="fr-FR" altLang="ko-KR" dirty="0" smtClean="0">
                <a:solidFill>
                  <a:srgbClr val="FF0000"/>
                </a:solidFill>
              </a:rPr>
              <a:t>cons</a:t>
            </a:r>
            <a:r>
              <a:rPr lang="fr-FR" altLang="ko-KR" dirty="0" smtClean="0"/>
              <a:t> 2 (</a:t>
            </a:r>
            <a:r>
              <a:rPr lang="fr-FR" altLang="ko-KR" dirty="0" smtClean="0">
                <a:solidFill>
                  <a:srgbClr val="FF0000"/>
                </a:solidFill>
              </a:rPr>
              <a:t>cons</a:t>
            </a:r>
            <a:r>
              <a:rPr lang="fr-FR" altLang="ko-KR" dirty="0" smtClean="0"/>
              <a:t> 3 </a:t>
            </a:r>
            <a:r>
              <a:rPr lang="fr-FR" altLang="ko-KR" dirty="0" smtClean="0">
                <a:solidFill>
                  <a:srgbClr val="7030A0"/>
                </a:solidFill>
              </a:rPr>
              <a:t>nil</a:t>
            </a:r>
            <a:r>
              <a:rPr lang="fr-FR" altLang="ko-KR" dirty="0" smtClean="0"/>
              <a:t>)))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fr-FR" altLang="ko-KR" b="1" dirty="0" smtClean="0">
                <a:solidFill>
                  <a:srgbClr val="FF0000"/>
                </a:solidFill>
              </a:rPr>
              <a:t>(1 2 3)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fr-FR" altLang="ko-KR" dirty="0" smtClean="0"/>
              <a:t>(</a:t>
            </a:r>
            <a:r>
              <a:rPr lang="fr-FR" altLang="ko-KR" dirty="0" smtClean="0">
                <a:solidFill>
                  <a:schemeClr val="accent6"/>
                </a:solidFill>
              </a:rPr>
              <a:t>list</a:t>
            </a:r>
            <a:r>
              <a:rPr lang="fr-FR" altLang="ko-KR" dirty="0" smtClean="0"/>
              <a:t> 1 2 3)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fr-FR" altLang="ko-KR" b="1" dirty="0" smtClean="0">
                <a:solidFill>
                  <a:srgbClr val="FF0000"/>
                </a:solidFill>
              </a:rPr>
              <a:t>(1 2 3)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Lambda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@ Lambda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funcall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eval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defun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내용 개체 틀 3" descr="240px-Greek_lc_lamda_thi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628800"/>
            <a:ext cx="2286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3520" y="551723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람다 대수</a:t>
            </a:r>
            <a:r>
              <a:rPr lang="en-US" altLang="ko-KR" dirty="0" smtClean="0"/>
              <a:t>(λ -, lambda -)</a:t>
            </a:r>
            <a:r>
              <a:rPr lang="ko-KR" altLang="en-US" dirty="0" smtClean="0"/>
              <a:t>는 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귀납적 함수를 수식으로 표현하기 위한 형식 체계이다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280920" cy="2677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(lambda (x) (+ x 10))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#&lt;FUNCTION (LAMBDA (X)) {2496A42D}&gt;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s-ES" altLang="ko-KR" sz="2400" b="1" dirty="0" smtClean="0">
                <a:solidFill>
                  <a:schemeClr val="tx1"/>
                </a:solidFill>
              </a:rPr>
              <a:t>(</a:t>
            </a:r>
            <a:r>
              <a:rPr lang="es-ES" altLang="ko-KR" sz="2400" dirty="0" smtClean="0">
                <a:solidFill>
                  <a:schemeClr val="tx1"/>
                </a:solidFill>
              </a:rPr>
              <a:t> </a:t>
            </a:r>
            <a:r>
              <a:rPr lang="es-E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(lambda (x y) </a:t>
            </a:r>
            <a:br>
              <a:rPr lang="es-E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s-E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</a:t>
            </a:r>
            <a:r>
              <a:rPr lang="ko-KR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ko-K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(+ (* x x) (* y y)))</a:t>
            </a:r>
            <a:r>
              <a:rPr lang="es-ES" altLang="ko-KR" sz="2400" dirty="0" smtClean="0">
                <a:solidFill>
                  <a:schemeClr val="tx1"/>
                </a:solidFill>
              </a:rPr>
              <a:t/>
            </a:r>
            <a:br>
              <a:rPr lang="es-ES" altLang="ko-KR" sz="2400" dirty="0" smtClean="0">
                <a:solidFill>
                  <a:schemeClr val="tx1"/>
                </a:solidFill>
              </a:rPr>
            </a:br>
            <a:r>
              <a:rPr lang="es-ES" altLang="ko-KR" sz="2400" dirty="0" smtClean="0">
                <a:solidFill>
                  <a:schemeClr val="tx1"/>
                </a:solidFill>
              </a:rPr>
              <a:t>		 5 2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s-ES" altLang="ko-KR" sz="2400" b="1" dirty="0" smtClean="0">
                <a:solidFill>
                  <a:schemeClr val="tx1"/>
                </a:solidFill>
              </a:rPr>
              <a:t>)</a:t>
            </a:r>
            <a:endParaRPr lang="es-ES" altLang="ko-KR" sz="2400" dirty="0" smtClean="0">
              <a:solidFill>
                <a:schemeClr val="tx1"/>
              </a:solidFill>
            </a:endParaRP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29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Administrator\Desktop\@lisp\c63222fc753ce9b4b1c2756784adc16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97152"/>
            <a:ext cx="6624736" cy="560966"/>
          </a:xfrm>
          <a:prstGeom prst="rect">
            <a:avLst/>
          </a:prstGeom>
          <a:noFill/>
        </p:spPr>
      </p:pic>
      <p:pic>
        <p:nvPicPr>
          <p:cNvPr id="4100" name="Picture 4" descr="C:\Users\Administrator\Desktop\@lisp\c36cc7380fbf2f6c9e36fd95b1e451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589240"/>
            <a:ext cx="5598886" cy="50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funcall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552728" cy="3046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setq</a:t>
            </a:r>
            <a:r>
              <a:rPr lang="en-US" altLang="ko-KR" sz="2400" dirty="0" smtClean="0">
                <a:solidFill>
                  <a:schemeClr val="tx1"/>
                </a:solidFill>
              </a:rPr>
              <a:t> a (lambda (x) (+ x 10)))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#&lt;FUNCTION (LAMBDA (X)) {2496A42D}&gt;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funcall</a:t>
            </a:r>
            <a:r>
              <a:rPr lang="en-US" altLang="ko-KR" sz="2400" dirty="0" smtClean="0">
                <a:solidFill>
                  <a:schemeClr val="tx1"/>
                </a:solidFill>
              </a:rPr>
              <a:t> a 123)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133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eval</a:t>
            </a:r>
            <a:r>
              <a:rPr lang="en-US" altLang="ko-KR" sz="2400" dirty="0" smtClean="0">
                <a:solidFill>
                  <a:schemeClr val="tx1"/>
                </a:solidFill>
              </a:rPr>
              <a:t> '(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funcall</a:t>
            </a:r>
            <a:r>
              <a:rPr lang="en-US" altLang="ko-KR" sz="2400" dirty="0" smtClean="0">
                <a:solidFill>
                  <a:schemeClr val="tx1"/>
                </a:solidFill>
              </a:rPr>
              <a:t> a 123))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133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defun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72816"/>
            <a:ext cx="6552728" cy="2308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pt-BR" altLang="ko-KR" sz="2400" dirty="0" smtClean="0">
                <a:solidFill>
                  <a:schemeClr val="tx1"/>
                </a:solidFill>
              </a:rPr>
              <a:t>(defun sum-of-1-to-n (n)</a:t>
            </a:r>
          </a:p>
          <a:p>
            <a:r>
              <a:rPr lang="pt-BR" altLang="ko-KR" sz="2400" dirty="0" smtClean="0">
                <a:solidFill>
                  <a:schemeClr val="tx1"/>
                </a:solidFill>
              </a:rPr>
              <a:t>           (/ (* n (1+ n)) 2))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SUM-OF-1-TO-N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(sum-of-1-to-n 100)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5050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funcall</a:t>
            </a:r>
            <a:r>
              <a:rPr lang="en-US" altLang="ko-KR" dirty="0" smtClean="0"/>
              <a:t> a 10) ??</a:t>
            </a:r>
          </a:p>
          <a:p>
            <a:pPr lvl="1"/>
            <a:r>
              <a:rPr lang="ko-KR" altLang="en-US" dirty="0" smtClean="0"/>
              <a:t>그냥 </a:t>
            </a:r>
            <a:r>
              <a:rPr lang="en-US" altLang="ko-KR" dirty="0" smtClean="0"/>
              <a:t>(a 10)</a:t>
            </a:r>
            <a:r>
              <a:rPr lang="ko-KR" altLang="en-US" dirty="0" smtClean="0"/>
              <a:t>하면 </a:t>
            </a:r>
            <a:r>
              <a:rPr lang="ko-KR" altLang="en-US" dirty="0" err="1" smtClean="0"/>
              <a:t>될것</a:t>
            </a:r>
            <a:r>
              <a:rPr lang="ko-KR" altLang="en-US" dirty="0" smtClean="0"/>
              <a:t> 같은데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Common Lisp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Variable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Funtion</a:t>
            </a:r>
            <a:r>
              <a:rPr lang="ko-KR" altLang="en-US" dirty="0" smtClean="0"/>
              <a:t>의 이름공간이 갈려짐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Scheme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Variable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의 이름공간이 같음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Condition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Lisp</a:t>
            </a:r>
            <a:r>
              <a:rPr lang="ko-KR" altLang="en-US" dirty="0" smtClean="0"/>
              <a:t>가 뭘 의미하는 거야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이름의 기원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LIS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rocessing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이름에서 나타나듯이 </a:t>
            </a:r>
            <a:r>
              <a:rPr lang="en-US" altLang="ko-KR" dirty="0" smtClean="0"/>
              <a:t>Linked List(</a:t>
            </a:r>
            <a:r>
              <a:rPr lang="ko-KR" altLang="en-US" dirty="0" smtClean="0"/>
              <a:t>단일 연결 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주된 자료구조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</a:p>
          <a:p>
            <a:pPr lvl="1"/>
            <a:r>
              <a:rPr lang="en-US" altLang="ko-KR" dirty="0" smtClean="0"/>
              <a:t>when</a:t>
            </a:r>
          </a:p>
          <a:p>
            <a:pPr lvl="1"/>
            <a:r>
              <a:rPr lang="en-US" altLang="ko-KR" dirty="0" smtClean="0"/>
              <a:t>Unless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Cond</a:t>
            </a:r>
            <a:endParaRPr lang="en-US" altLang="ko-KR" dirty="0" smtClean="0"/>
          </a:p>
        </p:txBody>
      </p:sp>
      <p:pic>
        <p:nvPicPr>
          <p:cNvPr id="3074" name="Picture 2" descr="C:\Users\Administrator\Desktop\@lisp\b_헛개컨디션(3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448" y="1889448"/>
            <a:ext cx="4968552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6768752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defun</a:t>
            </a:r>
            <a:r>
              <a:rPr lang="en-US" altLang="ko-KR" sz="2800" dirty="0" smtClean="0"/>
              <a:t> number? (n)</a:t>
            </a:r>
          </a:p>
          <a:p>
            <a:r>
              <a:rPr lang="en-US" altLang="ko-KR" sz="2800" dirty="0" smtClean="0"/>
              <a:t>  (if (</a:t>
            </a:r>
            <a:r>
              <a:rPr lang="en-US" altLang="ko-KR" sz="2800" dirty="0" err="1" smtClean="0"/>
              <a:t>zerop</a:t>
            </a:r>
            <a:r>
              <a:rPr lang="en-US" altLang="ko-KR" sz="2800" dirty="0" smtClean="0"/>
              <a:t> n)</a:t>
            </a:r>
          </a:p>
          <a:p>
            <a:r>
              <a:rPr lang="en-US" altLang="ko-KR" sz="2800" dirty="0" smtClean="0"/>
              <a:t>      :zero</a:t>
            </a:r>
          </a:p>
          <a:p>
            <a:r>
              <a:rPr lang="en-US" altLang="ko-KR" sz="2800" dirty="0" smtClean="0"/>
              <a:t>      (if (</a:t>
            </a:r>
            <a:r>
              <a:rPr lang="en-US" altLang="ko-KR" sz="2800" dirty="0" err="1" smtClean="0"/>
              <a:t>minusp</a:t>
            </a:r>
            <a:r>
              <a:rPr lang="en-US" altLang="ko-KR" sz="2800" dirty="0" smtClean="0"/>
              <a:t> n)</a:t>
            </a:r>
          </a:p>
          <a:p>
            <a:r>
              <a:rPr lang="en-US" altLang="ko-KR" sz="2800" dirty="0" smtClean="0"/>
              <a:t>	  :minus</a:t>
            </a:r>
          </a:p>
          <a:p>
            <a:r>
              <a:rPr lang="en-US" altLang="ko-KR" sz="2800" dirty="0" smtClean="0"/>
              <a:t>	  (if (</a:t>
            </a:r>
            <a:r>
              <a:rPr lang="en-US" altLang="ko-KR" sz="2800" dirty="0" err="1" smtClean="0"/>
              <a:t>plusp</a:t>
            </a:r>
            <a:r>
              <a:rPr lang="en-US" altLang="ko-KR" sz="2800" dirty="0" smtClean="0"/>
              <a:t> n)</a:t>
            </a:r>
          </a:p>
          <a:p>
            <a:r>
              <a:rPr lang="en-US" altLang="ko-KR" sz="2800" dirty="0" smtClean="0"/>
              <a:t>	      :plus</a:t>
            </a:r>
          </a:p>
          <a:p>
            <a:r>
              <a:rPr lang="en-US" altLang="ko-KR" sz="2800" dirty="0" smtClean="0"/>
              <a:t>	      :</a:t>
            </a:r>
            <a:r>
              <a:rPr lang="en-US" altLang="ko-KR" sz="2800" dirty="0" err="1" smtClean="0"/>
              <a:t>idk</a:t>
            </a:r>
            <a:r>
              <a:rPr lang="en-US" altLang="ko-KR" sz="2800" dirty="0" smtClean="0"/>
              <a:t>))))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when, unless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1844824"/>
            <a:ext cx="5057795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defun</a:t>
            </a:r>
            <a:r>
              <a:rPr lang="en-US" altLang="ko-KR" sz="2000" dirty="0" smtClean="0"/>
              <a:t> number?-when (n)</a:t>
            </a:r>
          </a:p>
          <a:p>
            <a:r>
              <a:rPr lang="en-US" altLang="ko-KR" sz="2000" dirty="0" smtClean="0"/>
              <a:t>  (when (</a:t>
            </a:r>
            <a:r>
              <a:rPr lang="en-US" altLang="ko-KR" sz="2000" dirty="0" err="1" smtClean="0"/>
              <a:t>zerop</a:t>
            </a:r>
            <a:r>
              <a:rPr lang="en-US" altLang="ko-KR" sz="2000" dirty="0" smtClean="0"/>
              <a:t>  n)</a:t>
            </a:r>
          </a:p>
          <a:p>
            <a:r>
              <a:rPr lang="en-US" altLang="ko-KR" sz="2000" dirty="0" smtClean="0"/>
              <a:t>    (return-from number?-when :zero))</a:t>
            </a:r>
          </a:p>
          <a:p>
            <a:r>
              <a:rPr lang="en-US" altLang="ko-KR" sz="2000" dirty="0" smtClean="0"/>
              <a:t>  (when (</a:t>
            </a:r>
            <a:r>
              <a:rPr lang="en-US" altLang="ko-KR" sz="2000" dirty="0" err="1" smtClean="0"/>
              <a:t>minusp</a:t>
            </a:r>
            <a:r>
              <a:rPr lang="en-US" altLang="ko-KR" sz="2000" dirty="0" smtClean="0"/>
              <a:t> n)</a:t>
            </a:r>
          </a:p>
          <a:p>
            <a:r>
              <a:rPr lang="en-US" altLang="ko-KR" sz="2000" dirty="0" smtClean="0"/>
              <a:t>    (return-from number?-when :minus))</a:t>
            </a:r>
          </a:p>
          <a:p>
            <a:r>
              <a:rPr lang="en-US" altLang="ko-KR" sz="2000" dirty="0" smtClean="0"/>
              <a:t>  (when (</a:t>
            </a:r>
            <a:r>
              <a:rPr lang="en-US" altLang="ko-KR" sz="2000" dirty="0" err="1" smtClean="0"/>
              <a:t>plusp</a:t>
            </a:r>
            <a:r>
              <a:rPr lang="en-US" altLang="ko-KR" sz="2000" dirty="0" smtClean="0"/>
              <a:t>  n)</a:t>
            </a:r>
          </a:p>
          <a:p>
            <a:r>
              <a:rPr lang="en-US" altLang="ko-KR" sz="2000" dirty="0" smtClean="0"/>
              <a:t>    (return-from number?-when :plus))</a:t>
            </a:r>
          </a:p>
          <a:p>
            <a:r>
              <a:rPr lang="en-US" altLang="ko-KR" sz="2000" dirty="0" smtClean="0"/>
              <a:t>  :</a:t>
            </a:r>
            <a:r>
              <a:rPr lang="en-US" altLang="ko-KR" sz="2000" dirty="0" err="1" smtClean="0"/>
              <a:t>idk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6184" y="4797152"/>
            <a:ext cx="615617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defun</a:t>
            </a:r>
            <a:r>
              <a:rPr lang="en-US" altLang="ko-KR" sz="2000" dirty="0" smtClean="0"/>
              <a:t> float?-unless (n)</a:t>
            </a:r>
          </a:p>
          <a:p>
            <a:r>
              <a:rPr lang="en-US" altLang="ko-KR" sz="2000" dirty="0" smtClean="0"/>
              <a:t>  (unless (</a:t>
            </a:r>
            <a:r>
              <a:rPr lang="en-US" altLang="ko-KR" sz="2000" dirty="0" err="1" smtClean="0"/>
              <a:t>floatp</a:t>
            </a:r>
            <a:r>
              <a:rPr lang="en-US" altLang="ko-KR" sz="2000" dirty="0" smtClean="0"/>
              <a:t> n)</a:t>
            </a:r>
          </a:p>
          <a:p>
            <a:r>
              <a:rPr lang="en-US" altLang="ko-KR" sz="2000" dirty="0" smtClean="0"/>
              <a:t>    (return-from float?-unless :not-float))</a:t>
            </a:r>
          </a:p>
          <a:p>
            <a:r>
              <a:rPr lang="en-US" altLang="ko-KR" sz="2000" dirty="0" smtClean="0"/>
              <a:t>  :float)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204864"/>
            <a:ext cx="568863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defun</a:t>
            </a:r>
            <a:r>
              <a:rPr lang="en-US" altLang="ko-KR" sz="2800" dirty="0" smtClean="0"/>
              <a:t> number-what3 (n)</a:t>
            </a:r>
          </a:p>
          <a:p>
            <a:r>
              <a:rPr lang="en-US" altLang="ko-KR" sz="2800" dirty="0" smtClean="0"/>
              <a:t>  (</a:t>
            </a:r>
            <a:r>
              <a:rPr lang="en-US" altLang="ko-KR" sz="2800" dirty="0" err="1" smtClean="0"/>
              <a:t>cond</a:t>
            </a:r>
            <a:r>
              <a:rPr lang="en-US" altLang="ko-KR" sz="2800" dirty="0" smtClean="0"/>
              <a:t> ((</a:t>
            </a:r>
            <a:r>
              <a:rPr lang="en-US" altLang="ko-KR" sz="2800" dirty="0" err="1" smtClean="0"/>
              <a:t>minusp</a:t>
            </a:r>
            <a:r>
              <a:rPr lang="en-US" altLang="ko-KR" sz="2800" dirty="0" smtClean="0"/>
              <a:t> n) :minus)</a:t>
            </a:r>
          </a:p>
          <a:p>
            <a:r>
              <a:rPr lang="en-US" altLang="ko-KR" sz="2800" dirty="0" smtClean="0"/>
              <a:t>	  ((</a:t>
            </a:r>
            <a:r>
              <a:rPr lang="en-US" altLang="ko-KR" sz="2800" dirty="0" err="1" smtClean="0"/>
              <a:t>zerop</a:t>
            </a:r>
            <a:r>
              <a:rPr lang="en-US" altLang="ko-KR" sz="2800" dirty="0" smtClean="0"/>
              <a:t>  n) :zero)</a:t>
            </a:r>
          </a:p>
          <a:p>
            <a:r>
              <a:rPr lang="en-US" altLang="ko-KR" sz="2800" dirty="0" smtClean="0"/>
              <a:t>	  ((</a:t>
            </a:r>
            <a:r>
              <a:rPr lang="en-US" altLang="ko-KR" sz="2800" dirty="0" err="1" smtClean="0"/>
              <a:t>plusp</a:t>
            </a:r>
            <a:r>
              <a:rPr lang="en-US" altLang="ko-KR" sz="2800" dirty="0" smtClean="0"/>
              <a:t>  n) :plus)</a:t>
            </a:r>
          </a:p>
          <a:p>
            <a:r>
              <a:rPr lang="en-US" altLang="ko-KR" sz="2800" dirty="0" smtClean="0"/>
              <a:t>	  (t          :</a:t>
            </a:r>
            <a:r>
              <a:rPr lang="en-US" altLang="ko-KR" sz="2800" dirty="0" err="1" smtClean="0"/>
              <a:t>idk</a:t>
            </a:r>
            <a:r>
              <a:rPr lang="en-US" altLang="ko-KR" sz="2800" dirty="0" smtClean="0"/>
              <a:t>)))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Binding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let, let*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lables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Lexical &amp; dynamic</a:t>
            </a:r>
            <a:endParaRPr lang="ko-KR" altLang="en-US" dirty="0"/>
          </a:p>
        </p:txBody>
      </p:sp>
      <p:pic>
        <p:nvPicPr>
          <p:cNvPr id="4098" name="Picture 2" descr="C:\Users\Administrator\Desktop\@lisp\M17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5175" y="3212976"/>
            <a:ext cx="441882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Let, let*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552728" cy="34163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s-ES" altLang="ko-KR" sz="2400" dirty="0" smtClean="0">
                <a:solidFill>
                  <a:schemeClr val="tx1"/>
                </a:solidFill>
              </a:rPr>
              <a:t>(let ((x 10)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         (y 20))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     (+ x y))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30 </a:t>
            </a:r>
          </a:p>
          <a:p>
            <a:endParaRPr lang="es-E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s-ES" altLang="ko-KR" sz="2400" dirty="0" smtClean="0">
                <a:solidFill>
                  <a:schemeClr val="tx1"/>
                </a:solidFill>
              </a:rPr>
              <a:t>(let* ((x 10)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	    (y (+ x 20)))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     y)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lables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552728" cy="3785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s-ES" altLang="ko-KR" sz="2400" dirty="0" smtClean="0">
                <a:solidFill>
                  <a:schemeClr val="tx1"/>
                </a:solidFill>
              </a:rPr>
              <a:t>(flet ((hello (x) (1- x)))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     (hello 10))	      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9</a:t>
            </a:r>
          </a:p>
          <a:p>
            <a:endParaRPr lang="es-E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s-ES" altLang="ko-KR" sz="2400" dirty="0" smtClean="0">
                <a:solidFill>
                  <a:schemeClr val="tx1"/>
                </a:solidFill>
              </a:rPr>
              <a:t>(labels ((hello (x)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		  (if (&gt; x 3)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		    (hello (1- x))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			    x)))</a:t>
            </a:r>
          </a:p>
          <a:p>
            <a:r>
              <a:rPr lang="es-ES" altLang="ko-KR" sz="2400" dirty="0" smtClean="0">
                <a:solidFill>
                  <a:schemeClr val="tx1"/>
                </a:solidFill>
              </a:rPr>
              <a:t>             (hello 10))</a:t>
            </a:r>
          </a:p>
          <a:p>
            <a:r>
              <a:rPr lang="es-ES" altLang="ko-KR" sz="2400" b="1" dirty="0" smtClean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&amp; dynamic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654" y="2276872"/>
            <a:ext cx="485261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defparameter</a:t>
            </a:r>
            <a:r>
              <a:rPr lang="en-US" altLang="ko-KR" sz="2800" dirty="0" smtClean="0"/>
              <a:t> *global* 10)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defun</a:t>
            </a:r>
            <a:r>
              <a:rPr lang="en-US" altLang="ko-KR" sz="2800" dirty="0" smtClean="0"/>
              <a:t> hello ()</a:t>
            </a:r>
          </a:p>
          <a:p>
            <a:r>
              <a:rPr lang="en-US" altLang="ko-KR" sz="2800" dirty="0" smtClean="0"/>
              <a:t>  (print *global*))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(let ((x *global*))</a:t>
            </a:r>
          </a:p>
          <a:p>
            <a:r>
              <a:rPr lang="en-US" altLang="ko-KR" sz="2800" dirty="0" smtClean="0"/>
              <a:t>  (</a:t>
            </a:r>
            <a:r>
              <a:rPr lang="en-US" altLang="ko-KR" sz="2800" dirty="0" err="1" smtClean="0"/>
              <a:t>defun</a:t>
            </a:r>
            <a:r>
              <a:rPr lang="en-US" altLang="ko-KR" sz="2800" dirty="0" smtClean="0"/>
              <a:t> hello2 ()</a:t>
            </a:r>
          </a:p>
          <a:p>
            <a:r>
              <a:rPr lang="en-US" altLang="ko-KR" sz="2800" dirty="0" smtClean="0"/>
              <a:t>     (print x)))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8000" b="1" dirty="0" err="1" smtClean="0"/>
              <a:t>LISt</a:t>
            </a:r>
            <a:r>
              <a:rPr lang="en-US" altLang="ko-KR" sz="8000" b="1" dirty="0" smtClean="0"/>
              <a:t> Processing</a:t>
            </a:r>
            <a:endParaRPr lang="ko-KR" alt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chemeClr val="accent1"/>
                </a:solidFill>
              </a:rPr>
              <a:t>John McCarthy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Lisp</a:t>
            </a:r>
            <a:r>
              <a:rPr lang="ko-KR" altLang="en-US" dirty="0" smtClean="0"/>
              <a:t>의 아버지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존 </a:t>
            </a:r>
            <a:r>
              <a:rPr lang="ko-KR" altLang="en-US" dirty="0" err="1" smtClean="0"/>
              <a:t>매카시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(1927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1956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다트머스</a:t>
            </a:r>
            <a:r>
              <a:rPr lang="ko-KR" altLang="en-US" dirty="0" smtClean="0"/>
              <a:t> 학회에서 처음으로 </a:t>
            </a:r>
            <a:r>
              <a:rPr lang="ko-KR" altLang="en-US" dirty="0" smtClean="0">
                <a:solidFill>
                  <a:schemeClr val="accent6"/>
                </a:solidFill>
              </a:rPr>
              <a:t>인공지능</a:t>
            </a:r>
            <a:r>
              <a:rPr lang="en-US" altLang="ko-KR" dirty="0" smtClean="0"/>
              <a:t>(Artificial Intelligence)</a:t>
            </a:r>
            <a:r>
              <a:rPr lang="ko-KR" altLang="en-US" dirty="0" smtClean="0"/>
              <a:t>이라는 용어를 창안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smtClean="0"/>
              <a:t>1958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개발시작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en-US" altLang="ko-KR" dirty="0" smtClean="0"/>
              <a:t>1960</a:t>
            </a:r>
            <a:r>
              <a:rPr lang="ko-KR" altLang="en-US" dirty="0" smtClean="0"/>
              <a:t>년 논문 </a:t>
            </a:r>
            <a:r>
              <a:rPr lang="en-US" altLang="ko-KR" dirty="0" smtClean="0"/>
              <a:t>"Recursive Functions of Symbolic Expressions and Their Computation by Machine, Part I“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1971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튜링상</a:t>
            </a:r>
            <a:r>
              <a:rPr lang="ko-KR" altLang="en-US" dirty="0" smtClean="0"/>
              <a:t> 수상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인공지능</a:t>
            </a:r>
            <a:r>
              <a:rPr lang="ko-KR" altLang="en-US" dirty="0" smtClean="0"/>
              <a:t>에 대한 연구업적 인정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@ 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Quote, Unquote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Macro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defmacro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Quote, Unquote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340769"/>
            <a:ext cx="2880320" cy="4893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/>
              <a:t>a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/>
              <a:t>(quote a)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en-US" altLang="ko-KR" sz="2400" dirty="0" smtClean="0"/>
              <a:t>‘a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A</a:t>
            </a: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/>
              <a:t>(list a)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(1)</a:t>
            </a:r>
          </a:p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sz="2400" dirty="0" smtClean="0"/>
              <a:t>‘(a)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(A)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/>
              <a:t>`(,a)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(1)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191683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` </a:t>
            </a:r>
            <a:r>
              <a:rPr lang="ko-KR" altLang="en-US" sz="2400" dirty="0" smtClean="0"/>
              <a:t>를 주로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Scheme</a:t>
            </a:r>
            <a:r>
              <a:rPr lang="ko-KR" altLang="en-US" sz="2400" dirty="0" smtClean="0"/>
              <a:t>에선 이를 </a:t>
            </a:r>
            <a:r>
              <a:rPr lang="en-US" altLang="ko-KR" sz="2400" dirty="0" err="1" smtClean="0"/>
              <a:t>Quasiquote</a:t>
            </a:r>
            <a:endParaRPr lang="en-US" altLang="ko-KR" sz="2400" dirty="0" smtClean="0"/>
          </a:p>
          <a:p>
            <a:r>
              <a:rPr lang="en-US" altLang="ko-KR" sz="2400" dirty="0" smtClean="0"/>
              <a:t>Common Lisp</a:t>
            </a:r>
            <a:r>
              <a:rPr lang="ko-KR" altLang="en-US" sz="2400" dirty="0" smtClean="0"/>
              <a:t>에선 </a:t>
            </a:r>
            <a:r>
              <a:rPr lang="en-US" altLang="ko-KR" sz="2400" b="1" dirty="0" err="1" smtClean="0"/>
              <a:t>backquote</a:t>
            </a:r>
            <a:r>
              <a:rPr lang="ko-KR" altLang="en-US" sz="2400" dirty="0" smtClean="0"/>
              <a:t>라 부름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4293096"/>
            <a:ext cx="5544616" cy="830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/>
              <a:t>`(1 2 ,@(list 3 4))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(1 2 3 4)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Lisp form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받아 컴파일 되거나 실행되는 코드를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 추상화 기능 제공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omain-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pecific 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anguage</a:t>
            </a:r>
            <a:r>
              <a:rPr lang="ko-KR" altLang="en-US" dirty="0" smtClean="0"/>
              <a:t>을 쉽게 지원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런타임 전 매크로 확장 타임이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최적화의 도움을 주기도 함</a:t>
            </a:r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3000" dirty="0" smtClean="0"/>
              <a:t>깔끔하고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간결한 코드를 이끌어줌</a:t>
            </a:r>
            <a:endParaRPr lang="en-US" altLang="ko-K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</a:t>
            </a:r>
            <a:r>
              <a:rPr lang="en-US" altLang="ko-KR" dirty="0" smtClean="0"/>
              <a:t> macro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628800"/>
            <a:ext cx="6468437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defmacro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cond</a:t>
            </a:r>
            <a:r>
              <a:rPr lang="en-US" altLang="ko-KR" sz="2800" dirty="0" smtClean="0"/>
              <a:t> (&amp;rest clauses)</a:t>
            </a:r>
          </a:p>
          <a:p>
            <a:r>
              <a:rPr lang="en-US" altLang="ko-KR" sz="2800" dirty="0" smtClean="0"/>
              <a:t>  (when clauses</a:t>
            </a:r>
          </a:p>
          <a:p>
            <a:r>
              <a:rPr lang="en-US" altLang="ko-KR" sz="2800" dirty="0" smtClean="0"/>
              <a:t>    (let* ((this   (first clauses))</a:t>
            </a:r>
          </a:p>
          <a:p>
            <a:r>
              <a:rPr lang="en-US" altLang="ko-KR" sz="2800" dirty="0" smtClean="0"/>
              <a:t>	      (others (rest  clauses))</a:t>
            </a:r>
          </a:p>
          <a:p>
            <a:r>
              <a:rPr lang="en-US" altLang="ko-KR" sz="2800" dirty="0" smtClean="0"/>
              <a:t>	      (test  (first this))</a:t>
            </a:r>
          </a:p>
          <a:p>
            <a:r>
              <a:rPr lang="en-US" altLang="ko-KR" sz="2800" dirty="0" smtClean="0"/>
              <a:t>	      (forms (rest  this)))</a:t>
            </a:r>
          </a:p>
          <a:p>
            <a:r>
              <a:rPr lang="en-US" altLang="ko-KR" sz="2800" dirty="0" smtClean="0"/>
              <a:t>      `(if ,test</a:t>
            </a:r>
          </a:p>
          <a:p>
            <a:r>
              <a:rPr lang="en-US" altLang="ko-KR" sz="2800" dirty="0" smtClean="0"/>
              <a:t>	    (</a:t>
            </a:r>
            <a:r>
              <a:rPr lang="en-US" altLang="ko-KR" sz="2800" dirty="0" err="1" smtClean="0"/>
              <a:t>progn</a:t>
            </a:r>
            <a:r>
              <a:rPr lang="en-US" altLang="ko-KR" sz="2800" dirty="0" smtClean="0"/>
              <a:t> ,@forms)</a:t>
            </a:r>
          </a:p>
          <a:p>
            <a:r>
              <a:rPr lang="en-US" altLang="ko-KR" sz="2800" dirty="0" smtClean="0"/>
              <a:t>	    (</a:t>
            </a:r>
            <a:r>
              <a:rPr lang="en-US" altLang="ko-KR" sz="2800" dirty="0" err="1" smtClean="0"/>
              <a:t>cond</a:t>
            </a:r>
            <a:r>
              <a:rPr lang="en-US" altLang="ko-KR" sz="2800" dirty="0" smtClean="0"/>
              <a:t>  ,@others)))))</a:t>
            </a:r>
          </a:p>
          <a:p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</a:t>
            </a:r>
            <a:r>
              <a:rPr lang="en-US" altLang="ko-KR" dirty="0" smtClean="0"/>
              <a:t> expand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77072"/>
            <a:ext cx="856895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ko-KR" sz="2800" dirty="0" smtClean="0"/>
              <a:t>(IF (MINUSP N)</a:t>
            </a:r>
          </a:p>
          <a:p>
            <a:r>
              <a:rPr lang="pt-BR" altLang="ko-KR" sz="2800" dirty="0" smtClean="0"/>
              <a:t>    (PROGN :MINUS)</a:t>
            </a:r>
          </a:p>
          <a:p>
            <a:r>
              <a:rPr lang="pt-BR" altLang="ko-KR" sz="2800" dirty="0" smtClean="0"/>
              <a:t>    (COND ((ZEROP N) :ZERO) </a:t>
            </a:r>
          </a:p>
          <a:p>
            <a:r>
              <a:rPr lang="pt-BR" altLang="ko-KR" sz="2800" dirty="0" smtClean="0"/>
              <a:t>          ((PLUSP N) :PLUS)</a:t>
            </a:r>
          </a:p>
          <a:p>
            <a:r>
              <a:rPr lang="pt-BR" altLang="ko-KR" sz="2800" dirty="0" smtClean="0"/>
              <a:t>          (T         :IDK)))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772816"/>
            <a:ext cx="561662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ko-KR" sz="2800" dirty="0" smtClean="0"/>
              <a:t>(cond ((minusp n) :minus)</a:t>
            </a:r>
          </a:p>
          <a:p>
            <a:r>
              <a:rPr lang="pt-BR" altLang="ko-KR" sz="2800" dirty="0" smtClean="0"/>
              <a:t>	 ((zerop  n) :zero)</a:t>
            </a:r>
          </a:p>
          <a:p>
            <a:r>
              <a:rPr lang="pt-BR" altLang="ko-KR" sz="2800" dirty="0" smtClean="0"/>
              <a:t>	 ((plusp  n) :plus)</a:t>
            </a:r>
          </a:p>
          <a:p>
            <a:r>
              <a:rPr lang="pt-BR" altLang="ko-KR" sz="2800" dirty="0" smtClean="0"/>
              <a:t>	 (t          :idk))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DSL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 DSL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DSL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loop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format</a:t>
            </a:r>
          </a:p>
        </p:txBody>
      </p:sp>
      <p:pic>
        <p:nvPicPr>
          <p:cNvPr id="6146" name="Picture 2" descr="C:\Users\Administrator\Desktop\@lisp\triangl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068960"/>
            <a:ext cx="4654735" cy="3278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32859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DSL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Domain-Specific Language</a:t>
            </a:r>
          </a:p>
          <a:p>
            <a:pPr lvl="1"/>
            <a:r>
              <a:rPr lang="ko-KR" altLang="en-US" dirty="0" smtClean="0"/>
              <a:t>의도가 드러나는 코드</a:t>
            </a:r>
            <a:r>
              <a:rPr lang="en-US" altLang="ko-KR" dirty="0" smtClean="0"/>
              <a:t>(Intention-revealing code)</a:t>
            </a:r>
          </a:p>
          <a:p>
            <a:pPr lvl="1"/>
            <a:r>
              <a:rPr lang="ko-KR" altLang="en-US" dirty="0" smtClean="0"/>
              <a:t>특정 문제를 </a:t>
            </a:r>
            <a:r>
              <a:rPr lang="ko-KR" altLang="en-US" dirty="0" err="1" smtClean="0"/>
              <a:t>타겟으로</a:t>
            </a:r>
            <a:r>
              <a:rPr lang="ko-KR" altLang="en-US" dirty="0" smtClean="0"/>
              <a:t> 한 컴퓨터 언어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External DSLs</a:t>
            </a:r>
          </a:p>
          <a:p>
            <a:pPr lvl="1"/>
            <a:r>
              <a:rPr lang="ko-KR" altLang="en-US" dirty="0" smtClean="0"/>
              <a:t>지금 사용하고 있는 언어의 외부에 존재하는 </a:t>
            </a:r>
            <a:r>
              <a:rPr lang="en-US" altLang="ko-KR" dirty="0" smtClean="0"/>
              <a:t>DSL.</a:t>
            </a:r>
          </a:p>
          <a:p>
            <a:pPr lvl="1"/>
            <a:r>
              <a:rPr lang="en-US" altLang="ko-KR" dirty="0" smtClean="0"/>
              <a:t>ex) SQL, </a:t>
            </a:r>
            <a:r>
              <a:rPr lang="ko-KR" altLang="en-US" dirty="0" err="1" smtClean="0"/>
              <a:t>정규표현식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en-US" altLang="ko-KR" dirty="0" smtClean="0"/>
              <a:t>Graphical DSLs</a:t>
            </a:r>
          </a:p>
          <a:p>
            <a:pPr lvl="1"/>
            <a:r>
              <a:rPr lang="ko-KR" altLang="en-US" dirty="0" smtClean="0"/>
              <a:t>의도를 표현하기 위해 문자보다 도형을 이용한 </a:t>
            </a:r>
            <a:r>
              <a:rPr lang="en-US" altLang="ko-KR" dirty="0" smtClean="0"/>
              <a:t>DSL</a:t>
            </a:r>
          </a:p>
          <a:p>
            <a:pPr lvl="1"/>
            <a:r>
              <a:rPr lang="en-US" altLang="ko-KR" dirty="0" smtClean="0"/>
              <a:t>ex) UML</a:t>
            </a:r>
          </a:p>
          <a:p>
            <a:pPr lvl="1"/>
            <a:r>
              <a:rPr lang="ko-KR" altLang="en-US" dirty="0" smtClean="0"/>
              <a:t>문서화에는 도움이 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문제를 해결하기 위해서는 그다지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Fluent interfaces</a:t>
            </a:r>
          </a:p>
          <a:p>
            <a:pPr lvl="1"/>
            <a:r>
              <a:rPr lang="en-US" altLang="ko-KR" dirty="0" err="1" smtClean="0"/>
              <a:t>Api</a:t>
            </a:r>
            <a:r>
              <a:rPr lang="ko-KR" altLang="en-US" dirty="0" smtClean="0"/>
              <a:t>를 잘 배치하여 읽기 </a:t>
            </a:r>
            <a:r>
              <a:rPr lang="ko-KR" altLang="en-US" dirty="0" err="1" smtClean="0"/>
              <a:t>편하게만듬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유연하지 않은 언어에서 주로 사용됨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i="1" u="sng" dirty="0" smtClean="0"/>
              <a:t>Internal or </a:t>
            </a:r>
            <a:r>
              <a:rPr lang="en-US" altLang="ko-KR" b="1" i="1" u="sng" dirty="0" err="1" smtClean="0"/>
              <a:t>embeded</a:t>
            </a:r>
            <a:r>
              <a:rPr lang="en-US" altLang="ko-KR" b="1" i="1" u="sng" dirty="0" smtClean="0"/>
              <a:t> DSLs</a:t>
            </a:r>
          </a:p>
          <a:p>
            <a:pPr lvl="1"/>
            <a:r>
              <a:rPr lang="ko-KR" altLang="en-US" dirty="0" smtClean="0"/>
              <a:t>지금 사용하고 있는 언어를 그대로 사용하는 </a:t>
            </a:r>
            <a:r>
              <a:rPr lang="en-US" altLang="ko-KR" dirty="0" smtClean="0"/>
              <a:t>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544616" cy="12003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/>
              <a:t>(loop for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from 1 to 10</a:t>
            </a:r>
          </a:p>
          <a:p>
            <a:r>
              <a:rPr lang="en-US" altLang="ko-KR" sz="2400" dirty="0" smtClean="0"/>
              <a:t>               collect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(1 2 3 4 5 6 7 8 9 10)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544616" cy="12003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ko-KR" sz="2400" dirty="0" smtClean="0"/>
              <a:t>(format nil "~{~a~^, ~}”</a:t>
            </a:r>
          </a:p>
          <a:p>
            <a:r>
              <a:rPr lang="en-US" altLang="ko-KR" sz="2400" dirty="0" smtClean="0"/>
              <a:t>                     '(1 2 3 4 5))</a:t>
            </a:r>
            <a:endParaRPr lang="ko-KR" altLang="en-US" sz="2400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"1, 2, 3, 4, 5"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Lisp Machine in MIT’s Museum</a:t>
            </a:r>
            <a:endParaRPr lang="ko-KR" altLang="en-US" dirty="0"/>
          </a:p>
        </p:txBody>
      </p:sp>
      <p:pic>
        <p:nvPicPr>
          <p:cNvPr id="5" name="내용 개체 틀 4" descr="cadr_top_sma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628800"/>
            <a:ext cx="6552728" cy="4765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CLOS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clos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Common Lisp Object System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객체지향을 지원하기 위해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언어구현을 </a:t>
            </a:r>
            <a:r>
              <a:rPr lang="ko-KR" altLang="en-US" dirty="0" err="1" smtClean="0"/>
              <a:t>수정한것이</a:t>
            </a:r>
            <a:r>
              <a:rPr lang="ko-KR" altLang="en-US" dirty="0" smtClean="0"/>
              <a:t>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매크로를 이용하여 채용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268760"/>
            <a:ext cx="770485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defclass</a:t>
            </a:r>
            <a:r>
              <a:rPr lang="en-US" altLang="ko-KR" dirty="0" smtClean="0"/>
              <a:t> &lt;POS&gt; ()</a:t>
            </a:r>
          </a:p>
          <a:p>
            <a:r>
              <a:rPr lang="en-US" altLang="ko-KR" dirty="0" smtClean="0"/>
              <a:t>  ((x :</a:t>
            </a:r>
            <a:r>
              <a:rPr lang="en-US" altLang="ko-KR" dirty="0" err="1" smtClean="0"/>
              <a:t>initarg</a:t>
            </a:r>
            <a:r>
              <a:rPr lang="en-US" altLang="ko-KR" dirty="0" smtClean="0"/>
              <a:t> :x :</a:t>
            </a:r>
            <a:r>
              <a:rPr lang="en-US" altLang="ko-KR" dirty="0" err="1" smtClean="0"/>
              <a:t>accessor</a:t>
            </a:r>
            <a:r>
              <a:rPr lang="en-US" altLang="ko-KR" dirty="0" smtClean="0"/>
              <a:t> x)</a:t>
            </a:r>
          </a:p>
          <a:p>
            <a:r>
              <a:rPr lang="en-US" altLang="ko-KR" dirty="0" smtClean="0"/>
              <a:t>   (y :</a:t>
            </a:r>
            <a:r>
              <a:rPr lang="en-US" altLang="ko-KR" dirty="0" err="1" smtClean="0"/>
              <a:t>initarg</a:t>
            </a:r>
            <a:r>
              <a:rPr lang="en-US" altLang="ko-KR" dirty="0" smtClean="0"/>
              <a:t> :y :</a:t>
            </a:r>
            <a:r>
              <a:rPr lang="en-US" altLang="ko-KR" dirty="0" err="1" smtClean="0"/>
              <a:t>accessor</a:t>
            </a:r>
            <a:r>
              <a:rPr lang="en-US" altLang="ko-KR" dirty="0" smtClean="0"/>
              <a:t> y)))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defun</a:t>
            </a:r>
            <a:r>
              <a:rPr lang="en-US" altLang="ko-KR" dirty="0" smtClean="0"/>
              <a:t> new-pos (x y)</a:t>
            </a:r>
          </a:p>
          <a:p>
            <a:r>
              <a:rPr lang="en-US" altLang="ko-KR" dirty="0" smtClean="0"/>
              <a:t>  (make-instance '&lt;POS&gt; :x 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:y </a:t>
            </a:r>
            <a:r>
              <a:rPr lang="en-US" altLang="ko-KR" dirty="0" err="1" smtClean="0"/>
              <a:t>y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defparameter</a:t>
            </a:r>
            <a:r>
              <a:rPr lang="en-US" altLang="ko-KR" dirty="0" smtClean="0"/>
              <a:t> p1 (new-pos 10 20))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defmethod</a:t>
            </a:r>
            <a:r>
              <a:rPr lang="en-US" altLang="ko-KR" dirty="0" smtClean="0"/>
              <a:t> print-object ((pos &lt;POS&gt;) stream)</a:t>
            </a:r>
          </a:p>
          <a:p>
            <a:r>
              <a:rPr lang="en-US" altLang="ko-KR" dirty="0" smtClean="0"/>
              <a:t>  (with-slots (x y) pos</a:t>
            </a:r>
          </a:p>
          <a:p>
            <a:r>
              <a:rPr lang="en-US" altLang="ko-KR" dirty="0" smtClean="0"/>
              <a:t>    (format stream "#&lt;Pos ~a, ~a&gt;" x y)))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defmethod</a:t>
            </a:r>
            <a:r>
              <a:rPr lang="en-US" altLang="ko-KR" dirty="0" smtClean="0"/>
              <a:t> rotate ((pos &lt;POS&gt;))</a:t>
            </a:r>
          </a:p>
          <a:p>
            <a:r>
              <a:rPr lang="en-US" altLang="ko-KR" dirty="0" smtClean="0"/>
              <a:t>  (with-slots (x y) pos</a:t>
            </a:r>
          </a:p>
          <a:p>
            <a:r>
              <a:rPr lang="en-US" altLang="ko-KR" dirty="0" smtClean="0"/>
              <a:t>    (new-pos (- y) x)))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60648"/>
            <a:ext cx="7560840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defclass</a:t>
            </a:r>
            <a:r>
              <a:rPr lang="en-US" altLang="ko-KR" sz="2000" dirty="0" smtClean="0"/>
              <a:t> &lt;Rectangle&gt; ()</a:t>
            </a:r>
          </a:p>
          <a:p>
            <a:r>
              <a:rPr lang="en-US" altLang="ko-KR" sz="2000" dirty="0" smtClean="0"/>
              <a:t>  ((w :</a:t>
            </a:r>
            <a:r>
              <a:rPr lang="en-US" altLang="ko-KR" sz="2000" dirty="0" err="1" smtClean="0"/>
              <a:t>accessor</a:t>
            </a:r>
            <a:r>
              <a:rPr lang="en-US" altLang="ko-KR" sz="2000" dirty="0" smtClean="0"/>
              <a:t> w :</a:t>
            </a:r>
            <a:r>
              <a:rPr lang="en-US" altLang="ko-KR" sz="2000" dirty="0" err="1" smtClean="0"/>
              <a:t>initarg</a:t>
            </a:r>
            <a:r>
              <a:rPr lang="en-US" altLang="ko-KR" sz="2000" dirty="0" smtClean="0"/>
              <a:t> :w)</a:t>
            </a:r>
          </a:p>
          <a:p>
            <a:r>
              <a:rPr lang="en-US" altLang="ko-KR" sz="2000" dirty="0" smtClean="0"/>
              <a:t>   (h :</a:t>
            </a:r>
            <a:r>
              <a:rPr lang="en-US" altLang="ko-KR" sz="2000" dirty="0" err="1" smtClean="0"/>
              <a:t>accessor</a:t>
            </a:r>
            <a:r>
              <a:rPr lang="en-US" altLang="ko-KR" sz="2000" dirty="0" smtClean="0"/>
              <a:t> h :</a:t>
            </a:r>
            <a:r>
              <a:rPr lang="en-US" altLang="ko-KR" sz="2000" dirty="0" err="1" smtClean="0"/>
              <a:t>initarg</a:t>
            </a:r>
            <a:r>
              <a:rPr lang="en-US" altLang="ko-KR" sz="2000" dirty="0" smtClean="0"/>
              <a:t> :h)))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defclass</a:t>
            </a:r>
            <a:r>
              <a:rPr lang="en-US" altLang="ko-KR" sz="2000" dirty="0" smtClean="0"/>
              <a:t> &lt;Circle&gt; ()</a:t>
            </a:r>
          </a:p>
          <a:p>
            <a:r>
              <a:rPr lang="en-US" altLang="ko-KR" sz="2000" dirty="0" smtClean="0"/>
              <a:t>  ((r :</a:t>
            </a:r>
            <a:r>
              <a:rPr lang="en-US" altLang="ko-KR" sz="2000" dirty="0" err="1" smtClean="0"/>
              <a:t>accessor</a:t>
            </a:r>
            <a:r>
              <a:rPr lang="en-US" altLang="ko-KR" sz="2000" dirty="0" smtClean="0"/>
              <a:t> r :</a:t>
            </a:r>
            <a:r>
              <a:rPr lang="en-US" altLang="ko-KR" sz="2000" dirty="0" err="1" smtClean="0"/>
              <a:t>initarg</a:t>
            </a:r>
            <a:r>
              <a:rPr lang="en-US" altLang="ko-KR" sz="2000" dirty="0" smtClean="0"/>
              <a:t> :r)))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defmethod</a:t>
            </a:r>
            <a:r>
              <a:rPr lang="en-US" altLang="ko-KR" sz="2000" dirty="0" smtClean="0"/>
              <a:t> area! ((rectangle &lt;Rectangle&gt;))</a:t>
            </a:r>
          </a:p>
          <a:p>
            <a:r>
              <a:rPr lang="en-US" altLang="ko-KR" sz="2000" dirty="0" smtClean="0"/>
              <a:t>  (with-slots (w h) rectangle</a:t>
            </a:r>
          </a:p>
          <a:p>
            <a:r>
              <a:rPr lang="en-US" altLang="ko-KR" sz="2000" dirty="0" smtClean="0"/>
              <a:t>    (* w h)))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defmethod</a:t>
            </a:r>
            <a:r>
              <a:rPr lang="en-US" altLang="ko-KR" sz="2000" dirty="0" smtClean="0"/>
              <a:t> area! ((circle &lt;Circle&gt;))</a:t>
            </a:r>
          </a:p>
          <a:p>
            <a:r>
              <a:rPr lang="en-US" altLang="ko-KR" sz="2000" dirty="0" smtClean="0"/>
              <a:t>  (with-slots (r) circle</a:t>
            </a:r>
          </a:p>
          <a:p>
            <a:r>
              <a:rPr lang="en-US" altLang="ko-KR" sz="2000" dirty="0" smtClean="0"/>
              <a:t>    (* pi (</a:t>
            </a:r>
            <a:r>
              <a:rPr lang="en-US" altLang="ko-KR" sz="2000" dirty="0" err="1" smtClean="0"/>
              <a:t>expt</a:t>
            </a:r>
            <a:r>
              <a:rPr lang="en-US" altLang="ko-KR" sz="2000" dirty="0" smtClean="0"/>
              <a:t> r 2))))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defparameter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aa</a:t>
            </a:r>
            <a:r>
              <a:rPr lang="en-US" altLang="ko-KR" sz="2000" dirty="0" smtClean="0"/>
              <a:t> (make-instance '&lt;Rectangle&gt; :w 10 :h 20))</a:t>
            </a:r>
          </a:p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defparameter</a:t>
            </a:r>
            <a:r>
              <a:rPr lang="en-US" altLang="ko-KR" sz="2000" dirty="0" smtClean="0"/>
              <a:t> bb (make-instance '&lt;Circle&gt; :r 10))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(area! </a:t>
            </a:r>
            <a:r>
              <a:rPr lang="en-US" altLang="ko-KR" sz="2000" dirty="0" err="1" smtClean="0"/>
              <a:t>aa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(area! bb)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Debug</a:t>
            </a:r>
            <a:endParaRPr lang="ko-KR" alt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 Debug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declare &amp; </a:t>
            </a:r>
            <a:r>
              <a:rPr lang="en-US" altLang="ko-KR" dirty="0" err="1" smtClean="0"/>
              <a:t>disassamble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636912"/>
            <a:ext cx="496855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CL-USER&gt;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es-ES" altLang="ko-KR" dirty="0" smtClean="0"/>
              <a:t>(step (labels ((hello (x)</a:t>
            </a:r>
          </a:p>
          <a:p>
            <a:r>
              <a:rPr lang="es-ES" altLang="ko-KR" dirty="0" smtClean="0"/>
              <a:t>			  (if (&gt; x 3)</a:t>
            </a:r>
          </a:p>
          <a:p>
            <a:r>
              <a:rPr lang="es-ES" altLang="ko-KR" dirty="0" smtClean="0"/>
              <a:t>			    (hello (1- x))</a:t>
            </a:r>
          </a:p>
          <a:p>
            <a:r>
              <a:rPr lang="es-ES" altLang="ko-KR" dirty="0" smtClean="0"/>
              <a:t>			    x)))</a:t>
            </a:r>
          </a:p>
          <a:p>
            <a:r>
              <a:rPr lang="es-ES" altLang="ko-KR" dirty="0" smtClean="0"/>
              <a:t>             (hello 10)))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trace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268760"/>
            <a:ext cx="4608512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defun</a:t>
            </a:r>
            <a:r>
              <a:rPr lang="en-US" altLang="ko-KR" dirty="0" smtClean="0"/>
              <a:t> hello (x)</a:t>
            </a:r>
          </a:p>
          <a:p>
            <a:r>
              <a:rPr lang="en-US" altLang="ko-KR" dirty="0" smtClean="0"/>
              <a:t>	   (if (&gt; x 3)</a:t>
            </a:r>
          </a:p>
          <a:p>
            <a:r>
              <a:rPr lang="en-US" altLang="ko-KR" dirty="0" smtClean="0"/>
              <a:t>	       (hello (1- x))</a:t>
            </a:r>
          </a:p>
          <a:p>
            <a:r>
              <a:rPr lang="en-US" altLang="ko-KR" dirty="0" smtClean="0"/>
              <a:t>	       x))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dirty="0" smtClean="0"/>
              <a:t>(trace hello)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(HELLO)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dirty="0" smtClean="0"/>
              <a:t>(hello 5)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0: (HELLO 5)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1: (HELLO 4)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  2: (HELLO 3)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  2: HELLO returned 3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1: HELLO returned 3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0: HELLO returned 3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CL-USER&gt;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untrace</a:t>
            </a:r>
            <a:r>
              <a:rPr lang="en-US" altLang="ko-KR" dirty="0" smtClean="0"/>
              <a:t> hello)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disassemble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81065"/>
            <a:ext cx="7917552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defun</a:t>
            </a:r>
            <a:r>
              <a:rPr lang="en-US" altLang="ko-KR" dirty="0" smtClean="0"/>
              <a:t> add1 (n)</a:t>
            </a:r>
          </a:p>
          <a:p>
            <a:r>
              <a:rPr lang="en-US" altLang="ko-KR" dirty="0" smtClean="0"/>
              <a:t>  (1+ n))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(disassemble 'add1)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; disassembly for ADD1</a:t>
            </a:r>
          </a:p>
          <a:p>
            <a:r>
              <a:rPr lang="en-US" altLang="ko-KR" dirty="0" smtClean="0"/>
              <a:t>; 247C2D38:       840500000021     TEST AL, [#x21000000]</a:t>
            </a:r>
          </a:p>
          <a:p>
            <a:r>
              <a:rPr lang="en-US" altLang="ko-KR" dirty="0" smtClean="0"/>
              <a:t>;       3E:       8B55FC           MOV EDX, [EBP-4]</a:t>
            </a:r>
          </a:p>
          <a:p>
            <a:r>
              <a:rPr lang="en-US" altLang="ko-KR" dirty="0" smtClean="0"/>
              <a:t>;       41:       BF04000000       MOV EDI, 4</a:t>
            </a:r>
          </a:p>
          <a:p>
            <a:r>
              <a:rPr lang="en-US" altLang="ko-KR" dirty="0" smtClean="0"/>
              <a:t>;       46:       E84DD483FD       CALL #x22000198</a:t>
            </a:r>
          </a:p>
          <a:p>
            <a:r>
              <a:rPr lang="en-US" altLang="ko-KR" dirty="0" smtClean="0"/>
              <a:t>;       4B:       7302             JNB L0</a:t>
            </a:r>
          </a:p>
          <a:p>
            <a:r>
              <a:rPr lang="en-US" altLang="ko-KR" dirty="0" smtClean="0"/>
              <a:t>;       4D:       8BE3             MOV ESP, EBX</a:t>
            </a:r>
          </a:p>
          <a:p>
            <a:r>
              <a:rPr lang="en-US" altLang="ko-KR" dirty="0" smtClean="0"/>
              <a:t>;       4F: L0:   8BE5             MOV ESP, EBP</a:t>
            </a:r>
          </a:p>
          <a:p>
            <a:r>
              <a:rPr lang="en-US" altLang="ko-KR" dirty="0" smtClean="0"/>
              <a:t>;       51:       F8               CLC</a:t>
            </a:r>
          </a:p>
          <a:p>
            <a:r>
              <a:rPr lang="en-US" altLang="ko-KR" dirty="0" smtClean="0"/>
              <a:t>;       52:       5D               POP EBP</a:t>
            </a:r>
          </a:p>
          <a:p>
            <a:r>
              <a:rPr lang="en-US" altLang="ko-KR" dirty="0" smtClean="0"/>
              <a:t>;       53:       C3               RET</a:t>
            </a:r>
          </a:p>
          <a:p>
            <a:r>
              <a:rPr lang="en-US" altLang="ko-KR" dirty="0" smtClean="0"/>
              <a:t>;       54:       CC0A             BREAK 10</a:t>
            </a:r>
          </a:p>
          <a:p>
            <a:r>
              <a:rPr lang="en-US" altLang="ko-KR" dirty="0" smtClean="0"/>
              <a:t>;       56:       02               BYTE #X02</a:t>
            </a:r>
          </a:p>
          <a:p>
            <a:r>
              <a:rPr lang="en-US" altLang="ko-KR" dirty="0" smtClean="0"/>
              <a:t>;       57:       18               BYTE #X18</a:t>
            </a:r>
          </a:p>
          <a:p>
            <a:r>
              <a:rPr lang="en-US" altLang="ko-KR" dirty="0" smtClean="0"/>
              <a:t>;       58:       4F               BYTE #X4F                  ; ECX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844824"/>
            <a:ext cx="676875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defun</a:t>
            </a:r>
            <a:r>
              <a:rPr lang="en-US" altLang="ko-KR" dirty="0" smtClean="0"/>
              <a:t> int-add1 (n)</a:t>
            </a:r>
          </a:p>
          <a:p>
            <a:r>
              <a:rPr lang="en-US" altLang="ko-KR" dirty="0" smtClean="0"/>
              <a:t>    (declare (</a:t>
            </a:r>
            <a:r>
              <a:rPr lang="en-US" altLang="ko-KR" dirty="0" err="1" smtClean="0"/>
              <a:t>fixnum</a:t>
            </a:r>
            <a:r>
              <a:rPr lang="en-US" altLang="ko-KR" dirty="0" smtClean="0"/>
              <a:t> n)</a:t>
            </a:r>
          </a:p>
          <a:p>
            <a:r>
              <a:rPr lang="en-US" altLang="ko-KR" dirty="0" smtClean="0"/>
              <a:t>             (optimize (speed 3) (safety 0) (debug 0)))</a:t>
            </a:r>
          </a:p>
          <a:p>
            <a:r>
              <a:rPr lang="en-US" altLang="ko-KR" dirty="0" smtClean="0"/>
              <a:t>    (the </a:t>
            </a:r>
            <a:r>
              <a:rPr lang="en-US" altLang="ko-KR" dirty="0" err="1" smtClean="0"/>
              <a:t>fixnum</a:t>
            </a:r>
            <a:r>
              <a:rPr lang="en-US" altLang="ko-KR" dirty="0" smtClean="0"/>
              <a:t> (1+ n)))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(disassemble 'int-add1)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; disassembly for INT-ADD1</a:t>
            </a:r>
          </a:p>
          <a:p>
            <a:r>
              <a:rPr lang="en-US" altLang="ko-KR" dirty="0" smtClean="0"/>
              <a:t>; 2489E3E0:       840500000021     TEST AL, [#x21000000]      ; no-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-parsing entry point</a:t>
            </a:r>
          </a:p>
          <a:p>
            <a:r>
              <a:rPr lang="en-US" altLang="ko-KR" dirty="0" smtClean="0"/>
              <a:t>;        6:       83C204           ADD EDX, 4</a:t>
            </a:r>
          </a:p>
          <a:p>
            <a:r>
              <a:rPr lang="en-US" altLang="ko-KR" dirty="0" smtClean="0"/>
              <a:t>;        9:       8BE5             MOV ESP, EBP</a:t>
            </a:r>
          </a:p>
          <a:p>
            <a:r>
              <a:rPr lang="en-US" altLang="ko-KR" dirty="0" smtClean="0"/>
              <a:t>;        B:       F8               CLC</a:t>
            </a:r>
          </a:p>
          <a:p>
            <a:r>
              <a:rPr lang="en-US" altLang="ko-KR" dirty="0" smtClean="0"/>
              <a:t>;        C:       5D               POP EBP</a:t>
            </a:r>
          </a:p>
          <a:p>
            <a:r>
              <a:rPr lang="en-US" altLang="ko-KR" dirty="0" smtClean="0"/>
              <a:t>;        D:       C3               RET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표기법이 이상하고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괄호가 많은 언어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전위 표기법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/>
              <a:t> 1 2</a:t>
            </a:r>
          </a:p>
          <a:p>
            <a:r>
              <a:rPr lang="ko-KR" altLang="en-US" dirty="0" smtClean="0"/>
              <a:t>중위 표기법 </a:t>
            </a:r>
            <a:r>
              <a:rPr lang="en-US" altLang="ko-KR" dirty="0" smtClean="0"/>
              <a:t>: 1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  <a:r>
              <a:rPr lang="en-US" altLang="ko-KR" dirty="0" smtClean="0"/>
              <a:t> 2</a:t>
            </a:r>
            <a:endParaRPr lang="ko-KR" altLang="en-US" dirty="0" smtClean="0"/>
          </a:p>
          <a:p>
            <a:r>
              <a:rPr lang="ko-KR" altLang="en-US" dirty="0" smtClean="0"/>
              <a:t>후위 표기법 </a:t>
            </a:r>
            <a:r>
              <a:rPr lang="en-US" altLang="ko-KR" dirty="0" smtClean="0"/>
              <a:t>: 1 2 </a:t>
            </a:r>
            <a:r>
              <a:rPr lang="en-US" altLang="ko-KR" dirty="0" smtClean="0">
                <a:solidFill>
                  <a:srgbClr val="FF0000"/>
                </a:solidFill>
              </a:rPr>
              <a:t>+</a:t>
            </a:r>
          </a:p>
          <a:p>
            <a:endParaRPr lang="en-US" altLang="ko-KR" dirty="0"/>
          </a:p>
          <a:p>
            <a:r>
              <a:rPr lang="en-US" altLang="ko-KR" sz="2800" dirty="0" smtClean="0"/>
              <a:t>(1 + 2) * 3 </a:t>
            </a:r>
            <a:r>
              <a:rPr lang="en-US" altLang="ko-KR" sz="2800" b="1" dirty="0" smtClean="0"/>
              <a:t>=&gt;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chemeClr val="accent2"/>
                </a:solidFill>
              </a:rPr>
              <a:t>* + 1 2 3 </a:t>
            </a:r>
            <a:r>
              <a:rPr lang="en-US" altLang="ko-KR" sz="2800" b="1" dirty="0" smtClean="0"/>
              <a:t>=&gt;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(* (+ 1 2) 3)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dministrator\Desktop\@lisp\lisp-keybo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4248472" cy="3695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Foreign Function Interface</a:t>
            </a:r>
            <a:endParaRPr lang="ko-KR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412776"/>
            <a:ext cx="288032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hello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 {</a:t>
            </a:r>
          </a:p>
          <a:p>
            <a:r>
              <a:rPr lang="en-US" altLang="ko-KR" dirty="0" smtClean="0"/>
              <a:t>    return a + b;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412776"/>
            <a:ext cx="3672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-shared -o </a:t>
            </a:r>
            <a:r>
              <a:rPr lang="en-US" altLang="ko-KR" dirty="0" err="1" smtClean="0"/>
              <a:t>test.so</a:t>
            </a:r>
            <a:r>
              <a:rPr lang="en-US" altLang="ko-KR" dirty="0" smtClean="0"/>
              <a:t> test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08920"/>
            <a:ext cx="381642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ql:quickload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cffi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(in-package :</a:t>
            </a:r>
            <a:r>
              <a:rPr lang="en-US" altLang="ko-KR" dirty="0" err="1" smtClean="0"/>
              <a:t>cl</a:t>
            </a:r>
            <a:r>
              <a:rPr lang="en-US" altLang="ko-KR" dirty="0" smtClean="0"/>
              <a:t>-user)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defpackage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cffi</a:t>
            </a:r>
            <a:r>
              <a:rPr lang="en-US" altLang="ko-KR" dirty="0" smtClean="0"/>
              <a:t>-exam</a:t>
            </a:r>
          </a:p>
          <a:p>
            <a:r>
              <a:rPr lang="en-US" altLang="ko-KR" dirty="0" smtClean="0"/>
              <a:t>  (:use :</a:t>
            </a:r>
            <a:r>
              <a:rPr lang="en-US" altLang="ko-KR" dirty="0" err="1" smtClean="0"/>
              <a:t>cl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cffi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(in-package :</a:t>
            </a:r>
            <a:r>
              <a:rPr lang="en-US" altLang="ko-KR" dirty="0" err="1" smtClean="0"/>
              <a:t>cffi</a:t>
            </a:r>
            <a:r>
              <a:rPr lang="en-US" altLang="ko-KR" dirty="0" smtClean="0"/>
              <a:t>-exam)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(define-foreign-library </a:t>
            </a:r>
            <a:r>
              <a:rPr lang="en-US" altLang="ko-KR" dirty="0" err="1" smtClean="0"/>
              <a:t>test.so</a:t>
            </a:r>
            <a:endParaRPr lang="en-US" altLang="ko-KR" dirty="0" smtClean="0"/>
          </a:p>
          <a:p>
            <a:r>
              <a:rPr lang="en-US" altLang="ko-KR" dirty="0" smtClean="0"/>
              <a:t>  (t (:default "~/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/test")))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(use-foreign-library </a:t>
            </a:r>
            <a:r>
              <a:rPr lang="en-US" altLang="ko-KR" dirty="0" err="1" smtClean="0"/>
              <a:t>test.so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437112"/>
            <a:ext cx="316835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defcfun</a:t>
            </a:r>
            <a:r>
              <a:rPr lang="en-US" altLang="ko-KR" dirty="0" smtClean="0"/>
              <a:t> "hello" :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(a 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(b 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(hello 1 2)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Cffi</a:t>
            </a:r>
            <a:r>
              <a:rPr lang="en-US" altLang="ko-KR" dirty="0" smtClean="0"/>
              <a:t>-with-</a:t>
            </a:r>
            <a:r>
              <a:rPr lang="en-US" altLang="ko-KR" dirty="0" err="1" smtClean="0"/>
              <a:t>gcc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Cffi-with-win32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1412776"/>
            <a:ext cx="4608512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(in-package :</a:t>
            </a:r>
            <a:r>
              <a:rPr lang="en-US" altLang="ko-KR" dirty="0" err="1" smtClean="0"/>
              <a:t>cl</a:t>
            </a:r>
            <a:r>
              <a:rPr lang="en-US" altLang="ko-KR" dirty="0" smtClean="0"/>
              <a:t>-user)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defpackage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winapi</a:t>
            </a:r>
            <a:endParaRPr lang="en-US" altLang="ko-KR" dirty="0" smtClean="0"/>
          </a:p>
          <a:p>
            <a:r>
              <a:rPr lang="en-US" altLang="ko-KR" dirty="0" smtClean="0"/>
              <a:t>  (:use :</a:t>
            </a:r>
            <a:r>
              <a:rPr lang="en-US" altLang="ko-KR" dirty="0" err="1" smtClean="0"/>
              <a:t>cl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cffi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(in-package :</a:t>
            </a:r>
            <a:r>
              <a:rPr lang="en-US" altLang="ko-KR" dirty="0" err="1" smtClean="0"/>
              <a:t>winapi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(define-foreign-library user32.dll</a:t>
            </a:r>
          </a:p>
          <a:p>
            <a:r>
              <a:rPr lang="en-US" altLang="ko-KR" dirty="0" smtClean="0"/>
              <a:t>  (t (:default "user32")))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(define-foreign-library kernel32.dll</a:t>
            </a:r>
          </a:p>
          <a:p>
            <a:r>
              <a:rPr lang="en-US" altLang="ko-KR" dirty="0" smtClean="0"/>
              <a:t>  (:windows "kernel32"))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cffi:define</a:t>
            </a:r>
            <a:r>
              <a:rPr lang="en-US" altLang="ko-KR" dirty="0" smtClean="0"/>
              <a:t>-foreign-library gdi32.dll</a:t>
            </a:r>
          </a:p>
          <a:p>
            <a:r>
              <a:rPr lang="en-US" altLang="ko-KR" dirty="0" smtClean="0"/>
              <a:t>  (:windows "gdi32.dll"))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(use-foreign-library user32.dll)</a:t>
            </a:r>
          </a:p>
          <a:p>
            <a:r>
              <a:rPr lang="en-US" altLang="ko-KR" dirty="0" smtClean="0"/>
              <a:t>(use-foreign-library kernel32.dll)</a:t>
            </a:r>
          </a:p>
          <a:p>
            <a:r>
              <a:rPr lang="en-US" altLang="ko-KR" dirty="0" smtClean="0"/>
              <a:t>(use-foreign-library gdi32.dll)</a:t>
            </a: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3068960"/>
            <a:ext cx="338437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ql:quickload</a:t>
            </a:r>
            <a:r>
              <a:rPr lang="en-US" altLang="ko-KR" sz="2400" dirty="0" smtClean="0"/>
              <a:t> :</a:t>
            </a:r>
            <a:r>
              <a:rPr lang="en-US" altLang="ko-KR" sz="2400" dirty="0" err="1" smtClean="0"/>
              <a:t>cffi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836712"/>
            <a:ext cx="7056784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defctype</a:t>
            </a:r>
            <a:r>
              <a:rPr lang="en-US" altLang="ko-KR" sz="2400" dirty="0" smtClean="0"/>
              <a:t> LPCSTR :string)</a:t>
            </a:r>
          </a:p>
          <a:p>
            <a:r>
              <a:rPr lang="da-DK" altLang="ko-KR" sz="2400" dirty="0" smtClean="0"/>
              <a:t>(defctype HANDLE :pointer)</a:t>
            </a:r>
          </a:p>
          <a:p>
            <a:r>
              <a:rPr lang="da-DK" altLang="ko-KR" sz="2400" dirty="0" smtClean="0"/>
              <a:t>(defctype HWND HANDLE)</a:t>
            </a:r>
          </a:p>
          <a:p>
            <a:r>
              <a:rPr lang="en-US" altLang="ko-KR" sz="2400" dirty="0" smtClean="0"/>
              <a:t>(DEFCFUN ("</a:t>
            </a:r>
            <a:r>
              <a:rPr lang="en-US" altLang="ko-KR" sz="2400" dirty="0" err="1" smtClean="0"/>
              <a:t>MessageBoxA</a:t>
            </a:r>
            <a:r>
              <a:rPr lang="en-US" altLang="ko-KR" sz="2400" dirty="0" smtClean="0"/>
              <a:t>" </a:t>
            </a:r>
            <a:r>
              <a:rPr lang="en-US" altLang="ko-KR" sz="2400" dirty="0" err="1" smtClean="0"/>
              <a:t>MessageBox</a:t>
            </a:r>
            <a:r>
              <a:rPr lang="en-US" altLang="ko-KR" sz="2400" dirty="0" smtClean="0"/>
              <a:t>) :INT</a:t>
            </a:r>
          </a:p>
          <a:p>
            <a:r>
              <a:rPr lang="en-US" altLang="ko-KR" sz="2400" dirty="0" smtClean="0"/>
              <a:t>  (HWND </a:t>
            </a:r>
            <a:r>
              <a:rPr lang="en-US" altLang="ko-KR" sz="2400" dirty="0" err="1" smtClean="0"/>
              <a:t>HWND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  (LPTEXT LPCSTR)</a:t>
            </a:r>
          </a:p>
          <a:p>
            <a:r>
              <a:rPr lang="en-US" altLang="ko-KR" sz="2400" dirty="0" smtClean="0"/>
              <a:t>  (LPCAPTION LPCSTR)</a:t>
            </a:r>
          </a:p>
          <a:p>
            <a:r>
              <a:rPr lang="en-US" altLang="ko-KR" sz="2400" dirty="0" smtClean="0"/>
              <a:t>  (UTYPE :UINT))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98477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MessageBox</a:t>
            </a:r>
            <a:r>
              <a:rPr lang="en-US" altLang="ko-KR" sz="2400" dirty="0" smtClean="0"/>
              <a:t> (null-pointer) "hello" "world" 0)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More and More</a:t>
            </a:r>
            <a:endParaRPr lang="ko-KR" altLang="en-US" sz="96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elisp</a:t>
            </a:r>
            <a:endParaRPr lang="ko-KR" altLang="en-US" dirty="0"/>
          </a:p>
        </p:txBody>
      </p:sp>
      <p:pic>
        <p:nvPicPr>
          <p:cNvPr id="3074" name="Picture 2" descr="C:\Users\Administrator\Desktop\@lisp\K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6752"/>
            <a:ext cx="5400600" cy="5417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abcl</a:t>
            </a:r>
            <a:endParaRPr lang="ko-KR" altLang="en-US" b="1" dirty="0"/>
          </a:p>
        </p:txBody>
      </p:sp>
      <p:pic>
        <p:nvPicPr>
          <p:cNvPr id="1026" name="Picture 2" descr="C:\Users\Administrator\Desktop\@lisp\abcl-cffi-MessageBox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086" y="2609528"/>
            <a:ext cx="6306914" cy="4248472"/>
          </a:xfrm>
          <a:prstGeom prst="rect">
            <a:avLst/>
          </a:prstGeom>
          <a:noFill/>
        </p:spPr>
      </p:pic>
      <p:pic>
        <p:nvPicPr>
          <p:cNvPr id="1027" name="Picture 3" descr="C:\Users\Administrator\Desktop\@lisp\abcl-OpenJDK-canv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2514600" cy="2695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@lisp\cloj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32656"/>
            <a:ext cx="4032448" cy="1181222"/>
          </a:xfrm>
          <a:prstGeom prst="rect">
            <a:avLst/>
          </a:prstGeom>
          <a:noFill/>
        </p:spPr>
      </p:pic>
      <p:pic>
        <p:nvPicPr>
          <p:cNvPr id="2051" name="Picture 3" descr="C:\Users\Administrator\Desktop\@lisp\Clojure-music-00015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916832"/>
            <a:ext cx="7128792" cy="4722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b="1" dirty="0" smtClean="0"/>
              <a:t>참고자료</a:t>
            </a:r>
            <a:endParaRPr lang="ko-KR" altLang="en-US" sz="96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Common Lisp:</a:t>
            </a:r>
            <a:br>
              <a:rPr lang="en-US" altLang="ko-KR" sz="2400" dirty="0" smtClean="0"/>
            </a:br>
            <a:r>
              <a:rPr lang="en-US" altLang="ko-KR" sz="2400" dirty="0" smtClean="0"/>
              <a:t> A Gentle Introduction to Symbolic Computation</a:t>
            </a:r>
            <a:endParaRPr lang="ko-KR" altLang="en-US" sz="2400" dirty="0"/>
          </a:p>
        </p:txBody>
      </p:sp>
      <p:pic>
        <p:nvPicPr>
          <p:cNvPr id="9218" name="Picture 2" descr="C:\Users\Administrator\Desktop\@lisp\front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104456" cy="5133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처음에는 거부감의 대상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Html,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보다 보기 쉽다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코드와 데이터를 묶어주는 </a:t>
            </a:r>
            <a:r>
              <a:rPr lang="ko-KR" altLang="en-US" dirty="0" smtClean="0">
                <a:solidFill>
                  <a:schemeClr val="accent2"/>
                </a:solidFill>
              </a:rPr>
              <a:t>하모니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Land of Lisp</a:t>
            </a:r>
            <a:endParaRPr lang="ko-KR" altLang="en-US" dirty="0"/>
          </a:p>
        </p:txBody>
      </p:sp>
      <p:pic>
        <p:nvPicPr>
          <p:cNvPr id="8194" name="Picture 2" descr="C:\Users\Administrator\Desktop\@lisp\land_of_lisp(kor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96752"/>
            <a:ext cx="4104456" cy="5274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The Less than </a:t>
            </a:r>
            <a:r>
              <a:rPr lang="en-US" altLang="ko-KR" dirty="0" smtClean="0">
                <a:solidFill>
                  <a:schemeClr val="accent6"/>
                </a:solidFill>
              </a:rPr>
              <a:t>Rapid prototype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2060848"/>
            <a:ext cx="5040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"Because Lisp and rapid </a:t>
            </a:r>
            <a:r>
              <a:rPr lang="en-US" altLang="ko-KR" dirty="0" smtClean="0">
                <a:solidFill>
                  <a:schemeClr val="accent6"/>
                </a:solidFill>
              </a:rPr>
              <a:t>prototyping</a:t>
            </a:r>
            <a:r>
              <a:rPr lang="en-US" altLang="ko-KR" dirty="0" smtClean="0"/>
              <a:t> evolved together, Lisp include a lot of features specifically </a:t>
            </a:r>
            <a:r>
              <a:rPr lang="en-US" altLang="ko-KR" dirty="0" err="1" smtClean="0"/>
              <a:t>inteded</a:t>
            </a:r>
            <a:r>
              <a:rPr lang="en-US" altLang="ko-KR" dirty="0" smtClean="0"/>
              <a:t> for </a:t>
            </a:r>
            <a:r>
              <a:rPr lang="en-US" altLang="ko-KR" dirty="0" smtClean="0">
                <a:solidFill>
                  <a:schemeClr val="accent6"/>
                </a:solidFill>
              </a:rPr>
              <a:t>prototype</a:t>
            </a:r>
            <a:r>
              <a:rPr lang="en-US" altLang="ko-KR" dirty="0" smtClean="0"/>
              <a:t>: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inefficient but convenient features </a:t>
            </a:r>
            <a:r>
              <a:rPr lang="en-US" altLang="ko-KR" dirty="0" smtClean="0"/>
              <a:t>like property lists, keyword parameters, and, for that matter, lists."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"It's important to realize, though, that Lisp is a language for writing production software as well as a language for writing </a:t>
            </a:r>
            <a:r>
              <a:rPr lang="en-US" altLang="ko-KR" dirty="0" smtClean="0">
                <a:solidFill>
                  <a:schemeClr val="accent6"/>
                </a:solidFill>
              </a:rPr>
              <a:t>prototypes</a:t>
            </a:r>
            <a:r>
              <a:rPr lang="en-US" altLang="ko-KR" dirty="0" smtClean="0"/>
              <a:t>.“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책 </a:t>
            </a:r>
            <a:r>
              <a:rPr lang="en-US" altLang="ko-KR" dirty="0" err="1" smtClean="0"/>
              <a:t>OnLisp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저자 </a:t>
            </a:r>
            <a:r>
              <a:rPr lang="en-US" altLang="ko-KR" dirty="0" smtClean="0"/>
              <a:t>: Paul Graham ( Y 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창립자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 descr="C:\Users\Administrator\Desktop\@lisp\onlis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707904" cy="5379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ko-KR" dirty="0"/>
              <a:t>Peter Seibel's </a:t>
            </a:r>
            <a:r>
              <a:rPr lang="en-US" altLang="ko-KR" i="1" u="sng" dirty="0">
                <a:hlinkClick r:id="rId2"/>
              </a:rPr>
              <a:t>Practical Common </a:t>
            </a:r>
            <a:r>
              <a:rPr lang="en-US" altLang="ko-KR" i="1" u="sng" dirty="0" smtClean="0">
                <a:hlinkClick r:id="rId2"/>
              </a:rPr>
              <a:t>Lisp</a:t>
            </a:r>
            <a:endParaRPr lang="en-US" altLang="ko-KR" i="1" u="sng" dirty="0" smtClean="0"/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Paul Graham's </a:t>
            </a:r>
            <a:r>
              <a:rPr lang="en-US" altLang="ko-KR" i="1" u="sng" dirty="0">
                <a:hlinkClick r:id="rId3"/>
              </a:rPr>
              <a:t>On </a:t>
            </a:r>
            <a:r>
              <a:rPr lang="en-US" altLang="ko-KR" i="1" u="sng" dirty="0" smtClean="0">
                <a:hlinkClick r:id="rId3"/>
              </a:rPr>
              <a:t>Lisp</a:t>
            </a:r>
            <a:endParaRPr lang="en-US" altLang="ko-KR" i="1" u="sng" dirty="0" smtClean="0"/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David </a:t>
            </a:r>
            <a:r>
              <a:rPr lang="en-US" altLang="ko-KR" dirty="0" err="1"/>
              <a:t>Lamkin's</a:t>
            </a:r>
            <a:r>
              <a:rPr lang="en-US" altLang="ko-KR" dirty="0"/>
              <a:t> </a:t>
            </a:r>
            <a:r>
              <a:rPr lang="en-US" altLang="ko-KR" i="1" u="sng" dirty="0">
                <a:hlinkClick r:id="rId4"/>
              </a:rPr>
              <a:t>Successful </a:t>
            </a:r>
            <a:r>
              <a:rPr lang="en-US" altLang="ko-KR" i="1" u="sng" dirty="0" smtClean="0">
                <a:hlinkClick r:id="rId4"/>
              </a:rPr>
              <a:t>Lisp</a:t>
            </a:r>
            <a:endParaRPr lang="en-US" altLang="ko-KR" i="1" u="sng" dirty="0" smtClean="0"/>
          </a:p>
          <a:p>
            <a:pPr lvl="0"/>
            <a:endParaRPr lang="ko-KR" altLang="ko-KR" dirty="0"/>
          </a:p>
          <a:p>
            <a:pPr lvl="0"/>
            <a:r>
              <a:rPr lang="en-US" altLang="ko-KR" dirty="0" err="1"/>
              <a:t>Shriram</a:t>
            </a:r>
            <a:r>
              <a:rPr lang="en-US" altLang="ko-KR" dirty="0"/>
              <a:t> </a:t>
            </a:r>
            <a:r>
              <a:rPr lang="en-US" altLang="ko-KR" dirty="0" err="1"/>
              <a:t>Krishnamurthi's</a:t>
            </a:r>
            <a:r>
              <a:rPr lang="en-US" altLang="ko-KR" dirty="0"/>
              <a:t> </a:t>
            </a:r>
            <a:r>
              <a:rPr lang="en-US" altLang="ko-KR" i="1" u="sng" dirty="0">
                <a:hlinkClick r:id="rId5"/>
              </a:rPr>
              <a:t>Programming Languages: Application and </a:t>
            </a:r>
            <a:r>
              <a:rPr lang="en-US" altLang="ko-KR" i="1" u="sng" dirty="0" smtClean="0">
                <a:hlinkClick r:id="rId5"/>
              </a:rPr>
              <a:t>Interpretation</a:t>
            </a:r>
            <a:endParaRPr lang="en-US" altLang="ko-KR" i="1" u="sng" dirty="0" smtClean="0"/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Guy Steele's </a:t>
            </a:r>
            <a:r>
              <a:rPr lang="en-US" altLang="ko-KR" i="1" u="sng" dirty="0">
                <a:hlinkClick r:id="rId6"/>
              </a:rPr>
              <a:t>Common Lisp the Language, 2nd ed</a:t>
            </a:r>
            <a:r>
              <a:rPr lang="en-US" altLang="ko-KR" i="1" u="sng" dirty="0" smtClean="0">
                <a:hlinkClick r:id="rId6"/>
              </a:rPr>
              <a:t>.</a:t>
            </a:r>
            <a:endParaRPr lang="en-US" altLang="ko-KR" i="1" u="sng" dirty="0" smtClean="0"/>
          </a:p>
          <a:p>
            <a:pPr lvl="0"/>
            <a:endParaRPr lang="ko-KR" altLang="ko-KR" dirty="0"/>
          </a:p>
          <a:p>
            <a:pPr lvl="0"/>
            <a:r>
              <a:rPr lang="en-US" altLang="ko-KR" u="sng" dirty="0" err="1" smtClean="0">
                <a:hlinkClick r:id="rId7"/>
              </a:rPr>
              <a:t>LispWorks</a:t>
            </a:r>
            <a:r>
              <a:rPr lang="en-US" altLang="ko-KR" u="sng" dirty="0" smtClean="0">
                <a:hlinkClick r:id="rId7"/>
              </a:rPr>
              <a:t> </a:t>
            </a:r>
            <a:r>
              <a:rPr lang="en-US" altLang="ko-KR" u="sng" dirty="0" err="1">
                <a:hlinkClick r:id="rId7"/>
              </a:rPr>
              <a:t>HyperSpec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Wikipedia</a:t>
            </a:r>
          </a:p>
          <a:p>
            <a:pPr lvl="1"/>
            <a:r>
              <a:rPr lang="ko-KR" altLang="en-US" sz="2000" dirty="0" smtClean="0"/>
              <a:t>패러다임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함수형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절차형</a:t>
            </a:r>
            <a:r>
              <a:rPr lang="en-US" altLang="ko-KR" sz="2000" dirty="0" smtClean="0"/>
              <a:t>, reflective, meta</a:t>
            </a:r>
          </a:p>
          <a:p>
            <a:pPr lvl="1"/>
            <a:r>
              <a:rPr lang="ko-KR" altLang="en-US" sz="2000" dirty="0" smtClean="0"/>
              <a:t>타입     </a:t>
            </a:r>
            <a:r>
              <a:rPr lang="en-US" altLang="ko-KR" sz="2000" dirty="0" smtClean="0"/>
              <a:t>: Dynamic, strong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대게는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S-expression</a:t>
            </a:r>
          </a:p>
          <a:p>
            <a:r>
              <a:rPr lang="ko-KR" altLang="en-US" dirty="0" smtClean="0"/>
              <a:t>매크로</a:t>
            </a:r>
            <a:endParaRPr lang="en-US" altLang="ko-KR" dirty="0" smtClean="0"/>
          </a:p>
          <a:p>
            <a:r>
              <a:rPr lang="ko-KR" altLang="en-US" dirty="0" err="1" smtClean="0"/>
              <a:t>가비지콜랙션</a:t>
            </a:r>
            <a:endParaRPr lang="ko-KR" altLang="en-US" dirty="0" smtClean="0"/>
          </a:p>
          <a:p>
            <a:r>
              <a:rPr lang="ko-KR" altLang="en-US" dirty="0" smtClean="0"/>
              <a:t>인터프리터이자 컴파일러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프로그래밍 언어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First-class</a:t>
            </a:r>
          </a:p>
          <a:p>
            <a:pPr lvl="1"/>
            <a:r>
              <a:rPr lang="ko-KR" altLang="en-US" dirty="0" smtClean="0"/>
              <a:t> 함수 객체는 동적으로 생성될 수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인자로 넘기거나 반환할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사이드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(side effect)</a:t>
            </a:r>
            <a:r>
              <a:rPr lang="ko-KR" altLang="en-US" dirty="0"/>
              <a:t>가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But!, </a:t>
            </a:r>
            <a:r>
              <a:rPr lang="en-US" altLang="ko-KR" b="1" dirty="0" smtClean="0">
                <a:solidFill>
                  <a:srgbClr val="FF0000"/>
                </a:solidFill>
              </a:rPr>
              <a:t>pure</a:t>
            </a:r>
            <a:r>
              <a:rPr lang="en-US" altLang="ko-KR" dirty="0" smtClean="0">
                <a:solidFill>
                  <a:srgbClr val="FF0000"/>
                </a:solidFill>
              </a:rPr>
              <a:t> functional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b="1" dirty="0" smtClean="0">
                <a:solidFill>
                  <a:srgbClr val="FF0000"/>
                </a:solidFill>
              </a:rPr>
              <a:t>아님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나눔고딕코딩"/>
        <a:ea typeface="맑은 고딕"/>
        <a:cs typeface=""/>
      </a:majorFont>
      <a:minorFont>
        <a:latin typeface="나눔고딕코딩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2243</Words>
  <Application>Microsoft Office PowerPoint</Application>
  <PresentationFormat>화면 슬라이드 쇼(4:3)</PresentationFormat>
  <Paragraphs>559</Paragraphs>
  <Slides>72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( Lisp )</vt:lpstr>
      <vt:lpstr>@ Lisp</vt:lpstr>
      <vt:lpstr>Lisp가 뭘 의미하는 거야?</vt:lpstr>
      <vt:lpstr>AI 언어?</vt:lpstr>
      <vt:lpstr>Lisp Machine in MIT’s Museum</vt:lpstr>
      <vt:lpstr>표기법이 이상하고, 괄호가 많은 언어?</vt:lpstr>
      <vt:lpstr>괄호</vt:lpstr>
      <vt:lpstr>특징?</vt:lpstr>
      <vt:lpstr>함수형 프로그래밍 언어?</vt:lpstr>
      <vt:lpstr>Atom  &amp;  Expression</vt:lpstr>
      <vt:lpstr>@ REPL</vt:lpstr>
      <vt:lpstr>@ Atom</vt:lpstr>
      <vt:lpstr>심볼</vt:lpstr>
      <vt:lpstr>수</vt:lpstr>
      <vt:lpstr>수학 </vt:lpstr>
      <vt:lpstr>참과 거짓</vt:lpstr>
      <vt:lpstr>NIL</vt:lpstr>
      <vt:lpstr>@ Expression</vt:lpstr>
      <vt:lpstr>S-expression ?</vt:lpstr>
      <vt:lpstr>Cons cell ?</vt:lpstr>
      <vt:lpstr>car, cdr ?</vt:lpstr>
      <vt:lpstr>Cons cell &amp; car, cdr</vt:lpstr>
      <vt:lpstr>Lambda</vt:lpstr>
      <vt:lpstr>@ Lambda</vt:lpstr>
      <vt:lpstr>lambda</vt:lpstr>
      <vt:lpstr>funcall &amp; eval</vt:lpstr>
      <vt:lpstr>defun</vt:lpstr>
      <vt:lpstr>???</vt:lpstr>
      <vt:lpstr>Condition</vt:lpstr>
      <vt:lpstr>@ Condition</vt:lpstr>
      <vt:lpstr>if</vt:lpstr>
      <vt:lpstr>when, unless</vt:lpstr>
      <vt:lpstr>cond</vt:lpstr>
      <vt:lpstr>Binding</vt:lpstr>
      <vt:lpstr>Binding</vt:lpstr>
      <vt:lpstr>Let, let*</vt:lpstr>
      <vt:lpstr>flet, lables</vt:lpstr>
      <vt:lpstr>Lexical &amp; dynamic</vt:lpstr>
      <vt:lpstr>LISt Processing</vt:lpstr>
      <vt:lpstr>@ LISt Processing</vt:lpstr>
      <vt:lpstr>Quote, Unquote</vt:lpstr>
      <vt:lpstr>Macro</vt:lpstr>
      <vt:lpstr>cond macro</vt:lpstr>
      <vt:lpstr>cond expand</vt:lpstr>
      <vt:lpstr>DSL</vt:lpstr>
      <vt:lpstr>@ DSL</vt:lpstr>
      <vt:lpstr>DSL</vt:lpstr>
      <vt:lpstr>loop</vt:lpstr>
      <vt:lpstr>format</vt:lpstr>
      <vt:lpstr>CLOS</vt:lpstr>
      <vt:lpstr>clos</vt:lpstr>
      <vt:lpstr>슬라이드 52</vt:lpstr>
      <vt:lpstr>슬라이드 53</vt:lpstr>
      <vt:lpstr>Debug</vt:lpstr>
      <vt:lpstr>@ Debug</vt:lpstr>
      <vt:lpstr>step</vt:lpstr>
      <vt:lpstr>trace</vt:lpstr>
      <vt:lpstr>disassemble</vt:lpstr>
      <vt:lpstr>declare</vt:lpstr>
      <vt:lpstr>Foreign Function Interface</vt:lpstr>
      <vt:lpstr>Cffi-with-gcc</vt:lpstr>
      <vt:lpstr>Cffi-with-win32</vt:lpstr>
      <vt:lpstr>슬라이드 63</vt:lpstr>
      <vt:lpstr>More and More</vt:lpstr>
      <vt:lpstr>elisp</vt:lpstr>
      <vt:lpstr>abcl</vt:lpstr>
      <vt:lpstr>슬라이드 67</vt:lpstr>
      <vt:lpstr>참고자료</vt:lpstr>
      <vt:lpstr>Common Lisp:  A Gentle Introduction to Symbolic Computation</vt:lpstr>
      <vt:lpstr>Land of Lisp</vt:lpstr>
      <vt:lpstr>The Less than Rapid prototype</vt:lpstr>
      <vt:lpstr>links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 L i s p )</dc:title>
  <dc:creator>Registered User</dc:creator>
  <cp:lastModifiedBy>Registered User</cp:lastModifiedBy>
  <cp:revision>619</cp:revision>
  <dcterms:created xsi:type="dcterms:W3CDTF">2012-06-25T14:00:08Z</dcterms:created>
  <dcterms:modified xsi:type="dcterms:W3CDTF">2012-07-07T02:06:03Z</dcterms:modified>
</cp:coreProperties>
</file>