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60"/>
              </a:spcBef>
              <a:buClr>
                <a:srgbClr val="3F3F3F"/>
              </a:buClr>
              <a:buFont typeface="Arial"/>
              <a:buNone/>
              <a:defRPr strike="noStrike" u="none" b="0" cap="none" baseline="0" sz="2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480"/>
              </a:spcBef>
              <a:buClr>
                <a:srgbClr val="3F3F3F"/>
              </a:buClr>
              <a:buFont typeface="Arial"/>
              <a:buNone/>
              <a:defRPr strike="noStrike" u="none" b="0" cap="none" baseline="0" sz="24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3F3F3F"/>
              </a:buClr>
              <a:buNone/>
              <a:defRPr sz="2000">
                <a:solidFill>
                  <a:srgbClr val="3F3F3F"/>
                </a:solidFill>
              </a:defRPr>
            </a:lvl1pPr>
            <a:lvl2pPr rtl="0" indent="0" marL="457200">
              <a:buClr>
                <a:srgbClr val="3F3F3F"/>
              </a:buClr>
              <a:buNone/>
              <a:defRPr sz="1800">
                <a:solidFill>
                  <a:srgbClr val="3F3F3F"/>
                </a:solidFill>
              </a:defRPr>
            </a:lvl2pPr>
            <a:lvl3pPr rtl="0" indent="0" marL="914400">
              <a:buClr>
                <a:srgbClr val="3F3F3F"/>
              </a:buClr>
              <a:buNone/>
              <a:defRPr sz="1600">
                <a:solidFill>
                  <a:srgbClr val="3F3F3F"/>
                </a:solidFill>
              </a:defRPr>
            </a:lvl3pPr>
            <a:lvl4pPr rtl="0" indent="0" marL="13716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4pPr>
            <a:lvl5pPr rtl="0" indent="0" marL="18288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5pPr>
            <a:lvl6pPr rtl="0" indent="0" marL="22860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6pPr>
            <a:lvl7pPr rtl="0" indent="0" marL="27432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7pPr>
            <a:lvl8pPr rtl="0" indent="0" marL="32004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8pPr>
            <a:lvl9pPr rtl="0" indent="0" marL="36576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tackoverflow.com/questions/4442314/differences-between-pattern-matching-and-unification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Destructurning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Destructuring is a generalization of assignment.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Dbind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dbind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(pat seq &amp;body body)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(let ((gseq (gensym)))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`(let ((,gseq ,seq))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,(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dbind-ex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destruc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pat gseq #'atom) body))))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dbind는 destructuring-bind처럼 런타임시 주어진 시퀀스가 예상했던 원소를 얻지 못한다면, 에러를 발생한다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with-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with-matrix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배열의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순서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기반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with-array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배열의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좌표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기반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with-struct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구조체의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필드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기반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18.3 Reference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let대신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symbol-macrolet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확장되게 만듬으로써, </a:t>
            </a:r>
            <a:r>
              <a:rPr strike="noStrike" u="none" b="0" cap="none" baseline="0" sz="32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call-by-name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버전의 destructuring 매크로를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with-places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with-places (pat seq &amp;body body)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(let ((gseq (gensym)))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`(let ((,gseq ,seq))</a:t>
            </a:r>
            <a:b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,(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wplac-ex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(destruc pat gseq #'atom) body))))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Wplac-ex 내부는 앞선 dbind-ex와 유사하며, let이 symbol-macrolet으로 바뀌었다.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18.4 Matching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destructuring이 일반화된 </a:t>
            </a:r>
            <a:r>
              <a:rPr lang="en-US">
                <a:solidFill>
                  <a:srgbClr val="000000"/>
                </a:solidFill>
              </a:rPr>
              <a:t>대입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작업이라면,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패턴매칭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일반화된 destructuring이다.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``패턴매칭''이란 용어는 여러 의미를 지니고 있지만, 여기선,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변수를 포함하고 있는 두 자료구조를 비교하여, 두개가 동일하면 변수에 값을 </a:t>
            </a:r>
            <a:r>
              <a:rPr lang="en-US">
                <a:solidFill>
                  <a:srgbClr val="FF0000"/>
                </a:solidFill>
              </a:rPr>
              <a:t>대입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하는 것을 의미하기로 한다.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단일화(Unification)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패턴매칭과 단일화는 다르다.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패턴매칭은 </a:t>
            </a:r>
            <a:r>
              <a:rPr strike="noStrike" u="none" b="0" cap="none" baseline="0" sz="22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단방향</a:t>
            </a: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단일화는 </a:t>
            </a:r>
            <a:r>
              <a:rPr strike="noStrike" u="none" b="0" cap="none" baseline="0" sz="22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양방향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Y</a:t>
            </a:r>
            <a:b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41666"/>
              <a:buFont typeface="Arial"/>
              <a:buChar char="•"/>
            </a:pPr>
            <a:r>
              <a:rPr strike="noStrike" u="none" b="0" cap="none" baseline="0" sz="1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패턴매칭에선 첫번째 라인부터 에러(Y가 bind되지 않았기에) – Erlang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41666"/>
              <a:buFont typeface="Arial"/>
              <a:buChar char="•"/>
            </a:pPr>
            <a:r>
              <a:rPr strike="noStrike" u="none" b="0" cap="none" baseline="0" sz="1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단일화에선 Y는 5의 값을 갖게됨. – Prolog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7681"/>
              <a:buFont typeface="Arial"/>
              <a:buChar char="•"/>
            </a:pPr>
            <a:r>
              <a:rPr strike="noStrike" u="sng" b="0" cap="none" baseline="0" sz="225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http://stackoverflow.com/questions/4442314/differences-between-pattern-matching-and-unification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Unification은 pattern matching을 제네럴하게….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인자로 받은것을 원소끼리 비교하여 변수에 값을 </a:t>
            </a:r>
            <a:r>
              <a:rPr lang="en-US"/>
              <a:t>대입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수 있도록 만들어 줌(</a:t>
            </a:r>
            <a:r>
              <a:rPr strike="noStrike" u="none" b="0" cap="none" baseline="0" sz="3200" lang="en-US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strike="noStrike" u="none" b="0" cap="none" baseline="0" sz="3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(match '(p ?x b ?y a) '(p ?y b c a))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((?Y . C) (?X . ?Y)) ;; 매치시 cons로 묶어줌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;; 매치했는지 알려주는 flag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Ex)match</a:t>
            </a:r>
          </a:p>
        </p:txBody>
      </p:sp>
      <p:sp>
        <p:nvSpPr>
          <p:cNvPr id="184" name="Shape 184"/>
          <p:cNvSpPr/>
          <p:nvPr/>
        </p:nvSpPr>
        <p:spPr>
          <a:xfrm>
            <a:off y="1628800" x="539552"/>
            <a:ext cy="3785651" cx="82089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(defun match (x y &amp;optional binds)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(acond2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((or (eql x y) (eql x '_) (eql y '_)) (values binds 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((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binds) (match it y binds))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((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binds) (match x it binds))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((varsym? x)       (values (cons (cons x y) binds) 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((varsym? y)       (values (cons (cons y x) binds) 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((and (consp x) (consp y) (match (car x) (car y) binds))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(match (cdr x) (cdr y) it))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(t                 (values nil nil))))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if-match ( 1 )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(defun abab (seq)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(if-match (?x ?y ?x ?y) seq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(values ?x ?y)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nil))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앞선 match와 binding을 이용하여 if-match를 구현.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if-match ( 1 )</a:t>
            </a:r>
          </a:p>
        </p:txBody>
      </p:sp>
      <p:sp>
        <p:nvSpPr>
          <p:cNvPr id="196" name="Shape 196"/>
          <p:cNvSpPr/>
          <p:nvPr/>
        </p:nvSpPr>
        <p:spPr>
          <a:xfrm>
            <a:off y="2060848" x="395536"/>
            <a:ext cy="3539430" cx="83164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if-match (pat seq then &amp;optional else)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`(aif2 (match ',pat ,seq)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(let ,(mapcar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#'(lambda (v) `(,v (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',v it)))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(vars-in then #'atom))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,then)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,else))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 :일반화시킨 </a:t>
            </a:r>
            <a:r>
              <a:rPr sz="3200" lang="en-US">
                <a:solidFill>
                  <a:srgbClr val="000000"/>
                </a:solidFill>
              </a:rPr>
              <a:t>대입</a:t>
            </a:r>
            <a:r>
              <a:rPr strike="noStrike" u="none" b="0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18.1 Destructuring on Lists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 소개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list를 destructruring하는 법.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18.2 Other Structures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dbind(destructuing-bind)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구현에 대해 설명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문자열, 벡터, 배열, 구조체를 destructuring하는 법.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18.3 Reference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인스턴스를 destructuring하는 법.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18.4 Matching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패턴매칭에 대해서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if-match구현(1, 2) 및 활용에 대해 설명.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If-match ( 2 ).1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앞선 if-match(1)은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짧지만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0" cap="none" baseline="0" sz="29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런타임시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너무 많은 일을 함(비효율적임)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이번에 소개할 if-match(2)는 </a:t>
            </a:r>
            <a:r>
              <a:rPr strike="noStrike" u="sng" b="1" cap="none" baseline="0" sz="295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길지만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0" cap="none" baseline="0" sz="29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컴파일시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많은 일을 함.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If-match의 첫번째 인자로 들어오는 것을 “일반변수”가 아닌 “패턴변수”로 제한한다면, </a:t>
            </a:r>
            <a:r>
              <a:rPr strike="noStrike" u="none" b="0" cap="none" baseline="0" sz="29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컴파일시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Match에 관여하는변수를 알 수 있을 것이다.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If-match ( 2 ).2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“패턴변수”는 Quote되는게 아니라, 평가된다.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일반변수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”와 “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quote된 표현식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”을 “패턴변수”로 이용할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if-match ( 2 )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if-match2 (pat seq then &amp;optional else)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`(let ,(mapcar #'(lambda (v) `(,v ',(gensym)))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(vars-in pat #'simple?))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pat-match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,pat ,seq ,then ,else)))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pat-match (pat seq then else)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(if (simple? pat)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match1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…..               ---- A</a:t>
            </a:r>
            <a:b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with-gensym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……       ---- B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– 뒤에 계속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- gensym에 의해 “패턴변수”는 bind되지 않았기에,  binding하는 코드를 생성함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match1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(defun match1 (refs then else)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(dbind ((pat expr) . rest) refs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(cond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((gensym? pat) …. -- A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((var? pat) …..       -- B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: length-test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: binding작업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394p - 244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?x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재활용하고자 한다면?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(if-match (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?x 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?rest1) lst1</a:t>
            </a:r>
            <a:b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(if-match (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?x 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?rest2) lst2</a:t>
            </a:r>
            <a:b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?x))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추후에 나올 19장 with-answer과, 24장의  with-inference로 해결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마치며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간단한? Destructuring에서 시작하여, 멋드러진 match까지 살펴봄.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나머지 장에서는 이러한 철학에 기반을 둔 프로그램에 대해 설명함.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18.1 Destructuring on Lists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대입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(assign)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seq, setf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접근(access) &amp; </a:t>
            </a:r>
            <a:r>
              <a:rPr lang="en-US">
                <a:solidFill>
                  <a:srgbClr val="000000"/>
                </a:solidFill>
              </a:rPr>
              <a:t>대입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(assign)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destructuring-bind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Destructuring-bind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2780927" x="457200"/>
            <a:ext cy="334523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CLTL2에서, Common Lisp는 destructurning-bind란 새로운 매크로를 추가했다.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destrucing-bind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581128" x="457200"/>
            <a:ext cy="154503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코드가 짧아질 뿐만아니라, 보다 명확해졌다.</a:t>
            </a:r>
          </a:p>
        </p:txBody>
      </p:sp>
      <p:sp>
        <p:nvSpPr>
          <p:cNvPr id="110" name="Shape 110"/>
          <p:cNvSpPr/>
          <p:nvPr/>
        </p:nvSpPr>
        <p:spPr>
          <a:xfrm>
            <a:off y="1844824" x="467543"/>
            <a:ext cy="1938991" cx="38164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CLTL1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에서는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(let ((x (first lst))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(y (second lst))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(z (third lst)))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(list x y z))</a:t>
            </a:r>
          </a:p>
        </p:txBody>
      </p:sp>
      <p:sp>
        <p:nvSpPr>
          <p:cNvPr id="111" name="Shape 111"/>
          <p:cNvSpPr/>
          <p:nvPr/>
        </p:nvSpPr>
        <p:spPr>
          <a:xfrm>
            <a:off y="1772816" x="4283967"/>
            <a:ext cy="1200329" cx="4392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CLTL2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들어서는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(destructuring-bind (x y z) lst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(list x y z))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Destructuring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Destructuring작업은 CLTL1 Common Lisp에서도 존재했었다.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지금은 따로 분리가 됬지만, 사실 destructuring-bind은 매크로 매개변수 리스트를 분리시키는데 사용했던 코드이다.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18.2 Other Structures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리스트를 destructuring하는데에는 제한을 걸 필요가 없다.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그렇지만, 복잡한 객체에는 제한을 두어야 한다.</a:t>
            </a:r>
          </a:p>
          <a:p>
            <a:r>
              <a:t/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(dbind (a (b . c) &amp;rest d) '(1 "fribble" 2 3 4)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(list a b c d))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#\f "ribble" (2 3 4))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문자열과 백터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68759" x="395536"/>
            <a:ext cy="558924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read-macro 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#\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문자를 표현하기 위해 사용됨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CL-USER&gt; (coerce "123" 'list)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#\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#\2 #\3)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read-macro </a:t>
            </a: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#(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벡터를 표현하기 위해 사용됨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CL-USER&gt; (vector 1 2 3)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#(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1 2 3)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CL-USER&gt; (make-array 3 :initial-contents '(1 2 3))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#(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1 2 3)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CL-USER&gt; (make-array '(2 3) :initial-contents '((1 2 3) (4 5 6)))</a:t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#2A(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2 3) (4 5 6))</a:t>
            </a:r>
          </a:p>
          <a:p>
            <a:r>
              <a:t/>
            </a:r>
          </a:p>
          <a:p>
            <a:pPr algn="l" rtl="0" lvl="1" marR="0" indent="-285750" marL="742950">
              <a:spcBef>
                <a:spcPts val="440"/>
              </a:spcBef>
              <a:buClr>
                <a:schemeClr val="dk1"/>
              </a:buClr>
              <a:buSzPct val="98484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*print-array*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Dbind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봐왔던 매크로들과 비교하자면,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dbind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규모가 큰 편이지만,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Lisp 프로그래밍에 관한 general lesson을 담고있기에, 단순히 어떻게 동작하는지 이해하는데 그치는게 아니라, 이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매크로의 구현에 대해 공부할 가치가 있다.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