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74" r:id="rId12"/>
    <p:sldId id="275" r:id="rId13"/>
    <p:sldId id="276" r:id="rId14"/>
    <p:sldId id="277" r:id="rId15"/>
    <p:sldId id="278" r:id="rId16"/>
    <p:sldId id="279" r:id="rId17"/>
    <p:sldId id="280" r:id="rId18"/>
    <p:sldId id="281" r:id="rId19"/>
    <p:sldId id="282" r:id="rId20"/>
    <p:sldId id="283" r:id="rId21"/>
    <p:sldId id="284" r:id="rId22"/>
    <p:sldId id="301" r:id="rId23"/>
    <p:sldId id="285" r:id="rId24"/>
    <p:sldId id="286" r:id="rId25"/>
    <p:sldId id="288" r:id="rId26"/>
    <p:sldId id="289" r:id="rId27"/>
    <p:sldId id="290" r:id="rId28"/>
    <p:sldId id="292" r:id="rId29"/>
    <p:sldId id="293" r:id="rId30"/>
    <p:sldId id="294" r:id="rId31"/>
    <p:sldId id="295" r:id="rId32"/>
    <p:sldId id="296" r:id="rId33"/>
    <p:sldId id="297" r:id="rId34"/>
    <p:sldId id="298" r:id="rId35"/>
    <p:sldId id="299" r:id="rId36"/>
    <p:sldId id="300" r:id="rId37"/>
  </p:sldIdLst>
  <p:sldSz cx="9144000" cy="5143500" type="screen16x9"/>
  <p:notesSz cx="6858000" cy="9144000"/>
  <p:embeddedFontLst>
    <p:embeddedFont>
      <p:font typeface="Bahnschrift Light" panose="020B0502040204020203" pitchFamily="34" charset="0"/>
      <p:regular r:id="rId39"/>
    </p:embeddedFont>
    <p:embeddedFont>
      <p:font typeface="Bahnschrift SemiBold" panose="020B0502040204020203" pitchFamily="34" charset="0"/>
      <p:bold r:id="rId40"/>
    </p:embeddedFont>
    <p:embeddedFont>
      <p:font typeface="Bodoni MT Black" panose="020B0604020202020204" charset="0"/>
      <p:bold r:id="rId41"/>
      <p:boldItalic r:id="rId42"/>
    </p:embeddedFont>
    <p:embeddedFont>
      <p:font typeface="Berlin Sans FB" panose="020E0602020502020306" pitchFamily="34" charset="0"/>
      <p:regular r:id="rId43"/>
      <p:bold r:id="rId44"/>
    </p:embeddedFont>
    <p:embeddedFont>
      <p:font typeface="Agency FB" panose="020B0604020202020204" charset="0"/>
      <p:regular r:id="rId45"/>
      <p:bold r:id="rId46"/>
    </p:embeddedFont>
    <p:embeddedFont>
      <p:font typeface="Lucida Sans Unicode" panose="020B0602030504020204" pitchFamily="34" charset="0"/>
      <p:regular r:id="rId47"/>
    </p:embeddedFont>
    <p:embeddedFont>
      <p:font typeface="Wingdings 2" panose="05020102010507070707" pitchFamily="18" charset="2"/>
      <p:regular r:id="rId48"/>
    </p:embeddedFont>
    <p:embeddedFont>
      <p:font typeface="Wingdings 3" panose="05040102010807070707" pitchFamily="18" charset="2"/>
      <p:regular r:id="rId49"/>
    </p:embeddedFont>
    <p:embeddedFont>
      <p:font typeface="Caesar Dressing" panose="020B0604020202020204" charset="0"/>
      <p:regular r:id="rId50"/>
    </p:embeddedFont>
    <p:embeddedFont>
      <p:font typeface="Berlin Sans FB Demi" panose="020E0802020502020306" pitchFamily="34" charset="0"/>
      <p:bold r:id="rId51"/>
    </p:embeddedFont>
    <p:embeddedFont>
      <p:font typeface="Verdana" panose="020B0604030504040204" pitchFamily="34" charset="0"/>
      <p:regular r:id="rId52"/>
      <p:bold r:id="rId53"/>
      <p:italic r:id="rId54"/>
      <p:boldItalic r:id="rId55"/>
    </p:embeddedFont>
    <p:embeddedFont>
      <p:font typeface="Bradley Hand ITC" panose="020B0604020202020204" charset="0"/>
      <p:regular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181506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76df101a_1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76df101a_1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205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38bd6643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38bd664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4022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538bd6643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538bd6643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5732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38bd66432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538bd6643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0151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538bd66432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538bd66432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9548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38bd66432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38bd6643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725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538bd66432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538bd6643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8454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38bd66432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38bd6643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4562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538bd6643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538bd6643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883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38bd66432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38bd6643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6036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4b51f7eb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4b51f7e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2308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e76df101a_1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e76df101a_1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0491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4b51f7eb2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4b51f7eb2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80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4b51f7eb2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b51f7eb2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034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4b51f7eb2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4b51f7eb2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1685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4b51f7eb2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b51f7eb2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5932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4b51f7eb2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4b51f7eb2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7518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4b51f7eb2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4b51f7eb2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37112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b51f7eb2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b51f7eb2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21073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4b51f7eb2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4b51f7eb2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8125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4b51f7eb2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4b51f7eb2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21611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4b51f7eb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4b51f7eb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1597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e76df101a_1_1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e76df101a_1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24634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4b51f7eb2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4b51f7eb2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74981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4b51f7eb25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4b51f7eb2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7165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4b51f7eb25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4b51f7eb2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61420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4b51f7eb25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4b51f7eb25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32969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4b51f7eb2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4b51f7eb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7043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4b51f7eb2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4b51f7eb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4691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e76df101a_1_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e76df101a_1_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4393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e76df101a_1_1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e76df101a_1_1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920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e76df101a_1_1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e76df101a_1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7621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38bd664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38bd664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6360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38bd6643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38bd6643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4109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38bd6643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38bd6643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7847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27-Nov-22</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10997"/>
            <a:ext cx="8229600" cy="328955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27-Nov-22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1"/>
            <a:ext cx="6324600" cy="419457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27-Nov-22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0"/>
        <p:cNvGrpSpPr/>
        <p:nvPr/>
      </p:nvGrpSpPr>
      <p:grpSpPr>
        <a:xfrm>
          <a:off x="0" y="0"/>
          <a:ext cx="0" cy="0"/>
          <a:chOff x="0" y="0"/>
          <a:chExt cx="0" cy="0"/>
        </a:xfrm>
      </p:grpSpPr>
      <p:sp>
        <p:nvSpPr>
          <p:cNvPr id="58" name="Google Shape;58;p13"/>
          <p:cNvSpPr txBox="1">
            <a:spLocks noGrp="1"/>
          </p:cNvSpPr>
          <p:nvPr>
            <p:ph type="title"/>
          </p:nvPr>
        </p:nvSpPr>
        <p:spPr>
          <a:xfrm>
            <a:off x="505475" y="1375100"/>
            <a:ext cx="8043000" cy="10869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a:endParaRPr/>
          </a:p>
        </p:txBody>
      </p:sp>
      <p:sp>
        <p:nvSpPr>
          <p:cNvPr id="59" name="Google Shape;59;p13"/>
          <p:cNvSpPr txBox="1">
            <a:spLocks noGrp="1"/>
          </p:cNvSpPr>
          <p:nvPr>
            <p:ph type="subTitle" idx="1"/>
          </p:nvPr>
        </p:nvSpPr>
        <p:spPr>
          <a:xfrm>
            <a:off x="505475" y="2759992"/>
            <a:ext cx="4862400" cy="3624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666666"/>
              </a:buClr>
              <a:buSzPts val="1200"/>
              <a:buNone/>
              <a:defRPr sz="1200">
                <a:solidFill>
                  <a:srgbClr val="666666"/>
                </a:solidFill>
              </a:defRPr>
            </a:lvl1pPr>
            <a:lvl2pPr lvl="1" algn="l">
              <a:lnSpc>
                <a:spcPct val="100000"/>
              </a:lnSpc>
              <a:spcBef>
                <a:spcPts val="0"/>
              </a:spcBef>
              <a:spcAft>
                <a:spcPts val="0"/>
              </a:spcAft>
              <a:buClr>
                <a:srgbClr val="666666"/>
              </a:buClr>
              <a:buSzPts val="1200"/>
              <a:buNone/>
              <a:defRPr sz="1200">
                <a:solidFill>
                  <a:srgbClr val="666666"/>
                </a:solidFill>
              </a:defRPr>
            </a:lvl2pPr>
            <a:lvl3pPr lvl="2" algn="l">
              <a:lnSpc>
                <a:spcPct val="100000"/>
              </a:lnSpc>
              <a:spcBef>
                <a:spcPts val="0"/>
              </a:spcBef>
              <a:spcAft>
                <a:spcPts val="0"/>
              </a:spcAft>
              <a:buClr>
                <a:srgbClr val="666666"/>
              </a:buClr>
              <a:buSzPts val="1200"/>
              <a:buNone/>
              <a:defRPr sz="1200">
                <a:solidFill>
                  <a:srgbClr val="666666"/>
                </a:solidFill>
              </a:defRPr>
            </a:lvl3pPr>
            <a:lvl4pPr lvl="3" algn="l">
              <a:lnSpc>
                <a:spcPct val="100000"/>
              </a:lnSpc>
              <a:spcBef>
                <a:spcPts val="0"/>
              </a:spcBef>
              <a:spcAft>
                <a:spcPts val="0"/>
              </a:spcAft>
              <a:buClr>
                <a:srgbClr val="666666"/>
              </a:buClr>
              <a:buSzPts val="1200"/>
              <a:buNone/>
              <a:defRPr sz="1200">
                <a:solidFill>
                  <a:srgbClr val="666666"/>
                </a:solidFill>
              </a:defRPr>
            </a:lvl4pPr>
            <a:lvl5pPr lvl="4" algn="l">
              <a:lnSpc>
                <a:spcPct val="100000"/>
              </a:lnSpc>
              <a:spcBef>
                <a:spcPts val="0"/>
              </a:spcBef>
              <a:spcAft>
                <a:spcPts val="0"/>
              </a:spcAft>
              <a:buClr>
                <a:srgbClr val="666666"/>
              </a:buClr>
              <a:buSzPts val="1200"/>
              <a:buNone/>
              <a:defRPr sz="1200">
                <a:solidFill>
                  <a:srgbClr val="666666"/>
                </a:solidFill>
              </a:defRPr>
            </a:lvl5pPr>
            <a:lvl6pPr lvl="5" algn="l">
              <a:lnSpc>
                <a:spcPct val="100000"/>
              </a:lnSpc>
              <a:spcBef>
                <a:spcPts val="0"/>
              </a:spcBef>
              <a:spcAft>
                <a:spcPts val="0"/>
              </a:spcAft>
              <a:buClr>
                <a:srgbClr val="666666"/>
              </a:buClr>
              <a:buSzPts val="1200"/>
              <a:buNone/>
              <a:defRPr sz="1200">
                <a:solidFill>
                  <a:srgbClr val="666666"/>
                </a:solidFill>
              </a:defRPr>
            </a:lvl6pPr>
            <a:lvl7pPr lvl="6" algn="l">
              <a:lnSpc>
                <a:spcPct val="100000"/>
              </a:lnSpc>
              <a:spcBef>
                <a:spcPts val="0"/>
              </a:spcBef>
              <a:spcAft>
                <a:spcPts val="0"/>
              </a:spcAft>
              <a:buClr>
                <a:srgbClr val="666666"/>
              </a:buClr>
              <a:buSzPts val="1200"/>
              <a:buNone/>
              <a:defRPr sz="1200">
                <a:solidFill>
                  <a:srgbClr val="666666"/>
                </a:solidFill>
              </a:defRPr>
            </a:lvl7pPr>
            <a:lvl8pPr lvl="7" algn="l">
              <a:lnSpc>
                <a:spcPct val="100000"/>
              </a:lnSpc>
              <a:spcBef>
                <a:spcPts val="0"/>
              </a:spcBef>
              <a:spcAft>
                <a:spcPts val="0"/>
              </a:spcAft>
              <a:buClr>
                <a:srgbClr val="666666"/>
              </a:buClr>
              <a:buSzPts val="1200"/>
              <a:buNone/>
              <a:defRPr sz="1200">
                <a:solidFill>
                  <a:srgbClr val="666666"/>
                </a:solidFill>
              </a:defRPr>
            </a:lvl8pPr>
            <a:lvl9pPr lvl="8" algn="l">
              <a:lnSpc>
                <a:spcPct val="100000"/>
              </a:lnSpc>
              <a:spcBef>
                <a:spcPts val="0"/>
              </a:spcBef>
              <a:spcAft>
                <a:spcPts val="0"/>
              </a:spcAft>
              <a:buClr>
                <a:srgbClr val="666666"/>
              </a:buClr>
              <a:buSzPts val="1200"/>
              <a:buNone/>
              <a:defRPr sz="1200">
                <a:solidFill>
                  <a:srgbClr val="666666"/>
                </a:solidFill>
              </a:defRPr>
            </a:lvl9pPr>
          </a:lstStyle>
          <a:p>
            <a:endParaRPr/>
          </a:p>
        </p:txBody>
      </p:sp>
      <p:sp>
        <p:nvSpPr>
          <p:cNvPr id="60" name="Google Shape;60;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27-Nov-22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27-Nov-22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27-Nov-22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4213AF-26F6-41FA-8D85-E2C5388D6E58}" type="datetimeFigureOut">
              <a:rPr lang="en-US" smtClean="0"/>
              <a:pPr/>
              <a:t>27-Nov-22</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44213AF-26F6-41FA-8D85-E2C5388D6E58}" type="datetimeFigureOut">
              <a:rPr lang="en-US" smtClean="0"/>
              <a:pPr/>
              <a:t>27-Nov-22</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4213AF-26F6-41FA-8D85-E2C5388D6E58}" type="datetimeFigureOut">
              <a:rPr lang="en-US" smtClean="0"/>
              <a:pPr/>
              <a:t>27-Nov-22</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extLst/>
          </a:lstStyle>
          <a:p>
            <a:fld id="{544213AF-26F6-41FA-8D85-E2C5388D6E58}" type="datetimeFigureOut">
              <a:rPr lang="en-US" smtClean="0"/>
              <a:pPr/>
              <a:t>27-Nov-22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27-Nov-22</a:t>
            </a:fld>
            <a:endParaRPr lang="en-US">
              <a:solidFill>
                <a:schemeClr val="tx1"/>
              </a:solidFill>
            </a:endParaRPr>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27-Nov-22</a:t>
            </a:fld>
            <a:endParaRPr lang="en-US" sz="1000" dirty="0">
              <a:solidFill>
                <a:schemeClr val="tx1"/>
              </a:solidFill>
            </a:endParaRPr>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592200" y="929195"/>
            <a:ext cx="7959600" cy="156963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Clr>
                <a:schemeClr val="dk1"/>
              </a:buClr>
              <a:buSzPts val="1100"/>
              <a:buFont typeface="Arial"/>
              <a:buNone/>
            </a:pPr>
            <a:r>
              <a:rPr lang="en-GB" sz="4500" u="sng" dirty="0" smtClean="0">
                <a:solidFill>
                  <a:srgbClr val="0D47A1"/>
                </a:solidFill>
                <a:latin typeface="Bodoni MT Black" pitchFamily="18" charset="0"/>
                <a:ea typeface="Caesar Dressing"/>
                <a:cs typeface="Caesar Dressing"/>
                <a:sym typeface="Caesar Dressing"/>
              </a:rPr>
              <a:t>EMAIL SMS SPAM CLASSIFIER </a:t>
            </a:r>
            <a:r>
              <a:rPr lang="en-GB" sz="4500" b="1" u="sng" dirty="0" smtClean="0">
                <a:solidFill>
                  <a:srgbClr val="0D47A1"/>
                </a:solidFill>
                <a:latin typeface="Bodoni MT Black" pitchFamily="18" charset="0"/>
                <a:ea typeface="Caesar Dressing"/>
                <a:cs typeface="Caesar Dressing"/>
                <a:sym typeface="Caesar Dressing"/>
              </a:rPr>
              <a:t>.</a:t>
            </a:r>
            <a:endParaRPr sz="4500" b="1" u="sng" dirty="0">
              <a:solidFill>
                <a:srgbClr val="0D47A1"/>
              </a:solidFill>
              <a:latin typeface="Bodoni MT Black" pitchFamily="18" charset="0"/>
              <a:ea typeface="Caesar Dressing"/>
              <a:cs typeface="Caesar Dressing"/>
              <a:sym typeface="Caesar Dressing"/>
            </a:endParaRPr>
          </a:p>
        </p:txBody>
      </p:sp>
      <p:sp>
        <p:nvSpPr>
          <p:cNvPr id="66" name="Google Shape;66;p14"/>
          <p:cNvSpPr txBox="1">
            <a:spLocks noGrp="1"/>
          </p:cNvSpPr>
          <p:nvPr>
            <p:ph type="subTitle" idx="1"/>
          </p:nvPr>
        </p:nvSpPr>
        <p:spPr>
          <a:xfrm>
            <a:off x="592200" y="2772400"/>
            <a:ext cx="7959600" cy="362400"/>
          </a:xfrm>
          <a:prstGeom prst="rect">
            <a:avLst/>
          </a:prstGeom>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GB" sz="1600" dirty="0" smtClean="0">
                <a:solidFill>
                  <a:srgbClr val="D62828"/>
                </a:solidFill>
                <a:latin typeface="Berlin Sans FB Demi" panose="020E0802020502020306" pitchFamily="34" charset="0"/>
                <a:ea typeface="Caesar Dressing"/>
                <a:cs typeface="Caesar Dressing"/>
                <a:sym typeface="Caesar Dressing"/>
              </a:rPr>
              <a:t>PRESENTATION BY: NETRA SAHEBRAO DALVI</a:t>
            </a:r>
            <a:endParaRPr lang="en-GB" sz="1600" dirty="0" smtClean="0">
              <a:solidFill>
                <a:schemeClr val="accent3">
                  <a:lumMod val="60000"/>
                  <a:lumOff val="40000"/>
                </a:schemeClr>
              </a:solidFill>
              <a:latin typeface="Berlin Sans FB Demi" panose="020E0802020502020306" pitchFamily="34" charset="0"/>
              <a:ea typeface="Caesar Dressing"/>
              <a:cs typeface="Caesar Dressing"/>
              <a:sym typeface="Caesar Dressing"/>
            </a:endParaRPr>
          </a:p>
          <a:p>
            <a:pPr marL="0" lvl="0" indent="0" algn="r" rtl="0">
              <a:lnSpc>
                <a:spcPct val="90000"/>
              </a:lnSpc>
              <a:spcBef>
                <a:spcPts val="0"/>
              </a:spcBef>
              <a:spcAft>
                <a:spcPts val="0"/>
              </a:spcAft>
              <a:buNone/>
            </a:pPr>
            <a:r>
              <a:rPr lang="en-GB" sz="1600" dirty="0" smtClean="0">
                <a:solidFill>
                  <a:srgbClr val="D62828"/>
                </a:solidFill>
                <a:latin typeface="Berlin Sans FB" panose="020E0602020502020306" pitchFamily="34" charset="0"/>
                <a:ea typeface="Caesar Dressing"/>
                <a:cs typeface="Caesar Dressing"/>
                <a:sym typeface="Caesar Dressing"/>
              </a:rPr>
              <a:t>BATCH NO : 29</a:t>
            </a:r>
            <a:endParaRPr lang="en-GB" sz="1600" dirty="0">
              <a:solidFill>
                <a:srgbClr val="D62828"/>
              </a:solidFill>
              <a:latin typeface="Bodoni MT Black" panose="020B0604020202020204" charset="0"/>
              <a:ea typeface="Caesar Dressing"/>
              <a:cs typeface="Caesar Dressing"/>
              <a:sym typeface="Caesar Dressing"/>
            </a:endParaRPr>
          </a:p>
          <a:p>
            <a:pPr marL="0" lvl="0" indent="0" algn="r" rtl="0">
              <a:lnSpc>
                <a:spcPct val="90000"/>
              </a:lnSpc>
              <a:spcBef>
                <a:spcPts val="0"/>
              </a:spcBef>
              <a:spcAft>
                <a:spcPts val="0"/>
              </a:spcAft>
              <a:buNone/>
            </a:pPr>
            <a:r>
              <a:rPr lang="en-GB" sz="1600" dirty="0" smtClean="0">
                <a:solidFill>
                  <a:srgbClr val="D62828"/>
                </a:solidFill>
                <a:latin typeface="Bodoni MT Black" panose="020B0604020202020204" charset="0"/>
                <a:ea typeface="Caesar Dressing"/>
                <a:cs typeface="Caesar Dressing"/>
                <a:sym typeface="Caesar Dressing"/>
              </a:rPr>
              <a:t>SME </a:t>
            </a:r>
            <a:r>
              <a:rPr lang="en-GB" sz="1600" smtClean="0">
                <a:solidFill>
                  <a:srgbClr val="D62828"/>
                </a:solidFill>
                <a:latin typeface="Bodoni MT Black" panose="020B0604020202020204" charset="0"/>
                <a:ea typeface="Caesar Dressing"/>
                <a:cs typeface="Caesar Dressing"/>
                <a:sym typeface="Caesar Dressing"/>
              </a:rPr>
              <a:t>: </a:t>
            </a:r>
            <a:r>
              <a:rPr lang="en-GB" sz="1600" smtClean="0">
                <a:solidFill>
                  <a:srgbClr val="D62828"/>
                </a:solidFill>
                <a:latin typeface="Bodoni MT Black" panose="020B0604020202020204" charset="0"/>
                <a:ea typeface="Caesar Dressing"/>
                <a:cs typeface="Caesar Dressing"/>
                <a:sym typeface="Caesar Dressing"/>
              </a:rPr>
              <a:t>SHWETANK </a:t>
            </a:r>
            <a:r>
              <a:rPr lang="en-GB" sz="1600" dirty="0" smtClean="0">
                <a:solidFill>
                  <a:srgbClr val="D62828"/>
                </a:solidFill>
                <a:latin typeface="Bodoni MT Black" panose="020B0604020202020204" charset="0"/>
                <a:ea typeface="Caesar Dressing"/>
                <a:cs typeface="Caesar Dressing"/>
                <a:sym typeface="Caesar Dressing"/>
              </a:rPr>
              <a:t>MISHRA</a:t>
            </a:r>
            <a:endParaRPr lang="en-GB" sz="1600" dirty="0" smtClean="0">
              <a:solidFill>
                <a:srgbClr val="D62828"/>
              </a:solidFill>
              <a:latin typeface="Berlin Sans FB" panose="020E0602020502020306" pitchFamily="34" charset="0"/>
              <a:ea typeface="Caesar Dressing"/>
              <a:cs typeface="Caesar Dressing"/>
              <a:sym typeface="Caesar Dressing"/>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21" name="Google Shape;121;p23"/>
          <p:cNvSpPr txBox="1">
            <a:spLocks noGrp="1"/>
          </p:cNvSpPr>
          <p:nvPr>
            <p:ph type="body" idx="1"/>
          </p:nvPr>
        </p:nvSpPr>
        <p:spPr>
          <a:xfrm>
            <a:off x="6190593" y="456125"/>
            <a:ext cx="2554013" cy="243140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Caesar Dressing"/>
                <a:ea typeface="Caesar Dressing"/>
                <a:cs typeface="Caesar Dressing"/>
                <a:sym typeface="Caesar Dressing"/>
              </a:rPr>
              <a:t>OBSERVATIONS</a:t>
            </a:r>
            <a:r>
              <a:rPr lang="en-GB" sz="1400" dirty="0">
                <a:solidFill>
                  <a:schemeClr val="dk1"/>
                </a:solidFill>
                <a:latin typeface="Caesar Dressing"/>
                <a:ea typeface="Caesar Dressing"/>
                <a:cs typeface="Caesar Dressing"/>
                <a:sym typeface="Caesar Dressing"/>
              </a:rPr>
              <a:t>:</a:t>
            </a:r>
            <a:endParaRPr sz="1400" dirty="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radley Hand ITC" pitchFamily="66" charset="0"/>
                <a:ea typeface="Caesar Dressing"/>
                <a:cs typeface="Caesar Dressing"/>
                <a:sym typeface="Caesar Dressing"/>
              </a:rPr>
              <a:t>From the pie chart we can notice approximately </a:t>
            </a:r>
            <a:r>
              <a:rPr lang="en-GB" sz="1400" dirty="0" smtClean="0">
                <a:solidFill>
                  <a:srgbClr val="434343"/>
                </a:solidFill>
                <a:latin typeface="Bradley Hand ITC" pitchFamily="66" charset="0"/>
                <a:ea typeface="Caesar Dressing"/>
                <a:cs typeface="Caesar Dressing"/>
                <a:sym typeface="Caesar Dressing"/>
              </a:rPr>
              <a:t>4827  </a:t>
            </a:r>
            <a:r>
              <a:rPr lang="en-GB" sz="1400" dirty="0">
                <a:solidFill>
                  <a:srgbClr val="434343"/>
                </a:solidFill>
                <a:latin typeface="Bradley Hand ITC" pitchFamily="66" charset="0"/>
                <a:ea typeface="Caesar Dressing"/>
                <a:cs typeface="Caesar Dressing"/>
                <a:sym typeface="Caesar Dressing"/>
              </a:rPr>
              <a:t>of the </a:t>
            </a:r>
            <a:r>
              <a:rPr lang="en-GB" sz="1400" dirty="0" smtClean="0">
                <a:solidFill>
                  <a:srgbClr val="434343"/>
                </a:solidFill>
                <a:latin typeface="Bradley Hand ITC" pitchFamily="66" charset="0"/>
                <a:ea typeface="Caesar Dressing"/>
                <a:cs typeface="Caesar Dressing"/>
                <a:sym typeface="Caesar Dressing"/>
              </a:rPr>
              <a:t>MESSAGE are SPAM, 747 of </a:t>
            </a:r>
            <a:r>
              <a:rPr lang="en-GB" sz="1400" dirty="0">
                <a:solidFill>
                  <a:srgbClr val="434343"/>
                </a:solidFill>
                <a:latin typeface="Bradley Hand ITC" pitchFamily="66" charset="0"/>
                <a:ea typeface="Caesar Dressing"/>
                <a:cs typeface="Caesar Dressing"/>
                <a:sym typeface="Caesar Dressing"/>
              </a:rPr>
              <a:t>the </a:t>
            </a:r>
            <a:r>
              <a:rPr lang="en-GB" sz="1400" dirty="0" smtClean="0">
                <a:solidFill>
                  <a:srgbClr val="434343"/>
                </a:solidFill>
                <a:latin typeface="Bradley Hand ITC" pitchFamily="66" charset="0"/>
                <a:ea typeface="Caesar Dressing"/>
                <a:cs typeface="Caesar Dressing"/>
                <a:sym typeface="Caesar Dressing"/>
              </a:rPr>
              <a:t> MESSEAGE are </a:t>
            </a:r>
            <a:r>
              <a:rPr lang="en-GB" sz="1400" dirty="0">
                <a:solidFill>
                  <a:srgbClr val="434343"/>
                </a:solidFill>
                <a:latin typeface="Bradley Hand ITC" pitchFamily="66" charset="0"/>
                <a:ea typeface="Caesar Dressing"/>
                <a:cs typeface="Caesar Dressing"/>
                <a:sym typeface="Caesar Dressing"/>
              </a:rPr>
              <a:t>rude and </a:t>
            </a:r>
            <a:r>
              <a:rPr lang="en-GB" sz="1400" dirty="0" smtClean="0">
                <a:solidFill>
                  <a:srgbClr val="434343"/>
                </a:solidFill>
                <a:latin typeface="Bradley Hand ITC" pitchFamily="66" charset="0"/>
                <a:ea typeface="Caesar Dressing"/>
                <a:cs typeface="Caesar Dressing"/>
                <a:sym typeface="Caesar Dressing"/>
              </a:rPr>
              <a:t> </a:t>
            </a:r>
            <a:r>
              <a:rPr lang="en-GB" sz="1400" dirty="0">
                <a:solidFill>
                  <a:srgbClr val="434343"/>
                </a:solidFill>
                <a:latin typeface="Bradley Hand ITC" pitchFamily="66" charset="0"/>
                <a:ea typeface="Caesar Dressing"/>
                <a:cs typeface="Caesar Dressing"/>
                <a:sym typeface="Caesar Dressing"/>
              </a:rPr>
              <a:t>are abuse. The count of </a:t>
            </a:r>
            <a:r>
              <a:rPr lang="en-GB" sz="1400" dirty="0" smtClean="0">
                <a:solidFill>
                  <a:srgbClr val="434343"/>
                </a:solidFill>
                <a:latin typeface="Bradley Hand ITC" pitchFamily="66" charset="0"/>
                <a:ea typeface="Caesar Dressing"/>
                <a:cs typeface="Caesar Dressing"/>
                <a:sym typeface="Caesar Dressing"/>
              </a:rPr>
              <a:t>SPAM </a:t>
            </a:r>
            <a:r>
              <a:rPr lang="en-GB" sz="1400" dirty="0">
                <a:solidFill>
                  <a:srgbClr val="434343"/>
                </a:solidFill>
                <a:latin typeface="Bradley Hand ITC" pitchFamily="66" charset="0"/>
                <a:ea typeface="Caesar Dressing"/>
                <a:cs typeface="Caesar Dressing"/>
                <a:sym typeface="Caesar Dressing"/>
              </a:rPr>
              <a:t>are high compared to other type of </a:t>
            </a:r>
            <a:r>
              <a:rPr lang="en-GB" sz="1400" dirty="0" smtClean="0">
                <a:solidFill>
                  <a:srgbClr val="434343"/>
                </a:solidFill>
                <a:latin typeface="Bradley Hand ITC" pitchFamily="66" charset="0"/>
                <a:ea typeface="Caesar Dressing"/>
                <a:cs typeface="Caesar Dressing"/>
                <a:sym typeface="Caesar Dressing"/>
              </a:rPr>
              <a:t>MESSAGE </a:t>
            </a:r>
            <a:r>
              <a:rPr lang="en-GB" sz="1400" dirty="0">
                <a:solidFill>
                  <a:srgbClr val="434343"/>
                </a:solidFill>
                <a:latin typeface="Bradley Hand ITC" pitchFamily="66" charset="0"/>
                <a:ea typeface="Caesar Dressing"/>
                <a:cs typeface="Caesar Dressing"/>
                <a:sym typeface="Caesar Dressing"/>
              </a:rPr>
              <a:t>and the count of threat comments are very less.</a:t>
            </a:r>
            <a:endParaRPr sz="1400" dirty="0">
              <a:solidFill>
                <a:srgbClr val="434343"/>
              </a:solidFill>
              <a:latin typeface="Bradley Hand ITC" pitchFamily="66" charset="0"/>
              <a:ea typeface="Caesar Dressing"/>
              <a:cs typeface="Caesar Dressing"/>
              <a:sym typeface="Caesar Dressing"/>
            </a:endParaRPr>
          </a:p>
        </p:txBody>
      </p:sp>
      <p:pic>
        <p:nvPicPr>
          <p:cNvPr id="5" name="Picture 4" descr="images.png"/>
          <p:cNvPicPr>
            <a:picLocks noChangeAspect="1"/>
          </p:cNvPicPr>
          <p:nvPr/>
        </p:nvPicPr>
        <p:blipFill>
          <a:blip r:embed="rId3"/>
          <a:stretch>
            <a:fillRect/>
          </a:stretch>
        </p:blipFill>
        <p:spPr>
          <a:xfrm>
            <a:off x="494478" y="1121814"/>
            <a:ext cx="2143125" cy="2143125"/>
          </a:xfrm>
          <a:prstGeom prst="rect">
            <a:avLst/>
          </a:prstGeom>
        </p:spPr>
      </p:pic>
      <p:pic>
        <p:nvPicPr>
          <p:cNvPr id="6" name="Picture 5" descr="Screenshot 2022-11-22 145605.png"/>
          <p:cNvPicPr>
            <a:picLocks noChangeAspect="1"/>
          </p:cNvPicPr>
          <p:nvPr/>
        </p:nvPicPr>
        <p:blipFill>
          <a:blip r:embed="rId4"/>
          <a:stretch>
            <a:fillRect/>
          </a:stretch>
        </p:blipFill>
        <p:spPr>
          <a:xfrm>
            <a:off x="2947959" y="1193269"/>
            <a:ext cx="2743583" cy="21053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84" name="Google Shape;184;p32"/>
          <p:cNvSpPr txBox="1">
            <a:spLocks noGrp="1"/>
          </p:cNvSpPr>
          <p:nvPr>
            <p:ph type="body" idx="1"/>
          </p:nvPr>
        </p:nvSpPr>
        <p:spPr>
          <a:xfrm>
            <a:off x="5292225" y="1984626"/>
            <a:ext cx="2912700" cy="151884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Caesar Dressing"/>
                <a:ea typeface="Caesar Dressing"/>
                <a:cs typeface="Caesar Dressing"/>
                <a:sym typeface="Caesar Dressing"/>
              </a:rPr>
              <a:t>OBSERVATIONS</a:t>
            </a:r>
            <a:r>
              <a:rPr lang="en-GB" sz="1600" dirty="0">
                <a:solidFill>
                  <a:schemeClr val="dk1"/>
                </a:solidFill>
                <a:latin typeface="Caesar Dressing"/>
                <a:ea typeface="Caesar Dressing"/>
                <a:cs typeface="Caesar Dressing"/>
                <a:sym typeface="Caesar Dressing"/>
              </a:rPr>
              <a:t>:</a:t>
            </a:r>
            <a:endParaRPr sz="1600" dirty="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radley Hand ITC" pitchFamily="66" charset="0"/>
                <a:ea typeface="Caesar Dressing"/>
                <a:cs typeface="Caesar Dressing"/>
                <a:sym typeface="Caesar Dressing"/>
              </a:rPr>
              <a:t>These are the toxic words which frequently appear in the Malignant column.</a:t>
            </a:r>
            <a:endParaRPr sz="1400" dirty="0">
              <a:solidFill>
                <a:srgbClr val="434343"/>
              </a:solidFill>
              <a:latin typeface="Bradley Hand ITC" pitchFamily="66" charset="0"/>
              <a:ea typeface="Caesar Dressing"/>
              <a:cs typeface="Caesar Dressing"/>
              <a:sym typeface="Caesar Dressing"/>
            </a:endParaRPr>
          </a:p>
        </p:txBody>
      </p:sp>
      <p:pic>
        <p:nvPicPr>
          <p:cNvPr id="185" name="Google Shape;185;p32"/>
          <p:cNvPicPr preferRelativeResize="0"/>
          <p:nvPr/>
        </p:nvPicPr>
        <p:blipFill>
          <a:blip r:embed="rId3">
            <a:alphaModFix/>
          </a:blip>
          <a:stretch>
            <a:fillRect/>
          </a:stretch>
        </p:blipFill>
        <p:spPr>
          <a:xfrm>
            <a:off x="311700" y="1124150"/>
            <a:ext cx="4248150" cy="359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91" name="Google Shape;191;p33"/>
          <p:cNvSpPr txBox="1">
            <a:spLocks noGrp="1"/>
          </p:cNvSpPr>
          <p:nvPr>
            <p:ph type="body" idx="1"/>
          </p:nvPr>
        </p:nvSpPr>
        <p:spPr>
          <a:xfrm>
            <a:off x="5292225" y="2068577"/>
            <a:ext cx="2912700" cy="151884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Caesar Dressing"/>
                <a:ea typeface="Caesar Dressing"/>
                <a:cs typeface="Caesar Dressing"/>
                <a:sym typeface="Caesar Dressing"/>
              </a:rPr>
              <a:t>OBSERVATIONS</a:t>
            </a:r>
            <a:r>
              <a:rPr lang="en-GB" sz="1600" dirty="0">
                <a:solidFill>
                  <a:schemeClr val="dk1"/>
                </a:solidFill>
                <a:latin typeface="Caesar Dressing"/>
                <a:ea typeface="Caesar Dressing"/>
                <a:cs typeface="Caesar Dressing"/>
                <a:sym typeface="Caesar Dressing"/>
              </a:rPr>
              <a:t>:</a:t>
            </a:r>
            <a:endParaRPr sz="1600" dirty="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radley Hand ITC" pitchFamily="66" charset="0"/>
                <a:ea typeface="Caesar Dressing"/>
                <a:cs typeface="Caesar Dressing"/>
                <a:sym typeface="Caesar Dressing"/>
              </a:rPr>
              <a:t>These are the toxic words which frequently appear in the Highly Malignant column.</a:t>
            </a:r>
            <a:endParaRPr sz="1400" dirty="0">
              <a:solidFill>
                <a:srgbClr val="434343"/>
              </a:solidFill>
              <a:latin typeface="Bradley Hand ITC" pitchFamily="66" charset="0"/>
              <a:ea typeface="Caesar Dressing"/>
              <a:cs typeface="Caesar Dressing"/>
              <a:sym typeface="Caesar Dressing"/>
            </a:endParaRPr>
          </a:p>
        </p:txBody>
      </p:sp>
      <p:pic>
        <p:nvPicPr>
          <p:cNvPr id="192" name="Google Shape;192;p33"/>
          <p:cNvPicPr preferRelativeResize="0"/>
          <p:nvPr/>
        </p:nvPicPr>
        <p:blipFill>
          <a:blip r:embed="rId3">
            <a:alphaModFix/>
          </a:blip>
          <a:stretch>
            <a:fillRect/>
          </a:stretch>
        </p:blipFill>
        <p:spPr>
          <a:xfrm>
            <a:off x="311700" y="1086950"/>
            <a:ext cx="4248150" cy="359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98" name="Google Shape;198;p34"/>
          <p:cNvSpPr txBox="1">
            <a:spLocks noGrp="1"/>
          </p:cNvSpPr>
          <p:nvPr>
            <p:ph type="body" idx="1"/>
          </p:nvPr>
        </p:nvSpPr>
        <p:spPr>
          <a:xfrm>
            <a:off x="5292225" y="2068577"/>
            <a:ext cx="2912700" cy="151884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Caesar Dressing"/>
                <a:ea typeface="Caesar Dressing"/>
                <a:cs typeface="Caesar Dressing"/>
                <a:sym typeface="Caesar Dressing"/>
              </a:rPr>
              <a:t>OBSERVATIONS</a:t>
            </a:r>
            <a:r>
              <a:rPr lang="en-GB" sz="1600" dirty="0">
                <a:solidFill>
                  <a:schemeClr val="dk1"/>
                </a:solidFill>
                <a:latin typeface="Caesar Dressing"/>
                <a:ea typeface="Caesar Dressing"/>
                <a:cs typeface="Caesar Dressing"/>
                <a:sym typeface="Caesar Dressing"/>
              </a:rPr>
              <a:t>:</a:t>
            </a:r>
            <a:endParaRPr sz="1600" dirty="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radley Hand ITC" pitchFamily="66" charset="0"/>
                <a:ea typeface="Caesar Dressing"/>
                <a:cs typeface="Caesar Dressing"/>
                <a:sym typeface="Caesar Dressing"/>
              </a:rPr>
              <a:t>These are the toxic words which frequently appear in the rude column.</a:t>
            </a:r>
            <a:endParaRPr sz="1400" dirty="0">
              <a:solidFill>
                <a:srgbClr val="434343"/>
              </a:solidFill>
              <a:latin typeface="Bradley Hand ITC" pitchFamily="66" charset="0"/>
              <a:ea typeface="Caesar Dressing"/>
              <a:cs typeface="Caesar Dressing"/>
              <a:sym typeface="Caesar Dressing"/>
            </a:endParaRPr>
          </a:p>
        </p:txBody>
      </p:sp>
      <p:pic>
        <p:nvPicPr>
          <p:cNvPr id="199" name="Google Shape;199;p34"/>
          <p:cNvPicPr preferRelativeResize="0"/>
          <p:nvPr/>
        </p:nvPicPr>
        <p:blipFill>
          <a:blip r:embed="rId3">
            <a:alphaModFix/>
          </a:blip>
          <a:stretch>
            <a:fillRect/>
          </a:stretch>
        </p:blipFill>
        <p:spPr>
          <a:xfrm>
            <a:off x="311700" y="1161325"/>
            <a:ext cx="4248150" cy="3590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205" name="Google Shape;205;p35"/>
          <p:cNvSpPr txBox="1">
            <a:spLocks noGrp="1"/>
          </p:cNvSpPr>
          <p:nvPr>
            <p:ph type="body" idx="1"/>
          </p:nvPr>
        </p:nvSpPr>
        <p:spPr>
          <a:xfrm>
            <a:off x="5292225" y="2161550"/>
            <a:ext cx="2912700" cy="1332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threat column.</a:t>
            </a:r>
            <a:endParaRPr sz="1400">
              <a:solidFill>
                <a:srgbClr val="434343"/>
              </a:solidFill>
              <a:latin typeface="Caesar Dressing"/>
              <a:ea typeface="Caesar Dressing"/>
              <a:cs typeface="Caesar Dressing"/>
              <a:sym typeface="Caesar Dressing"/>
            </a:endParaRPr>
          </a:p>
        </p:txBody>
      </p:sp>
      <p:pic>
        <p:nvPicPr>
          <p:cNvPr id="206" name="Google Shape;206;p35"/>
          <p:cNvPicPr preferRelativeResize="0"/>
          <p:nvPr/>
        </p:nvPicPr>
        <p:blipFill>
          <a:blip r:embed="rId3">
            <a:alphaModFix/>
          </a:blip>
          <a:stretch>
            <a:fillRect/>
          </a:stretch>
        </p:blipFill>
        <p:spPr>
          <a:xfrm>
            <a:off x="311700" y="1148925"/>
            <a:ext cx="4248150" cy="3590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212" name="Google Shape;212;p36"/>
          <p:cNvSpPr txBox="1">
            <a:spLocks noGrp="1"/>
          </p:cNvSpPr>
          <p:nvPr>
            <p:ph type="body" idx="1"/>
          </p:nvPr>
        </p:nvSpPr>
        <p:spPr>
          <a:xfrm>
            <a:off x="5292225" y="2161550"/>
            <a:ext cx="2912700" cy="1332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abuse column.</a:t>
            </a:r>
            <a:endParaRPr sz="1400">
              <a:solidFill>
                <a:srgbClr val="434343"/>
              </a:solidFill>
              <a:latin typeface="Caesar Dressing"/>
              <a:ea typeface="Caesar Dressing"/>
              <a:cs typeface="Caesar Dressing"/>
              <a:sym typeface="Caesar Dressing"/>
            </a:endParaRPr>
          </a:p>
        </p:txBody>
      </p:sp>
      <p:pic>
        <p:nvPicPr>
          <p:cNvPr id="213" name="Google Shape;213;p36"/>
          <p:cNvPicPr preferRelativeResize="0"/>
          <p:nvPr/>
        </p:nvPicPr>
        <p:blipFill>
          <a:blip r:embed="rId3">
            <a:alphaModFix/>
          </a:blip>
          <a:stretch>
            <a:fillRect/>
          </a:stretch>
        </p:blipFill>
        <p:spPr>
          <a:xfrm>
            <a:off x="311700" y="1161325"/>
            <a:ext cx="4248150" cy="3590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219" name="Google Shape;219;p37"/>
          <p:cNvSpPr txBox="1">
            <a:spLocks noGrp="1"/>
          </p:cNvSpPr>
          <p:nvPr>
            <p:ph type="body" idx="1"/>
          </p:nvPr>
        </p:nvSpPr>
        <p:spPr>
          <a:xfrm>
            <a:off x="5292225" y="2161550"/>
            <a:ext cx="2912700" cy="1332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loathe column.</a:t>
            </a:r>
            <a:endParaRPr sz="1400">
              <a:solidFill>
                <a:srgbClr val="434343"/>
              </a:solidFill>
              <a:latin typeface="Caesar Dressing"/>
              <a:ea typeface="Caesar Dressing"/>
              <a:cs typeface="Caesar Dressing"/>
              <a:sym typeface="Caesar Dressing"/>
            </a:endParaRPr>
          </a:p>
        </p:txBody>
      </p:sp>
      <p:pic>
        <p:nvPicPr>
          <p:cNvPr id="220" name="Google Shape;220;p37"/>
          <p:cNvPicPr preferRelativeResize="0"/>
          <p:nvPr/>
        </p:nvPicPr>
        <p:blipFill>
          <a:blip r:embed="rId3">
            <a:alphaModFix/>
          </a:blip>
          <a:stretch>
            <a:fillRect/>
          </a:stretch>
        </p:blipFill>
        <p:spPr>
          <a:xfrm>
            <a:off x="311700" y="1148925"/>
            <a:ext cx="4248150" cy="359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Caesar Dressing"/>
                <a:ea typeface="Caesar Dressing"/>
                <a:cs typeface="Caesar Dressing"/>
                <a:sym typeface="Caesar Dressing"/>
              </a:rPr>
              <a:t>DATA ANALYSIS STEPS.</a:t>
            </a:r>
            <a:endParaRPr sz="3011">
              <a:solidFill>
                <a:srgbClr val="D62828"/>
              </a:solidFill>
              <a:latin typeface="Caesar Dressing"/>
              <a:ea typeface="Caesar Dressing"/>
              <a:cs typeface="Caesar Dressing"/>
              <a:sym typeface="Caesar Dressing"/>
            </a:endParaRPr>
          </a:p>
        </p:txBody>
      </p:sp>
      <p:sp>
        <p:nvSpPr>
          <p:cNvPr id="226" name="Google Shape;226;p3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I have extracted some features and removed the feature “Id” to improve data normality and linearity.</a:t>
            </a:r>
            <a:endParaRPr sz="1600" dirty="0">
              <a:solidFill>
                <a:srgbClr val="434343"/>
              </a:solidFill>
              <a:latin typeface="Berlin Sans FB" pitchFamily="34" charset="0"/>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endParaRPr sz="1600" dirty="0">
              <a:solidFill>
                <a:srgbClr val="434343"/>
              </a:solidFill>
              <a:latin typeface="Berlin Sans FB" pitchFamily="34" charset="0"/>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Then created new column as </a:t>
            </a:r>
            <a:r>
              <a:rPr lang="en-GB" sz="1600" dirty="0" err="1">
                <a:solidFill>
                  <a:srgbClr val="434343"/>
                </a:solidFill>
                <a:latin typeface="Berlin Sans FB" pitchFamily="34" charset="0"/>
                <a:ea typeface="Caesar Dressing"/>
                <a:cs typeface="Caesar Dressing"/>
                <a:sym typeface="Caesar Dressing"/>
              </a:rPr>
              <a:t>clean_length</a:t>
            </a:r>
            <a:r>
              <a:rPr lang="en-GB" sz="1600" dirty="0">
                <a:solidFill>
                  <a:srgbClr val="434343"/>
                </a:solidFill>
                <a:latin typeface="Berlin Sans FB" pitchFamily="34" charset="0"/>
                <a:ea typeface="Caesar Dressing"/>
                <a:cs typeface="Caesar Dressing"/>
                <a:sym typeface="Caesar Dressing"/>
              </a:rPr>
              <a:t> after cleaning the data. </a:t>
            </a:r>
            <a:endParaRPr sz="1600" dirty="0">
              <a:solidFill>
                <a:srgbClr val="434343"/>
              </a:solidFill>
              <a:latin typeface="Berlin Sans FB" pitchFamily="34" charset="0"/>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All these steps were done on both train and test datasets. </a:t>
            </a:r>
            <a:endParaRPr sz="1600" dirty="0">
              <a:solidFill>
                <a:srgbClr val="434343"/>
              </a:solidFill>
              <a:latin typeface="Berlin Sans FB" pitchFamily="34" charset="0"/>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Used Pearson’s correlation coefficient and heat map to check the correlation. </a:t>
            </a:r>
            <a:endParaRPr sz="1600" dirty="0">
              <a:solidFill>
                <a:srgbClr val="434343"/>
              </a:solidFill>
              <a:latin typeface="Berlin Sans FB" pitchFamily="34" charset="0"/>
              <a:ea typeface="Caesar Dressing"/>
              <a:cs typeface="Caesar Dressing"/>
              <a:sym typeface="Caesar Dressing"/>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Caesar Dressing"/>
                <a:ea typeface="Caesar Dressing"/>
                <a:cs typeface="Caesar Dressing"/>
                <a:sym typeface="Caesar Dressing"/>
              </a:rPr>
              <a:t>DATA ANALYSIS STEPS.</a:t>
            </a:r>
            <a:endParaRPr sz="3011">
              <a:solidFill>
                <a:srgbClr val="D62828"/>
              </a:solidFill>
              <a:latin typeface="Caesar Dressing"/>
              <a:ea typeface="Caesar Dressing"/>
              <a:cs typeface="Caesar Dressing"/>
              <a:sym typeface="Caesar Dressing"/>
            </a:endParaRPr>
          </a:p>
        </p:txBody>
      </p:sp>
      <p:sp>
        <p:nvSpPr>
          <p:cNvPr id="232" name="Google Shape;232;p39"/>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After getting a cleaned data used TF-IDF </a:t>
            </a:r>
            <a:r>
              <a:rPr lang="en-GB" sz="1600" dirty="0" err="1">
                <a:solidFill>
                  <a:srgbClr val="434343"/>
                </a:solidFill>
                <a:latin typeface="Bradley Hand ITC" pitchFamily="66" charset="0"/>
                <a:ea typeface="Caesar Dressing"/>
                <a:cs typeface="Caesar Dressing"/>
                <a:sym typeface="Caesar Dressing"/>
              </a:rPr>
              <a:t>vectorizer</a:t>
            </a:r>
            <a:r>
              <a:rPr lang="en-GB" sz="1600" dirty="0">
                <a:solidFill>
                  <a:srgbClr val="434343"/>
                </a:solidFill>
                <a:latin typeface="Bradley Hand ITC" pitchFamily="66" charset="0"/>
                <a:ea typeface="Caesar Dressing"/>
                <a:cs typeface="Caesar Dressing"/>
                <a:sym typeface="Caesar Dressing"/>
              </a:rPr>
              <a:t>. It’ll help to transform the text data to feature vector which can be used as input in our modelling.</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Balanced the data using Random-</a:t>
            </a:r>
            <a:r>
              <a:rPr lang="en-GB" sz="1600" dirty="0" err="1">
                <a:solidFill>
                  <a:srgbClr val="434343"/>
                </a:solidFill>
                <a:latin typeface="Bradley Hand ITC" pitchFamily="66" charset="0"/>
                <a:ea typeface="Caesar Dressing"/>
                <a:cs typeface="Caesar Dressing"/>
                <a:sym typeface="Caesar Dressing"/>
              </a:rPr>
              <a:t>oversampler</a:t>
            </a:r>
            <a:r>
              <a:rPr lang="en-GB" sz="1600" dirty="0">
                <a:solidFill>
                  <a:srgbClr val="434343"/>
                </a:solidFill>
                <a:latin typeface="Bradley Hand ITC" pitchFamily="66" charset="0"/>
                <a:ea typeface="Caesar Dressing"/>
                <a:cs typeface="Caesar Dressing"/>
                <a:sym typeface="Caesar Dressing"/>
              </a:rPr>
              <a:t> mechanism.</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Split train and test to build machine learning models.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Model building process will be shown in the further steps.</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None/>
            </a:pPr>
            <a:endParaRPr sz="1600" dirty="0">
              <a:solidFill>
                <a:srgbClr val="434343"/>
              </a:solidFill>
              <a:latin typeface="Caesar Dressing"/>
              <a:ea typeface="Caesar Dressing"/>
              <a:cs typeface="Caesar Dressing"/>
              <a:sym typeface="Caesar Dressing"/>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Caesar Dressing"/>
                <a:ea typeface="Caesar Dressing"/>
                <a:cs typeface="Caesar Dressing"/>
                <a:sym typeface="Caesar Dressing"/>
              </a:rPr>
              <a:t>MODEL BUILDING.</a:t>
            </a:r>
            <a:endParaRPr sz="3011" dirty="0">
              <a:solidFill>
                <a:srgbClr val="F77F00"/>
              </a:solidFill>
              <a:latin typeface="Caesar Dressing"/>
              <a:ea typeface="Caesar Dressing"/>
              <a:cs typeface="Caesar Dressing"/>
              <a:sym typeface="Caesar Dressing"/>
            </a:endParaRPr>
          </a:p>
        </p:txBody>
      </p:sp>
      <p:sp>
        <p:nvSpPr>
          <p:cNvPr id="238" name="Google Shape;238;p4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In this project there were 6 features which defines the type of comment like malignant, hate, abuse, threat, loathe but we created another feature named as “label” which is combined of all the above features and contains the </a:t>
            </a:r>
            <a:r>
              <a:rPr lang="en-GB" sz="1600" dirty="0" err="1">
                <a:solidFill>
                  <a:srgbClr val="434343"/>
                </a:solidFill>
                <a:latin typeface="Bradley Hand ITC" pitchFamily="66" charset="0"/>
                <a:ea typeface="Caesar Dressing"/>
                <a:cs typeface="Caesar Dressing"/>
                <a:sym typeface="Caesar Dressing"/>
              </a:rPr>
              <a:t>labeled</a:t>
            </a:r>
            <a:r>
              <a:rPr lang="en-GB" sz="1600" dirty="0">
                <a:solidFill>
                  <a:srgbClr val="434343"/>
                </a:solidFill>
                <a:latin typeface="Bradley Hand ITC" pitchFamily="66" charset="0"/>
                <a:ea typeface="Caesar Dressing"/>
                <a:cs typeface="Caesar Dressing"/>
                <a:sym typeface="Caesar Dressing"/>
              </a:rPr>
              <a:t> data into the format of 0 and 1 where 0 represents “NO” and 1 represents “Yes”. </a:t>
            </a:r>
            <a:endParaRPr sz="1600" dirty="0">
              <a:solidFill>
                <a:srgbClr val="434343"/>
              </a:solidFill>
              <a:latin typeface="Bradley Hand ITC" pitchFamily="66" charset="0"/>
              <a:ea typeface="Caesar Dressing"/>
              <a:cs typeface="Caesar Dressing"/>
              <a:sym typeface="Caesar Dressing"/>
            </a:endParaRPr>
          </a:p>
          <a:p>
            <a:pPr marL="0" lvl="0" indent="457200" algn="l" rtl="0">
              <a:spcBef>
                <a:spcPts val="1200"/>
              </a:spcBef>
              <a:spcAft>
                <a:spcPts val="0"/>
              </a:spcAft>
              <a:buNone/>
            </a:pPr>
            <a:r>
              <a:rPr lang="en-GB" sz="1600" dirty="0">
                <a:solidFill>
                  <a:srgbClr val="434343"/>
                </a:solidFill>
                <a:latin typeface="Bradley Hand ITC" pitchFamily="66" charset="0"/>
                <a:ea typeface="Caesar Dressing"/>
                <a:cs typeface="Caesar Dressing"/>
                <a:sym typeface="Caesar Dressing"/>
              </a:rPr>
              <a:t>In this NLP based project we need to predict the multiple labels which are binary. I have converted text into feature vectors using TF-IDF </a:t>
            </a:r>
            <a:r>
              <a:rPr lang="en-GB" sz="1600" dirty="0" err="1">
                <a:solidFill>
                  <a:srgbClr val="434343"/>
                </a:solidFill>
                <a:latin typeface="Bradley Hand ITC" pitchFamily="66" charset="0"/>
                <a:ea typeface="Caesar Dressing"/>
                <a:cs typeface="Caesar Dressing"/>
                <a:sym typeface="Caesar Dressing"/>
              </a:rPr>
              <a:t>vectorizer</a:t>
            </a:r>
            <a:r>
              <a:rPr lang="en-GB" sz="1600" dirty="0">
                <a:solidFill>
                  <a:srgbClr val="434343"/>
                </a:solidFill>
                <a:latin typeface="Bradley Hand ITC" pitchFamily="66" charset="0"/>
                <a:ea typeface="Caesar Dressing"/>
                <a:cs typeface="Caesar Dressing"/>
                <a:sym typeface="Caesar Dressing"/>
              </a:rPr>
              <a:t> and separated our features and labels. Also, before building the model, I made sure that the input data was cleaned and scaled before it was fed into the machine learning models.</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	After the pre-processing and data cleaning I used remaining independent features for model building and prediction.</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D62828"/>
                </a:solidFill>
                <a:latin typeface="Caesar Dressing"/>
                <a:ea typeface="Caesar Dressing"/>
                <a:cs typeface="Caesar Dressing"/>
                <a:sym typeface="Caesar Dressing"/>
              </a:rPr>
              <a:t>AGENDA.</a:t>
            </a:r>
            <a:endParaRPr sz="3020">
              <a:solidFill>
                <a:srgbClr val="D62828"/>
              </a:solidFill>
              <a:latin typeface="Caesar Dressing"/>
              <a:ea typeface="Caesar Dressing"/>
              <a:cs typeface="Caesar Dressing"/>
              <a:sym typeface="Caesar Dressing"/>
            </a:endParaRPr>
          </a:p>
        </p:txBody>
      </p:sp>
      <p:sp>
        <p:nvSpPr>
          <p:cNvPr id="72" name="Google Shape;72;p15"/>
          <p:cNvSpPr txBox="1">
            <a:spLocks noGrp="1"/>
          </p:cNvSpPr>
          <p:nvPr>
            <p:ph type="body" idx="1"/>
          </p:nvPr>
        </p:nvSpPr>
        <p:spPr>
          <a:xfrm>
            <a:off x="311700" y="1152475"/>
            <a:ext cx="38775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dirty="0" smtClean="0">
                <a:solidFill>
                  <a:srgbClr val="434343"/>
                </a:solidFill>
                <a:latin typeface="Bradley Hand ITC" pitchFamily="66" charset="0"/>
                <a:ea typeface="Caesar Dressing"/>
                <a:cs typeface="Caesar Dressing"/>
                <a:sym typeface="Caesar Dressing"/>
              </a:rPr>
              <a:t>Overview</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Problem Statement.</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Problem Understanding.</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Importance of Malignant Comments Classification.</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Exploratory Data Analysis (Steps).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Visualizations.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Word Clouds.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Data Analysis Steps.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Model Building.</a:t>
            </a:r>
            <a:endParaRPr sz="1600" dirty="0">
              <a:solidFill>
                <a:srgbClr val="434343"/>
              </a:solidFill>
              <a:latin typeface="Bradley Hand ITC" pitchFamily="66" charset="0"/>
              <a:ea typeface="Caesar Dressing"/>
              <a:cs typeface="Caesar Dressing"/>
              <a:sym typeface="Caesar Dressing"/>
            </a:endParaRPr>
          </a:p>
        </p:txBody>
      </p:sp>
      <p:sp>
        <p:nvSpPr>
          <p:cNvPr id="73" name="Google Shape;73;p15"/>
          <p:cNvSpPr txBox="1"/>
          <p:nvPr/>
        </p:nvSpPr>
        <p:spPr>
          <a:xfrm>
            <a:off x="4846050" y="1177425"/>
            <a:ext cx="3532200" cy="1908184"/>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Analysis of Models.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Cross Validation Scores.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Hyper Parameter Tuning and Creating the Final Model</a:t>
            </a:r>
            <a:r>
              <a:rPr lang="en-GB" sz="1600" dirty="0" smtClean="0">
                <a:solidFill>
                  <a:srgbClr val="434343"/>
                </a:solidFill>
                <a:latin typeface="Bradley Hand ITC" pitchFamily="66" charset="0"/>
                <a:ea typeface="Caesar Dressing"/>
                <a:cs typeface="Caesar Dressing"/>
                <a:sym typeface="Caesar Dressing"/>
              </a:rPr>
              <a:t>.</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Saving the model and predicting the results.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Conclusion.</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MODEL BUILDING.</a:t>
            </a:r>
            <a:endParaRPr sz="3011">
              <a:solidFill>
                <a:srgbClr val="F77F00"/>
              </a:solidFill>
              <a:latin typeface="Caesar Dressing"/>
              <a:ea typeface="Caesar Dressing"/>
              <a:cs typeface="Caesar Dressing"/>
              <a:sym typeface="Caesar Dressing"/>
            </a:endParaRPr>
          </a:p>
        </p:txBody>
      </p:sp>
      <p:sp>
        <p:nvSpPr>
          <p:cNvPr id="244" name="Google Shape;244;p41"/>
          <p:cNvSpPr txBox="1">
            <a:spLocks noGrp="1"/>
          </p:cNvSpPr>
          <p:nvPr>
            <p:ph type="body" idx="1"/>
          </p:nvPr>
        </p:nvSpPr>
        <p:spPr>
          <a:xfrm>
            <a:off x="311700" y="1362682"/>
            <a:ext cx="8520600" cy="264684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Arial" pitchFamily="34" charset="0"/>
                <a:ea typeface="Caesar Dressing"/>
                <a:cs typeface="Arial" pitchFamily="34" charset="0"/>
                <a:sym typeface="Caesar Dressing"/>
              </a:rPr>
              <a:t>The classification algorithms used on training the data are as follows</a:t>
            </a:r>
            <a:r>
              <a:rPr lang="en-GB" sz="1600" dirty="0" smtClean="0">
                <a:solidFill>
                  <a:srgbClr val="434343"/>
                </a:solidFill>
                <a:latin typeface="Arial" pitchFamily="34" charset="0"/>
                <a:ea typeface="Caesar Dressing"/>
                <a:cs typeface="Arial" pitchFamily="34" charset="0"/>
                <a:sym typeface="Caesar Dressing"/>
              </a:rPr>
              <a:t>:</a:t>
            </a:r>
          </a:p>
          <a:p>
            <a:pPr marL="0" lvl="0" indent="0" algn="l" rtl="0">
              <a:spcBef>
                <a:spcPts val="0"/>
              </a:spcBef>
              <a:spcAft>
                <a:spcPts val="0"/>
              </a:spcAft>
              <a:buNone/>
            </a:pPr>
            <a:endParaRPr lang="en-GB" sz="1600" dirty="0" smtClean="0">
              <a:solidFill>
                <a:srgbClr val="434343"/>
              </a:solidFill>
              <a:latin typeface="Arial" pitchFamily="34" charset="0"/>
              <a:ea typeface="Caesar Dressing"/>
              <a:cs typeface="Arial" pitchFamily="34" charset="0"/>
              <a:sym typeface="Caesar Dressing"/>
            </a:endParaRPr>
          </a:p>
          <a:p>
            <a:pPr marL="0" lvl="0" indent="0" algn="l" rtl="0">
              <a:spcBef>
                <a:spcPts val="0"/>
              </a:spcBef>
              <a:spcAft>
                <a:spcPts val="0"/>
              </a:spcAft>
              <a:buNone/>
            </a:pPr>
            <a:endParaRPr lang="en-GB" sz="1600" dirty="0" smtClean="0">
              <a:solidFill>
                <a:srgbClr val="434343"/>
              </a:solidFill>
              <a:latin typeface="Arial" pitchFamily="34" charset="0"/>
              <a:ea typeface="Caesar Dressing"/>
              <a:cs typeface="Arial" pitchFamily="34" charset="0"/>
              <a:sym typeface="Caesar Dressing"/>
            </a:endParaRPr>
          </a:p>
          <a:p>
            <a:pPr marL="0" lvl="0" indent="0">
              <a:buNone/>
            </a:pPr>
            <a:r>
              <a:rPr lang="en-US" sz="1600" dirty="0" smtClean="0">
                <a:latin typeface="Arial" pitchFamily="34" charset="0"/>
                <a:cs typeface="Arial" pitchFamily="34" charset="0"/>
              </a:rPr>
              <a:t>1.gnb </a:t>
            </a:r>
            <a:r>
              <a:rPr lang="en-US" sz="1600" b="1" dirty="0" smtClean="0">
                <a:latin typeface="Arial" pitchFamily="34" charset="0"/>
                <a:cs typeface="Arial" pitchFamily="34" charset="0"/>
              </a:rPr>
              <a: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GaussianNB</a:t>
            </a:r>
            <a:r>
              <a:rPr lang="en-US" sz="1600" dirty="0" smtClean="0">
                <a:latin typeface="Arial" pitchFamily="34" charset="0"/>
                <a:cs typeface="Arial" pitchFamily="34" charset="0"/>
              </a:rPr>
              <a:t>()</a:t>
            </a:r>
          </a:p>
          <a:p>
            <a:pPr marL="0" lvl="0" indent="0">
              <a:buNone/>
            </a:pPr>
            <a:endParaRPr lang="en-US" sz="1600" dirty="0" smtClean="0">
              <a:latin typeface="Arial" pitchFamily="34" charset="0"/>
              <a:cs typeface="Arial" pitchFamily="34" charset="0"/>
            </a:endParaRPr>
          </a:p>
          <a:p>
            <a:pPr marL="0" lvl="0" indent="0">
              <a:buNone/>
            </a:pPr>
            <a:r>
              <a:rPr lang="en-US" sz="1600" dirty="0" smtClean="0">
                <a:latin typeface="Arial" pitchFamily="34" charset="0"/>
                <a:cs typeface="Arial" pitchFamily="34" charset="0"/>
              </a:rPr>
              <a:t>2. </a:t>
            </a:r>
            <a:r>
              <a:rPr lang="en-US" sz="1600" dirty="0" err="1" smtClean="0">
                <a:latin typeface="Arial" pitchFamily="34" charset="0"/>
                <a:cs typeface="Arial" pitchFamily="34" charset="0"/>
              </a:rPr>
              <a:t>mnb</a:t>
            </a:r>
            <a:r>
              <a:rPr lang="en-US" sz="1600" dirty="0" smtClean="0">
                <a:latin typeface="Arial" pitchFamily="34" charset="0"/>
                <a:cs typeface="Arial" pitchFamily="34" charset="0"/>
              </a:rPr>
              <a:t> </a:t>
            </a:r>
            <a:r>
              <a:rPr lang="en-US" sz="1600" b="1" dirty="0" smtClean="0">
                <a:latin typeface="Arial" pitchFamily="34" charset="0"/>
                <a:cs typeface="Arial" pitchFamily="34" charset="0"/>
              </a:rPr>
              <a: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MultinomialNB</a:t>
            </a:r>
            <a:r>
              <a:rPr lang="en-US" sz="1600" dirty="0" smtClean="0">
                <a:latin typeface="Arial" pitchFamily="34" charset="0"/>
                <a:cs typeface="Arial" pitchFamily="34" charset="0"/>
              </a:rPr>
              <a:t>()</a:t>
            </a:r>
          </a:p>
          <a:p>
            <a:pPr marL="0" lvl="0" indent="0">
              <a:buNone/>
            </a:pPr>
            <a:r>
              <a:rPr lang="en-US" sz="1600" dirty="0" smtClean="0">
                <a:latin typeface="Arial" pitchFamily="34" charset="0"/>
                <a:cs typeface="Arial" pitchFamily="34" charset="0"/>
              </a:rPr>
              <a:t> </a:t>
            </a:r>
          </a:p>
          <a:p>
            <a:pPr marL="0" lvl="0" indent="0">
              <a:buNone/>
            </a:pPr>
            <a:r>
              <a:rPr lang="en-US" sz="1600" dirty="0" smtClean="0">
                <a:latin typeface="Arial" pitchFamily="34" charset="0"/>
                <a:cs typeface="Arial" pitchFamily="34" charset="0"/>
              </a:rPr>
              <a:t>3.bnb </a:t>
            </a:r>
            <a:r>
              <a:rPr lang="en-US" sz="1600" b="1" dirty="0" smtClean="0">
                <a:latin typeface="Arial" pitchFamily="34" charset="0"/>
                <a:cs typeface="Arial" pitchFamily="34" charset="0"/>
              </a:rPr>
              <a: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BernoulliNB</a:t>
            </a:r>
            <a:r>
              <a:rPr lang="en-US" sz="1600" dirty="0" smtClean="0">
                <a:latin typeface="Arial" pitchFamily="34" charset="0"/>
                <a:cs typeface="Arial" pitchFamily="34" charset="0"/>
              </a:rPr>
              <a:t>()</a:t>
            </a:r>
          </a:p>
          <a:p>
            <a:pPr marL="0" lvl="0" indent="0">
              <a:buNone/>
            </a:pPr>
            <a:endParaRPr lang="en-US" sz="1600" dirty="0" smtClean="0">
              <a:solidFill>
                <a:srgbClr val="434343"/>
              </a:solidFill>
              <a:latin typeface="Arial" pitchFamily="34" charset="0"/>
              <a:ea typeface="Caesar Dressing"/>
              <a:cs typeface="Arial" pitchFamily="34" charset="0"/>
              <a:sym typeface="Caesar Dressing"/>
            </a:endParaRPr>
          </a:p>
          <a:p>
            <a:pPr marL="0" indent="0">
              <a:buNone/>
            </a:pPr>
            <a:r>
              <a:rPr lang="en-US" sz="1600" dirty="0" smtClean="0">
                <a:solidFill>
                  <a:srgbClr val="434343"/>
                </a:solidFill>
                <a:latin typeface="Arial" pitchFamily="34" charset="0"/>
                <a:ea typeface="Caesar Dressing"/>
                <a:cs typeface="Arial" pitchFamily="34" charset="0"/>
                <a:sym typeface="Caesar Dressing"/>
              </a:rPr>
              <a:t>4. ADABOOST CLASSIFIER MODEL.</a:t>
            </a:r>
            <a:endParaRPr sz="1600" dirty="0">
              <a:solidFill>
                <a:srgbClr val="434343"/>
              </a:solidFill>
              <a:latin typeface="Arial" pitchFamily="34" charset="0"/>
              <a:ea typeface="Caesar Dressing"/>
              <a:cs typeface="Arial" pitchFamily="34" charset="0"/>
              <a:sym typeface="Caesar Dressing"/>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311700" y="445025"/>
            <a:ext cx="36915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smtClean="0">
                <a:solidFill>
                  <a:srgbClr val="FCBF49"/>
                </a:solidFill>
                <a:latin typeface="Caesar Dressing"/>
                <a:ea typeface="Caesar Dressing"/>
                <a:cs typeface="Caesar Dressing"/>
                <a:sym typeface="Caesar Dressing"/>
              </a:rPr>
              <a:t>GAUSSIAN NB </a:t>
            </a:r>
            <a:endParaRPr sz="3011" dirty="0">
              <a:solidFill>
                <a:srgbClr val="FCBF49"/>
              </a:solidFill>
              <a:latin typeface="Caesar Dressing"/>
              <a:ea typeface="Caesar Dressing"/>
              <a:cs typeface="Caesar Dressing"/>
              <a:sym typeface="Caesar Dressing"/>
            </a:endParaRPr>
          </a:p>
        </p:txBody>
      </p:sp>
      <p:sp>
        <p:nvSpPr>
          <p:cNvPr id="250" name="Google Shape;250;p42"/>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a:t>
            </a:r>
            <a:r>
              <a:rPr lang="en-GB" sz="1600" dirty="0" smtClean="0">
                <a:latin typeface="Bradley Hand ITC" pitchFamily="66" charset="0"/>
                <a:ea typeface="Caesar Dressing"/>
                <a:cs typeface="Caesar Dressing"/>
                <a:sym typeface="Caesar Dressing"/>
              </a:rPr>
              <a:t>GAUSSIAN NB CLASSIFIER </a:t>
            </a:r>
            <a:r>
              <a:rPr lang="en-GB" sz="1600" dirty="0" err="1" smtClean="0">
                <a:latin typeface="Bradley Hand ITC" pitchFamily="66" charset="0"/>
                <a:ea typeface="Caesar Dressing"/>
                <a:cs typeface="Caesar Dressing"/>
                <a:sym typeface="Caesar Dressing"/>
              </a:rPr>
              <a:t>Modl</a:t>
            </a:r>
            <a:r>
              <a:rPr lang="en-GB" sz="1600" dirty="0" smtClean="0">
                <a:latin typeface="Bradley Hand ITC" pitchFamily="66" charset="0"/>
                <a:ea typeface="Caesar Dressing"/>
                <a:cs typeface="Caesar Dressing"/>
                <a:sym typeface="Caesar Dressing"/>
              </a:rPr>
              <a:t> </a:t>
            </a:r>
            <a:r>
              <a:rPr lang="en-GB" sz="1600" dirty="0">
                <a:latin typeface="Bradley Hand ITC" pitchFamily="66" charset="0"/>
                <a:ea typeface="Caesar Dressing"/>
                <a:cs typeface="Caesar Dressing"/>
                <a:sym typeface="Caesar Dressing"/>
              </a:rPr>
              <a:t>gave us an accuracy score </a:t>
            </a:r>
            <a:r>
              <a:rPr lang="en-GB" sz="1600" dirty="0" smtClean="0">
                <a:latin typeface="Bradley Hand ITC" pitchFamily="66" charset="0"/>
                <a:ea typeface="Caesar Dressing"/>
                <a:cs typeface="Caesar Dressing"/>
                <a:sym typeface="Caesar Dressing"/>
              </a:rPr>
              <a:t>of  86.46 </a:t>
            </a:r>
            <a:r>
              <a:rPr lang="en-GB" sz="1600" dirty="0">
                <a:latin typeface="Bradley Hand ITC" pitchFamily="66" charset="0"/>
                <a:ea typeface="Caesar Dressing"/>
                <a:cs typeface="Caesar Dressing"/>
                <a:sym typeface="Caesar Dressing"/>
              </a:rPr>
              <a:t>%.</a:t>
            </a:r>
            <a:endParaRPr sz="1600" dirty="0">
              <a:latin typeface="Bradley Hand ITC" pitchFamily="66" charset="0"/>
              <a:ea typeface="Caesar Dressing"/>
              <a:cs typeface="Caesar Dressing"/>
              <a:sym typeface="Caesar Dressing"/>
            </a:endParaRPr>
          </a:p>
        </p:txBody>
      </p:sp>
      <p:pic>
        <p:nvPicPr>
          <p:cNvPr id="5" name="Picture 4" descr="Screenshot 2022-11-22 233042.png"/>
          <p:cNvPicPr>
            <a:picLocks noChangeAspect="1"/>
          </p:cNvPicPr>
          <p:nvPr/>
        </p:nvPicPr>
        <p:blipFill>
          <a:blip r:embed="rId3"/>
          <a:stretch>
            <a:fillRect/>
          </a:stretch>
        </p:blipFill>
        <p:spPr>
          <a:xfrm>
            <a:off x="4980549" y="368228"/>
            <a:ext cx="2924583" cy="414070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HEAT MAP</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Screenshot 2022-11-22 232153.png"/>
          <p:cNvPicPr>
            <a:picLocks noChangeAspect="1"/>
          </p:cNvPicPr>
          <p:nvPr/>
        </p:nvPicPr>
        <p:blipFill>
          <a:blip r:embed="rId2"/>
          <a:stretch>
            <a:fillRect/>
          </a:stretch>
        </p:blipFill>
        <p:spPr>
          <a:xfrm>
            <a:off x="277051" y="1150933"/>
            <a:ext cx="5808439" cy="341067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5"/>
        <p:cNvGrpSpPr/>
        <p:nvPr/>
      </p:nvGrpSpPr>
      <p:grpSpPr>
        <a:xfrm>
          <a:off x="0" y="0"/>
          <a:ext cx="0" cy="0"/>
          <a:chOff x="0" y="0"/>
          <a:chExt cx="0" cy="0"/>
        </a:xfrm>
      </p:grpSpPr>
      <p:sp>
        <p:nvSpPr>
          <p:cNvPr id="256" name="Google Shape;256;p43"/>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smtClean="0">
                <a:solidFill>
                  <a:srgbClr val="FCBF49"/>
                </a:solidFill>
                <a:latin typeface="Caesar Dressing"/>
                <a:ea typeface="Caesar Dressing"/>
                <a:cs typeface="Caesar Dressing"/>
                <a:sym typeface="Caesar Dressing"/>
              </a:rPr>
              <a:t>MUTLINOMIAL  NB CLASSIFIER</a:t>
            </a:r>
            <a:endParaRPr sz="3011" dirty="0">
              <a:solidFill>
                <a:srgbClr val="FCBF49"/>
              </a:solidFill>
              <a:latin typeface="Caesar Dressing"/>
              <a:ea typeface="Caesar Dressing"/>
              <a:cs typeface="Caesar Dressing"/>
              <a:sym typeface="Caesar Dressing"/>
            </a:endParaRPr>
          </a:p>
        </p:txBody>
      </p:sp>
      <p:sp>
        <p:nvSpPr>
          <p:cNvPr id="257" name="Google Shape;257;p43"/>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a:t>
            </a:r>
            <a:r>
              <a:rPr lang="en-GB" sz="1600" dirty="0" smtClean="0">
                <a:latin typeface="Bradley Hand ITC" pitchFamily="66" charset="0"/>
                <a:ea typeface="Caesar Dressing"/>
                <a:cs typeface="Caesar Dressing"/>
                <a:sym typeface="Caesar Dressing"/>
              </a:rPr>
              <a:t>MULTINOMIAL NB CLASSIFIER  </a:t>
            </a:r>
            <a:r>
              <a:rPr lang="en-GB" sz="1600" dirty="0">
                <a:latin typeface="Bradley Hand ITC" pitchFamily="66" charset="0"/>
                <a:ea typeface="Caesar Dressing"/>
                <a:cs typeface="Caesar Dressing"/>
                <a:sym typeface="Caesar Dressing"/>
              </a:rPr>
              <a:t>Model gave us an accuracy score of </a:t>
            </a:r>
            <a:r>
              <a:rPr lang="en-GB" sz="1600" dirty="0" smtClean="0">
                <a:latin typeface="Bradley Hand ITC" pitchFamily="66" charset="0"/>
                <a:ea typeface="Caesar Dressing"/>
                <a:cs typeface="Caesar Dressing"/>
                <a:sym typeface="Caesar Dressing"/>
              </a:rPr>
              <a:t>97.08 </a:t>
            </a:r>
            <a:r>
              <a:rPr lang="en-GB" sz="1600" dirty="0">
                <a:latin typeface="Bradley Hand ITC" pitchFamily="66" charset="0"/>
                <a:ea typeface="Caesar Dressing"/>
                <a:cs typeface="Caesar Dressing"/>
                <a:sym typeface="Caesar Dressing"/>
              </a:rPr>
              <a:t>%.</a:t>
            </a:r>
            <a:endParaRPr sz="1600" dirty="0">
              <a:latin typeface="Bradley Hand ITC" pitchFamily="66" charset="0"/>
              <a:ea typeface="Caesar Dressing"/>
              <a:cs typeface="Caesar Dressing"/>
              <a:sym typeface="Caesar Dressing"/>
            </a:endParaRPr>
          </a:p>
        </p:txBody>
      </p:sp>
      <p:pic>
        <p:nvPicPr>
          <p:cNvPr id="5" name="Picture 4" descr="Screenshot 2022-11-22 233117.png"/>
          <p:cNvPicPr>
            <a:picLocks noChangeAspect="1"/>
          </p:cNvPicPr>
          <p:nvPr/>
        </p:nvPicPr>
        <p:blipFill>
          <a:blip r:embed="rId3"/>
          <a:stretch>
            <a:fillRect/>
          </a:stretch>
        </p:blipFill>
        <p:spPr>
          <a:xfrm>
            <a:off x="5226381" y="586152"/>
            <a:ext cx="3105584" cy="425254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p:cNvGrpSpPr/>
        <p:nvPr/>
      </p:nvGrpSpPr>
      <p:grpSpPr>
        <a:xfrm>
          <a:off x="0" y="0"/>
          <a:ext cx="0" cy="0"/>
          <a:chOff x="0" y="0"/>
          <a:chExt cx="0" cy="0"/>
        </a:xfrm>
      </p:grpSpPr>
      <p:sp>
        <p:nvSpPr>
          <p:cNvPr id="263" name="Google Shape;263;p44"/>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smtClean="0">
                <a:solidFill>
                  <a:srgbClr val="FCBF49"/>
                </a:solidFill>
                <a:latin typeface="Caesar Dressing"/>
                <a:ea typeface="Caesar Dressing"/>
                <a:cs typeface="Caesar Dressing"/>
                <a:sym typeface="Caesar Dressing"/>
              </a:rPr>
              <a:t>BERNOULI NB CLASSIFIER</a:t>
            </a:r>
            <a:endParaRPr sz="3011" dirty="0">
              <a:solidFill>
                <a:srgbClr val="FCBF49"/>
              </a:solidFill>
              <a:latin typeface="Caesar Dressing"/>
              <a:ea typeface="Caesar Dressing"/>
              <a:cs typeface="Caesar Dressing"/>
              <a:sym typeface="Caesar Dressing"/>
            </a:endParaRPr>
          </a:p>
        </p:txBody>
      </p:sp>
      <p:sp>
        <p:nvSpPr>
          <p:cNvPr id="264" name="Google Shape;264;p44"/>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a:t>
            </a:r>
            <a:r>
              <a:rPr lang="en-GB" sz="1600" dirty="0" smtClean="0">
                <a:latin typeface="Bradley Hand ITC" pitchFamily="66" charset="0"/>
                <a:ea typeface="Caesar Dressing"/>
                <a:cs typeface="Caesar Dressing"/>
                <a:sym typeface="Caesar Dressing"/>
              </a:rPr>
              <a:t>BERNOULI NB CLASSIFIER gave </a:t>
            </a:r>
            <a:r>
              <a:rPr lang="en-GB" sz="1600" dirty="0">
                <a:latin typeface="Bradley Hand ITC" pitchFamily="66" charset="0"/>
                <a:ea typeface="Caesar Dressing"/>
                <a:cs typeface="Caesar Dressing"/>
                <a:sym typeface="Caesar Dressing"/>
              </a:rPr>
              <a:t>us an accuracy score of </a:t>
            </a:r>
            <a:r>
              <a:rPr lang="en-GB" sz="1600" dirty="0" smtClean="0">
                <a:latin typeface="Bradley Hand ITC" pitchFamily="66" charset="0"/>
                <a:ea typeface="Caesar Dressing"/>
                <a:cs typeface="Caesar Dressing"/>
                <a:sym typeface="Caesar Dressing"/>
              </a:rPr>
              <a:t>98.35 </a:t>
            </a:r>
            <a:r>
              <a:rPr lang="en-GB" sz="1600" dirty="0">
                <a:latin typeface="Bradley Hand ITC" pitchFamily="66" charset="0"/>
                <a:ea typeface="Caesar Dressing"/>
                <a:cs typeface="Caesar Dressing"/>
                <a:sym typeface="Caesar Dressing"/>
              </a:rPr>
              <a:t>%.</a:t>
            </a:r>
            <a:endParaRPr sz="1600" dirty="0">
              <a:latin typeface="Bradley Hand ITC" pitchFamily="66" charset="0"/>
              <a:ea typeface="Caesar Dressing"/>
              <a:cs typeface="Caesar Dressing"/>
              <a:sym typeface="Caesar Dressing"/>
            </a:endParaRPr>
          </a:p>
        </p:txBody>
      </p:sp>
      <p:pic>
        <p:nvPicPr>
          <p:cNvPr id="5" name="Picture 4" descr="Screenshot 2022-11-22 233148.png"/>
          <p:cNvPicPr>
            <a:picLocks noChangeAspect="1"/>
          </p:cNvPicPr>
          <p:nvPr/>
        </p:nvPicPr>
        <p:blipFill>
          <a:blip r:embed="rId3"/>
          <a:stretch>
            <a:fillRect/>
          </a:stretch>
        </p:blipFill>
        <p:spPr>
          <a:xfrm>
            <a:off x="4587332" y="638703"/>
            <a:ext cx="3858164" cy="34288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46"/>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Caesar Dressing"/>
                <a:ea typeface="Caesar Dressing"/>
                <a:cs typeface="Caesar Dressing"/>
                <a:sym typeface="Caesar Dressing"/>
              </a:rPr>
              <a:t>ADABOOST CLASSIFIER MODEL.</a:t>
            </a:r>
            <a:endParaRPr sz="3011" dirty="0">
              <a:solidFill>
                <a:srgbClr val="FCBF49"/>
              </a:solidFill>
              <a:latin typeface="Caesar Dressing"/>
              <a:ea typeface="Caesar Dressing"/>
              <a:cs typeface="Caesar Dressing"/>
              <a:sym typeface="Caesar Dressing"/>
            </a:endParaRPr>
          </a:p>
        </p:txBody>
      </p:sp>
      <p:sp>
        <p:nvSpPr>
          <p:cNvPr id="278" name="Google Shape;278;p46"/>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a:t>
            </a:r>
            <a:r>
              <a:rPr lang="en-GB" sz="1600" dirty="0" smtClean="0">
                <a:latin typeface="Bradley Hand ITC" pitchFamily="66" charset="0"/>
                <a:ea typeface="Caesar Dressing"/>
                <a:cs typeface="Caesar Dressing"/>
                <a:sym typeface="Caesar Dressing"/>
              </a:rPr>
              <a:t>ADA Boost </a:t>
            </a:r>
            <a:r>
              <a:rPr lang="en-GB" sz="1600" dirty="0">
                <a:latin typeface="Bradley Hand ITC" pitchFamily="66" charset="0"/>
                <a:ea typeface="Caesar Dressing"/>
                <a:cs typeface="Caesar Dressing"/>
                <a:sym typeface="Caesar Dressing"/>
              </a:rPr>
              <a:t>CLASSIFIER Model gave us an accuracy score of 92.68 %.</a:t>
            </a:r>
            <a:endParaRPr sz="1600" dirty="0">
              <a:latin typeface="Bradley Hand ITC" pitchFamily="66" charset="0"/>
              <a:ea typeface="Caesar Dressing"/>
              <a:cs typeface="Caesar Dressing"/>
              <a:sym typeface="Caesar Dressing"/>
            </a:endParaRPr>
          </a:p>
        </p:txBody>
      </p:sp>
      <p:pic>
        <p:nvPicPr>
          <p:cNvPr id="279" name="Google Shape;279;p46"/>
          <p:cNvPicPr preferRelativeResize="0"/>
          <p:nvPr/>
        </p:nvPicPr>
        <p:blipFill>
          <a:blip r:embed="rId3">
            <a:alphaModFix/>
          </a:blip>
          <a:stretch>
            <a:fillRect/>
          </a:stretch>
        </p:blipFill>
        <p:spPr>
          <a:xfrm>
            <a:off x="3796300" y="576888"/>
            <a:ext cx="4972201" cy="398972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XGBoost CLASSIFIER MODEL.</a:t>
            </a:r>
            <a:endParaRPr sz="3011">
              <a:solidFill>
                <a:srgbClr val="FCBF49"/>
              </a:solidFill>
              <a:latin typeface="Caesar Dressing"/>
              <a:ea typeface="Caesar Dressing"/>
              <a:cs typeface="Caesar Dressing"/>
              <a:sym typeface="Caesar Dressing"/>
            </a:endParaRPr>
          </a:p>
        </p:txBody>
      </p:sp>
      <p:sp>
        <p:nvSpPr>
          <p:cNvPr id="285" name="Google Shape;285;p47"/>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a:t>
            </a:r>
            <a:r>
              <a:rPr lang="en-GB" sz="1600" dirty="0" smtClean="0">
                <a:latin typeface="Bradley Hand ITC" pitchFamily="66" charset="0"/>
                <a:ea typeface="Caesar Dressing"/>
                <a:cs typeface="Caesar Dressing"/>
                <a:sym typeface="Caesar Dressing"/>
              </a:rPr>
              <a:t>XG Boost </a:t>
            </a:r>
            <a:r>
              <a:rPr lang="en-GB" sz="1600" dirty="0">
                <a:latin typeface="Bradley Hand ITC" pitchFamily="66" charset="0"/>
                <a:ea typeface="Caesar Dressing"/>
                <a:cs typeface="Caesar Dressing"/>
                <a:sym typeface="Caesar Dressing"/>
              </a:rPr>
              <a:t>CLASSIFIER Model gave us an accuracy score of 94.89 %.</a:t>
            </a:r>
            <a:endParaRPr sz="1600" dirty="0">
              <a:latin typeface="Bradley Hand ITC" pitchFamily="66" charset="0"/>
              <a:ea typeface="Caesar Dressing"/>
              <a:cs typeface="Caesar Dressing"/>
              <a:sym typeface="Caesar Dressing"/>
            </a:endParaRPr>
          </a:p>
        </p:txBody>
      </p:sp>
      <p:pic>
        <p:nvPicPr>
          <p:cNvPr id="286" name="Google Shape;286;p47"/>
          <p:cNvPicPr preferRelativeResize="0"/>
          <p:nvPr/>
        </p:nvPicPr>
        <p:blipFill>
          <a:blip r:embed="rId3">
            <a:alphaModFix/>
          </a:blip>
          <a:stretch>
            <a:fillRect/>
          </a:stretch>
        </p:blipFill>
        <p:spPr>
          <a:xfrm>
            <a:off x="3867000" y="565350"/>
            <a:ext cx="4972200" cy="40127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0"/>
        <p:cNvGrpSpPr/>
        <p:nvPr/>
      </p:nvGrpSpPr>
      <p:grpSpPr>
        <a:xfrm>
          <a:off x="0" y="0"/>
          <a:ext cx="0" cy="0"/>
          <a:chOff x="0" y="0"/>
          <a:chExt cx="0" cy="0"/>
        </a:xfrm>
      </p:grpSpPr>
      <p:sp>
        <p:nvSpPr>
          <p:cNvPr id="291" name="Google Shape;291;p48"/>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EXTRA TREES CLASSIFIER MODEL.</a:t>
            </a:r>
            <a:endParaRPr sz="3011">
              <a:solidFill>
                <a:srgbClr val="FCBF49"/>
              </a:solidFill>
              <a:latin typeface="Caesar Dressing"/>
              <a:ea typeface="Caesar Dressing"/>
              <a:cs typeface="Caesar Dressing"/>
              <a:sym typeface="Caesar Dressing"/>
            </a:endParaRPr>
          </a:p>
        </p:txBody>
      </p:sp>
      <p:sp>
        <p:nvSpPr>
          <p:cNvPr id="292" name="Google Shape;292;p48"/>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Extra Trees CLASSIFIER Model gave us an accuracy score of 95.30 %.</a:t>
            </a:r>
            <a:endParaRPr sz="1600" dirty="0">
              <a:latin typeface="Bradley Hand ITC" pitchFamily="66" charset="0"/>
              <a:ea typeface="Caesar Dressing"/>
              <a:cs typeface="Caesar Dressing"/>
              <a:sym typeface="Caesar Dressing"/>
            </a:endParaRPr>
          </a:p>
        </p:txBody>
      </p:sp>
      <p:pic>
        <p:nvPicPr>
          <p:cNvPr id="293" name="Google Shape;293;p48"/>
          <p:cNvPicPr preferRelativeResize="0"/>
          <p:nvPr/>
        </p:nvPicPr>
        <p:blipFill>
          <a:blip r:embed="rId3">
            <a:alphaModFix/>
          </a:blip>
          <a:stretch>
            <a:fillRect/>
          </a:stretch>
        </p:blipFill>
        <p:spPr>
          <a:xfrm>
            <a:off x="3867000" y="524225"/>
            <a:ext cx="4972200" cy="395226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Google Shape;304;p5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Caesar Dressing"/>
                <a:ea typeface="Caesar Dressing"/>
                <a:cs typeface="Caesar Dressing"/>
                <a:sym typeface="Caesar Dressing"/>
              </a:rPr>
              <a:t>Cross </a:t>
            </a:r>
            <a:r>
              <a:rPr lang="en-GB" sz="3011" dirty="0" err="1">
                <a:solidFill>
                  <a:srgbClr val="D62828"/>
                </a:solidFill>
                <a:latin typeface="Caesar Dressing"/>
                <a:ea typeface="Caesar Dressing"/>
                <a:cs typeface="Caesar Dressing"/>
                <a:sym typeface="Caesar Dressing"/>
              </a:rPr>
              <a:t>ValIdatIon</a:t>
            </a:r>
            <a:r>
              <a:rPr lang="en-GB" sz="3011" dirty="0">
                <a:solidFill>
                  <a:srgbClr val="D62828"/>
                </a:solidFill>
                <a:latin typeface="Caesar Dressing"/>
                <a:ea typeface="Caesar Dressing"/>
                <a:cs typeface="Caesar Dressing"/>
                <a:sym typeface="Caesar Dressing"/>
              </a:rPr>
              <a:t> Scores.</a:t>
            </a:r>
            <a:endParaRPr sz="3011" dirty="0">
              <a:solidFill>
                <a:srgbClr val="D62828"/>
              </a:solidFill>
              <a:latin typeface="Caesar Dressing"/>
              <a:ea typeface="Caesar Dressing"/>
              <a:cs typeface="Caesar Dressing"/>
              <a:sym typeface="Caesar Dressing"/>
            </a:endParaRPr>
          </a:p>
        </p:txBody>
      </p:sp>
      <p:sp>
        <p:nvSpPr>
          <p:cNvPr id="305" name="Google Shape;305;p50"/>
          <p:cNvSpPr txBox="1">
            <a:spLocks noGrp="1"/>
          </p:cNvSpPr>
          <p:nvPr>
            <p:ph type="body" idx="1"/>
          </p:nvPr>
        </p:nvSpPr>
        <p:spPr>
          <a:xfrm>
            <a:off x="311700" y="1152475"/>
            <a:ext cx="8520600" cy="2708403"/>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None/>
            </a:pPr>
            <a:r>
              <a:rPr lang="en-GB" sz="1600" dirty="0" smtClean="0">
                <a:solidFill>
                  <a:srgbClr val="434343"/>
                </a:solidFill>
                <a:latin typeface="Bradley Hand ITC" pitchFamily="66" charset="0"/>
                <a:ea typeface="Caesar Dressing"/>
                <a:cs typeface="Caesar Dressing"/>
                <a:sym typeface="Caesar Dressing"/>
              </a:rPr>
              <a:t>.</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a:t>
            </a:r>
            <a:r>
              <a:rPr lang="en-GB" sz="1600" dirty="0" smtClean="0">
                <a:solidFill>
                  <a:srgbClr val="434343"/>
                </a:solidFill>
                <a:latin typeface="Bradley Hand ITC" pitchFamily="66" charset="0"/>
                <a:ea typeface="Caesar Dressing"/>
                <a:cs typeface="Caesar Dressing"/>
                <a:sym typeface="Caesar Dressing"/>
              </a:rPr>
              <a:t>Multinomial NB </a:t>
            </a:r>
            <a:r>
              <a:rPr lang="en-GB" sz="1600" dirty="0">
                <a:solidFill>
                  <a:srgbClr val="434343"/>
                </a:solidFill>
                <a:latin typeface="Bradley Hand ITC" pitchFamily="66" charset="0"/>
                <a:ea typeface="Caesar Dressing"/>
                <a:cs typeface="Caesar Dressing"/>
                <a:sym typeface="Caesar Dressing"/>
              </a:rPr>
              <a:t>Classifier Model is 94.63 %.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a:t>
            </a:r>
            <a:r>
              <a:rPr lang="en-GB" sz="1600" dirty="0" err="1" smtClean="0">
                <a:solidFill>
                  <a:srgbClr val="434343"/>
                </a:solidFill>
                <a:latin typeface="Bradley Hand ITC" pitchFamily="66" charset="0"/>
                <a:ea typeface="Caesar Dressing"/>
                <a:cs typeface="Caesar Dressing"/>
                <a:sym typeface="Caesar Dressing"/>
              </a:rPr>
              <a:t>Ada</a:t>
            </a:r>
            <a:r>
              <a:rPr lang="en-GB" sz="1600" dirty="0" smtClean="0">
                <a:solidFill>
                  <a:srgbClr val="434343"/>
                </a:solidFill>
                <a:latin typeface="Bradley Hand ITC" pitchFamily="66" charset="0"/>
                <a:ea typeface="Caesar Dressing"/>
                <a:cs typeface="Caesar Dressing"/>
                <a:sym typeface="Caesar Dressing"/>
              </a:rPr>
              <a:t> boost </a:t>
            </a:r>
            <a:r>
              <a:rPr lang="en-GB" sz="1600" dirty="0">
                <a:solidFill>
                  <a:srgbClr val="434343"/>
                </a:solidFill>
                <a:latin typeface="Bradley Hand ITC" pitchFamily="66" charset="0"/>
                <a:ea typeface="Caesar Dressing"/>
                <a:cs typeface="Caesar Dressing"/>
                <a:sym typeface="Caesar Dressing"/>
              </a:rPr>
              <a:t>classifier Model is 94.57 %.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a:t>
            </a:r>
            <a:r>
              <a:rPr lang="en-GB" sz="1600" dirty="0" smtClean="0">
                <a:solidFill>
                  <a:srgbClr val="434343"/>
                </a:solidFill>
                <a:latin typeface="Bradley Hand ITC" pitchFamily="66" charset="0"/>
                <a:ea typeface="Caesar Dressing"/>
                <a:cs typeface="Caesar Dressing"/>
                <a:sym typeface="Caesar Dressing"/>
              </a:rPr>
              <a:t>XG Boost </a:t>
            </a:r>
            <a:r>
              <a:rPr lang="en-GB" sz="1600" dirty="0">
                <a:solidFill>
                  <a:srgbClr val="434343"/>
                </a:solidFill>
                <a:latin typeface="Bradley Hand ITC" pitchFamily="66" charset="0"/>
                <a:ea typeface="Caesar Dressing"/>
                <a:cs typeface="Caesar Dressing"/>
                <a:sym typeface="Caesar Dressing"/>
              </a:rPr>
              <a:t>Classifier Model is 95.36 %.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Extra Trees Classifier Model is 95.62 %.</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From the above Cross Validation Scores, the highest CV score belongs to the </a:t>
            </a:r>
            <a:r>
              <a:rPr lang="en-GB" sz="1600" dirty="0" smtClean="0">
                <a:solidFill>
                  <a:srgbClr val="434343"/>
                </a:solidFill>
                <a:latin typeface="Bradley Hand ITC" pitchFamily="66" charset="0"/>
                <a:ea typeface="Caesar Dressing"/>
                <a:cs typeface="Caesar Dressing"/>
                <a:sym typeface="Caesar Dressing"/>
              </a:rPr>
              <a:t>Linear SVC </a:t>
            </a:r>
            <a:r>
              <a:rPr lang="en-GB" sz="1600" dirty="0">
                <a:solidFill>
                  <a:srgbClr val="434343"/>
                </a:solidFill>
                <a:latin typeface="Bradley Hand ITC" pitchFamily="66" charset="0"/>
                <a:ea typeface="Caesar Dressing"/>
                <a:cs typeface="Caesar Dressing"/>
                <a:sym typeface="Caesar Dressing"/>
              </a:rPr>
              <a:t>model, followed by the Extra Trees Classifier &amp; Logistic Regression Model. Next the </a:t>
            </a:r>
            <a:r>
              <a:rPr lang="en-GB" sz="1600" dirty="0" smtClean="0">
                <a:solidFill>
                  <a:srgbClr val="434343"/>
                </a:solidFill>
                <a:latin typeface="Bradley Hand ITC" pitchFamily="66" charset="0"/>
                <a:ea typeface="Caesar Dressing"/>
                <a:cs typeface="Caesar Dressing"/>
                <a:sym typeface="Caesar Dressing"/>
              </a:rPr>
              <a:t>XG Boost </a:t>
            </a:r>
            <a:r>
              <a:rPr lang="en-GB" sz="1600" dirty="0">
                <a:solidFill>
                  <a:srgbClr val="434343"/>
                </a:solidFill>
                <a:latin typeface="Bradley Hand ITC" pitchFamily="66" charset="0"/>
                <a:ea typeface="Caesar Dressing"/>
                <a:cs typeface="Caesar Dressing"/>
                <a:sym typeface="Caesar Dressing"/>
              </a:rPr>
              <a:t>Classifier model , the </a:t>
            </a:r>
            <a:r>
              <a:rPr lang="en-GB" sz="1600" dirty="0" smtClean="0">
                <a:solidFill>
                  <a:srgbClr val="434343"/>
                </a:solidFill>
                <a:latin typeface="Bradley Hand ITC" pitchFamily="66" charset="0"/>
                <a:ea typeface="Caesar Dressing"/>
                <a:cs typeface="Caesar Dressing"/>
                <a:sym typeface="Caesar Dressing"/>
              </a:rPr>
              <a:t>Multinomial NB </a:t>
            </a:r>
            <a:r>
              <a:rPr lang="en-GB" sz="1600" dirty="0">
                <a:solidFill>
                  <a:srgbClr val="434343"/>
                </a:solidFill>
                <a:latin typeface="Bradley Hand ITC" pitchFamily="66" charset="0"/>
                <a:ea typeface="Caesar Dressing"/>
                <a:cs typeface="Caesar Dressing"/>
                <a:sym typeface="Caesar Dressing"/>
              </a:rPr>
              <a:t>Classifier and the </a:t>
            </a:r>
            <a:r>
              <a:rPr lang="en-GB" sz="1600" dirty="0" err="1" smtClean="0">
                <a:solidFill>
                  <a:srgbClr val="434343"/>
                </a:solidFill>
                <a:latin typeface="Bradley Hand ITC" pitchFamily="66" charset="0"/>
                <a:ea typeface="Caesar Dressing"/>
                <a:cs typeface="Caesar Dressing"/>
                <a:sym typeface="Caesar Dressing"/>
              </a:rPr>
              <a:t>Ada</a:t>
            </a:r>
            <a:r>
              <a:rPr lang="en-GB" sz="1600" dirty="0" smtClean="0">
                <a:solidFill>
                  <a:srgbClr val="434343"/>
                </a:solidFill>
                <a:latin typeface="Bradley Hand ITC" pitchFamily="66" charset="0"/>
                <a:ea typeface="Caesar Dressing"/>
                <a:cs typeface="Caesar Dressing"/>
                <a:sym typeface="Caesar Dressing"/>
              </a:rPr>
              <a:t> Boost </a:t>
            </a:r>
            <a:r>
              <a:rPr lang="en-GB" sz="1600" dirty="0">
                <a:solidFill>
                  <a:srgbClr val="434343"/>
                </a:solidFill>
                <a:latin typeface="Bradley Hand ITC" pitchFamily="66" charset="0"/>
                <a:ea typeface="Caesar Dressing"/>
                <a:cs typeface="Caesar Dressing"/>
                <a:sym typeface="Caesar Dressing"/>
              </a:rPr>
              <a:t>Classifier Model. Lastly, the Decision Tree Classifier.</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5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HYPER PARAMETER TUNING.</a:t>
            </a:r>
            <a:endParaRPr sz="3011">
              <a:solidFill>
                <a:srgbClr val="F77F00"/>
              </a:solidFill>
              <a:latin typeface="Caesar Dressing"/>
              <a:ea typeface="Caesar Dressing"/>
              <a:cs typeface="Caesar Dressing"/>
              <a:sym typeface="Caesar Dressing"/>
            </a:endParaRPr>
          </a:p>
        </p:txBody>
      </p:sp>
      <p:sp>
        <p:nvSpPr>
          <p:cNvPr id="311" name="Google Shape;311;p51"/>
          <p:cNvSpPr txBox="1">
            <a:spLocks noGrp="1"/>
          </p:cNvSpPr>
          <p:nvPr>
            <p:ph type="body" idx="1"/>
          </p:nvPr>
        </p:nvSpPr>
        <p:spPr>
          <a:xfrm>
            <a:off x="311700" y="1152475"/>
            <a:ext cx="8520600" cy="212362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Since the Accuracy Score and the cross validation score of the </a:t>
            </a:r>
            <a:r>
              <a:rPr lang="en-GB" sz="1600" dirty="0" smtClean="0">
                <a:solidFill>
                  <a:srgbClr val="F77F00"/>
                </a:solidFill>
                <a:latin typeface="Bradley Hand ITC" pitchFamily="66" charset="0"/>
                <a:ea typeface="Caesar Dressing"/>
                <a:cs typeface="Caesar Dressing"/>
                <a:sym typeface="Caesar Dressing"/>
              </a:rPr>
              <a:t>MULTINOMIAL NB  CLASSIFER </a:t>
            </a:r>
            <a:r>
              <a:rPr lang="en-GB" sz="1600" dirty="0" smtClean="0">
                <a:solidFill>
                  <a:srgbClr val="434343"/>
                </a:solidFill>
                <a:latin typeface="Bradley Hand ITC" pitchFamily="66" charset="0"/>
                <a:ea typeface="Caesar Dressing"/>
                <a:cs typeface="Caesar Dressing"/>
                <a:sym typeface="Caesar Dressing"/>
              </a:rPr>
              <a:t> </a:t>
            </a:r>
            <a:r>
              <a:rPr lang="en-GB" sz="1600" dirty="0">
                <a:solidFill>
                  <a:srgbClr val="434343"/>
                </a:solidFill>
                <a:latin typeface="Bradley Hand ITC" pitchFamily="66" charset="0"/>
                <a:ea typeface="Caesar Dressing"/>
                <a:cs typeface="Caesar Dressing"/>
                <a:sym typeface="Caesar Dressing"/>
              </a:rPr>
              <a:t>Model are good and the AUC score is the highest among others we shall consider this model for hyper parameter tuning.</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0"/>
              </a:spcAft>
              <a:buNone/>
            </a:pPr>
            <a:r>
              <a:rPr lang="en-GB" sz="1600" dirty="0">
                <a:solidFill>
                  <a:srgbClr val="434343"/>
                </a:solidFill>
                <a:latin typeface="Bradley Hand ITC" pitchFamily="66" charset="0"/>
                <a:ea typeface="Caesar Dressing"/>
                <a:cs typeface="Caesar Dressing"/>
                <a:sym typeface="Caesar Dressing"/>
              </a:rPr>
              <a:t>We shall use </a:t>
            </a:r>
            <a:r>
              <a:rPr lang="en-GB" sz="1600" dirty="0" smtClean="0">
                <a:solidFill>
                  <a:srgbClr val="434343"/>
                </a:solidFill>
                <a:latin typeface="Bradley Hand ITC" pitchFamily="66" charset="0"/>
                <a:ea typeface="Caesar Dressing"/>
                <a:cs typeface="Caesar Dressing"/>
                <a:sym typeface="Caesar Dressing"/>
              </a:rPr>
              <a:t>Grid </a:t>
            </a:r>
            <a:r>
              <a:rPr lang="en-GB" sz="1600" dirty="0" err="1" smtClean="0">
                <a:solidFill>
                  <a:srgbClr val="434343"/>
                </a:solidFill>
                <a:latin typeface="Bradley Hand ITC" pitchFamily="66" charset="0"/>
                <a:ea typeface="Caesar Dressing"/>
                <a:cs typeface="Caesar Dressing"/>
                <a:sym typeface="Caesar Dressing"/>
              </a:rPr>
              <a:t>SearchCV</a:t>
            </a:r>
            <a:r>
              <a:rPr lang="en-GB" sz="1600" dirty="0" smtClean="0">
                <a:solidFill>
                  <a:srgbClr val="434343"/>
                </a:solidFill>
                <a:latin typeface="Bradley Hand ITC" pitchFamily="66" charset="0"/>
                <a:ea typeface="Caesar Dressing"/>
                <a:cs typeface="Caesar Dressing"/>
                <a:sym typeface="Caesar Dressing"/>
              </a:rPr>
              <a:t> </a:t>
            </a:r>
            <a:r>
              <a:rPr lang="en-GB" sz="1600" dirty="0">
                <a:solidFill>
                  <a:srgbClr val="434343"/>
                </a:solidFill>
                <a:latin typeface="Bradley Hand ITC" pitchFamily="66" charset="0"/>
                <a:ea typeface="Caesar Dressing"/>
                <a:cs typeface="Caesar Dressing"/>
                <a:sym typeface="Caesar Dressing"/>
              </a:rPr>
              <a:t>for hyper parameter tuning.</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After multiple tries with hyper parameter tuning, the highest accuracy score obtained was </a:t>
            </a:r>
            <a:r>
              <a:rPr lang="en-GB" sz="1600" dirty="0">
                <a:solidFill>
                  <a:srgbClr val="F77F00"/>
                </a:solidFill>
                <a:latin typeface="Bradley Hand ITC" pitchFamily="66" charset="0"/>
                <a:ea typeface="Caesar Dressing"/>
                <a:cs typeface="Caesar Dressing"/>
                <a:sym typeface="Caesar Dressing"/>
              </a:rPr>
              <a:t>94.49 %</a:t>
            </a:r>
            <a:r>
              <a:rPr lang="en-GB" sz="1600" dirty="0">
                <a:solidFill>
                  <a:srgbClr val="434343"/>
                </a:solidFill>
                <a:latin typeface="Bradley Hand ITC" pitchFamily="66" charset="0"/>
                <a:ea typeface="Caesar Dressing"/>
                <a:cs typeface="Caesar Dressing"/>
                <a:sym typeface="Caesar Dressing"/>
              </a:rPr>
              <a:t>.</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F77F00"/>
                </a:solidFill>
                <a:latin typeface="Caesar Dressing"/>
                <a:ea typeface="Caesar Dressing"/>
                <a:cs typeface="Caesar Dressing"/>
                <a:sym typeface="Caesar Dressing"/>
              </a:rPr>
              <a:t>OVERVIEW.</a:t>
            </a:r>
            <a:endParaRPr sz="3020">
              <a:solidFill>
                <a:srgbClr val="F77F00"/>
              </a:solidFill>
              <a:latin typeface="Caesar Dressing"/>
              <a:ea typeface="Caesar Dressing"/>
              <a:cs typeface="Caesar Dressing"/>
              <a:sym typeface="Caesar Dressing"/>
            </a:endParaRPr>
          </a:p>
        </p:txBody>
      </p:sp>
      <p:sp>
        <p:nvSpPr>
          <p:cNvPr id="79" name="Google Shape;79;p16"/>
          <p:cNvSpPr txBox="1">
            <a:spLocks noGrp="1"/>
          </p:cNvSpPr>
          <p:nvPr>
            <p:ph type="body" idx="1"/>
          </p:nvPr>
        </p:nvSpPr>
        <p:spPr>
          <a:xfrm>
            <a:off x="311700" y="1152475"/>
            <a:ext cx="8314500" cy="246833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1600" dirty="0">
                <a:solidFill>
                  <a:srgbClr val="434343"/>
                </a:solidFill>
                <a:latin typeface="Bradley Hand ITC" pitchFamily="66" charset="0"/>
                <a:ea typeface="Caesar Dressing"/>
                <a:cs typeface="Caesar Dressing"/>
                <a:sym typeface="Caesar Dressing"/>
              </a:rPr>
              <a:t>In this particular presentation we will be looking at:</a:t>
            </a:r>
            <a:endParaRPr sz="1600" dirty="0">
              <a:solidFill>
                <a:srgbClr val="434343"/>
              </a:solidFill>
              <a:latin typeface="Bradley Hand ITC" pitchFamily="66" charset="0"/>
              <a:ea typeface="Caesar Dressing"/>
              <a:cs typeface="Caesar Dressing"/>
              <a:sym typeface="Caesar Dressing"/>
            </a:endParaRPr>
          </a:p>
          <a:p>
            <a:pPr marL="457200" lvl="0" indent="-330200" algn="l" rtl="0">
              <a:lnSpc>
                <a:spcPct val="150000"/>
              </a:lnSpc>
              <a:spcBef>
                <a:spcPts val="120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How to analyze the dataset of </a:t>
            </a:r>
            <a:r>
              <a:rPr lang="en-GB" sz="1600" dirty="0" smtClean="0">
                <a:solidFill>
                  <a:srgbClr val="434343"/>
                </a:solidFill>
                <a:latin typeface="Bradley Hand ITC" pitchFamily="66" charset="0"/>
                <a:ea typeface="Caesar Dressing"/>
                <a:cs typeface="Caesar Dressing"/>
                <a:sym typeface="Caesar Dressing"/>
              </a:rPr>
              <a:t>SMS SPAM CLASSIFIER.</a:t>
            </a:r>
            <a:endParaRPr sz="1600" dirty="0">
              <a:solidFill>
                <a:srgbClr val="434343"/>
              </a:solidFill>
              <a:latin typeface="Bradley Hand ITC" pitchFamily="66" charset="0"/>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What are the EDA steps in cleaning the dataset.</a:t>
            </a:r>
            <a:endParaRPr sz="1600" dirty="0">
              <a:solidFill>
                <a:srgbClr val="434343"/>
              </a:solidFill>
              <a:latin typeface="Bradley Hand ITC" pitchFamily="66" charset="0"/>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Overall analysis on the problem.</a:t>
            </a:r>
            <a:endParaRPr sz="1600" dirty="0">
              <a:solidFill>
                <a:srgbClr val="434343"/>
              </a:solidFill>
              <a:latin typeface="Bradley Hand ITC" pitchFamily="66" charset="0"/>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Model building from the cleaned dataset.</a:t>
            </a:r>
            <a:endParaRPr sz="1600" dirty="0">
              <a:solidFill>
                <a:srgbClr val="434343"/>
              </a:solidFill>
              <a:latin typeface="Bradley Hand ITC" pitchFamily="66" charset="0"/>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Predictions for test dataset from saved model.</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5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HYPER PARAMETER TUNING.</a:t>
            </a:r>
            <a:endParaRPr sz="3011">
              <a:solidFill>
                <a:srgbClr val="F77F00"/>
              </a:solidFill>
              <a:latin typeface="Caesar Dressing"/>
              <a:ea typeface="Caesar Dressing"/>
              <a:cs typeface="Caesar Dressing"/>
              <a:sym typeface="Caesar Dressing"/>
            </a:endParaRPr>
          </a:p>
        </p:txBody>
      </p:sp>
      <p:pic>
        <p:nvPicPr>
          <p:cNvPr id="317" name="Google Shape;317;p52"/>
          <p:cNvPicPr preferRelativeResize="0"/>
          <p:nvPr/>
        </p:nvPicPr>
        <p:blipFill>
          <a:blip r:embed="rId3">
            <a:alphaModFix/>
          </a:blip>
          <a:stretch>
            <a:fillRect/>
          </a:stretch>
        </p:blipFill>
        <p:spPr>
          <a:xfrm>
            <a:off x="1519238" y="1194925"/>
            <a:ext cx="6105525" cy="3276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1"/>
        <p:cNvGrpSpPr/>
        <p:nvPr/>
      </p:nvGrpSpPr>
      <p:grpSpPr>
        <a:xfrm>
          <a:off x="0" y="0"/>
          <a:ext cx="0" cy="0"/>
          <a:chOff x="0" y="0"/>
          <a:chExt cx="0" cy="0"/>
        </a:xfrm>
      </p:grpSpPr>
      <p:sp>
        <p:nvSpPr>
          <p:cNvPr id="322" name="Google Shape;322;p5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HYPER PARAMETER TUNING [FINAL MODEL].</a:t>
            </a:r>
            <a:endParaRPr sz="3011">
              <a:solidFill>
                <a:srgbClr val="F77F00"/>
              </a:solidFill>
              <a:latin typeface="Caesar Dressing"/>
              <a:ea typeface="Caesar Dressing"/>
              <a:cs typeface="Caesar Dressing"/>
              <a:sym typeface="Caesar Dressing"/>
            </a:endParaRPr>
          </a:p>
        </p:txBody>
      </p:sp>
      <p:pic>
        <p:nvPicPr>
          <p:cNvPr id="323" name="Google Shape;323;p53"/>
          <p:cNvPicPr preferRelativeResize="0"/>
          <p:nvPr/>
        </p:nvPicPr>
        <p:blipFill>
          <a:blip r:embed="rId3">
            <a:alphaModFix/>
          </a:blip>
          <a:stretch>
            <a:fillRect/>
          </a:stretch>
        </p:blipFill>
        <p:spPr>
          <a:xfrm>
            <a:off x="2656000" y="1017725"/>
            <a:ext cx="6056375" cy="3820975"/>
          </a:xfrm>
          <a:prstGeom prst="rect">
            <a:avLst/>
          </a:prstGeom>
          <a:noFill/>
          <a:ln>
            <a:noFill/>
          </a:ln>
        </p:spPr>
      </p:pic>
      <p:sp>
        <p:nvSpPr>
          <p:cNvPr id="324" name="Google Shape;324;p53"/>
          <p:cNvSpPr txBox="1"/>
          <p:nvPr/>
        </p:nvSpPr>
        <p:spPr>
          <a:xfrm>
            <a:off x="384225" y="1152650"/>
            <a:ext cx="21690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I have successfully incorporated hyper parameter tuning using best parameters of Logistic Regression and the accuracy of the model has been increased, We received the accuracy score as 94.49%, which is very good.</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8"/>
        <p:cNvGrpSpPr/>
        <p:nvPr/>
      </p:nvGrpSpPr>
      <p:grpSpPr>
        <a:xfrm>
          <a:off x="0" y="0"/>
          <a:ext cx="0" cy="0"/>
          <a:chOff x="0" y="0"/>
          <a:chExt cx="0" cy="0"/>
        </a:xfrm>
      </p:grpSpPr>
      <p:sp>
        <p:nvSpPr>
          <p:cNvPr id="329" name="Google Shape;329;p5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ROC-AUC Curve.</a:t>
            </a:r>
            <a:endParaRPr sz="3011">
              <a:solidFill>
                <a:srgbClr val="FCBF49"/>
              </a:solidFill>
              <a:latin typeface="Caesar Dressing"/>
              <a:ea typeface="Caesar Dressing"/>
              <a:cs typeface="Caesar Dressing"/>
              <a:sym typeface="Caesar Dressing"/>
            </a:endParaRPr>
          </a:p>
        </p:txBody>
      </p:sp>
      <p:sp>
        <p:nvSpPr>
          <p:cNvPr id="330" name="Google Shape;330;p54"/>
          <p:cNvSpPr txBox="1"/>
          <p:nvPr/>
        </p:nvSpPr>
        <p:spPr>
          <a:xfrm>
            <a:off x="420900" y="3866925"/>
            <a:ext cx="8302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I have generated the ROC Curve for all the models and for the best model and compared it with AUC. The AUC score for my final model was 97%.</a:t>
            </a:r>
            <a:endParaRPr sz="1600" dirty="0">
              <a:solidFill>
                <a:srgbClr val="434343"/>
              </a:solidFill>
              <a:latin typeface="Bradley Hand ITC" pitchFamily="66" charset="0"/>
              <a:ea typeface="Caesar Dressing"/>
              <a:cs typeface="Caesar Dressing"/>
              <a:sym typeface="Caesar Dressing"/>
            </a:endParaRPr>
          </a:p>
        </p:txBody>
      </p:sp>
      <p:pic>
        <p:nvPicPr>
          <p:cNvPr id="331" name="Google Shape;331;p54"/>
          <p:cNvPicPr preferRelativeResize="0"/>
          <p:nvPr/>
        </p:nvPicPr>
        <p:blipFill>
          <a:blip r:embed="rId3">
            <a:alphaModFix/>
          </a:blip>
          <a:stretch>
            <a:fillRect/>
          </a:stretch>
        </p:blipFill>
        <p:spPr>
          <a:xfrm>
            <a:off x="536625" y="1201655"/>
            <a:ext cx="3532872" cy="2544400"/>
          </a:xfrm>
          <a:prstGeom prst="rect">
            <a:avLst/>
          </a:prstGeom>
          <a:noFill/>
          <a:ln>
            <a:noFill/>
          </a:ln>
        </p:spPr>
      </p:pic>
      <p:pic>
        <p:nvPicPr>
          <p:cNvPr id="332" name="Google Shape;332;p54"/>
          <p:cNvPicPr preferRelativeResize="0"/>
          <p:nvPr/>
        </p:nvPicPr>
        <p:blipFill>
          <a:blip r:embed="rId4">
            <a:alphaModFix/>
          </a:blip>
          <a:stretch>
            <a:fillRect/>
          </a:stretch>
        </p:blipFill>
        <p:spPr>
          <a:xfrm>
            <a:off x="4891172" y="1170125"/>
            <a:ext cx="3532872" cy="2544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Google Shape;337;p5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0D47A1"/>
                </a:solidFill>
                <a:latin typeface="Caesar Dressing"/>
                <a:ea typeface="Caesar Dressing"/>
                <a:cs typeface="Caesar Dressing"/>
                <a:sym typeface="Caesar Dressing"/>
              </a:rPr>
              <a:t>Saving the model and predicting the results.</a:t>
            </a:r>
            <a:endParaRPr sz="3011">
              <a:solidFill>
                <a:srgbClr val="0D47A1"/>
              </a:solidFill>
              <a:latin typeface="Caesar Dressing"/>
              <a:ea typeface="Caesar Dressing"/>
              <a:cs typeface="Caesar Dressing"/>
              <a:sym typeface="Caesar Dressing"/>
            </a:endParaRPr>
          </a:p>
        </p:txBody>
      </p:sp>
      <p:sp>
        <p:nvSpPr>
          <p:cNvPr id="338" name="Google Shape;338;p55"/>
          <p:cNvSpPr txBox="1"/>
          <p:nvPr/>
        </p:nvSpPr>
        <p:spPr>
          <a:xfrm>
            <a:off x="420900" y="1227000"/>
            <a:ext cx="8302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erlin Sans FB" pitchFamily="34" charset="0"/>
                <a:ea typeface="Caesar Dressing"/>
                <a:cs typeface="Caesar Dressing"/>
                <a:sym typeface="Caesar Dressing"/>
              </a:rPr>
              <a:t>I have saved my final best model using </a:t>
            </a:r>
            <a:r>
              <a:rPr lang="en-GB" sz="1600" dirty="0" err="1">
                <a:solidFill>
                  <a:srgbClr val="434343"/>
                </a:solidFill>
                <a:latin typeface="Berlin Sans FB" pitchFamily="34" charset="0"/>
                <a:ea typeface="Caesar Dressing"/>
                <a:cs typeface="Caesar Dressing"/>
                <a:sym typeface="Caesar Dressing"/>
              </a:rPr>
              <a:t>joblib</a:t>
            </a:r>
            <a:r>
              <a:rPr lang="en-GB" sz="1600" dirty="0">
                <a:solidFill>
                  <a:srgbClr val="434343"/>
                </a:solidFill>
                <a:latin typeface="Berlin Sans FB" pitchFamily="34" charset="0"/>
                <a:ea typeface="Caesar Dressing"/>
                <a:cs typeface="Caesar Dressing"/>
                <a:sym typeface="Caesar Dressing"/>
              </a:rPr>
              <a:t> library in .</a:t>
            </a:r>
            <a:r>
              <a:rPr lang="en-GB" sz="1600" dirty="0" err="1">
                <a:solidFill>
                  <a:srgbClr val="434343"/>
                </a:solidFill>
                <a:latin typeface="Berlin Sans FB" pitchFamily="34" charset="0"/>
                <a:ea typeface="Caesar Dressing"/>
                <a:cs typeface="Caesar Dressing"/>
                <a:sym typeface="Caesar Dressing"/>
              </a:rPr>
              <a:t>pkl</a:t>
            </a:r>
            <a:r>
              <a:rPr lang="en-GB" sz="1600" dirty="0">
                <a:solidFill>
                  <a:srgbClr val="434343"/>
                </a:solidFill>
                <a:latin typeface="Berlin Sans FB" pitchFamily="34" charset="0"/>
                <a:ea typeface="Caesar Dressing"/>
                <a:cs typeface="Caesar Dressing"/>
                <a:sym typeface="Caesar Dressing"/>
              </a:rPr>
              <a:t> format, and loaded saved model for predictions for test data. Using classification model, we have got the predicted values for malignant comments classification. </a:t>
            </a:r>
            <a:endParaRPr sz="1600" dirty="0">
              <a:solidFill>
                <a:srgbClr val="434343"/>
              </a:solidFill>
              <a:latin typeface="Berlin Sans FB" pitchFamily="34" charset="0"/>
              <a:ea typeface="Caesar Dressing"/>
              <a:cs typeface="Caesar Dressing"/>
              <a:sym typeface="Caesar Dressing"/>
            </a:endParaRPr>
          </a:p>
        </p:txBody>
      </p:sp>
      <p:pic>
        <p:nvPicPr>
          <p:cNvPr id="5" name="Picture 4" descr="Screenshot 2022-11-22 232455.png"/>
          <p:cNvPicPr>
            <a:picLocks noChangeAspect="1"/>
          </p:cNvPicPr>
          <p:nvPr/>
        </p:nvPicPr>
        <p:blipFill>
          <a:blip r:embed="rId3"/>
          <a:stretch>
            <a:fillRect/>
          </a:stretch>
        </p:blipFill>
        <p:spPr>
          <a:xfrm>
            <a:off x="1516529" y="2781557"/>
            <a:ext cx="5858693" cy="1009791"/>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3"/>
        <p:cNvGrpSpPr/>
        <p:nvPr/>
      </p:nvGrpSpPr>
      <p:grpSpPr>
        <a:xfrm>
          <a:off x="0" y="0"/>
          <a:ext cx="0" cy="0"/>
          <a:chOff x="0" y="0"/>
          <a:chExt cx="0" cy="0"/>
        </a:xfrm>
      </p:grpSpPr>
      <p:sp>
        <p:nvSpPr>
          <p:cNvPr id="344" name="Google Shape;344;p5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0D47A1"/>
                </a:solidFill>
                <a:latin typeface="Caesar Dressing"/>
                <a:ea typeface="Caesar Dressing"/>
                <a:cs typeface="Caesar Dressing"/>
                <a:sym typeface="Caesar Dressing"/>
              </a:rPr>
              <a:t>Saving the model and predicting the results.</a:t>
            </a:r>
            <a:endParaRPr sz="3011">
              <a:solidFill>
                <a:srgbClr val="0D47A1"/>
              </a:solidFill>
              <a:latin typeface="Caesar Dressing"/>
              <a:ea typeface="Caesar Dressing"/>
              <a:cs typeface="Caesar Dressing"/>
              <a:sym typeface="Caesar Dressing"/>
            </a:endParaRPr>
          </a:p>
        </p:txBody>
      </p:sp>
      <p:pic>
        <p:nvPicPr>
          <p:cNvPr id="345" name="Google Shape;345;p56"/>
          <p:cNvPicPr preferRelativeResize="0"/>
          <p:nvPr/>
        </p:nvPicPr>
        <p:blipFill>
          <a:blip r:embed="rId3">
            <a:alphaModFix/>
          </a:blip>
          <a:stretch>
            <a:fillRect/>
          </a:stretch>
        </p:blipFill>
        <p:spPr>
          <a:xfrm>
            <a:off x="1470450" y="1120525"/>
            <a:ext cx="6203090" cy="3820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9"/>
        <p:cNvGrpSpPr/>
        <p:nvPr/>
      </p:nvGrpSpPr>
      <p:grpSpPr>
        <a:xfrm>
          <a:off x="0" y="0"/>
          <a:ext cx="0" cy="0"/>
          <a:chOff x="0" y="0"/>
          <a:chExt cx="0" cy="0"/>
        </a:xfrm>
      </p:grpSpPr>
      <p:sp>
        <p:nvSpPr>
          <p:cNvPr id="350" name="Google Shape;350;p5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Caesar Dressing"/>
                <a:ea typeface="Caesar Dressing"/>
                <a:cs typeface="Caesar Dressing"/>
                <a:sym typeface="Caesar Dressing"/>
              </a:rPr>
              <a:t>CONCLUSION.</a:t>
            </a:r>
            <a:endParaRPr sz="3011">
              <a:solidFill>
                <a:srgbClr val="D62828"/>
              </a:solidFill>
              <a:latin typeface="Caesar Dressing"/>
              <a:ea typeface="Caesar Dressing"/>
              <a:cs typeface="Caesar Dressing"/>
              <a:sym typeface="Caesar Dressing"/>
            </a:endParaRPr>
          </a:p>
        </p:txBody>
      </p:sp>
      <p:sp>
        <p:nvSpPr>
          <p:cNvPr id="351" name="Google Shape;351;p57"/>
          <p:cNvSpPr txBox="1">
            <a:spLocks noGrp="1"/>
          </p:cNvSpPr>
          <p:nvPr>
            <p:ph type="body" idx="1"/>
          </p:nvPr>
        </p:nvSpPr>
        <p:spPr>
          <a:xfrm>
            <a:off x="311700" y="1152475"/>
            <a:ext cx="8520600" cy="3065424"/>
          </a:xfrm>
          <a:prstGeom prst="rect">
            <a:avLst/>
          </a:prstGeom>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600" dirty="0">
                <a:solidFill>
                  <a:srgbClr val="434343"/>
                </a:solidFill>
                <a:highlight>
                  <a:srgbClr val="FFFFFF"/>
                </a:highlight>
                <a:latin typeface="Bradley Hand ITC" pitchFamily="66" charset="0"/>
                <a:ea typeface="Caesar Dressing"/>
                <a:cs typeface="Caesar Dressing"/>
                <a:sym typeface="Caesar Dressing"/>
              </a:rPr>
              <a:t>This project gives an idea of NLP text processing in machine learning. Apart from applying the techniques that we have learnt in the EDA, we also classified hate and offensive comments so that it can be controlled and restricted from spreading hatred and </a:t>
            </a:r>
            <a:r>
              <a:rPr lang="en-GB" sz="1600" dirty="0" smtClean="0">
                <a:solidFill>
                  <a:srgbClr val="434343"/>
                </a:solidFill>
                <a:highlight>
                  <a:srgbClr val="FFFFFF"/>
                </a:highlight>
                <a:latin typeface="Bradley Hand ITC" pitchFamily="66" charset="0"/>
                <a:ea typeface="Caesar Dressing"/>
                <a:cs typeface="Caesar Dressing"/>
                <a:sym typeface="Caesar Dressing"/>
              </a:rPr>
              <a:t>cyber bullying</a:t>
            </a:r>
            <a:r>
              <a:rPr lang="en-GB" sz="1600" dirty="0">
                <a:solidFill>
                  <a:srgbClr val="434343"/>
                </a:solidFill>
                <a:highlight>
                  <a:srgbClr val="FFFFFF"/>
                </a:highlight>
                <a:latin typeface="Bradley Hand ITC" pitchFamily="66" charset="0"/>
                <a:ea typeface="Caesar Dressing"/>
                <a:cs typeface="Caesar Dressing"/>
                <a:sym typeface="Caesar Dressing"/>
              </a:rPr>
              <a:t>.</a:t>
            </a:r>
            <a:endParaRPr sz="1600" dirty="0">
              <a:solidFill>
                <a:srgbClr val="434343"/>
              </a:solidFill>
              <a:highlight>
                <a:srgbClr val="FFFFFF"/>
              </a:highlight>
              <a:latin typeface="Bradley Hand ITC" pitchFamily="66" charset="0"/>
              <a:ea typeface="Caesar Dressing"/>
              <a:cs typeface="Caesar Dressing"/>
              <a:sym typeface="Caesar Dressing"/>
            </a:endParaRPr>
          </a:p>
          <a:p>
            <a:pPr marL="0" lvl="0" indent="0" algn="l" rtl="0">
              <a:lnSpc>
                <a:spcPct val="115000"/>
              </a:lnSpc>
              <a:spcBef>
                <a:spcPts val="1200"/>
              </a:spcBef>
              <a:spcAft>
                <a:spcPts val="0"/>
              </a:spcAft>
              <a:buNone/>
            </a:pPr>
            <a:r>
              <a:rPr lang="en-GB" sz="1600" dirty="0">
                <a:solidFill>
                  <a:srgbClr val="434343"/>
                </a:solidFill>
                <a:highlight>
                  <a:srgbClr val="FFFFFF"/>
                </a:highlight>
                <a:latin typeface="Bradley Hand ITC" pitchFamily="66" charset="0"/>
                <a:ea typeface="Caesar Dressing"/>
                <a:cs typeface="Caesar Dressing"/>
                <a:sym typeface="Caesar Dressing"/>
              </a:rPr>
              <a:t>From this dataset we were able to understand the idea of Natural Language Processing using machine learning models. This model helps us to understand whether the online comments are malignant or non malignant.</a:t>
            </a:r>
            <a:endParaRPr sz="1600" dirty="0">
              <a:solidFill>
                <a:srgbClr val="434343"/>
              </a:solidFill>
              <a:highlight>
                <a:srgbClr val="FFFFFF"/>
              </a:highlight>
              <a:latin typeface="Bradley Hand ITC" pitchFamily="66" charset="0"/>
              <a:ea typeface="Caesar Dressing"/>
              <a:cs typeface="Caesar Dressing"/>
              <a:sym typeface="Caesar Dressing"/>
            </a:endParaRPr>
          </a:p>
          <a:p>
            <a:pPr marL="0" lvl="0" indent="0" algn="l" rtl="0">
              <a:lnSpc>
                <a:spcPct val="115000"/>
              </a:lnSpc>
              <a:spcBef>
                <a:spcPts val="1200"/>
              </a:spcBef>
              <a:spcAft>
                <a:spcPts val="1200"/>
              </a:spcAft>
              <a:buNone/>
            </a:pPr>
            <a:r>
              <a:rPr lang="en-GB" sz="1600" dirty="0">
                <a:solidFill>
                  <a:srgbClr val="434343"/>
                </a:solidFill>
                <a:highlight>
                  <a:srgbClr val="FFFFFF"/>
                </a:highlight>
                <a:latin typeface="Bradley Hand ITC" pitchFamily="66" charset="0"/>
                <a:ea typeface="Caesar Dressing"/>
                <a:cs typeface="Caesar Dressing"/>
                <a:sym typeface="Caesar Dressing"/>
              </a:rPr>
              <a:t>We have mentioned step by step procedure to analyze the data and checked the correlation between label and feature.</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Caesar Dressing"/>
                <a:ea typeface="Caesar Dressing"/>
                <a:cs typeface="Caesar Dressing"/>
                <a:sym typeface="Caesar Dressing"/>
              </a:rPr>
              <a:t>CONCLUSION.</a:t>
            </a:r>
            <a:endParaRPr sz="3011" dirty="0">
              <a:solidFill>
                <a:srgbClr val="D62828"/>
              </a:solidFill>
              <a:latin typeface="Caesar Dressing"/>
              <a:ea typeface="Caesar Dressing"/>
              <a:cs typeface="Caesar Dressing"/>
              <a:sym typeface="Caesar Dressing"/>
            </a:endParaRPr>
          </a:p>
        </p:txBody>
      </p:sp>
      <p:sp>
        <p:nvSpPr>
          <p:cNvPr id="357" name="Google Shape;357;p58"/>
          <p:cNvSpPr txBox="1">
            <a:spLocks noGrp="1"/>
          </p:cNvSpPr>
          <p:nvPr>
            <p:ph type="body" idx="1"/>
          </p:nvPr>
        </p:nvSpPr>
        <p:spPr>
          <a:xfrm>
            <a:off x="311700" y="1152475"/>
            <a:ext cx="8520600" cy="219133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We got the Logistic Regression Model as the best model and performed hyper parameter tuning using the best parameters of Logistic Regression and plotted AUC-ROC score and the model accuracy and roc-</a:t>
            </a:r>
            <a:r>
              <a:rPr lang="en-GB" sz="1600" dirty="0" err="1">
                <a:solidFill>
                  <a:srgbClr val="434343"/>
                </a:solidFill>
                <a:latin typeface="Bradley Hand ITC" pitchFamily="66" charset="0"/>
                <a:ea typeface="Caesar Dressing"/>
                <a:cs typeface="Caesar Dressing"/>
                <a:sym typeface="Caesar Dressing"/>
              </a:rPr>
              <a:t>auc</a:t>
            </a:r>
            <a:r>
              <a:rPr lang="en-GB" sz="1600" dirty="0">
                <a:solidFill>
                  <a:srgbClr val="434343"/>
                </a:solidFill>
                <a:latin typeface="Bradley Hand ITC" pitchFamily="66" charset="0"/>
                <a:ea typeface="Caesar Dressing"/>
                <a:cs typeface="Caesar Dressing"/>
                <a:sym typeface="Caesar Dressing"/>
              </a:rPr>
              <a:t> score increased after tuning.</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After that we saved the model in a pickle with a filename in order to use whenever we require. Then we loaded the saved file and predicted the values for test data. Further we saved the predicted values test data into a </a:t>
            </a:r>
            <a:r>
              <a:rPr lang="en-GB" sz="1600" dirty="0" err="1">
                <a:solidFill>
                  <a:srgbClr val="434343"/>
                </a:solidFill>
                <a:latin typeface="Bradley Hand ITC" pitchFamily="66" charset="0"/>
                <a:ea typeface="Caesar Dressing"/>
                <a:cs typeface="Caesar Dressing"/>
                <a:sym typeface="Caesar Dressing"/>
              </a:rPr>
              <a:t>csv</a:t>
            </a:r>
            <a:r>
              <a:rPr lang="en-GB" sz="1600" dirty="0">
                <a:solidFill>
                  <a:srgbClr val="434343"/>
                </a:solidFill>
                <a:latin typeface="Bradley Hand ITC" pitchFamily="66" charset="0"/>
                <a:ea typeface="Caesar Dressing"/>
                <a:cs typeface="Caesar Dressing"/>
                <a:sym typeface="Caesar Dressing"/>
              </a:rPr>
              <a:t> file.</a:t>
            </a:r>
            <a:endParaRPr sz="1600" dirty="0">
              <a:solidFill>
                <a:srgbClr val="434343"/>
              </a:solidFill>
              <a:latin typeface="Bradley Hand ITC" pitchFamily="66" charset="0"/>
              <a:ea typeface="Caesar Dressing"/>
              <a:cs typeface="Caesar Dressing"/>
              <a:sym typeface="Caesar Dressing"/>
            </a:endParaRPr>
          </a:p>
        </p:txBody>
      </p:sp>
      <p:sp>
        <p:nvSpPr>
          <p:cNvPr id="4" name="Rectangle 3"/>
          <p:cNvSpPr/>
          <p:nvPr/>
        </p:nvSpPr>
        <p:spPr>
          <a:xfrm>
            <a:off x="2017454" y="3605047"/>
            <a:ext cx="5109091" cy="923330"/>
          </a:xfrm>
          <a:prstGeom prst="rect">
            <a:avLst/>
          </a:prstGeom>
          <a:noFill/>
        </p:spPr>
        <p:txBody>
          <a:bodyPr wrap="squar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FCBF49"/>
                </a:solidFill>
                <a:latin typeface="Agency FB" pitchFamily="34" charset="0"/>
                <a:ea typeface="Caesar Dressing"/>
                <a:cs typeface="Caesar Dressing"/>
                <a:sym typeface="Caesar Dressing"/>
              </a:rPr>
              <a:t>Problem STATEMENT.</a:t>
            </a:r>
            <a:endParaRPr sz="3020">
              <a:solidFill>
                <a:srgbClr val="FCBF49"/>
              </a:solidFill>
              <a:latin typeface="Agency FB" pitchFamily="34" charset="0"/>
              <a:ea typeface="Caesar Dressing"/>
              <a:cs typeface="Caesar Dressing"/>
              <a:sym typeface="Caesar Dressing"/>
            </a:endParaRPr>
          </a:p>
        </p:txBody>
      </p:sp>
      <p:sp>
        <p:nvSpPr>
          <p:cNvPr id="85" name="Google Shape;85;p17"/>
          <p:cNvSpPr txBox="1">
            <a:spLocks noGrp="1"/>
          </p:cNvSpPr>
          <p:nvPr>
            <p:ph type="body" idx="1"/>
          </p:nvPr>
        </p:nvSpPr>
        <p:spPr>
          <a:xfrm>
            <a:off x="311700" y="1040925"/>
            <a:ext cx="8314500" cy="2400627"/>
          </a:xfrm>
          <a:prstGeom prst="rect">
            <a:avLst/>
          </a:prstGeom>
        </p:spPr>
        <p:txBody>
          <a:bodyPr spcFirstLastPara="1" wrap="square" lIns="91425" tIns="91425" rIns="91425" bIns="91425" anchor="t" anchorCtr="0">
            <a:spAutoFit/>
          </a:bodyPr>
          <a:lstStyle/>
          <a:p>
            <a:pPr marL="0" indent="457200">
              <a:buNone/>
            </a:pPr>
            <a:r>
              <a:rPr lang="en-US" sz="1600" dirty="0" smtClean="0">
                <a:latin typeface="Bahnschrift SemiBold" pitchFamily="34" charset="0"/>
              </a:rPr>
              <a:t>In today’s globalized world, email is a primary source of communication. This communication can vary from personal, business, corporate to government. With the rapid increase in email usage, there has also been increase in the SPAM emails. SPAM emails, also known as junk email involves nearly identical messages sent to numerous recipients by email. Apart from being annoying, spam emails can also pose a security threat to computer system. It is estimated that spam cost businesses on the order of $100 billion in 2007. In this project, we use text mining to perform automatic spam filtering to use emails effectively. We try to identify patterns using Data-mining classification algorithms to enable us classify the emails as HAM or SPAM.</a:t>
            </a:r>
            <a:endParaRPr sz="1600" dirty="0">
              <a:solidFill>
                <a:srgbClr val="434343"/>
              </a:solidFill>
              <a:latin typeface="Bahnschrift SemiBold" pitchFamily="34" charset="0"/>
              <a:ea typeface="Caesar Dressing"/>
              <a:cs typeface="Caesar Dressing"/>
              <a:sym typeface="Caesar Dressing"/>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Problem STATEMENT.</a:t>
            </a:r>
            <a:endParaRPr sz="3020">
              <a:solidFill>
                <a:srgbClr val="FCBF49"/>
              </a:solidFill>
              <a:latin typeface="Caesar Dressing"/>
              <a:ea typeface="Caesar Dressing"/>
              <a:cs typeface="Caesar Dressing"/>
              <a:sym typeface="Caesar Dressing"/>
            </a:endParaRPr>
          </a:p>
        </p:txBody>
      </p:sp>
      <p:sp>
        <p:nvSpPr>
          <p:cNvPr id="91" name="Google Shape;91;p18"/>
          <p:cNvSpPr txBox="1">
            <a:spLocks noGrp="1"/>
          </p:cNvSpPr>
          <p:nvPr>
            <p:ph type="body" idx="1"/>
          </p:nvPr>
        </p:nvSpPr>
        <p:spPr>
          <a:xfrm>
            <a:off x="311700" y="1152475"/>
            <a:ext cx="8314500" cy="3385512"/>
          </a:xfrm>
          <a:prstGeom prst="rect">
            <a:avLst/>
          </a:prstGeom>
        </p:spPr>
        <p:txBody>
          <a:bodyPr spcFirstLastPara="1" wrap="square" lIns="91425" tIns="91425" rIns="91425" bIns="91425" anchor="t" anchorCtr="0">
            <a:spAutoFit/>
          </a:bodyPr>
          <a:lstStyle/>
          <a:p>
            <a:r>
              <a:rPr lang="en-US" sz="1600" dirty="0" smtClean="0">
                <a:latin typeface="Bahnschrift SemiBold" pitchFamily="34" charset="0"/>
              </a:rPr>
              <a:t>At least 97% of American use text messages over mobile phones every day. In 2016, according to the research conducted by </a:t>
            </a:r>
            <a:r>
              <a:rPr lang="en-US" sz="1600" dirty="0" err="1" smtClean="0">
                <a:latin typeface="Bahnschrift SemiBold" pitchFamily="34" charset="0"/>
              </a:rPr>
              <a:t>Portio</a:t>
            </a:r>
            <a:r>
              <a:rPr lang="en-US" sz="1600" dirty="0" smtClean="0">
                <a:latin typeface="Bahnschrift SemiBold" pitchFamily="34" charset="0"/>
              </a:rPr>
              <a:t> research, 8.3 trillion messages exchanged over the mobile phones. The rising flood of big data shows an exchange of 23 billion messages per day and 16 million messages per minute. There are around 6.4 billion mobile subscribers around the world by the end of 2012. According to </a:t>
            </a:r>
            <a:r>
              <a:rPr lang="en-US" sz="1600" dirty="0" err="1" smtClean="0">
                <a:latin typeface="Bahnschrift SemiBold" pitchFamily="34" charset="0"/>
              </a:rPr>
              <a:t>Portio</a:t>
            </a:r>
            <a:r>
              <a:rPr lang="en-US" sz="1600" dirty="0" smtClean="0">
                <a:latin typeface="Bahnschrift SemiBold" pitchFamily="34" charset="0"/>
              </a:rPr>
              <a:t> Research, there will be a CAGR growth of 4.8% of growth in mobile subscriber base from 2014 to 2017. By the end of 2017, the mobile subscriber reached to 7.4 billion mobile subscribers. The proliferation of smart devices powered by exponential computing has shown a significant rise in the global </a:t>
            </a:r>
            <a:r>
              <a:rPr lang="en-US" sz="1600" dirty="0" err="1" smtClean="0">
                <a:latin typeface="Bahnschrift SemiBold" pitchFamily="34" charset="0"/>
              </a:rPr>
              <a:t>smartphone</a:t>
            </a:r>
            <a:r>
              <a:rPr lang="en-US" sz="1600" dirty="0" smtClean="0">
                <a:latin typeface="Bahnschrift SemiBold" pitchFamily="34" charset="0"/>
              </a:rPr>
              <a:t> system-on-chip market lead by Qualcomm, Apple, </a:t>
            </a:r>
            <a:r>
              <a:rPr lang="en-US" sz="1600" dirty="0" err="1" smtClean="0">
                <a:latin typeface="Bahnschrift SemiBold" pitchFamily="34" charset="0"/>
              </a:rPr>
              <a:t>MediaTrek</a:t>
            </a:r>
            <a:r>
              <a:rPr lang="en-US" sz="1600" dirty="0" smtClean="0">
                <a:latin typeface="Bahnschrift SemiBold" pitchFamily="34" charset="0"/>
              </a:rPr>
              <a:t>, Samsung, </a:t>
            </a:r>
            <a:r>
              <a:rPr lang="en-US" sz="1600" dirty="0" err="1" smtClean="0">
                <a:latin typeface="Bahnschrift SemiBold" pitchFamily="34" charset="0"/>
              </a:rPr>
              <a:t>HiSilicon</a:t>
            </a:r>
            <a:r>
              <a:rPr lang="en-US" sz="1600" dirty="0" smtClean="0">
                <a:latin typeface="Bahnschrift SemiBold" pitchFamily="34" charset="0"/>
              </a:rPr>
              <a:t>, </a:t>
            </a:r>
            <a:r>
              <a:rPr lang="en-US" sz="1600" dirty="0" err="1" smtClean="0">
                <a:latin typeface="Bahnschrift SemiBold" pitchFamily="34" charset="0"/>
              </a:rPr>
              <a:t>Spreadtrum</a:t>
            </a:r>
            <a:r>
              <a:rPr lang="en-US" sz="1600" dirty="0" smtClean="0">
                <a:latin typeface="Bahnschrift SemiBold" pitchFamily="34" charset="0"/>
              </a:rPr>
              <a:t>, and a vast number of other </a:t>
            </a:r>
            <a:r>
              <a:rPr lang="en-US" sz="1600" dirty="0" err="1" smtClean="0">
                <a:latin typeface="Bahnschrift SemiBold" pitchFamily="34" charset="0"/>
              </a:rPr>
              <a:t>smartphone</a:t>
            </a:r>
            <a:r>
              <a:rPr lang="en-US" sz="1600" dirty="0" smtClean="0">
                <a:latin typeface="Bahnschrift SemiBold" pitchFamily="34" charset="0"/>
              </a:rPr>
              <a:t> chip manufacturers in the market. </a:t>
            </a:r>
            <a:r>
              <a:rPr lang="en-US" sz="1600" dirty="0" smtClean="0"/>
              <a:t/>
            </a:r>
            <a:br>
              <a:rPr lang="en-US" sz="1600" dirty="0" smtClean="0"/>
            </a:b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0D47A1"/>
                </a:solidFill>
                <a:latin typeface="Caesar Dressing"/>
                <a:ea typeface="Caesar Dressing"/>
                <a:cs typeface="Caesar Dressing"/>
                <a:sym typeface="Caesar Dressing"/>
              </a:rPr>
              <a:t>Problem UNDERSTANDING.</a:t>
            </a:r>
            <a:endParaRPr sz="3020" dirty="0">
              <a:solidFill>
                <a:srgbClr val="0D47A1"/>
              </a:solidFill>
              <a:latin typeface="Caesar Dressing"/>
              <a:ea typeface="Caesar Dressing"/>
              <a:cs typeface="Caesar Dressing"/>
              <a:sym typeface="Caesar Dressing"/>
            </a:endParaRPr>
          </a:p>
        </p:txBody>
      </p:sp>
      <p:sp>
        <p:nvSpPr>
          <p:cNvPr id="97" name="Google Shape;97;p19"/>
          <p:cNvSpPr txBox="1">
            <a:spLocks noGrp="1"/>
          </p:cNvSpPr>
          <p:nvPr>
            <p:ph type="body" idx="1"/>
          </p:nvPr>
        </p:nvSpPr>
        <p:spPr>
          <a:xfrm>
            <a:off x="311700" y="1152475"/>
            <a:ext cx="8314500" cy="3200846"/>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Bahnschrift Light" pitchFamily="34" charset="0"/>
                <a:ea typeface="Caesar Dressing"/>
                <a:cs typeface="Caesar Dressing"/>
                <a:sym typeface="Caesar Dressing"/>
              </a:rPr>
              <a:t>In the 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sz="1600" dirty="0">
              <a:solidFill>
                <a:srgbClr val="434343"/>
              </a:solidFill>
              <a:latin typeface="Bahnschrift Light" pitchFamily="34" charset="0"/>
              <a:ea typeface="Caesar Dressing"/>
              <a:cs typeface="Caesar Dressing"/>
              <a:sym typeface="Caesar Dressing"/>
            </a:endParaRPr>
          </a:p>
          <a:p>
            <a:pPr marL="0" lvl="0" indent="0" algn="l" rtl="0">
              <a:spcBef>
                <a:spcPts val="1200"/>
              </a:spcBef>
              <a:spcAft>
                <a:spcPts val="1200"/>
              </a:spcAft>
              <a:buClr>
                <a:schemeClr val="dk1"/>
              </a:buClr>
              <a:buSzPts val="1100"/>
              <a:buFont typeface="Arial"/>
              <a:buNone/>
            </a:pPr>
            <a:r>
              <a:rPr lang="en-GB" sz="1600" dirty="0">
                <a:solidFill>
                  <a:srgbClr val="434343"/>
                </a:solidFill>
                <a:latin typeface="Bahnschrift Light" pitchFamily="34" charset="0"/>
                <a:ea typeface="Caesar Dressing"/>
                <a:cs typeface="Caesar Dressing"/>
                <a:sym typeface="Caesar Dressing"/>
              </a:rPr>
              <a:t>The result of such activities can be dangerous. It gives mental trauma to the victims making their lives miserable. People who are not well aware of mental health online hate or </a:t>
            </a:r>
            <a:r>
              <a:rPr lang="en-GB" sz="1600" dirty="0" smtClean="0">
                <a:solidFill>
                  <a:srgbClr val="434343"/>
                </a:solidFill>
                <a:latin typeface="Bahnschrift Light" pitchFamily="34" charset="0"/>
                <a:ea typeface="Caesar Dressing"/>
                <a:cs typeface="Caesar Dressing"/>
                <a:sym typeface="Caesar Dressing"/>
              </a:rPr>
              <a:t>cyber bullying </a:t>
            </a:r>
            <a:r>
              <a:rPr lang="en-GB" sz="1600" dirty="0">
                <a:solidFill>
                  <a:srgbClr val="434343"/>
                </a:solidFill>
                <a:latin typeface="Bahnschrift Light" pitchFamily="34" charset="0"/>
                <a:ea typeface="Caesar Dressing"/>
                <a:cs typeface="Caesar Dressing"/>
                <a:sym typeface="Caesar Dressing"/>
              </a:rPr>
              <a:t>become life threatening for them. Such cases are also at rise. It is also taking its toll on religions. Each and every day we can see an incident of fighting between people of different communities or religions due to offensive social media posts.</a:t>
            </a:r>
            <a:endParaRPr sz="1600" dirty="0">
              <a:solidFill>
                <a:srgbClr val="434343"/>
              </a:solidFill>
              <a:latin typeface="Bahnschrift Light" pitchFamily="34" charset="0"/>
              <a:ea typeface="Caesar Dressing"/>
              <a:cs typeface="Caesar Dressing"/>
              <a:sym typeface="Caesar Dressing"/>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D62828"/>
                </a:solidFill>
                <a:latin typeface="Caesar Dressing"/>
                <a:ea typeface="Caesar Dressing"/>
                <a:cs typeface="Caesar Dressing"/>
                <a:sym typeface="Caesar Dressing"/>
              </a:rPr>
              <a:t>Importance of </a:t>
            </a:r>
            <a:r>
              <a:rPr lang="en-GB" sz="3020" dirty="0" smtClean="0">
                <a:solidFill>
                  <a:srgbClr val="D62828"/>
                </a:solidFill>
                <a:latin typeface="Caesar Dressing"/>
                <a:ea typeface="Caesar Dressing"/>
                <a:cs typeface="Caesar Dressing"/>
                <a:sym typeface="Caesar Dressing"/>
              </a:rPr>
              <a:t>SMS SPAM CLASSIFIER.</a:t>
            </a:r>
            <a:endParaRPr sz="3020" dirty="0">
              <a:solidFill>
                <a:srgbClr val="D62828"/>
              </a:solidFill>
              <a:latin typeface="Caesar Dressing"/>
              <a:ea typeface="Caesar Dressing"/>
              <a:cs typeface="Caesar Dressing"/>
              <a:sym typeface="Caesar Dressing"/>
            </a:endParaRPr>
          </a:p>
        </p:txBody>
      </p:sp>
      <p:sp>
        <p:nvSpPr>
          <p:cNvPr id="103" name="Google Shape;103;p20"/>
          <p:cNvSpPr txBox="1">
            <a:spLocks noGrp="1"/>
          </p:cNvSpPr>
          <p:nvPr>
            <p:ph type="body" idx="1"/>
          </p:nvPr>
        </p:nvSpPr>
        <p:spPr>
          <a:xfrm>
            <a:off x="311700" y="1065725"/>
            <a:ext cx="8314500" cy="3200846"/>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Every day, we get a tremendous amount of short content data from the blast of online correspondence, web-based business and the utilization of advanced gadgets. This volume of data requires text mining apparatuses to carry out the various report tasks in an opportune and suitable way.  Detecting and controlling verbal </a:t>
            </a:r>
            <a:r>
              <a:rPr lang="en-GB" sz="1600" dirty="0" smtClean="0">
                <a:solidFill>
                  <a:srgbClr val="434343"/>
                </a:solidFill>
                <a:latin typeface="Bradley Hand ITC" pitchFamily="66" charset="0"/>
                <a:ea typeface="Caesar Dressing"/>
                <a:cs typeface="Caesar Dressing"/>
                <a:sym typeface="Caesar Dressing"/>
              </a:rPr>
              <a:t> AND fake abuse </a:t>
            </a:r>
            <a:r>
              <a:rPr lang="en-GB" sz="1600" dirty="0">
                <a:solidFill>
                  <a:srgbClr val="434343"/>
                </a:solidFill>
                <a:latin typeface="Bradley Hand ITC" pitchFamily="66" charset="0"/>
                <a:ea typeface="Caesar Dressing"/>
                <a:cs typeface="Caesar Dressing"/>
                <a:sym typeface="Caesar Dressing"/>
              </a:rPr>
              <a:t>in an automated fashion is inherently an NLP task (Natural Language Processing). Text Classification is a great point for NLP. </a:t>
            </a:r>
            <a:endParaRPr sz="1600" dirty="0">
              <a:solidFill>
                <a:srgbClr val="434343"/>
              </a:solidFill>
              <a:latin typeface="Bradley Hand ITC" pitchFamily="66" charset="0"/>
              <a:ea typeface="Caesar Dressing"/>
              <a:cs typeface="Caesar Dressing"/>
              <a:sym typeface="Caesar Dressing"/>
            </a:endParaRPr>
          </a:p>
          <a:p>
            <a:pPr marL="0" lvl="0" indent="45720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Nowadays, every </a:t>
            </a:r>
            <a:r>
              <a:rPr lang="en-GB" sz="1600" dirty="0" smtClean="0">
                <a:solidFill>
                  <a:srgbClr val="434343"/>
                </a:solidFill>
                <a:latin typeface="Bradley Hand ITC" pitchFamily="66" charset="0"/>
                <a:ea typeface="Caesar Dressing"/>
                <a:cs typeface="Caesar Dressing"/>
                <a:sym typeface="Caesar Dressing"/>
              </a:rPr>
              <a:t>email and short messaging service  </a:t>
            </a:r>
            <a:r>
              <a:rPr lang="en-GB" sz="1600" dirty="0">
                <a:solidFill>
                  <a:srgbClr val="434343"/>
                </a:solidFill>
                <a:latin typeface="Bradley Hand ITC" pitchFamily="66" charset="0"/>
                <a:ea typeface="Caesar Dressing"/>
                <a:cs typeface="Caesar Dressing"/>
                <a:sym typeface="Caesar Dressing"/>
              </a:rPr>
              <a:t>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 and </a:t>
            </a:r>
            <a:r>
              <a:rPr lang="en-GB" sz="1600" dirty="0" smtClean="0">
                <a:solidFill>
                  <a:srgbClr val="434343"/>
                </a:solidFill>
                <a:latin typeface="Bradley Hand ITC" pitchFamily="66" charset="0"/>
                <a:ea typeface="Caesar Dressing"/>
                <a:cs typeface="Caesar Dressing"/>
                <a:sym typeface="Caesar Dressing"/>
              </a:rPr>
              <a:t>cyber bullying</a:t>
            </a:r>
            <a:r>
              <a:rPr lang="en-GB" sz="1600" dirty="0">
                <a:solidFill>
                  <a:srgbClr val="434343"/>
                </a:solidFill>
                <a:latin typeface="Bradley Hand ITC" pitchFamily="66" charset="0"/>
                <a:ea typeface="Caesar Dressing"/>
                <a:cs typeface="Caesar Dressing"/>
                <a:sym typeface="Caesar Dressing"/>
              </a:rPr>
              <a:t>.</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77F00"/>
                </a:solidFill>
                <a:latin typeface="Caesar Dressing"/>
                <a:ea typeface="Caesar Dressing"/>
                <a:cs typeface="Caesar Dressing"/>
                <a:sym typeface="Caesar Dressing"/>
              </a:rPr>
              <a:t>Exploratory Data Analysis.</a:t>
            </a:r>
            <a:endParaRPr sz="3020">
              <a:solidFill>
                <a:srgbClr val="F77F00"/>
              </a:solidFill>
              <a:latin typeface="Caesar Dressing"/>
              <a:ea typeface="Caesar Dressing"/>
              <a:cs typeface="Caesar Dressing"/>
              <a:sym typeface="Caesar Dressing"/>
            </a:endParaRPr>
          </a:p>
        </p:txBody>
      </p:sp>
      <p:sp>
        <p:nvSpPr>
          <p:cNvPr id="109" name="Google Shape;109;p21"/>
          <p:cNvSpPr txBox="1">
            <a:spLocks noGrp="1"/>
          </p:cNvSpPr>
          <p:nvPr>
            <p:ph type="body" idx="1"/>
          </p:nvPr>
        </p:nvSpPr>
        <p:spPr>
          <a:xfrm>
            <a:off x="311700" y="1065725"/>
            <a:ext cx="8314500" cy="301618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Importing necessary libraries and importing the Train &amp; Test datasets.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Checked some statistical information like shape, number of unique values present, info, finding zero values etc on both the datasets.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Checked for null values and did not find any null values In both datasets. And removed Id.</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Conducted some feature engineering and created new columns </a:t>
            </a:r>
            <a:r>
              <a:rPr lang="en-GB" sz="1600" dirty="0" smtClean="0">
                <a:solidFill>
                  <a:srgbClr val="434343"/>
                </a:solidFill>
                <a:latin typeface="Bradley Hand ITC" pitchFamily="66" charset="0"/>
                <a:ea typeface="Caesar Dressing"/>
                <a:cs typeface="Caesar Dressing"/>
                <a:sym typeface="Caesar Dressing"/>
              </a:rPr>
              <a:t>via </a:t>
            </a:r>
            <a:r>
              <a:rPr lang="en-GB" sz="1600" dirty="0">
                <a:solidFill>
                  <a:srgbClr val="434343"/>
                </a:solidFill>
                <a:latin typeface="Bradley Hand ITC" pitchFamily="66" charset="0"/>
                <a:ea typeface="Caesar Dressing"/>
                <a:cs typeface="Caesar Dressing"/>
                <a:sym typeface="Caesar Dressing"/>
              </a:rPr>
              <a:t>label: which contain both good and bad comments which is the sum of all the labels, </a:t>
            </a:r>
            <a:r>
              <a:rPr lang="en-GB" sz="1600" dirty="0" smtClean="0">
                <a:solidFill>
                  <a:srgbClr val="434343"/>
                </a:solidFill>
                <a:latin typeface="Bradley Hand ITC" pitchFamily="66" charset="0"/>
                <a:ea typeface="Caesar Dressing"/>
                <a:cs typeface="Caesar Dressing"/>
                <a:sym typeface="Caesar Dressing"/>
              </a:rPr>
              <a:t>comment length</a:t>
            </a:r>
            <a:r>
              <a:rPr lang="en-GB" sz="1600" dirty="0">
                <a:solidFill>
                  <a:srgbClr val="434343"/>
                </a:solidFill>
                <a:latin typeface="Bradley Hand ITC" pitchFamily="66" charset="0"/>
                <a:ea typeface="Caesar Dressing"/>
                <a:cs typeface="Caesar Dressing"/>
                <a:sym typeface="Caesar Dressing"/>
              </a:rPr>
              <a:t>: which contains the length of comment text.</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Visualized each feature using </a:t>
            </a:r>
            <a:r>
              <a:rPr lang="en-GB" sz="1600" dirty="0" err="1">
                <a:solidFill>
                  <a:srgbClr val="434343"/>
                </a:solidFill>
                <a:latin typeface="Bradley Hand ITC" pitchFamily="66" charset="0"/>
                <a:ea typeface="Caesar Dressing"/>
                <a:cs typeface="Caesar Dressing"/>
                <a:sym typeface="Caesar Dressing"/>
              </a:rPr>
              <a:t>seaborn</a:t>
            </a:r>
            <a:r>
              <a:rPr lang="en-GB" sz="1600" dirty="0">
                <a:solidFill>
                  <a:srgbClr val="434343"/>
                </a:solidFill>
                <a:latin typeface="Bradley Hand ITC" pitchFamily="66" charset="0"/>
                <a:ea typeface="Caesar Dressing"/>
                <a:cs typeface="Caesar Dressing"/>
                <a:sym typeface="Caesar Dressing"/>
              </a:rPr>
              <a:t> and </a:t>
            </a:r>
            <a:r>
              <a:rPr lang="en-GB" sz="1600" dirty="0" err="1">
                <a:solidFill>
                  <a:srgbClr val="434343"/>
                </a:solidFill>
                <a:latin typeface="Bradley Hand ITC" pitchFamily="66" charset="0"/>
                <a:ea typeface="Caesar Dressing"/>
                <a:cs typeface="Caesar Dressing"/>
                <a:sym typeface="Caesar Dressing"/>
              </a:rPr>
              <a:t>matplotlib</a:t>
            </a:r>
            <a:r>
              <a:rPr lang="en-GB" sz="1600" dirty="0">
                <a:solidFill>
                  <a:srgbClr val="434343"/>
                </a:solidFill>
                <a:latin typeface="Bradley Hand ITC" pitchFamily="66" charset="0"/>
                <a:ea typeface="Caesar Dressing"/>
                <a:cs typeface="Caesar Dressing"/>
                <a:sym typeface="Caesar Dressing"/>
              </a:rPr>
              <a:t> libraries by plotting categorical plots like pie plot, count plot, distribution plot and word cloud for each label.</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77F00"/>
                </a:solidFill>
                <a:latin typeface="Caesar Dressing"/>
                <a:ea typeface="Caesar Dressing"/>
                <a:cs typeface="Caesar Dressing"/>
                <a:sym typeface="Caesar Dressing"/>
              </a:rPr>
              <a:t>Exploratory Data Analysis.</a:t>
            </a:r>
            <a:endParaRPr sz="3020">
              <a:solidFill>
                <a:srgbClr val="F77F00"/>
              </a:solidFill>
              <a:latin typeface="Caesar Dressing"/>
              <a:ea typeface="Caesar Dressing"/>
              <a:cs typeface="Caesar Dressing"/>
              <a:sym typeface="Caesar Dressing"/>
            </a:endParaRPr>
          </a:p>
        </p:txBody>
      </p:sp>
      <p:sp>
        <p:nvSpPr>
          <p:cNvPr id="115" name="Google Shape;115;p22"/>
          <p:cNvSpPr txBox="1">
            <a:spLocks noGrp="1"/>
          </p:cNvSpPr>
          <p:nvPr>
            <p:ph type="body" idx="1"/>
          </p:nvPr>
        </p:nvSpPr>
        <p:spPr>
          <a:xfrm>
            <a:off x="311700" y="1065725"/>
            <a:ext cx="8314500" cy="2154406"/>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endParaRPr sz="1600" dirty="0">
              <a:solidFill>
                <a:srgbClr val="434343"/>
              </a:solidFill>
              <a:latin typeface="Berlin Sans FB"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Then created new column as </a:t>
            </a:r>
            <a:r>
              <a:rPr lang="en-GB" sz="1600" dirty="0" smtClean="0">
                <a:solidFill>
                  <a:srgbClr val="434343"/>
                </a:solidFill>
                <a:latin typeface="Berlin Sans FB" pitchFamily="34" charset="0"/>
                <a:ea typeface="Caesar Dressing"/>
                <a:cs typeface="Caesar Dressing"/>
                <a:sym typeface="Caesar Dressing"/>
              </a:rPr>
              <a:t>clean _</a:t>
            </a:r>
            <a:r>
              <a:rPr lang="en-GB" sz="1600" dirty="0">
                <a:solidFill>
                  <a:srgbClr val="434343"/>
                </a:solidFill>
                <a:latin typeface="Berlin Sans FB" pitchFamily="34" charset="0"/>
                <a:ea typeface="Caesar Dressing"/>
                <a:cs typeface="Caesar Dressing"/>
                <a:sym typeface="Caesar Dressing"/>
              </a:rPr>
              <a:t>length after cleaning the data. </a:t>
            </a:r>
            <a:endParaRPr sz="1600" dirty="0">
              <a:solidFill>
                <a:srgbClr val="434343"/>
              </a:solidFill>
              <a:latin typeface="Berlin Sans FB"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All these steps were done on both train and test datasets. </a:t>
            </a:r>
            <a:endParaRPr sz="1600" dirty="0">
              <a:solidFill>
                <a:srgbClr val="434343"/>
              </a:solidFill>
              <a:latin typeface="Berlin Sans FB"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Checked correlation using </a:t>
            </a:r>
            <a:r>
              <a:rPr lang="en-GB" sz="1600" dirty="0" err="1">
                <a:solidFill>
                  <a:srgbClr val="434343"/>
                </a:solidFill>
                <a:latin typeface="Berlin Sans FB" pitchFamily="34" charset="0"/>
                <a:ea typeface="Caesar Dressing"/>
                <a:cs typeface="Caesar Dressing"/>
                <a:sym typeface="Caesar Dressing"/>
              </a:rPr>
              <a:t>heatmap</a:t>
            </a:r>
            <a:r>
              <a:rPr lang="en-GB" sz="1600" dirty="0">
                <a:solidFill>
                  <a:srgbClr val="434343"/>
                </a:solidFill>
                <a:latin typeface="Berlin Sans FB" pitchFamily="34" charset="0"/>
                <a:ea typeface="Caesar Dressing"/>
                <a:cs typeface="Caesar Dressing"/>
                <a:sym typeface="Caesar Dressing"/>
              </a:rPr>
              <a:t>. </a:t>
            </a:r>
            <a:endParaRPr sz="1600" dirty="0">
              <a:solidFill>
                <a:srgbClr val="434343"/>
              </a:solidFill>
              <a:latin typeface="Berlin Sans FB"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After getting a cleaned data used TF-IDF </a:t>
            </a:r>
            <a:r>
              <a:rPr lang="en-GB" sz="1600" dirty="0" err="1" smtClean="0">
                <a:solidFill>
                  <a:srgbClr val="434343"/>
                </a:solidFill>
                <a:latin typeface="Berlin Sans FB" pitchFamily="34" charset="0"/>
                <a:ea typeface="Caesar Dressing"/>
                <a:cs typeface="Caesar Dressing"/>
                <a:sym typeface="Caesar Dressing"/>
              </a:rPr>
              <a:t>vectorizer</a:t>
            </a:r>
            <a:r>
              <a:rPr lang="en-GB" sz="1600" dirty="0">
                <a:solidFill>
                  <a:srgbClr val="434343"/>
                </a:solidFill>
                <a:latin typeface="Berlin Sans FB" pitchFamily="34" charset="0"/>
                <a:ea typeface="Caesar Dressing"/>
                <a:cs typeface="Caesar Dressing"/>
                <a:sym typeface="Caesar Dressing"/>
              </a:rPr>
              <a:t>.</a:t>
            </a:r>
            <a:endParaRPr sz="1600" dirty="0">
              <a:solidFill>
                <a:srgbClr val="434343"/>
              </a:solidFill>
              <a:latin typeface="Berlin Sans FB"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Lastly, proceeded with model building.</a:t>
            </a:r>
            <a:endParaRPr sz="1600" dirty="0">
              <a:solidFill>
                <a:srgbClr val="434343"/>
              </a:solidFill>
              <a:latin typeface="Berlin Sans FB" pitchFamily="34" charset="0"/>
              <a:ea typeface="Caesar Dressing"/>
              <a:cs typeface="Caesar Dressing"/>
              <a:sym typeface="Caesar Dressing"/>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61</TotalTime>
  <Words>2053</Words>
  <Application>Microsoft Office PowerPoint</Application>
  <PresentationFormat>On-screen Show (16:9)</PresentationFormat>
  <Paragraphs>136</Paragraphs>
  <Slides>36</Slides>
  <Notes>35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36</vt:i4>
      </vt:variant>
    </vt:vector>
  </HeadingPairs>
  <TitlesOfParts>
    <vt:vector size="50" baseType="lpstr">
      <vt:lpstr>Bahnschrift Light</vt:lpstr>
      <vt:lpstr>Bahnschrift SemiBold</vt:lpstr>
      <vt:lpstr>Bodoni MT Black</vt:lpstr>
      <vt:lpstr>Berlin Sans FB</vt:lpstr>
      <vt:lpstr>Agency FB</vt:lpstr>
      <vt:lpstr>Lucida Sans Unicode</vt:lpstr>
      <vt:lpstr>Arial</vt:lpstr>
      <vt:lpstr>Wingdings 2</vt:lpstr>
      <vt:lpstr>Wingdings 3</vt:lpstr>
      <vt:lpstr>Caesar Dressing</vt:lpstr>
      <vt:lpstr>Berlin Sans FB Demi</vt:lpstr>
      <vt:lpstr>Verdana</vt:lpstr>
      <vt:lpstr>Bradley Hand ITC</vt:lpstr>
      <vt:lpstr>Concourse</vt:lpstr>
      <vt:lpstr>EMAIL SMS SPAM CLASSIFIER .</vt:lpstr>
      <vt:lpstr>AGENDA.</vt:lpstr>
      <vt:lpstr>OVERVIEW.</vt:lpstr>
      <vt:lpstr>Problem STATEMENT.</vt:lpstr>
      <vt:lpstr>Problem STATEMENT.</vt:lpstr>
      <vt:lpstr>Problem UNDERSTANDING.</vt:lpstr>
      <vt:lpstr>Importance of SMS SPAM CLASSIFIER.</vt:lpstr>
      <vt:lpstr>Exploratory Data Analysis.</vt:lpstr>
      <vt:lpstr>Exploratory Data Analysis.</vt:lpstr>
      <vt:lpstr>VISUALIZATIONS.</vt:lpstr>
      <vt:lpstr>Word Clouds.</vt:lpstr>
      <vt:lpstr>Word Clouds.</vt:lpstr>
      <vt:lpstr>Word Clouds.</vt:lpstr>
      <vt:lpstr>Word Clouds.</vt:lpstr>
      <vt:lpstr>Word Clouds.</vt:lpstr>
      <vt:lpstr>Word Clouds.</vt:lpstr>
      <vt:lpstr>DATA ANALYSIS STEPS.</vt:lpstr>
      <vt:lpstr>DATA ANALYSIS STEPS.</vt:lpstr>
      <vt:lpstr>MODEL BUILDING.</vt:lpstr>
      <vt:lpstr>MODEL BUILDING.</vt:lpstr>
      <vt:lpstr>GAUSSIAN NB </vt:lpstr>
      <vt:lpstr>HEAT MAP</vt:lpstr>
      <vt:lpstr>MUTLINOMIAL  NB CLASSIFIER</vt:lpstr>
      <vt:lpstr>BERNOULI NB CLASSIFIER</vt:lpstr>
      <vt:lpstr>ADABOOST CLASSIFIER MODEL.</vt:lpstr>
      <vt:lpstr>XGBoost CLASSIFIER MODEL.</vt:lpstr>
      <vt:lpstr>EXTRA TREES CLASSIFIER MODEL.</vt:lpstr>
      <vt:lpstr>Cross ValIdatIon Scores.</vt:lpstr>
      <vt:lpstr>HYPER PARAMETER TUNING.</vt:lpstr>
      <vt:lpstr>HYPER PARAMETER TUNING.</vt:lpstr>
      <vt:lpstr>HYPER PARAMETER TUNING [FINAL MODEL].</vt:lpstr>
      <vt:lpstr>ROC-AUC Curve.</vt:lpstr>
      <vt:lpstr>Saving the model and predicting the results.</vt:lpstr>
      <vt:lpstr>Saving the model and predicting the results.</vt:lpstr>
      <vt:lpstr>CONCLUSION.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ABHISHEK KUMAR</dc:creator>
  <cp:lastModifiedBy>Microsoft account</cp:lastModifiedBy>
  <cp:revision>12</cp:revision>
  <dcterms:modified xsi:type="dcterms:W3CDTF">2022-11-27T17:42:43Z</dcterms:modified>
</cp:coreProperties>
</file>