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 id="277" r:id="rId7"/>
    <p:sldId id="262" r:id="rId8"/>
    <p:sldId id="263" r:id="rId9"/>
    <p:sldId id="264" r:id="rId10"/>
    <p:sldId id="265" r:id="rId11"/>
    <p:sldId id="268" r:id="rId12"/>
    <p:sldId id="269" r:id="rId13"/>
    <p:sldId id="270" r:id="rId14"/>
    <p:sldId id="271" r:id="rId15"/>
    <p:sldId id="274"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29"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558129" y="434162"/>
            <a:ext cx="11075745"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963168" y="1820206"/>
            <a:ext cx="103632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963168" y="3685032"/>
            <a:ext cx="103632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5B8C58DF-CBBC-4142-B4AD-63BC173DDB6A}" type="datetimeFigureOut">
              <a:rPr lang="en-IN" smtClean="0"/>
              <a:pPr/>
              <a:t>10-12-2022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11" name="Slide Number Placeholder 10"/>
          <p:cNvSpPr>
            <a:spLocks noGrp="1"/>
          </p:cNvSpPr>
          <p:nvPr>
            <p:ph type="sldNum" sz="quarter" idx="12"/>
          </p:nvPr>
        </p:nvSpPr>
        <p:spPr/>
        <p:txBody>
          <a:bodyPr/>
          <a:lstStyle>
            <a:extLst/>
          </a:lstStyle>
          <a:p>
            <a:fld id="{45AC5930-0FF5-4932-9FD7-A23F38A9EB5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70560" y="530352"/>
            <a:ext cx="1091184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B8C58DF-CBBC-4142-B4AD-63BC173DDB6A}" type="datetimeFigureOut">
              <a:rPr lang="en-IN" smtClean="0"/>
              <a:pPr/>
              <a:t>10-12-2022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5AC5930-0FF5-4932-9FD7-A23F38A9EB5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5"/>
            <a:ext cx="26416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11200" y="533403"/>
            <a:ext cx="79248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B8C58DF-CBBC-4142-B4AD-63BC173DDB6A}" type="datetimeFigureOut">
              <a:rPr lang="en-IN" smtClean="0"/>
              <a:pPr/>
              <a:t>10-12-2022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5AC5930-0FF5-4932-9FD7-A23F38A9EB5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670560" y="530352"/>
            <a:ext cx="1091184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B8C58DF-CBBC-4142-B4AD-63BC173DDB6A}" type="datetimeFigureOut">
              <a:rPr lang="en-IN" smtClean="0"/>
              <a:pPr/>
              <a:t>10-12-2022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5AC5930-0FF5-4932-9FD7-A23F38A9EB5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558129" y="434163"/>
            <a:ext cx="11075745"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24459" y="4928616"/>
            <a:ext cx="1091184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24459" y="5624484"/>
            <a:ext cx="1091184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B8C58DF-CBBC-4142-B4AD-63BC173DDB6A}" type="datetimeFigureOut">
              <a:rPr lang="en-IN" smtClean="0"/>
              <a:pPr/>
              <a:t>10-12-2022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5AC5930-0FF5-4932-9FD7-A23F38A9EB5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85803"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340480"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B8C58DF-CBBC-4142-B4AD-63BC173DDB6A}" type="datetimeFigureOut">
              <a:rPr lang="en-IN" smtClean="0"/>
              <a:pPr/>
              <a:t>10-12-2022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5AC5930-0FF5-4932-9FD7-A23F38A9EB5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809632" y="579438"/>
            <a:ext cx="524256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02892" y="579438"/>
            <a:ext cx="524256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80963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0289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B8C58DF-CBBC-4142-B4AD-63BC173DDB6A}" type="datetimeFigureOut">
              <a:rPr lang="en-IN" smtClean="0"/>
              <a:pPr/>
              <a:t>10-12-2022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45AC5930-0FF5-4932-9FD7-A23F38A9EB5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B8C58DF-CBBC-4142-B4AD-63BC173DDB6A}" type="datetimeFigureOut">
              <a:rPr lang="en-IN" smtClean="0"/>
              <a:pPr/>
              <a:t>10-12-2022</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45AC5930-0FF5-4932-9FD7-A23F38A9EB5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B8C58DF-CBBC-4142-B4AD-63BC173DDB6A}" type="datetimeFigureOut">
              <a:rPr lang="en-IN" smtClean="0"/>
              <a:pPr/>
              <a:t>10-12-2022</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45AC5930-0FF5-4932-9FD7-A23F38A9EB5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85045" y="533400"/>
            <a:ext cx="39624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7385129" y="1447802"/>
            <a:ext cx="39624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1015163" y="930144"/>
            <a:ext cx="6168212"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B8C58DF-CBBC-4142-B4AD-63BC173DDB6A}" type="datetimeFigureOut">
              <a:rPr lang="en-IN" smtClean="0"/>
              <a:pPr/>
              <a:t>10-12-2022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5AC5930-0FF5-4932-9FD7-A23F38A9EB5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8534401" y="434162"/>
            <a:ext cx="3099473"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09600" y="5012056"/>
            <a:ext cx="109728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8616949" y="533400"/>
            <a:ext cx="298704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B8C58DF-CBBC-4142-B4AD-63BC173DDB6A}" type="datetimeFigureOut">
              <a:rPr lang="en-IN" smtClean="0"/>
              <a:pPr/>
              <a:t>10-12-2022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5AC5930-0FF5-4932-9FD7-A23F38A9EB5B}" type="slidenum">
              <a:rPr lang="en-IN" smtClean="0"/>
              <a:pPr/>
              <a:t>‹#›</a:t>
            </a:fld>
            <a:endParaRPr lang="en-IN"/>
          </a:p>
        </p:txBody>
      </p:sp>
      <p:sp>
        <p:nvSpPr>
          <p:cNvPr id="3" name="Picture Placeholder 2"/>
          <p:cNvSpPr>
            <a:spLocks noGrp="1"/>
          </p:cNvSpPr>
          <p:nvPr>
            <p:ph type="pic" idx="1"/>
          </p:nvPr>
        </p:nvSpPr>
        <p:spPr>
          <a:xfrm>
            <a:off x="561973" y="435768"/>
            <a:ext cx="7900416"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558129" y="434162"/>
            <a:ext cx="11075745"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670560" y="4985590"/>
            <a:ext cx="1091184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670560" y="530352"/>
            <a:ext cx="1091184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5035104" y="6111876"/>
            <a:ext cx="3048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5B8C58DF-CBBC-4142-B4AD-63BC173DDB6A}" type="datetimeFigureOut">
              <a:rPr lang="en-IN" smtClean="0"/>
              <a:pPr/>
              <a:t>10-12-2022</a:t>
            </a:fld>
            <a:endParaRPr lang="en-IN"/>
          </a:p>
        </p:txBody>
      </p:sp>
      <p:sp>
        <p:nvSpPr>
          <p:cNvPr id="18" name="Footer Placeholder 17"/>
          <p:cNvSpPr>
            <a:spLocks noGrp="1"/>
          </p:cNvSpPr>
          <p:nvPr>
            <p:ph type="ftr" sz="quarter" idx="3"/>
          </p:nvPr>
        </p:nvSpPr>
        <p:spPr>
          <a:xfrm>
            <a:off x="8083104" y="6111876"/>
            <a:ext cx="3048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IN"/>
          </a:p>
        </p:txBody>
      </p:sp>
      <p:sp>
        <p:nvSpPr>
          <p:cNvPr id="5" name="Slide Number Placeholder 4"/>
          <p:cNvSpPr>
            <a:spLocks noGrp="1"/>
          </p:cNvSpPr>
          <p:nvPr>
            <p:ph type="sldNum" sz="quarter" idx="4"/>
          </p:nvPr>
        </p:nvSpPr>
        <p:spPr>
          <a:xfrm>
            <a:off x="11131104" y="6111876"/>
            <a:ext cx="6096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45AC5930-0FF5-4932-9FD7-A23F38A9EB5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6F7464-D4B2-44B5-967B-34B605AD0790}"/>
              </a:ext>
            </a:extLst>
          </p:cNvPr>
          <p:cNvSpPr>
            <a:spLocks noGrp="1"/>
          </p:cNvSpPr>
          <p:nvPr>
            <p:ph type="ctrTitle"/>
          </p:nvPr>
        </p:nvSpPr>
        <p:spPr>
          <a:xfrm>
            <a:off x="1524000" y="2616590"/>
            <a:ext cx="9144000" cy="2222695"/>
          </a:xfrm>
        </p:spPr>
        <p:txBody>
          <a:bodyPr>
            <a:normAutofit fontScale="90000"/>
          </a:bodyPr>
          <a:lstStyle/>
          <a:p>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FAKE </a:t>
            </a:r>
            <a:r>
              <a:rPr lang="en-US" dirty="0">
                <a:solidFill>
                  <a:schemeClr val="accent2"/>
                </a:solidFill>
              </a:rPr>
              <a:t>NEWS DETECTION</a:t>
            </a:r>
            <a:endParaRPr lang="en-IN" dirty="0">
              <a:solidFill>
                <a:schemeClr val="accent2"/>
              </a:solidFill>
            </a:endParaRPr>
          </a:p>
        </p:txBody>
      </p:sp>
      <p:sp>
        <p:nvSpPr>
          <p:cNvPr id="3" name="Subtitle 2">
            <a:extLst>
              <a:ext uri="{FF2B5EF4-FFF2-40B4-BE49-F238E27FC236}">
                <a16:creationId xmlns="" xmlns:a16="http://schemas.microsoft.com/office/drawing/2014/main" id="{544AC9CC-62E6-4200-91D0-675CACA967EB}"/>
              </a:ext>
            </a:extLst>
          </p:cNvPr>
          <p:cNvSpPr>
            <a:spLocks noGrp="1"/>
          </p:cNvSpPr>
          <p:nvPr>
            <p:ph type="subTitle" idx="1"/>
          </p:nvPr>
        </p:nvSpPr>
        <p:spPr>
          <a:xfrm>
            <a:off x="6510528" y="4992624"/>
            <a:ext cx="4669068" cy="1363161"/>
          </a:xfrm>
        </p:spPr>
        <p:txBody>
          <a:bodyPr>
            <a:normAutofit/>
          </a:bodyPr>
          <a:lstStyle/>
          <a:p>
            <a:r>
              <a:rPr lang="en-US" dirty="0" smtClean="0">
                <a:solidFill>
                  <a:schemeClr val="accent2">
                    <a:lumMod val="60000"/>
                    <a:lumOff val="40000"/>
                  </a:schemeClr>
                </a:solidFill>
              </a:rPr>
              <a:t>By-NETRA SAHEBRAO DALVI</a:t>
            </a:r>
            <a:endParaRPr lang="en-US" dirty="0" smtClean="0">
              <a:solidFill>
                <a:schemeClr val="accent2">
                  <a:lumMod val="60000"/>
                  <a:lumOff val="40000"/>
                </a:schemeClr>
              </a:solidFill>
            </a:endParaRPr>
          </a:p>
          <a:p>
            <a:r>
              <a:rPr lang="en-US" dirty="0" smtClean="0">
                <a:solidFill>
                  <a:schemeClr val="accent2">
                    <a:lumMod val="60000"/>
                    <a:lumOff val="40000"/>
                  </a:schemeClr>
                </a:solidFill>
              </a:rPr>
              <a:t>BATCH </a:t>
            </a:r>
            <a:r>
              <a:rPr lang="en-US" dirty="0" smtClean="0">
                <a:solidFill>
                  <a:schemeClr val="accent2">
                    <a:lumMod val="60000"/>
                    <a:lumOff val="40000"/>
                  </a:schemeClr>
                </a:solidFill>
              </a:rPr>
              <a:t>-29</a:t>
            </a:r>
          </a:p>
          <a:p>
            <a:r>
              <a:rPr lang="en-US" dirty="0" smtClean="0">
                <a:solidFill>
                  <a:schemeClr val="accent2">
                    <a:lumMod val="60000"/>
                    <a:lumOff val="40000"/>
                  </a:schemeClr>
                </a:solidFill>
              </a:rPr>
              <a:t>SME- SHWETANK </a:t>
            </a:r>
            <a:r>
              <a:rPr lang="en-US" dirty="0" smtClean="0">
                <a:solidFill>
                  <a:schemeClr val="accent2">
                    <a:lumMod val="60000"/>
                    <a:lumOff val="40000"/>
                  </a:schemeClr>
                </a:solidFill>
              </a:rPr>
              <a:t>MISHRA SIR</a:t>
            </a:r>
            <a:endParaRPr lang="en-US" dirty="0">
              <a:solidFill>
                <a:schemeClr val="accent2">
                  <a:lumMod val="60000"/>
                  <a:lumOff val="40000"/>
                </a:schemeClr>
              </a:solidFill>
            </a:endParaRPr>
          </a:p>
          <a:p>
            <a:endParaRPr lang="en-IN" dirty="0">
              <a:solidFill>
                <a:srgbClr val="7030A0"/>
              </a:solidFill>
            </a:endParaRPr>
          </a:p>
        </p:txBody>
      </p:sp>
      <p:pic>
        <p:nvPicPr>
          <p:cNvPr id="5" name="Picture 4" descr="real-fake-news-super-quality-abstract-business-poster-great-quality-work-picture-you-can-see-some-abstraction-its-135151170.jpg"/>
          <p:cNvPicPr>
            <a:picLocks noChangeAspect="1"/>
          </p:cNvPicPr>
          <p:nvPr/>
        </p:nvPicPr>
        <p:blipFill>
          <a:blip r:embed="rId2" cstate="print"/>
          <a:stretch>
            <a:fillRect/>
          </a:stretch>
        </p:blipFill>
        <p:spPr>
          <a:xfrm>
            <a:off x="436098" y="259344"/>
            <a:ext cx="11226019" cy="3526743"/>
          </a:xfrm>
          <a:prstGeom prst="rect">
            <a:avLst/>
          </a:prstGeom>
        </p:spPr>
      </p:pic>
    </p:spTree>
    <p:extLst>
      <p:ext uri="{BB962C8B-B14F-4D97-AF65-F5344CB8AC3E}">
        <p14:creationId xmlns:p14="http://schemas.microsoft.com/office/powerpoint/2010/main" val="1494131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0" name="Straight Connector 69">
            <a:extLst>
              <a:ext uri="{FF2B5EF4-FFF2-40B4-BE49-F238E27FC236}">
                <a16:creationId xmlns="" xmlns:a16="http://schemas.microsoft.com/office/drawing/2014/main" id="{D2E961F1-4A28-4A5F-BBD4-6E400E5E6C7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 xmlns:a16="http://schemas.microsoft.com/office/drawing/2014/main" id="{7F57BEA8-497D-4AA8-8A18-BDCD696B25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3">
            <a:extLst>
              <a:ext uri="{FF2B5EF4-FFF2-40B4-BE49-F238E27FC236}">
                <a16:creationId xmlns="" xmlns:a16="http://schemas.microsoft.com/office/drawing/2014/main" id="{ADA193E4-544D-4A2F-AD03-D69BA0EE515D}"/>
              </a:ext>
            </a:extLst>
          </p:cNvPr>
          <p:cNvSpPr>
            <a:spLocks noChangeArrowheads="1"/>
          </p:cNvSpPr>
          <p:nvPr/>
        </p:nvSpPr>
        <p:spPr bwMode="auto">
          <a:xfrm>
            <a:off x="526073" y="489439"/>
            <a:ext cx="11139854" cy="93044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lvl1pPr eaLnBrk="0" fontAlgn="base" hangingPunct="0">
              <a:spcBef>
                <a:spcPct val="0"/>
              </a:spcBef>
              <a:spcAft>
                <a:spcPct val="0"/>
              </a:spcAft>
              <a:tabLst>
                <a:tab pos="2041525" algn="l"/>
              </a:tabLst>
              <a:defRPr>
                <a:solidFill>
                  <a:schemeClr val="tx1"/>
                </a:solidFill>
                <a:latin typeface="Arial" panose="020B0604020202020204" pitchFamily="34" charset="0"/>
              </a:defRPr>
            </a:lvl1pPr>
            <a:lvl2pPr eaLnBrk="0" fontAlgn="base" hangingPunct="0">
              <a:spcBef>
                <a:spcPct val="0"/>
              </a:spcBef>
              <a:spcAft>
                <a:spcPct val="0"/>
              </a:spcAft>
              <a:tabLst>
                <a:tab pos="2041525" algn="l"/>
              </a:tabLst>
              <a:defRPr>
                <a:solidFill>
                  <a:schemeClr val="tx1"/>
                </a:solidFill>
                <a:latin typeface="Arial" panose="020B0604020202020204" pitchFamily="34" charset="0"/>
              </a:defRPr>
            </a:lvl2pPr>
            <a:lvl3pPr eaLnBrk="0" fontAlgn="base" hangingPunct="0">
              <a:spcBef>
                <a:spcPct val="0"/>
              </a:spcBef>
              <a:spcAft>
                <a:spcPct val="0"/>
              </a:spcAft>
              <a:tabLst>
                <a:tab pos="2041525" algn="l"/>
              </a:tabLst>
              <a:defRPr>
                <a:solidFill>
                  <a:schemeClr val="tx1"/>
                </a:solidFill>
                <a:latin typeface="Arial" panose="020B0604020202020204" pitchFamily="34" charset="0"/>
              </a:defRPr>
            </a:lvl3pPr>
            <a:lvl4pPr eaLnBrk="0" fontAlgn="base" hangingPunct="0">
              <a:spcBef>
                <a:spcPct val="0"/>
              </a:spcBef>
              <a:spcAft>
                <a:spcPct val="0"/>
              </a:spcAft>
              <a:tabLst>
                <a:tab pos="2041525" algn="l"/>
              </a:tabLst>
              <a:defRPr>
                <a:solidFill>
                  <a:schemeClr val="tx1"/>
                </a:solidFill>
                <a:latin typeface="Arial" panose="020B0604020202020204" pitchFamily="34" charset="0"/>
              </a:defRPr>
            </a:lvl4pPr>
            <a:lvl5pPr eaLnBrk="0" fontAlgn="base" hangingPunct="0">
              <a:spcBef>
                <a:spcPct val="0"/>
              </a:spcBef>
              <a:spcAft>
                <a:spcPct val="0"/>
              </a:spcAft>
              <a:tabLst>
                <a:tab pos="2041525" algn="l"/>
              </a:tabLst>
              <a:defRPr>
                <a:solidFill>
                  <a:schemeClr val="tx1"/>
                </a:solidFill>
                <a:latin typeface="Arial" panose="020B0604020202020204" pitchFamily="34" charset="0"/>
              </a:defRPr>
            </a:lvl5pPr>
            <a:lvl6pPr eaLnBrk="0" fontAlgn="base" hangingPunct="0">
              <a:spcBef>
                <a:spcPct val="0"/>
              </a:spcBef>
              <a:spcAft>
                <a:spcPct val="0"/>
              </a:spcAft>
              <a:tabLst>
                <a:tab pos="2041525" algn="l"/>
              </a:tabLst>
              <a:defRPr>
                <a:solidFill>
                  <a:schemeClr val="tx1"/>
                </a:solidFill>
                <a:latin typeface="Arial" panose="020B0604020202020204" pitchFamily="34" charset="0"/>
              </a:defRPr>
            </a:lvl6pPr>
            <a:lvl7pPr eaLnBrk="0" fontAlgn="base" hangingPunct="0">
              <a:spcBef>
                <a:spcPct val="0"/>
              </a:spcBef>
              <a:spcAft>
                <a:spcPct val="0"/>
              </a:spcAft>
              <a:tabLst>
                <a:tab pos="2041525" algn="l"/>
              </a:tabLst>
              <a:defRPr>
                <a:solidFill>
                  <a:schemeClr val="tx1"/>
                </a:solidFill>
                <a:latin typeface="Arial" panose="020B0604020202020204" pitchFamily="34" charset="0"/>
              </a:defRPr>
            </a:lvl7pPr>
            <a:lvl8pPr eaLnBrk="0" fontAlgn="base" hangingPunct="0">
              <a:spcBef>
                <a:spcPct val="0"/>
              </a:spcBef>
              <a:spcAft>
                <a:spcPct val="0"/>
              </a:spcAft>
              <a:tabLst>
                <a:tab pos="2041525" algn="l"/>
              </a:tabLst>
              <a:defRPr>
                <a:solidFill>
                  <a:schemeClr val="tx1"/>
                </a:solidFill>
                <a:latin typeface="Arial" panose="020B0604020202020204" pitchFamily="34" charset="0"/>
              </a:defRPr>
            </a:lvl8pPr>
            <a:lvl9pPr eaLnBrk="0" fontAlgn="base" hangingPunct="0">
              <a:spcBef>
                <a:spcPct val="0"/>
              </a:spcBef>
              <a:spcAft>
                <a:spcPct val="0"/>
              </a:spcAft>
              <a:tabLst>
                <a:tab pos="2041525" algn="l"/>
              </a:tabLst>
              <a:defRPr>
                <a:solidFill>
                  <a:schemeClr val="tx1"/>
                </a:solidFill>
                <a:latin typeface="Arial" panose="020B0604020202020204" pitchFamily="34" charset="0"/>
              </a:defRPr>
            </a:lvl9pPr>
          </a:lstStyle>
          <a:p>
            <a:pPr marL="0" marR="0" lvl="0" indent="0" algn="ctr" eaLnBrk="1" fontAlgn="base" hangingPunct="1">
              <a:lnSpc>
                <a:spcPct val="90000"/>
              </a:lnSpc>
              <a:spcAft>
                <a:spcPts val="600"/>
              </a:spcAft>
              <a:buClrTx/>
              <a:buSzTx/>
              <a:tabLst>
                <a:tab pos="2041525" algn="l"/>
              </a:tabLst>
            </a:pPr>
            <a:r>
              <a:rPr kumimoji="0" lang="en-US" altLang="en-US" sz="3000" b="1" i="0" u="none" strike="noStrike" kern="1200" cap="none" normalizeH="0" baseline="0" dirty="0">
                <a:ln>
                  <a:noFill/>
                </a:ln>
                <a:solidFill>
                  <a:schemeClr val="accent2"/>
                </a:solidFill>
                <a:effectLst/>
                <a:latin typeface="+mj-lt"/>
                <a:ea typeface="+mj-ea"/>
                <a:cs typeface="+mj-cs"/>
              </a:rPr>
              <a:t>Finally, we can see the counts of actual data and data after pre-processing</a:t>
            </a:r>
            <a:endParaRPr kumimoji="0" lang="en-US" altLang="en-US" sz="3000" b="0" i="0" u="none" strike="noStrike" kern="1200" cap="none" normalizeH="0" baseline="0" dirty="0">
              <a:ln>
                <a:noFill/>
              </a:ln>
              <a:solidFill>
                <a:schemeClr val="accent2"/>
              </a:solidFill>
              <a:effectLst/>
              <a:latin typeface="+mj-lt"/>
              <a:ea typeface="+mj-ea"/>
              <a:cs typeface="+mj-cs"/>
            </a:endParaRPr>
          </a:p>
        </p:txBody>
      </p:sp>
      <p:cxnSp>
        <p:nvCxnSpPr>
          <p:cNvPr id="74" name="Straight Connector 73">
            <a:extLst>
              <a:ext uri="{FF2B5EF4-FFF2-40B4-BE49-F238E27FC236}">
                <a16:creationId xmlns="" xmlns:a16="http://schemas.microsoft.com/office/drawing/2014/main" id="{A82415D3-DDE5-4D63-8CB3-23A5EC581B2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 xmlns:a16="http://schemas.microsoft.com/office/drawing/2014/main" id="{AD7193FB-6AE6-4B3B-8F89-56B55DD63B4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049" name="Picture 68">
            <a:extLst>
              <a:ext uri="{FF2B5EF4-FFF2-40B4-BE49-F238E27FC236}">
                <a16:creationId xmlns="" xmlns:a16="http://schemas.microsoft.com/office/drawing/2014/main" id="{81581441-3EC1-4C5F-9CBD-E376B39BB17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20040" y="2471899"/>
            <a:ext cx="11496821" cy="39089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 xmlns:a16="http://schemas.microsoft.com/office/drawing/2014/main" id="{AEA36DC9-87BA-4002-A016-F7CED0AC717F}"/>
              </a:ext>
            </a:extLst>
          </p:cNvPr>
          <p:cNvSpPr>
            <a:spLocks noChangeArrowheads="1"/>
          </p:cNvSpPr>
          <p:nvPr/>
        </p:nvSpPr>
        <p:spPr bwMode="auto">
          <a:xfrm>
            <a:off x="1721796" y="15160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011894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1707FC24-6981-43D9-B525-C7832BA22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463965C-FC25-4D48-9C15-9AC0E38D4D8D}"/>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dirty="0">
                <a:solidFill>
                  <a:schemeClr val="accent2"/>
                </a:solidFill>
                <a:latin typeface="+mj-lt"/>
                <a:ea typeface="+mj-ea"/>
                <a:cs typeface="+mj-cs"/>
              </a:rPr>
              <a:t>Word Cloud for Fake News for News Column</a:t>
            </a:r>
          </a:p>
        </p:txBody>
      </p:sp>
      <p:pic>
        <p:nvPicPr>
          <p:cNvPr id="1026" name="Picture 2">
            <a:extLst>
              <a:ext uri="{FF2B5EF4-FFF2-40B4-BE49-F238E27FC236}">
                <a16:creationId xmlns="" xmlns:a16="http://schemas.microsoft.com/office/drawing/2014/main" id="{58EFD4CD-A2F2-40F0-A9A5-534D602D242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17461" y="1154578"/>
            <a:ext cx="6295678" cy="4528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384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1707FC24-6981-43D9-B525-C7832BA22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8500D0E1-57ED-4399-A9F9-B20BDB7CD4F8}"/>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dirty="0">
                <a:solidFill>
                  <a:schemeClr val="accent2"/>
                </a:solidFill>
                <a:latin typeface="+mj-lt"/>
                <a:ea typeface="+mj-ea"/>
                <a:cs typeface="+mj-cs"/>
              </a:rPr>
              <a:t>Word Cloud for Fake News for Headline Column</a:t>
            </a:r>
          </a:p>
        </p:txBody>
      </p:sp>
      <p:pic>
        <p:nvPicPr>
          <p:cNvPr id="2050" name="Picture 2">
            <a:extLst>
              <a:ext uri="{FF2B5EF4-FFF2-40B4-BE49-F238E27FC236}">
                <a16:creationId xmlns="" xmlns:a16="http://schemas.microsoft.com/office/drawing/2014/main" id="{DB02E4BF-026C-464F-901D-7FCAA4DA33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48174" y="844063"/>
            <a:ext cx="6531780" cy="4698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4414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32AEEBC8-9D30-42EF-95F2-386C2653FB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 xmlns:a16="http://schemas.microsoft.com/office/drawing/2014/main" id="{3529E97A-97C3-40EA-8A04-5C02398D568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8BFC0BE2-2170-48FC-B379-11A786D4DC14}"/>
              </a:ext>
            </a:extLst>
          </p:cNvPr>
          <p:cNvSpPr>
            <a:spLocks noGrp="1"/>
          </p:cNvSpPr>
          <p:nvPr>
            <p:ph type="title"/>
          </p:nvPr>
        </p:nvSpPr>
        <p:spPr>
          <a:xfrm>
            <a:off x="630936" y="630936"/>
            <a:ext cx="3599688" cy="1463040"/>
          </a:xfrm>
        </p:spPr>
        <p:txBody>
          <a:bodyPr vert="horz" lIns="91440" tIns="45720" rIns="91440" bIns="45720" rtlCol="0" anchor="ctr">
            <a:normAutofit fontScale="90000"/>
          </a:bodyPr>
          <a:lstStyle/>
          <a:p>
            <a:r>
              <a:rPr lang="en-US" sz="1900" b="1" kern="1200">
                <a:solidFill>
                  <a:srgbClr val="FFFFFF"/>
                </a:solidFill>
                <a:effectLst/>
                <a:latin typeface="+mj-lt"/>
                <a:ea typeface="+mj-ea"/>
                <a:cs typeface="+mj-cs"/>
              </a:rPr>
              <a:t>Next, I have vectorized using tf-idf vectorizer so that words are arranged in a 2-d area based on similarity or difference in their meaning</a:t>
            </a:r>
            <a:endParaRPr lang="en-US" sz="1900" kern="1200">
              <a:solidFill>
                <a:srgbClr val="FFFFFF"/>
              </a:solidFill>
              <a:latin typeface="+mj-lt"/>
              <a:ea typeface="+mj-ea"/>
              <a:cs typeface="+mj-cs"/>
            </a:endParaRPr>
          </a:p>
        </p:txBody>
      </p:sp>
      <p:sp>
        <p:nvSpPr>
          <p:cNvPr id="14" name="sketch line">
            <a:extLst>
              <a:ext uri="{FF2B5EF4-FFF2-40B4-BE49-F238E27FC236}">
                <a16:creationId xmlns="" xmlns:a16="http://schemas.microsoft.com/office/drawing/2014/main" id="{59FA8C2E-A5A7-4490-927A-7CD58343ED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 xmlns:a16="http://schemas.microsoft.com/office/drawing/2014/main" id="{28B53E30-F025-4B74-823C-55B7FDF423FF}"/>
              </a:ext>
            </a:extLst>
          </p:cNvPr>
          <p:cNvSpPr txBox="1"/>
          <p:nvPr/>
        </p:nvSpPr>
        <p:spPr>
          <a:xfrm>
            <a:off x="4474462" y="630936"/>
            <a:ext cx="7074409" cy="14630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b="1" dirty="0">
                <a:solidFill>
                  <a:srgbClr val="FFFFFF"/>
                </a:solidFill>
                <a:effectLst/>
              </a:rPr>
              <a:t>Also, prepared X and y variables for model building</a:t>
            </a:r>
            <a:endParaRPr lang="en-US" sz="2200" dirty="0">
              <a:solidFill>
                <a:srgbClr val="FFFFFF"/>
              </a:solidFill>
            </a:endParaRPr>
          </a:p>
        </p:txBody>
      </p:sp>
      <p:pic>
        <p:nvPicPr>
          <p:cNvPr id="8" name="Picture 7">
            <a:extLst>
              <a:ext uri="{FF2B5EF4-FFF2-40B4-BE49-F238E27FC236}">
                <a16:creationId xmlns="" xmlns:a16="http://schemas.microsoft.com/office/drawing/2014/main" id="{056902BF-B3DC-41B0-A6FA-C1A20DAE038B}"/>
              </a:ext>
            </a:extLst>
          </p:cNvPr>
          <p:cNvPicPr>
            <a:picLocks noChangeAspect="1"/>
          </p:cNvPicPr>
          <p:nvPr/>
        </p:nvPicPr>
        <p:blipFill>
          <a:blip r:embed="rId2" cstate="print"/>
          <a:stretch>
            <a:fillRect/>
          </a:stretch>
        </p:blipFill>
        <p:spPr>
          <a:xfrm>
            <a:off x="1058945" y="3168263"/>
            <a:ext cx="10074109" cy="2721110"/>
          </a:xfrm>
          <a:prstGeom prst="rect">
            <a:avLst/>
          </a:prstGeom>
        </p:spPr>
      </p:pic>
    </p:spTree>
    <p:extLst>
      <p:ext uri="{BB962C8B-B14F-4D97-AF65-F5344CB8AC3E}">
        <p14:creationId xmlns:p14="http://schemas.microsoft.com/office/powerpoint/2010/main" val="2004101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823AC064-BC96-4F32-8AE1-B2FD3875482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C1563654-E6E5-43F9-AAE3-D4CE4D1F8542}"/>
              </a:ext>
            </a:extLst>
          </p:cNvPr>
          <p:cNvSpPr>
            <a:spLocks noGrp="1"/>
          </p:cNvSpPr>
          <p:nvPr>
            <p:ph type="title"/>
          </p:nvPr>
        </p:nvSpPr>
        <p:spPr>
          <a:xfrm>
            <a:off x="647113" y="466577"/>
            <a:ext cx="11018813" cy="1038665"/>
          </a:xfrm>
        </p:spPr>
        <p:txBody>
          <a:bodyPr vert="horz" lIns="91440" tIns="45720" rIns="91440" bIns="45720" rtlCol="0" anchor="b">
            <a:normAutofit fontScale="90000"/>
          </a:bodyPr>
          <a:lstStyle/>
          <a:p>
            <a:pPr algn="ctr"/>
            <a:r>
              <a:rPr lang="en-US" sz="4600" kern="1200" dirty="0">
                <a:solidFill>
                  <a:schemeClr val="accent2"/>
                </a:solidFill>
                <a:latin typeface="+mj-lt"/>
                <a:ea typeface="+mj-ea"/>
                <a:cs typeface="+mj-cs"/>
              </a:rPr>
              <a:t>Let’s have a look at the Model Performances</a:t>
            </a:r>
          </a:p>
        </p:txBody>
      </p:sp>
      <p:cxnSp>
        <p:nvCxnSpPr>
          <p:cNvPr id="11" name="Straight Connector 10">
            <a:extLst>
              <a:ext uri="{FF2B5EF4-FFF2-40B4-BE49-F238E27FC236}">
                <a16:creationId xmlns="" xmlns:a16="http://schemas.microsoft.com/office/drawing/2014/main" id="{7E7C77BC-7138-40B1-A15B-20F57A49462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descr="Screenshot 2022-12-09 151610.png"/>
          <p:cNvPicPr>
            <a:picLocks noChangeAspect="1"/>
          </p:cNvPicPr>
          <p:nvPr/>
        </p:nvPicPr>
        <p:blipFill>
          <a:blip r:embed="rId2" cstate="print"/>
          <a:stretch>
            <a:fillRect/>
          </a:stretch>
        </p:blipFill>
        <p:spPr>
          <a:xfrm>
            <a:off x="1266093" y="2014424"/>
            <a:ext cx="7441809" cy="3986684"/>
          </a:xfrm>
          <a:prstGeom prst="rect">
            <a:avLst/>
          </a:prstGeom>
        </p:spPr>
      </p:pic>
    </p:spTree>
    <p:extLst>
      <p:ext uri="{BB962C8B-B14F-4D97-AF65-F5344CB8AC3E}">
        <p14:creationId xmlns:p14="http://schemas.microsoft.com/office/powerpoint/2010/main" val="1165101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 xmlns:a16="http://schemas.microsoft.com/office/drawing/2014/main" id="{D2E961F1-4A28-4A5F-BBD4-6E400E5E6C7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 xmlns:a16="http://schemas.microsoft.com/office/drawing/2014/main" id="{7F57BEA8-497D-4AA8-8A18-BDCD696B25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5872B3CD-BE2A-49CD-AA70-E98CE28475F7}"/>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dirty="0">
                <a:solidFill>
                  <a:schemeClr val="accent2"/>
                </a:solidFill>
                <a:latin typeface="+mj-lt"/>
                <a:ea typeface="+mj-ea"/>
                <a:cs typeface="+mj-cs"/>
              </a:rPr>
              <a:t>Final Model</a:t>
            </a:r>
          </a:p>
        </p:txBody>
      </p:sp>
      <p:cxnSp>
        <p:nvCxnSpPr>
          <p:cNvPr id="13" name="Straight Connector 12">
            <a:extLst>
              <a:ext uri="{FF2B5EF4-FFF2-40B4-BE49-F238E27FC236}">
                <a16:creationId xmlns="" xmlns:a16="http://schemas.microsoft.com/office/drawing/2014/main" id="{A82415D3-DDE5-4D63-8CB3-23A5EC581B2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AD7193FB-6AE6-4B3B-8F89-56B55DD63B4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 xmlns:a16="http://schemas.microsoft.com/office/drawing/2014/main" id="{80B4B9FD-54DB-4FAA-B843-685A82DDEBE3}"/>
              </a:ext>
            </a:extLst>
          </p:cNvPr>
          <p:cNvPicPr>
            <a:picLocks noChangeAspect="1"/>
          </p:cNvPicPr>
          <p:nvPr/>
        </p:nvPicPr>
        <p:blipFill>
          <a:blip r:embed="rId2" cstate="print"/>
          <a:stretch>
            <a:fillRect/>
          </a:stretch>
        </p:blipFill>
        <p:spPr>
          <a:xfrm>
            <a:off x="1246162" y="2298654"/>
            <a:ext cx="9610725" cy="4324350"/>
          </a:xfrm>
          <a:prstGeom prst="rect">
            <a:avLst/>
          </a:prstGeom>
        </p:spPr>
      </p:pic>
    </p:spTree>
    <p:extLst>
      <p:ext uri="{BB962C8B-B14F-4D97-AF65-F5344CB8AC3E}">
        <p14:creationId xmlns:p14="http://schemas.microsoft.com/office/powerpoint/2010/main" val="3195846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2151139A-886F-4B97-8815-729AD3831B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 name="Rectangle 11">
            <a:extLst>
              <a:ext uri="{FF2B5EF4-FFF2-40B4-BE49-F238E27FC236}">
                <a16:creationId xmlns="" xmlns:a16="http://schemas.microsoft.com/office/drawing/2014/main" id="{AB5E08C4-8CDD-4623-A5B8-E998C6DEE3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15F33878-D502-4FFA-8ACE-F2AECDB2A23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D3539FEE-81D3-4406-802E-60B20B16F4F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 xmlns:a16="http://schemas.microsoft.com/office/drawing/2014/main" id="{DC701763-729E-462F-A5A8-E0DEFEB1E2E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3EFE4C94-085B-4E71-8E6B-ACB270CC62B1}"/>
              </a:ext>
            </a:extLst>
          </p:cNvPr>
          <p:cNvSpPr>
            <a:spLocks noGrp="1"/>
          </p:cNvSpPr>
          <p:nvPr>
            <p:ph type="title"/>
          </p:nvPr>
        </p:nvSpPr>
        <p:spPr>
          <a:xfrm>
            <a:off x="699714" y="353160"/>
            <a:ext cx="7091300" cy="898581"/>
          </a:xfrm>
        </p:spPr>
        <p:txBody>
          <a:bodyPr vert="horz" lIns="91440" tIns="45720" rIns="91440" bIns="45720" rtlCol="0" anchor="ctr">
            <a:normAutofit fontScale="90000"/>
          </a:bodyPr>
          <a:lstStyle/>
          <a:p>
            <a:r>
              <a:rPr lang="en-US" sz="4000" dirty="0" smtClean="0">
                <a:solidFill>
                  <a:schemeClr val="accent2"/>
                </a:solidFill>
              </a:rPr>
              <a:t>Roc </a:t>
            </a:r>
            <a:r>
              <a:rPr lang="en-US" sz="4000" dirty="0" err="1" smtClean="0">
                <a:solidFill>
                  <a:schemeClr val="accent2"/>
                </a:solidFill>
              </a:rPr>
              <a:t>Auc</a:t>
            </a:r>
            <a:r>
              <a:rPr lang="en-US" sz="4000" dirty="0" smtClean="0">
                <a:solidFill>
                  <a:schemeClr val="accent2"/>
                </a:solidFill>
              </a:rPr>
              <a:t> </a:t>
            </a:r>
            <a:r>
              <a:rPr lang="en-US" sz="4000" dirty="0">
                <a:solidFill>
                  <a:schemeClr val="accent2"/>
                </a:solidFill>
              </a:rPr>
              <a:t>Score and Predicted Values</a:t>
            </a:r>
          </a:p>
        </p:txBody>
      </p:sp>
      <p:pic>
        <p:nvPicPr>
          <p:cNvPr id="8" name="Content Placeholder 7">
            <a:extLst>
              <a:ext uri="{FF2B5EF4-FFF2-40B4-BE49-F238E27FC236}">
                <a16:creationId xmlns="" xmlns:a16="http://schemas.microsoft.com/office/drawing/2014/main" id="{91384D30-9D59-4C42-9A9B-B1429CF360DB}"/>
              </a:ext>
            </a:extLst>
          </p:cNvPr>
          <p:cNvPicPr>
            <a:picLocks noGrp="1" noChangeAspect="1"/>
          </p:cNvPicPr>
          <p:nvPr>
            <p:ph idx="1"/>
          </p:nvPr>
        </p:nvPicPr>
        <p:blipFill>
          <a:blip r:embed="rId2" cstate="print"/>
          <a:stretch>
            <a:fillRect/>
          </a:stretch>
        </p:blipFill>
        <p:spPr>
          <a:xfrm>
            <a:off x="624869" y="2191719"/>
            <a:ext cx="5180117" cy="3857271"/>
          </a:xfrm>
        </p:spPr>
      </p:pic>
      <p:pic>
        <p:nvPicPr>
          <p:cNvPr id="5" name="Picture 4">
            <a:extLst>
              <a:ext uri="{FF2B5EF4-FFF2-40B4-BE49-F238E27FC236}">
                <a16:creationId xmlns="" xmlns:a16="http://schemas.microsoft.com/office/drawing/2014/main" id="{FB40A4AD-5D69-4FDD-A796-087C716CE667}"/>
              </a:ext>
            </a:extLst>
          </p:cNvPr>
          <p:cNvPicPr/>
          <p:nvPr/>
        </p:nvPicPr>
        <p:blipFill>
          <a:blip r:embed="rId3" cstate="print"/>
          <a:stretch>
            <a:fillRect/>
          </a:stretch>
        </p:blipFill>
        <p:spPr>
          <a:xfrm>
            <a:off x="6345165" y="2217815"/>
            <a:ext cx="2716598" cy="3997831"/>
          </a:xfrm>
          <a:prstGeom prst="rect">
            <a:avLst/>
          </a:prstGeom>
        </p:spPr>
      </p:pic>
    </p:spTree>
    <p:extLst>
      <p:ext uri="{BB962C8B-B14F-4D97-AF65-F5344CB8AC3E}">
        <p14:creationId xmlns:p14="http://schemas.microsoft.com/office/powerpoint/2010/main" val="552385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816C96-842D-4C29-8627-324B8F6DE8BF}"/>
              </a:ext>
            </a:extLst>
          </p:cNvPr>
          <p:cNvSpPr>
            <a:spLocks noGrp="1"/>
          </p:cNvSpPr>
          <p:nvPr>
            <p:ph type="title"/>
          </p:nvPr>
        </p:nvSpPr>
        <p:spPr>
          <a:xfrm>
            <a:off x="670560" y="211016"/>
            <a:ext cx="10911840" cy="787790"/>
          </a:xfrm>
        </p:spPr>
        <p:txBody>
          <a:bodyPr>
            <a:normAutofit fontScale="90000"/>
          </a:bodyPr>
          <a:lstStyle/>
          <a:p>
            <a:r>
              <a:rPr lang="en-IN" dirty="0" smtClean="0">
                <a:solidFill>
                  <a:schemeClr val="accent2"/>
                </a:solidFill>
              </a:rPr>
              <a:t/>
            </a:r>
            <a:br>
              <a:rPr lang="en-IN" dirty="0" smtClean="0">
                <a:solidFill>
                  <a:schemeClr val="accent2"/>
                </a:solidFill>
              </a:rPr>
            </a:br>
            <a:r>
              <a:rPr lang="en-IN" dirty="0" smtClean="0">
                <a:solidFill>
                  <a:schemeClr val="accent2"/>
                </a:solidFill>
              </a:rPr>
              <a:t/>
            </a:r>
            <a:br>
              <a:rPr lang="en-IN" dirty="0" smtClean="0">
                <a:solidFill>
                  <a:schemeClr val="accent2"/>
                </a:solidFill>
              </a:rPr>
            </a:br>
            <a:r>
              <a:rPr lang="en-IN" dirty="0" smtClean="0">
                <a:solidFill>
                  <a:schemeClr val="accent2"/>
                </a:solidFill>
              </a:rPr>
              <a:t/>
            </a:r>
            <a:br>
              <a:rPr lang="en-IN" dirty="0" smtClean="0">
                <a:solidFill>
                  <a:schemeClr val="accent2"/>
                </a:solidFill>
              </a:rPr>
            </a:br>
            <a:r>
              <a:rPr lang="en-IN" dirty="0" smtClean="0">
                <a:solidFill>
                  <a:schemeClr val="accent2"/>
                </a:solidFill>
              </a:rPr>
              <a:t/>
            </a:r>
            <a:br>
              <a:rPr lang="en-IN" dirty="0" smtClean="0">
                <a:solidFill>
                  <a:schemeClr val="accent2"/>
                </a:solidFill>
              </a:rPr>
            </a:br>
            <a:r>
              <a:rPr lang="en-IN" dirty="0" smtClean="0">
                <a:solidFill>
                  <a:schemeClr val="accent2"/>
                </a:solidFill>
              </a:rPr>
              <a:t/>
            </a:r>
            <a:br>
              <a:rPr lang="en-IN" dirty="0" smtClean="0">
                <a:solidFill>
                  <a:schemeClr val="accent2"/>
                </a:solidFill>
              </a:rPr>
            </a:br>
            <a:r>
              <a:rPr lang="en-IN" dirty="0" smtClean="0">
                <a:solidFill>
                  <a:schemeClr val="accent2"/>
                </a:solidFill>
              </a:rPr>
              <a:t/>
            </a:r>
            <a:br>
              <a:rPr lang="en-IN" dirty="0" smtClean="0">
                <a:solidFill>
                  <a:schemeClr val="accent2"/>
                </a:solidFill>
              </a:rPr>
            </a:br>
            <a:r>
              <a:rPr lang="en-IN" dirty="0" smtClean="0">
                <a:solidFill>
                  <a:schemeClr val="accent2"/>
                </a:solidFill>
              </a:rPr>
              <a:t/>
            </a:r>
            <a:br>
              <a:rPr lang="en-IN" dirty="0" smtClean="0">
                <a:solidFill>
                  <a:schemeClr val="accent2"/>
                </a:solidFill>
              </a:rPr>
            </a:br>
            <a:r>
              <a:rPr lang="en-IN" dirty="0" smtClean="0">
                <a:solidFill>
                  <a:schemeClr val="accent2"/>
                </a:solidFill>
              </a:rPr>
              <a:t/>
            </a:r>
            <a:br>
              <a:rPr lang="en-IN" dirty="0" smtClean="0">
                <a:solidFill>
                  <a:schemeClr val="accent2"/>
                </a:solidFill>
              </a:rPr>
            </a:br>
            <a:r>
              <a:rPr lang="en-IN" dirty="0" smtClean="0">
                <a:solidFill>
                  <a:schemeClr val="accent2"/>
                </a:solidFill>
              </a:rPr>
              <a:t/>
            </a:r>
            <a:br>
              <a:rPr lang="en-IN" dirty="0" smtClean="0">
                <a:solidFill>
                  <a:schemeClr val="accent2"/>
                </a:solidFill>
              </a:rPr>
            </a:br>
            <a:r>
              <a:rPr lang="en-IN" dirty="0" smtClean="0">
                <a:solidFill>
                  <a:schemeClr val="accent2"/>
                </a:solidFill>
              </a:rPr>
              <a:t/>
            </a:r>
            <a:br>
              <a:rPr lang="en-IN" dirty="0" smtClean="0">
                <a:solidFill>
                  <a:schemeClr val="accent2"/>
                </a:solidFill>
              </a:rPr>
            </a:br>
            <a:r>
              <a:rPr lang="en-IN" dirty="0" smtClean="0">
                <a:solidFill>
                  <a:schemeClr val="accent2"/>
                </a:solidFill>
              </a:rPr>
              <a:t>                                                                                          Business </a:t>
            </a:r>
            <a:r>
              <a:rPr lang="en-IN" dirty="0">
                <a:solidFill>
                  <a:schemeClr val="accent2"/>
                </a:solidFill>
              </a:rPr>
              <a:t>Problem Framing</a:t>
            </a:r>
          </a:p>
        </p:txBody>
      </p:sp>
      <p:sp>
        <p:nvSpPr>
          <p:cNvPr id="3" name="Content Placeholder 2">
            <a:extLst>
              <a:ext uri="{FF2B5EF4-FFF2-40B4-BE49-F238E27FC236}">
                <a16:creationId xmlns="" xmlns:a16="http://schemas.microsoft.com/office/drawing/2014/main" id="{3E0679D3-4482-40B4-BD57-099C48BEEC18}"/>
              </a:ext>
            </a:extLst>
          </p:cNvPr>
          <p:cNvSpPr>
            <a:spLocks noGrp="1"/>
          </p:cNvSpPr>
          <p:nvPr>
            <p:ph idx="1"/>
          </p:nvPr>
        </p:nvSpPr>
        <p:spPr>
          <a:xfrm>
            <a:off x="670560" y="942534"/>
            <a:ext cx="10977490" cy="4740813"/>
          </a:xfrm>
        </p:spPr>
        <p:txBody>
          <a:bodyPr/>
          <a:lstStyle/>
          <a:p>
            <a:r>
              <a:rPr lang="en-IN" sz="1800" dirty="0">
                <a:solidFill>
                  <a:srgbClr val="000000"/>
                </a:solidFill>
                <a:effectLst/>
                <a:latin typeface="Arial Rounded MT Bold" pitchFamily="34" charset="0"/>
                <a:ea typeface="Calibri" panose="020F0502020204030204" pitchFamily="34" charset="0"/>
                <a:cs typeface="Calibri" panose="020F0502020204030204" pitchFamily="34" charset="0"/>
              </a:rPr>
              <a:t>Need to classify if a news is fake or not, based on the Author’s name, Headline and the actual content of the article.</a:t>
            </a:r>
            <a:endParaRPr lang="en-IN" sz="1800" dirty="0">
              <a:effectLst/>
              <a:latin typeface="Arial Rounded MT Bold" pitchFamily="34" charset="0"/>
              <a:ea typeface="Calibri" panose="020F0502020204030204" pitchFamily="34" charset="0"/>
              <a:cs typeface="Times New Roman" panose="02020603050405020304" pitchFamily="18" charset="0"/>
            </a:endParaRPr>
          </a:p>
          <a:p>
            <a:endParaRPr lang="en-IN" dirty="0">
              <a:latin typeface="Arial Rounded MT Bold" pitchFamily="34" charset="0"/>
            </a:endParaRPr>
          </a:p>
          <a:p>
            <a:r>
              <a:rPr lang="en-IN" sz="1800" dirty="0">
                <a:effectLst/>
                <a:latin typeface="Arial Rounded MT Bold" pitchFamily="34" charset="0"/>
                <a:ea typeface="Calibri" panose="020F0502020204030204" pitchFamily="34" charset="0"/>
                <a:cs typeface="Times New Roman" panose="02020603050405020304" pitchFamily="18" charset="0"/>
              </a:rPr>
              <a:t>The authenticity of Information has become a longstanding issue affecting businesses and society, both for printed and digital media. </a:t>
            </a:r>
          </a:p>
          <a:p>
            <a:endParaRPr lang="en-IN" sz="1800" dirty="0">
              <a:latin typeface="Arial Rounded MT Bold" pitchFamily="34" charset="0"/>
              <a:ea typeface="Calibri" panose="020F0502020204030204" pitchFamily="34" charset="0"/>
              <a:cs typeface="Times New Roman" panose="02020603050405020304" pitchFamily="18" charset="0"/>
            </a:endParaRPr>
          </a:p>
          <a:p>
            <a:r>
              <a:rPr lang="en-IN" sz="1800" dirty="0">
                <a:effectLst/>
                <a:latin typeface="Arial Rounded MT Bold" pitchFamily="34" charset="0"/>
                <a:ea typeface="Calibri" panose="020F0502020204030204" pitchFamily="34" charset="0"/>
                <a:cs typeface="Times New Roman" panose="02020603050405020304" pitchFamily="18" charset="0"/>
              </a:rPr>
              <a:t>On social networks, the reach and effects of information spread occur at such a fast pace and so amplified that distorted, inaccurate, or false information acquires a tremendous potential to cause real-world impacts, within minutes, for millions of users. </a:t>
            </a:r>
          </a:p>
          <a:p>
            <a:endParaRPr lang="en-IN" sz="1800" dirty="0">
              <a:latin typeface="Arial Rounded MT Bold" pitchFamily="34" charset="0"/>
              <a:ea typeface="Calibri" panose="020F0502020204030204" pitchFamily="34" charset="0"/>
              <a:cs typeface="Times New Roman" panose="02020603050405020304" pitchFamily="18" charset="0"/>
            </a:endParaRPr>
          </a:p>
          <a:p>
            <a:r>
              <a:rPr lang="en-IN" sz="1800" dirty="0">
                <a:effectLst/>
                <a:latin typeface="Arial Rounded MT Bold" pitchFamily="34" charset="0"/>
                <a:ea typeface="Calibri" panose="020F0502020204030204" pitchFamily="34" charset="0"/>
                <a:cs typeface="Times New Roman" panose="02020603050405020304" pitchFamily="18" charset="0"/>
              </a:rPr>
              <a:t>Recently, several public concerns about this problem and some approaches to mitigate the problem were expressed</a:t>
            </a:r>
            <a:endParaRPr lang="en-IN" dirty="0">
              <a:latin typeface="Arial Rounded MT Bold" pitchFamily="34" charset="0"/>
            </a:endParaRPr>
          </a:p>
        </p:txBody>
      </p:sp>
    </p:spTree>
    <p:extLst>
      <p:ext uri="{BB962C8B-B14F-4D97-AF65-F5344CB8AC3E}">
        <p14:creationId xmlns:p14="http://schemas.microsoft.com/office/powerpoint/2010/main" val="2549566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0A9DBC-51B4-4FF6-9A6E-FDBDE5ED9FAA}"/>
              </a:ext>
            </a:extLst>
          </p:cNvPr>
          <p:cNvSpPr>
            <a:spLocks noGrp="1"/>
          </p:cNvSpPr>
          <p:nvPr>
            <p:ph type="title"/>
          </p:nvPr>
        </p:nvSpPr>
        <p:spPr>
          <a:xfrm>
            <a:off x="576776" y="629268"/>
            <a:ext cx="10975146" cy="1286160"/>
          </a:xfrm>
        </p:spPr>
        <p:txBody>
          <a:bodyPr anchor="b">
            <a:normAutofit/>
          </a:bodyPr>
          <a:lstStyle/>
          <a:p>
            <a:r>
              <a:rPr lang="en-IN" dirty="0">
                <a:solidFill>
                  <a:schemeClr val="accent2"/>
                </a:solidFill>
              </a:rPr>
              <a:t>Data- Description:</a:t>
            </a:r>
          </a:p>
        </p:txBody>
      </p:sp>
      <p:sp>
        <p:nvSpPr>
          <p:cNvPr id="3" name="Content Placeholder 2">
            <a:extLst>
              <a:ext uri="{FF2B5EF4-FFF2-40B4-BE49-F238E27FC236}">
                <a16:creationId xmlns="" xmlns:a16="http://schemas.microsoft.com/office/drawing/2014/main" id="{758D8DD7-0A30-4D88-9517-4E14E3608F2F}"/>
              </a:ext>
            </a:extLst>
          </p:cNvPr>
          <p:cNvSpPr>
            <a:spLocks noGrp="1"/>
          </p:cNvSpPr>
          <p:nvPr>
            <p:ph idx="1"/>
          </p:nvPr>
        </p:nvSpPr>
        <p:spPr>
          <a:xfrm>
            <a:off x="576775" y="2438400"/>
            <a:ext cx="10975145" cy="3785419"/>
          </a:xfrm>
        </p:spPr>
        <p:txBody>
          <a:bodyPr>
            <a:normAutofit/>
          </a:bodyPr>
          <a:lstStyle/>
          <a:p>
            <a:pPr>
              <a:spcBef>
                <a:spcPts val="1200"/>
              </a:spcBef>
              <a:spcAft>
                <a:spcPts val="800"/>
              </a:spcAft>
            </a:pPr>
            <a:r>
              <a:rPr lang="en-IN" sz="3500" dirty="0" smtClean="0">
                <a:latin typeface="Bahnschrift Condensed" pitchFamily="34" charset="0"/>
                <a:cs typeface="Arial" pitchFamily="34" charset="0"/>
              </a:rPr>
              <a:t>You can find many datasets for fake news detection on </a:t>
            </a:r>
            <a:r>
              <a:rPr lang="en-IN" sz="3500" dirty="0" err="1" smtClean="0">
                <a:latin typeface="Bahnschrift Condensed" pitchFamily="34" charset="0"/>
                <a:cs typeface="Arial" pitchFamily="34" charset="0"/>
              </a:rPr>
              <a:t>Kaggle</a:t>
            </a:r>
            <a:r>
              <a:rPr lang="en-IN" sz="3500" dirty="0" smtClean="0">
                <a:latin typeface="Bahnschrift Condensed" pitchFamily="34" charset="0"/>
                <a:cs typeface="Arial" pitchFamily="34" charset="0"/>
              </a:rPr>
              <a:t> or many other sites. I download these datasets from </a:t>
            </a:r>
            <a:r>
              <a:rPr lang="en-IN" sz="3500" dirty="0" err="1" smtClean="0">
                <a:latin typeface="Bahnschrift Condensed" pitchFamily="34" charset="0"/>
                <a:cs typeface="Arial" pitchFamily="34" charset="0"/>
              </a:rPr>
              <a:t>Kaggle</a:t>
            </a:r>
            <a:r>
              <a:rPr lang="en-IN" sz="3500" dirty="0" smtClean="0">
                <a:latin typeface="Bahnschrift Condensed" pitchFamily="34" charset="0"/>
                <a:cs typeface="Arial" pitchFamily="34" charset="0"/>
              </a:rPr>
              <a:t>. There are two datasets one for fake news and one for true news. In true news, there is 21417 news, and in fake news, there is 23481 news. You have to insert one label column zero for fake news and one for true news.</a:t>
            </a:r>
            <a:endParaRPr lang="en-IN" sz="1700" dirty="0">
              <a:effectLst/>
              <a:latin typeface="Bahnschrift Condensed" pitchFamily="34" charset="0"/>
              <a:ea typeface="Calibri" panose="020F0502020204030204" pitchFamily="34" charset="0"/>
              <a:cs typeface="Arial" pitchFamily="34" charset="0"/>
            </a:endParaRPr>
          </a:p>
          <a:p>
            <a:endParaRPr lang="en-IN" sz="1700" dirty="0"/>
          </a:p>
        </p:txBody>
      </p:sp>
      <p:cxnSp>
        <p:nvCxnSpPr>
          <p:cNvPr id="9" name="Straight Connector 8">
            <a:extLst>
              <a:ext uri="{FF2B5EF4-FFF2-40B4-BE49-F238E27FC236}">
                <a16:creationId xmlns="" xmlns:a16="http://schemas.microsoft.com/office/drawing/2014/main" id="{A7F400EE-A8A5-48AF-B4D6-291B52C6F0B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080934" y="2115117"/>
            <a:ext cx="6309360" cy="0"/>
          </a:xfrm>
          <a:prstGeom prst="line">
            <a:avLst/>
          </a:prstGeom>
          <a:ln w="19050">
            <a:solidFill>
              <a:srgbClr val="FAFF5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3558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7FEAE179-C525-48F3-AD47-0E9E2B6F2E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870D8105-8CBE-467E-ACF6-8A0E8DE5248F}"/>
              </a:ext>
            </a:extLst>
          </p:cNvPr>
          <p:cNvSpPr>
            <a:spLocks noGrp="1"/>
          </p:cNvSpPr>
          <p:nvPr>
            <p:ph type="title"/>
          </p:nvPr>
        </p:nvSpPr>
        <p:spPr>
          <a:xfrm>
            <a:off x="517889" y="4883544"/>
            <a:ext cx="3876086" cy="1556907"/>
          </a:xfrm>
        </p:spPr>
        <p:txBody>
          <a:bodyPr anchor="ctr">
            <a:normAutofit/>
          </a:bodyPr>
          <a:lstStyle/>
          <a:p>
            <a:r>
              <a:rPr lang="en-US" sz="3200" dirty="0">
                <a:solidFill>
                  <a:schemeClr val="accent2"/>
                </a:solidFill>
              </a:rPr>
              <a:t>Dataset</a:t>
            </a:r>
            <a:endParaRPr lang="en-IN" sz="3200" dirty="0">
              <a:solidFill>
                <a:schemeClr val="accent2"/>
              </a:solidFill>
            </a:endParaRPr>
          </a:p>
        </p:txBody>
      </p:sp>
      <p:sp>
        <p:nvSpPr>
          <p:cNvPr id="3" name="Content Placeholder 2">
            <a:extLst>
              <a:ext uri="{FF2B5EF4-FFF2-40B4-BE49-F238E27FC236}">
                <a16:creationId xmlns="" xmlns:a16="http://schemas.microsoft.com/office/drawing/2014/main" id="{9EB4DF9F-4193-4075-80BD-54B14F96ACCB}"/>
              </a:ext>
            </a:extLst>
          </p:cNvPr>
          <p:cNvSpPr>
            <a:spLocks noGrp="1"/>
          </p:cNvSpPr>
          <p:nvPr>
            <p:ph idx="1"/>
          </p:nvPr>
        </p:nvSpPr>
        <p:spPr>
          <a:xfrm>
            <a:off x="5162719" y="4883544"/>
            <a:ext cx="6586915" cy="1556907"/>
          </a:xfrm>
        </p:spPr>
        <p:txBody>
          <a:bodyPr anchor="ctr">
            <a:normAutofit/>
          </a:bodyPr>
          <a:lstStyle/>
          <a:p>
            <a:r>
              <a:rPr lang="en-US" sz="1800" dirty="0"/>
              <a:t>The figure shows how  the given dataset looks like</a:t>
            </a:r>
            <a:endParaRPr lang="en-IN" sz="1800" dirty="0"/>
          </a:p>
        </p:txBody>
      </p:sp>
      <p:sp>
        <p:nvSpPr>
          <p:cNvPr id="11" name="Rectangle 10">
            <a:extLst>
              <a:ext uri="{FF2B5EF4-FFF2-40B4-BE49-F238E27FC236}">
                <a16:creationId xmlns="" xmlns:a16="http://schemas.microsoft.com/office/drawing/2014/main" id="{95C8260E-968F-44E8-A823-ABB43131192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2C1BBA94-3F40-40AA-8BB9-E69E25E537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 xmlns:a16="http://schemas.microsoft.com/office/drawing/2014/main" id="{FE43805F-24A6-46A4-B19B-54F28347355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Screenshot 2022-12-09 151403.png"/>
          <p:cNvPicPr>
            <a:picLocks noChangeAspect="1"/>
          </p:cNvPicPr>
          <p:nvPr/>
        </p:nvPicPr>
        <p:blipFill>
          <a:blip r:embed="rId2" cstate="print"/>
          <a:stretch>
            <a:fillRect/>
          </a:stretch>
        </p:blipFill>
        <p:spPr>
          <a:xfrm>
            <a:off x="1170337" y="255423"/>
            <a:ext cx="10069749" cy="4427395"/>
          </a:xfrm>
          <a:prstGeom prst="rect">
            <a:avLst/>
          </a:prstGeom>
        </p:spPr>
      </p:pic>
    </p:spTree>
    <p:extLst>
      <p:ext uri="{BB962C8B-B14F-4D97-AF65-F5344CB8AC3E}">
        <p14:creationId xmlns:p14="http://schemas.microsoft.com/office/powerpoint/2010/main" val="177323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 xmlns:a16="http://schemas.microsoft.com/office/drawing/2014/main" id="{D2E961F1-4A28-4A5F-BBD4-6E400E5E6C7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 xmlns:a16="http://schemas.microsoft.com/office/drawing/2014/main" id="{7F57BEA8-497D-4AA8-8A18-BDCD696B25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849DB9A8-3D82-4771-8E49-AD88700AAD4C}"/>
              </a:ext>
            </a:extLst>
          </p:cNvPr>
          <p:cNvSpPr>
            <a:spLocks noGrp="1"/>
          </p:cNvSpPr>
          <p:nvPr>
            <p:ph type="title"/>
          </p:nvPr>
        </p:nvSpPr>
        <p:spPr>
          <a:xfrm>
            <a:off x="526073" y="489439"/>
            <a:ext cx="11139854" cy="930447"/>
          </a:xfrm>
        </p:spPr>
        <p:txBody>
          <a:bodyPr vert="horz" lIns="91440" tIns="45720" rIns="91440" bIns="45720" rtlCol="0" anchor="b">
            <a:normAutofit fontScale="90000"/>
          </a:bodyPr>
          <a:lstStyle/>
          <a:p>
            <a:pPr algn="ctr"/>
            <a:r>
              <a:rPr lang="en-US" sz="5400" kern="1200" dirty="0">
                <a:solidFill>
                  <a:schemeClr val="accent2"/>
                </a:solidFill>
                <a:latin typeface="+mj-lt"/>
                <a:ea typeface="+mj-ea"/>
                <a:cs typeface="+mj-cs"/>
              </a:rPr>
              <a:t>Calculated Lengths of Features</a:t>
            </a:r>
          </a:p>
        </p:txBody>
      </p:sp>
      <p:pic>
        <p:nvPicPr>
          <p:cNvPr id="4" name="Content Placeholder 3">
            <a:extLst>
              <a:ext uri="{FF2B5EF4-FFF2-40B4-BE49-F238E27FC236}">
                <a16:creationId xmlns="" xmlns:a16="http://schemas.microsoft.com/office/drawing/2014/main" id="{7A559D5F-A548-41EA-B6E0-7E57DE3E1DA2}"/>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0040" y="3161709"/>
            <a:ext cx="11496821" cy="2529300"/>
          </a:xfrm>
          <a:prstGeom prst="rect">
            <a:avLst/>
          </a:prstGeom>
        </p:spPr>
      </p:pic>
      <p:cxnSp>
        <p:nvCxnSpPr>
          <p:cNvPr id="13" name="Straight Connector 12">
            <a:extLst>
              <a:ext uri="{FF2B5EF4-FFF2-40B4-BE49-F238E27FC236}">
                <a16:creationId xmlns="" xmlns:a16="http://schemas.microsoft.com/office/drawing/2014/main" id="{A82415D3-DDE5-4D63-8CB3-23A5EC581B2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AD7193FB-6AE6-4B3B-8F89-56B55DD63B4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1238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63A110-E2E2-4EA0-BD3F-1C040F826ABC}"/>
              </a:ext>
            </a:extLst>
          </p:cNvPr>
          <p:cNvSpPr>
            <a:spLocks noGrp="1"/>
          </p:cNvSpPr>
          <p:nvPr>
            <p:ph type="title"/>
          </p:nvPr>
        </p:nvSpPr>
        <p:spPr/>
        <p:txBody>
          <a:bodyPr/>
          <a:lstStyle/>
          <a:p>
            <a:r>
              <a:rPr lang="en-US" b="1" dirty="0">
                <a:solidFill>
                  <a:schemeClr val="accent2"/>
                </a:solidFill>
              </a:rPr>
              <a:t>HANDLING MISSING VALUES</a:t>
            </a:r>
            <a:endParaRPr lang="en-IN" b="1" dirty="0">
              <a:solidFill>
                <a:schemeClr val="accent2"/>
              </a:solidFill>
            </a:endParaRPr>
          </a:p>
        </p:txBody>
      </p:sp>
      <p:pic>
        <p:nvPicPr>
          <p:cNvPr id="5" name="Content Placeholder 4">
            <a:extLst>
              <a:ext uri="{FF2B5EF4-FFF2-40B4-BE49-F238E27FC236}">
                <a16:creationId xmlns="" xmlns:a16="http://schemas.microsoft.com/office/drawing/2014/main" id="{DD504B34-4278-4DF4-B620-19BB38F51AB1}"/>
              </a:ext>
            </a:extLst>
          </p:cNvPr>
          <p:cNvPicPr>
            <a:picLocks noGrp="1" noChangeAspect="1"/>
          </p:cNvPicPr>
          <p:nvPr>
            <p:ph idx="1"/>
          </p:nvPr>
        </p:nvPicPr>
        <p:blipFill>
          <a:blip r:embed="rId2" cstate="print"/>
          <a:stretch>
            <a:fillRect/>
          </a:stretch>
        </p:blipFill>
        <p:spPr>
          <a:xfrm>
            <a:off x="866334" y="818491"/>
            <a:ext cx="9742093" cy="3964524"/>
          </a:xfrm>
        </p:spPr>
      </p:pic>
    </p:spTree>
    <p:extLst>
      <p:ext uri="{BB962C8B-B14F-4D97-AF65-F5344CB8AC3E}">
        <p14:creationId xmlns:p14="http://schemas.microsoft.com/office/powerpoint/2010/main" val="525777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CEB41C5C-0F34-4DDA-9D7C-5E717F35F6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12BA6A0C-4ACE-4E56-B843-C7B429FD9A3B}"/>
              </a:ext>
            </a:extLst>
          </p:cNvPr>
          <p:cNvSpPr>
            <a:spLocks noGrp="1"/>
          </p:cNvSpPr>
          <p:nvPr>
            <p:ph type="title"/>
          </p:nvPr>
        </p:nvSpPr>
        <p:spPr>
          <a:xfrm>
            <a:off x="594360" y="640263"/>
            <a:ext cx="3822192" cy="1344975"/>
          </a:xfrm>
        </p:spPr>
        <p:txBody>
          <a:bodyPr vert="horz" lIns="91440" tIns="45720" rIns="91440" bIns="45720" rtlCol="0" anchor="ctr">
            <a:normAutofit fontScale="90000"/>
          </a:bodyPr>
          <a:lstStyle/>
          <a:p>
            <a:r>
              <a:rPr lang="en-US" sz="3600" kern="1200" dirty="0">
                <a:solidFill>
                  <a:schemeClr val="accent2"/>
                </a:solidFill>
                <a:latin typeface="+mj-lt"/>
                <a:ea typeface="+mj-ea"/>
                <a:cs typeface="+mj-cs"/>
              </a:rPr>
              <a:t>Using NLP to Solve Problem</a:t>
            </a:r>
          </a:p>
        </p:txBody>
      </p:sp>
      <p:cxnSp>
        <p:nvCxnSpPr>
          <p:cNvPr id="16" name="Straight Connector 15">
            <a:extLst>
              <a:ext uri="{FF2B5EF4-FFF2-40B4-BE49-F238E27FC236}">
                <a16:creationId xmlns="" xmlns:a16="http://schemas.microsoft.com/office/drawing/2014/main" id="{57E1E5E6-F385-4E9C-B201-BA5BDE5CAD52}"/>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 xmlns:a16="http://schemas.microsoft.com/office/drawing/2014/main" id="{929C7025-2441-46C1-9F82-04E9A31E4197}"/>
              </a:ext>
            </a:extLst>
          </p:cNvPr>
          <p:cNvSpPr txBox="1"/>
          <p:nvPr/>
        </p:nvSpPr>
        <p:spPr>
          <a:xfrm>
            <a:off x="593610" y="2121763"/>
            <a:ext cx="3822192" cy="377301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chemeClr val="bg1"/>
                </a:solidFill>
                <a:effectLst/>
              </a:rPr>
              <a:t>Here the idea is to vectorize the contents so that the meaning of the article can be understood by the machine. The following pre-processing steps were done:</a:t>
            </a:r>
            <a:endParaRPr lang="en-US" sz="2000">
              <a:solidFill>
                <a:schemeClr val="bg1"/>
              </a:solidFill>
            </a:endParaRPr>
          </a:p>
        </p:txBody>
      </p:sp>
      <p:pic>
        <p:nvPicPr>
          <p:cNvPr id="8" name="Picture 7">
            <a:extLst>
              <a:ext uri="{FF2B5EF4-FFF2-40B4-BE49-F238E27FC236}">
                <a16:creationId xmlns="" xmlns:a16="http://schemas.microsoft.com/office/drawing/2014/main" id="{FA5B8855-BB29-4EA7-8D93-DB14694DDD87}"/>
              </a:ext>
            </a:extLst>
          </p:cNvPr>
          <p:cNvPicPr>
            <a:picLocks noChangeAspect="1"/>
          </p:cNvPicPr>
          <p:nvPr/>
        </p:nvPicPr>
        <p:blipFill>
          <a:blip r:embed="rId2" cstate="print"/>
          <a:stretch>
            <a:fillRect/>
          </a:stretch>
        </p:blipFill>
        <p:spPr>
          <a:xfrm>
            <a:off x="4927867" y="681036"/>
            <a:ext cx="6425933" cy="5022891"/>
          </a:xfrm>
          <a:prstGeom prst="rect">
            <a:avLst/>
          </a:prstGeom>
        </p:spPr>
      </p:pic>
    </p:spTree>
    <p:extLst>
      <p:ext uri="{BB962C8B-B14F-4D97-AF65-F5344CB8AC3E}">
        <p14:creationId xmlns:p14="http://schemas.microsoft.com/office/powerpoint/2010/main" val="3125682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CEB41C5C-0F34-4DDA-9D7C-5E717F35F6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20638D4C-DD09-4505-BFD2-76A62FA33C4F}"/>
              </a:ext>
            </a:extLst>
          </p:cNvPr>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dirty="0">
                <a:solidFill>
                  <a:schemeClr val="accent2"/>
                </a:solidFill>
                <a:latin typeface="+mj-lt"/>
                <a:ea typeface="+mj-ea"/>
                <a:cs typeface="+mj-cs"/>
              </a:rPr>
              <a:t>Stop Words Removal</a:t>
            </a:r>
          </a:p>
        </p:txBody>
      </p:sp>
      <p:cxnSp>
        <p:nvCxnSpPr>
          <p:cNvPr id="18" name="Straight Connector 17">
            <a:extLst>
              <a:ext uri="{FF2B5EF4-FFF2-40B4-BE49-F238E27FC236}">
                <a16:creationId xmlns="" xmlns:a16="http://schemas.microsoft.com/office/drawing/2014/main" id="{57E1E5E6-F385-4E9C-B201-BA5BDE5CAD52}"/>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 xmlns:a16="http://schemas.microsoft.com/office/drawing/2014/main" id="{EC661DD9-CE2B-43DE-9AA2-C00857D3112A}"/>
              </a:ext>
            </a:extLst>
          </p:cNvPr>
          <p:cNvSpPr txBox="1"/>
          <p:nvPr/>
        </p:nvSpPr>
        <p:spPr>
          <a:xfrm>
            <a:off x="593610" y="2121763"/>
            <a:ext cx="3822192" cy="377301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chemeClr val="bg1"/>
                </a:solidFill>
                <a:effectLst/>
              </a:rPr>
              <a:t>We need to remove words like for, of, the etc. which do not actually add to the context so that our processing speed is reduced</a:t>
            </a:r>
            <a:endParaRPr lang="en-US" sz="2000">
              <a:solidFill>
                <a:schemeClr val="bg1"/>
              </a:solidFill>
            </a:endParaRPr>
          </a:p>
        </p:txBody>
      </p:sp>
      <p:pic>
        <p:nvPicPr>
          <p:cNvPr id="8" name="Picture 7">
            <a:extLst>
              <a:ext uri="{FF2B5EF4-FFF2-40B4-BE49-F238E27FC236}">
                <a16:creationId xmlns="" xmlns:a16="http://schemas.microsoft.com/office/drawing/2014/main" id="{313C8521-A434-4EF2-8441-F999932E5CFA}"/>
              </a:ext>
            </a:extLst>
          </p:cNvPr>
          <p:cNvPicPr>
            <a:picLocks noChangeAspect="1"/>
          </p:cNvPicPr>
          <p:nvPr/>
        </p:nvPicPr>
        <p:blipFill>
          <a:blip r:embed="rId2" cstate="print"/>
          <a:stretch>
            <a:fillRect/>
          </a:stretch>
        </p:blipFill>
        <p:spPr>
          <a:xfrm>
            <a:off x="4804752" y="1246124"/>
            <a:ext cx="7118106" cy="4169935"/>
          </a:xfrm>
          <a:prstGeom prst="rect">
            <a:avLst/>
          </a:prstGeom>
        </p:spPr>
      </p:pic>
    </p:spTree>
    <p:extLst>
      <p:ext uri="{BB962C8B-B14F-4D97-AF65-F5344CB8AC3E}">
        <p14:creationId xmlns:p14="http://schemas.microsoft.com/office/powerpoint/2010/main" val="4209309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 xmlns:a16="http://schemas.microsoft.com/office/drawing/2014/main" id="{D2E961F1-4A28-4A5F-BBD4-6E400E5E6C7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 xmlns:a16="http://schemas.microsoft.com/office/drawing/2014/main" id="{7F57BEA8-497D-4AA8-8A18-BDCD696B25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C0FBFFF1-762A-4988-9AAA-DD0578289541}"/>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1800" b="1" kern="1200" dirty="0">
                <a:solidFill>
                  <a:schemeClr val="accent4">
                    <a:lumMod val="40000"/>
                    <a:lumOff val="60000"/>
                  </a:schemeClr>
                </a:solidFill>
                <a:effectLst/>
                <a:latin typeface="+mj-lt"/>
                <a:ea typeface="+mj-ea"/>
                <a:cs typeface="+mj-cs"/>
              </a:rPr>
              <a:t>I have performed lemmatization and stemming on the features – Headline and news. This is done to find the root words.</a:t>
            </a:r>
            <a:r>
              <a:rPr lang="en-US" sz="1800" kern="1200" dirty="0">
                <a:solidFill>
                  <a:schemeClr val="accent2"/>
                </a:solidFill>
                <a:effectLst/>
                <a:latin typeface="+mj-lt"/>
                <a:ea typeface="+mj-ea"/>
                <a:cs typeface="+mj-cs"/>
              </a:rPr>
              <a:t/>
            </a:r>
            <a:br>
              <a:rPr lang="en-US" sz="1800" kern="1200" dirty="0">
                <a:solidFill>
                  <a:schemeClr val="accent2"/>
                </a:solidFill>
                <a:effectLst/>
                <a:latin typeface="+mj-lt"/>
                <a:ea typeface="+mj-ea"/>
                <a:cs typeface="+mj-cs"/>
              </a:rPr>
            </a:br>
            <a:endParaRPr lang="en-US" sz="1800" kern="1200" dirty="0">
              <a:solidFill>
                <a:schemeClr val="accent2"/>
              </a:solidFill>
              <a:latin typeface="+mj-lt"/>
              <a:ea typeface="+mj-ea"/>
              <a:cs typeface="+mj-cs"/>
            </a:endParaRPr>
          </a:p>
        </p:txBody>
      </p:sp>
      <p:pic>
        <p:nvPicPr>
          <p:cNvPr id="4" name="Content Placeholder 3">
            <a:extLst>
              <a:ext uri="{FF2B5EF4-FFF2-40B4-BE49-F238E27FC236}">
                <a16:creationId xmlns="" xmlns:a16="http://schemas.microsoft.com/office/drawing/2014/main" id="{9E233D7B-1A4D-4D85-8E87-896F27883944}"/>
              </a:ext>
            </a:extLst>
          </p:cNvPr>
          <p:cNvPicPr>
            <a:picLocks noGrp="1"/>
          </p:cNvPicPr>
          <p:nvPr>
            <p:ph idx="1"/>
          </p:nvPr>
        </p:nvPicPr>
        <p:blipFill>
          <a:blip r:embed="rId2" cstate="print"/>
          <a:stretch>
            <a:fillRect/>
          </a:stretch>
        </p:blipFill>
        <p:spPr>
          <a:xfrm>
            <a:off x="295422" y="2427541"/>
            <a:ext cx="11352627" cy="3997637"/>
          </a:xfrm>
          <a:prstGeom prst="rect">
            <a:avLst/>
          </a:prstGeom>
        </p:spPr>
      </p:pic>
      <p:cxnSp>
        <p:nvCxnSpPr>
          <p:cNvPr id="13" name="Straight Connector 12">
            <a:extLst>
              <a:ext uri="{FF2B5EF4-FFF2-40B4-BE49-F238E27FC236}">
                <a16:creationId xmlns="" xmlns:a16="http://schemas.microsoft.com/office/drawing/2014/main" id="{A82415D3-DDE5-4D63-8CB3-23A5EC581B2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AD7193FB-6AE6-4B3B-8F89-56B55DD63B4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4979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117</TotalTime>
  <Words>381</Words>
  <Application>Microsoft Office PowerPoint</Application>
  <PresentationFormat>Widescreen</PresentationFormat>
  <Paragraphs>31</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Rounded MT Bold</vt:lpstr>
      <vt:lpstr>Bahnschrift Condensed</vt:lpstr>
      <vt:lpstr>Calibri</vt:lpstr>
      <vt:lpstr>Times New Roman</vt:lpstr>
      <vt:lpstr>Verdana</vt:lpstr>
      <vt:lpstr>Wingdings 2</vt:lpstr>
      <vt:lpstr>Aspect</vt:lpstr>
      <vt:lpstr>              FAKE NEWS DETECTION</vt:lpstr>
      <vt:lpstr>                                                                                                    Business Problem Framing</vt:lpstr>
      <vt:lpstr>Data- Description:</vt:lpstr>
      <vt:lpstr>Dataset</vt:lpstr>
      <vt:lpstr>Calculated Lengths of Features</vt:lpstr>
      <vt:lpstr>HANDLING MISSING VALUES</vt:lpstr>
      <vt:lpstr>Using NLP to Solve Problem</vt:lpstr>
      <vt:lpstr>Stop Words Removal</vt:lpstr>
      <vt:lpstr>I have performed lemmatization and stemming on the features – Headline and news. This is done to find the root words. </vt:lpstr>
      <vt:lpstr>PowerPoint Presentation</vt:lpstr>
      <vt:lpstr>Word Cloud for Fake News for News Column</vt:lpstr>
      <vt:lpstr>Word Cloud for Fake News for Headline Column</vt:lpstr>
      <vt:lpstr>Next, I have vectorized using tf-idf vectorizer so that words are arranged in a 2-d area based on similarity or difference in their meaning</vt:lpstr>
      <vt:lpstr>Let’s have a look at the Model Performances</vt:lpstr>
      <vt:lpstr>Final Model</vt:lpstr>
      <vt:lpstr>Roc Auc Score and Predicted Values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ABHISHEK KUMAR</dc:creator>
  <cp:lastModifiedBy>Microsoft account</cp:lastModifiedBy>
  <cp:revision>10</cp:revision>
  <dcterms:created xsi:type="dcterms:W3CDTF">2021-04-22T14:17:35Z</dcterms:created>
  <dcterms:modified xsi:type="dcterms:W3CDTF">2022-12-09T19:24:38Z</dcterms:modified>
</cp:coreProperties>
</file>