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Caesar Dressing" charset="0"/>
      <p:regular r:id="rId48"/>
    </p:embeddedFont>
    <p:embeddedFont>
      <p:font typeface="Bradley Hand ITC" pitchFamily="66" charset="0"/>
      <p:regular r:id="rId49"/>
    </p:embeddedFont>
    <p:embeddedFont>
      <p:font typeface="Agency FB" pitchFamily="34" charset="0"/>
      <p:regular r:id="rId50"/>
      <p:bold r:id="rId51"/>
    </p:embeddedFont>
    <p:embeddedFont>
      <p:font typeface="Wingdings 2" pitchFamily="18" charset="2"/>
      <p:regular r:id="rId52"/>
    </p:embeddedFont>
    <p:embeddedFont>
      <p:font typeface="Wingdings 3" pitchFamily="18" charset="2"/>
      <p:regular r:id="rId53"/>
    </p:embeddedFont>
    <p:embeddedFont>
      <p:font typeface="Corbel" pitchFamily="34" charset="0"/>
      <p:regular r:id="rId54"/>
      <p:bold r:id="rId55"/>
      <p:italic r:id="rId56"/>
      <p:boldItalic r:id="rId57"/>
    </p:embeddedFont>
    <p:embeddedFont>
      <p:font typeface="Consolas" pitchFamily="49"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38bd6643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38bd6643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38bd6643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38bd6643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538bd6643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538bd6643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38bd6643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38bd6643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538bd6643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538bd6643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38bd6643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38bd6643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538bd6643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538bd6643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38bd664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38bd664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4b51f7eb2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4b51f7eb2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4b51f7eb2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4b51f7eb2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4b51f7eb2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b51f7eb2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4b51f7eb2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b51f7eb2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4b51f7eb2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4b51f7eb2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4b51f7eb2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b51f7eb2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4b51f7eb2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51f7eb2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544213AF-26F6-41FA-8D85-E2C5388D6E58}" type="datetimeFigureOut">
              <a:rPr lang="en-US" smtClean="0"/>
              <a:pPr/>
              <a:t>11/4/2022</a:t>
            </a:fld>
            <a:endParaRPr lang="en-US" dirty="0">
              <a:solidFill>
                <a:srgbClr val="FFFFFF"/>
              </a:solidFill>
            </a:endParaRPr>
          </a:p>
        </p:txBody>
      </p:sp>
      <p:sp>
        <p:nvSpPr>
          <p:cNvPr id="17" name="Footer Placeholder 16"/>
          <p:cNvSpPr>
            <a:spLocks noGrp="1"/>
          </p:cNvSpPr>
          <p:nvPr>
            <p:ph type="ftr" sz="quarter" idx="11"/>
          </p:nvPr>
        </p:nvSpPr>
        <p:spPr/>
        <p:txBody>
          <a:bodyPr/>
          <a:lstStyle>
            <a:extLst/>
          </a:lstStyle>
          <a:p>
            <a:endParaRPr kumimoji="0" lang="en-US">
              <a:solidFill>
                <a:schemeClr val="accent1">
                  <a:tint val="20000"/>
                </a:schemeClr>
              </a:solidFill>
            </a:endParaRPr>
          </a:p>
        </p:txBody>
      </p:sp>
      <p:sp>
        <p:nvSpPr>
          <p:cNvPr id="29" name="Slide Number Placeholder 2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32" name="Rectangle 31"/>
          <p:cNvSpPr/>
          <p:nvPr/>
        </p:nvSpPr>
        <p:spPr>
          <a:xfrm>
            <a:off x="0" y="-1"/>
            <a:ext cx="365760" cy="5140842"/>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510358"/>
            <a:ext cx="45720"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510358"/>
            <a:ext cx="27432"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510358"/>
            <a:ext cx="9144"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510358"/>
            <a:ext cx="9144"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3257550"/>
            <a:ext cx="7772400" cy="1481328"/>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125980"/>
            <a:ext cx="7772400" cy="113157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3785546"/>
            <a:ext cx="73152" cy="126873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3597614"/>
            <a:ext cx="73152" cy="17145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3478264"/>
            <a:ext cx="73152" cy="10287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3406919"/>
            <a:ext cx="73152" cy="5486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11/4/2022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981200" cy="4388644"/>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05980"/>
            <a:ext cx="58674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11/4/2022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0"/>
        <p:cNvGrpSpPr/>
        <p:nvPr/>
      </p:nvGrpSpPr>
      <p:grpSpPr>
        <a:xfrm>
          <a:off x="0" y="0"/>
          <a:ext cx="0" cy="0"/>
          <a:chOff x="0" y="0"/>
          <a:chExt cx="0" cy="0"/>
        </a:xfrm>
      </p:grpSpPr>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11/4/2022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805416"/>
            <a:ext cx="4322136" cy="43434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4961499"/>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976478" y="964110"/>
            <a:ext cx="30861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32004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3200400"/>
            <a:ext cx="3200400" cy="85725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32004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4" y="3184923"/>
            <a:ext cx="2090737" cy="1958578"/>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3200400"/>
            <a:ext cx="1600200" cy="19431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028700"/>
            <a:ext cx="3200400" cy="21717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314450"/>
            <a:ext cx="3200400" cy="188595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3200400"/>
            <a:ext cx="4953000" cy="19431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3200400"/>
            <a:ext cx="5334000" cy="19431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1828800"/>
            <a:ext cx="5638800" cy="13716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1600200"/>
            <a:ext cx="5638800" cy="16002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3200400"/>
            <a:ext cx="1371600" cy="19431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013754"/>
            <a:ext cx="5718048" cy="733115"/>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11/4/2022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7" name="Rectangle 6"/>
          <p:cNvSpPr/>
          <p:nvPr/>
        </p:nvSpPr>
        <p:spPr>
          <a:xfrm>
            <a:off x="363160" y="301698"/>
            <a:ext cx="8503920" cy="664699"/>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384048"/>
            <a:ext cx="8156448" cy="58293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510358"/>
            <a:ext cx="27432"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510358"/>
            <a:ext cx="27432"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510358"/>
            <a:ext cx="9144"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510358"/>
            <a:ext cx="9144"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510358"/>
            <a:ext cx="36576"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4048"/>
            <a:ext cx="8229600" cy="6858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327876"/>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327876"/>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11/4/2022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301699"/>
            <a:ext cx="8867080" cy="664699"/>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384048"/>
            <a:ext cx="7772400" cy="6858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57312"/>
            <a:ext cx="4040188" cy="47982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57312"/>
            <a:ext cx="4041775" cy="47982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44278"/>
            <a:ext cx="4040188" cy="2969514"/>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44278"/>
            <a:ext cx="4041775" cy="2969514"/>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11/4/2022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6" name="Rectangle 15"/>
          <p:cNvSpPr/>
          <p:nvPr/>
        </p:nvSpPr>
        <p:spPr>
          <a:xfrm>
            <a:off x="87790" y="510358"/>
            <a:ext cx="45720"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510358"/>
            <a:ext cx="27432"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510358"/>
            <a:ext cx="9144"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510358"/>
            <a:ext cx="9144"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510358"/>
            <a:ext cx="27432"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510358"/>
            <a:ext cx="27432"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510358"/>
            <a:ext cx="9144"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510358"/>
            <a:ext cx="9144"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510358"/>
            <a:ext cx="36576"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384048"/>
            <a:ext cx="7772400" cy="6858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4213AF-26F6-41FA-8D85-E2C5388D6E58}" type="datetimeFigureOut">
              <a:rPr lang="en-US" smtClean="0"/>
              <a:pPr/>
              <a:t>11/4/2022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11/4/2022</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04787"/>
            <a:ext cx="8229600" cy="871538"/>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076325"/>
            <a:ext cx="2514600" cy="3429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076325"/>
            <a:ext cx="5486400"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11/4/2022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408528"/>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413771"/>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31177" y="898342"/>
            <a:ext cx="99572"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330939"/>
            <a:ext cx="6858000" cy="526312"/>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420336"/>
            <a:ext cx="8778240" cy="3720108"/>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862608"/>
            <a:ext cx="6858000" cy="51435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83577" y="1012642"/>
            <a:ext cx="99572"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36684" y="1090014"/>
            <a:ext cx="99572"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41625"/>
            <a:ext cx="2133600" cy="273844"/>
          </a:xfrm>
        </p:spPr>
        <p:txBody>
          <a:bodyPr/>
          <a:lstStyle>
            <a:extLst/>
          </a:lstStyle>
          <a:p>
            <a:fld id="{544213AF-26F6-41FA-8D85-E2C5388D6E58}" type="datetimeFigureOut">
              <a:rPr lang="en-US" smtClean="0"/>
              <a:pPr/>
              <a:t>11/4/2022</a:t>
            </a:fld>
            <a:endParaRPr lang="en-US">
              <a:solidFill>
                <a:schemeClr val="tx1"/>
              </a:solidFill>
            </a:endParaRPr>
          </a:p>
        </p:txBody>
      </p:sp>
      <p:sp>
        <p:nvSpPr>
          <p:cNvPr id="6" name="Footer Placeholder 5"/>
          <p:cNvSpPr>
            <a:spLocks noGrp="1"/>
          </p:cNvSpPr>
          <p:nvPr>
            <p:ph type="ftr" sz="quarter" idx="11"/>
          </p:nvPr>
        </p:nvSpPr>
        <p:spPr>
          <a:xfrm>
            <a:off x="914400" y="41625"/>
            <a:ext cx="5562600" cy="273844"/>
          </a:xfrm>
        </p:spPr>
        <p:txBody>
          <a:bodyPr/>
          <a:lstStyle>
            <a:extLst/>
          </a:lstStyle>
          <a:p>
            <a:endParaRPr kumimoji="0" lang="en-US">
              <a:solidFill>
                <a:schemeClr val="tx1"/>
              </a:solidFill>
            </a:endParaRPr>
          </a:p>
        </p:txBody>
      </p:sp>
      <p:sp>
        <p:nvSpPr>
          <p:cNvPr id="7" name="Slide Number Placeholder 6"/>
          <p:cNvSpPr>
            <a:spLocks noGrp="1"/>
          </p:cNvSpPr>
          <p:nvPr>
            <p:ph type="sldNum" sz="quarter" idx="12"/>
          </p:nvPr>
        </p:nvSpPr>
        <p:spPr>
          <a:xfrm>
            <a:off x="8610600" y="41625"/>
            <a:ext cx="457200" cy="273844"/>
          </a:xfrm>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5140842"/>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3785546"/>
            <a:ext cx="73152" cy="126873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3597614"/>
            <a:ext cx="73152" cy="17145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3478264"/>
            <a:ext cx="73152" cy="10287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3406919"/>
            <a:ext cx="73152" cy="5486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510358"/>
            <a:ext cx="45720" cy="27432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510358"/>
            <a:ext cx="27432" cy="27432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510358"/>
            <a:ext cx="9144" cy="27432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510358"/>
            <a:ext cx="9144" cy="27432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384048"/>
            <a:ext cx="7772400" cy="6858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337670"/>
            <a:ext cx="7772400" cy="3429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4812507"/>
            <a:ext cx="2133600" cy="273844"/>
          </a:xfrm>
          <a:prstGeom prst="rect">
            <a:avLst/>
          </a:prstGeom>
        </p:spPr>
        <p:txBody>
          <a:bodyPr vert="horz" anchor="b"/>
          <a:lstStyle>
            <a:lvl1pPr algn="l" eaLnBrk="1" latinLnBrk="0" hangingPunct="1">
              <a:defRPr kumimoji="0" sz="1100">
                <a:solidFill>
                  <a:schemeClr val="tx2"/>
                </a:solidFill>
              </a:defRPr>
            </a:lvl1pPr>
            <a:extLst/>
          </a:lstStyle>
          <a:p>
            <a:fld id="{544213AF-26F6-41FA-8D85-E2C5388D6E58}" type="datetimeFigureOut">
              <a:rPr lang="en-US" smtClean="0"/>
              <a:pPr/>
              <a:t>11/4/2022</a:t>
            </a:fld>
            <a:endParaRPr lang="en-US" sz="1000" dirty="0">
              <a:solidFill>
                <a:schemeClr val="tx1"/>
              </a:solidFill>
            </a:endParaRPr>
          </a:p>
        </p:txBody>
      </p:sp>
      <p:sp>
        <p:nvSpPr>
          <p:cNvPr id="3" name="Footer Placeholder 2"/>
          <p:cNvSpPr>
            <a:spLocks noGrp="1"/>
          </p:cNvSpPr>
          <p:nvPr>
            <p:ph type="ftr" sz="quarter" idx="3"/>
          </p:nvPr>
        </p:nvSpPr>
        <p:spPr>
          <a:xfrm>
            <a:off x="914400" y="4812507"/>
            <a:ext cx="5562600" cy="273844"/>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8610600" y="4812507"/>
            <a:ext cx="457200" cy="273844"/>
          </a:xfrm>
          <a:prstGeom prst="rect">
            <a:avLst/>
          </a:prstGeom>
        </p:spPr>
        <p:txBody>
          <a:bodyPr vert="horz" anchor="b"/>
          <a:lstStyle>
            <a:lvl1pPr algn="l" eaLnBrk="1" latinLnBrk="0" hangingPunct="1">
              <a:defRPr kumimoji="0" sz="1200">
                <a:solidFill>
                  <a:schemeClr val="tx2"/>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Lst>
  <p:hf sldNum="0"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92200" y="928925"/>
            <a:ext cx="7959600" cy="1569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a:buNone/>
            </a:pPr>
            <a:r>
              <a:rPr lang="en-GB" sz="4500" b="1" u="sng" dirty="0">
                <a:solidFill>
                  <a:srgbClr val="0D47A1"/>
                </a:solidFill>
                <a:latin typeface="Caesar Dressing"/>
                <a:ea typeface="Caesar Dressing"/>
                <a:cs typeface="Caesar Dressing"/>
                <a:sym typeface="Caesar Dressing"/>
              </a:rPr>
              <a:t>Malignant Comments Classifier Project.</a:t>
            </a:r>
            <a:endParaRPr sz="4500" b="1" u="sng" dirty="0">
              <a:solidFill>
                <a:srgbClr val="0D47A1"/>
              </a:solidFill>
              <a:latin typeface="Caesar Dressing"/>
              <a:ea typeface="Caesar Dressing"/>
              <a:cs typeface="Caesar Dressing"/>
              <a:sym typeface="Caesar Dressing"/>
            </a:endParaRPr>
          </a:p>
        </p:txBody>
      </p:sp>
      <p:sp>
        <p:nvSpPr>
          <p:cNvPr id="66" name="Google Shape;66;p14"/>
          <p:cNvSpPr txBox="1">
            <a:spLocks noGrp="1"/>
          </p:cNvSpPr>
          <p:nvPr>
            <p:ph type="subTitle" idx="1"/>
          </p:nvPr>
        </p:nvSpPr>
        <p:spPr>
          <a:xfrm>
            <a:off x="592200" y="2772400"/>
            <a:ext cx="7959600" cy="362400"/>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sz="1600" dirty="0">
                <a:solidFill>
                  <a:srgbClr val="D62828"/>
                </a:solidFill>
                <a:latin typeface="Caesar Dressing"/>
                <a:ea typeface="Caesar Dressing"/>
                <a:cs typeface="Caesar Dressing"/>
                <a:sym typeface="Caesar Dressing"/>
              </a:rPr>
              <a:t>Presentation By : </a:t>
            </a:r>
            <a:r>
              <a:rPr lang="en-GB" sz="1600" dirty="0" smtClean="0">
                <a:solidFill>
                  <a:srgbClr val="D62828"/>
                </a:solidFill>
                <a:latin typeface="Caesar Dressing"/>
                <a:ea typeface="Caesar Dressing"/>
                <a:cs typeface="Caesar Dressing"/>
                <a:sym typeface="Caesar Dressing"/>
              </a:rPr>
              <a:t>NETRA DALVI</a:t>
            </a:r>
            <a:endParaRPr lang="en-GB" sz="1600" dirty="0" smtClean="0">
              <a:solidFill>
                <a:srgbClr val="D62828"/>
              </a:solidFill>
              <a:latin typeface="Caesar Dressing"/>
              <a:ea typeface="Caesar Dressing"/>
              <a:cs typeface="Caesar Dressing"/>
              <a:sym typeface="Caesar Dressing"/>
            </a:endParaRPr>
          </a:p>
          <a:p>
            <a:pPr marL="0" lvl="0" indent="0" algn="r" rtl="0">
              <a:lnSpc>
                <a:spcPct val="90000"/>
              </a:lnSpc>
              <a:spcBef>
                <a:spcPts val="0"/>
              </a:spcBef>
              <a:spcAft>
                <a:spcPts val="0"/>
              </a:spcAft>
              <a:buNone/>
            </a:pPr>
            <a:r>
              <a:rPr lang="en-GB" sz="1600" dirty="0" smtClean="0">
                <a:solidFill>
                  <a:srgbClr val="D62828"/>
                </a:solidFill>
                <a:latin typeface="Caesar Dressing"/>
                <a:ea typeface="Caesar Dressing"/>
                <a:cs typeface="Caesar Dressing"/>
                <a:sym typeface="Caesar Dressing"/>
              </a:rPr>
              <a:t>BATCH NO-29</a:t>
            </a:r>
          </a:p>
          <a:p>
            <a:pPr marL="0" lvl="0" indent="0" algn="r" rtl="0">
              <a:lnSpc>
                <a:spcPct val="90000"/>
              </a:lnSpc>
              <a:spcBef>
                <a:spcPts val="0"/>
              </a:spcBef>
              <a:spcAft>
                <a:spcPts val="0"/>
              </a:spcAft>
              <a:buNone/>
            </a:pPr>
            <a:r>
              <a:rPr lang="en-GB" sz="1600" dirty="0" smtClean="0">
                <a:solidFill>
                  <a:srgbClr val="D62828"/>
                </a:solidFill>
                <a:latin typeface="Caesar Dressing"/>
                <a:ea typeface="Caesar Dressing"/>
                <a:cs typeface="Caesar Dressing"/>
                <a:sym typeface="Caesar Dressing"/>
              </a:rPr>
              <a:t>SME-SWATANK MISHRA SIR</a:t>
            </a:r>
            <a:endParaRPr sz="1600" dirty="0">
              <a:solidFill>
                <a:srgbClr val="D62828"/>
              </a:solidFill>
              <a:latin typeface="Caesar Dressing"/>
              <a:ea typeface="Caesar Dressing"/>
              <a:cs typeface="Caesar Dressing"/>
              <a:sym typeface="Caesar Dressing"/>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21" name="Google Shape;121;p23"/>
          <p:cNvSpPr txBox="1">
            <a:spLocks noGrp="1"/>
          </p:cNvSpPr>
          <p:nvPr>
            <p:ph type="body" idx="1"/>
          </p:nvPr>
        </p:nvSpPr>
        <p:spPr>
          <a:xfrm>
            <a:off x="6190593" y="456125"/>
            <a:ext cx="2554013" cy="3217774"/>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Caesar Dressing"/>
                <a:ea typeface="Caesar Dressing"/>
                <a:cs typeface="Caesar Dressing"/>
                <a:sym typeface="Caesar Dressing"/>
              </a:rPr>
              <a:t>OBSERVATIONS</a:t>
            </a:r>
            <a:r>
              <a:rPr lang="en-GB" sz="1400" dirty="0">
                <a:solidFill>
                  <a:schemeClr val="dk1"/>
                </a:solidFill>
                <a:latin typeface="Caesar Dressing"/>
                <a:ea typeface="Caesar Dressing"/>
                <a:cs typeface="Caesar Dressing"/>
                <a:sym typeface="Caesar Dressing"/>
              </a:rPr>
              <a:t>:</a:t>
            </a:r>
            <a:endParaRPr sz="14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From the pie chart we can notice approximately 43.58 % of the comments are malignant, 24.07 % of the comments are rude and 22.44 % are abuse. The count of malignant comments are high compared to other type of comments and the count of threat comments are very less.</a:t>
            </a:r>
            <a:endParaRPr sz="1400" dirty="0">
              <a:solidFill>
                <a:srgbClr val="434343"/>
              </a:solidFill>
              <a:latin typeface="Bradley Hand ITC" pitchFamily="66" charset="0"/>
              <a:ea typeface="Caesar Dressing"/>
              <a:cs typeface="Caesar Dressing"/>
              <a:sym typeface="Caesar Dressing"/>
            </a:endParaRPr>
          </a:p>
        </p:txBody>
      </p:sp>
      <p:pic>
        <p:nvPicPr>
          <p:cNvPr id="122" name="Google Shape;122;p23"/>
          <p:cNvPicPr preferRelativeResize="0"/>
          <p:nvPr/>
        </p:nvPicPr>
        <p:blipFill>
          <a:blip r:embed="rId3">
            <a:alphaModFix/>
          </a:blip>
          <a:stretch>
            <a:fillRect/>
          </a:stretch>
        </p:blipFill>
        <p:spPr>
          <a:xfrm>
            <a:off x="311700" y="1198500"/>
            <a:ext cx="5718676" cy="36071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28" name="Google Shape;128;p24"/>
          <p:cNvSpPr txBox="1">
            <a:spLocks noGrp="1"/>
          </p:cNvSpPr>
          <p:nvPr>
            <p:ph type="body" idx="1"/>
          </p:nvPr>
        </p:nvSpPr>
        <p:spPr>
          <a:xfrm>
            <a:off x="260275" y="3544675"/>
            <a:ext cx="8572200" cy="1329564"/>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400" b="1" u="sng" dirty="0">
                <a:solidFill>
                  <a:schemeClr val="dk1"/>
                </a:solidFill>
                <a:latin typeface="Bradley Hand ITC" pitchFamily="66" charset="0"/>
                <a:ea typeface="Caesar Dressing"/>
                <a:cs typeface="Caesar Dressing"/>
                <a:sym typeface="Caesar Dressing"/>
              </a:rPr>
              <a:t>OBSERVATIONS</a:t>
            </a:r>
            <a:r>
              <a:rPr lang="en-GB" sz="1400" b="1" dirty="0">
                <a:solidFill>
                  <a:schemeClr val="dk1"/>
                </a:solidFill>
                <a:latin typeface="Bradley Hand ITC" pitchFamily="66" charset="0"/>
                <a:ea typeface="Caesar Dressing"/>
                <a:cs typeface="Caesar Dressing"/>
                <a:sym typeface="Caesar Dressing"/>
              </a:rPr>
              <a:t>: </a:t>
            </a:r>
            <a:r>
              <a:rPr lang="en-GB" sz="1400" b="1" dirty="0">
                <a:solidFill>
                  <a:srgbClr val="434343"/>
                </a:solidFill>
                <a:latin typeface="Bradley Hand ITC" pitchFamily="66" charset="0"/>
                <a:ea typeface="Caesar Dressing"/>
                <a:cs typeface="Caesar Dressing"/>
                <a:sym typeface="Caesar Dressing"/>
              </a:rPr>
              <a:t>From the above plots we can observe the count of negative comments are high compared to the non negative comments. Here around 89.8% of the comments are turned out to be negative comments and only 10.2 % of them are considered to be positive or neutral comments. We can also observe the data imbalance issue here, we need to balance the data.</a:t>
            </a:r>
            <a:endParaRPr sz="1400" b="1" dirty="0">
              <a:solidFill>
                <a:srgbClr val="434343"/>
              </a:solidFill>
              <a:latin typeface="Bradley Hand ITC" pitchFamily="66" charset="0"/>
              <a:ea typeface="Caesar Dressing"/>
              <a:cs typeface="Caesar Dressing"/>
              <a:sym typeface="Caesar Dressing"/>
            </a:endParaRPr>
          </a:p>
        </p:txBody>
      </p:sp>
      <p:pic>
        <p:nvPicPr>
          <p:cNvPr id="129" name="Google Shape;129;p24"/>
          <p:cNvPicPr preferRelativeResize="0"/>
          <p:nvPr/>
        </p:nvPicPr>
        <p:blipFill>
          <a:blip r:embed="rId3">
            <a:alphaModFix/>
          </a:blip>
          <a:stretch>
            <a:fillRect/>
          </a:stretch>
        </p:blipFill>
        <p:spPr>
          <a:xfrm>
            <a:off x="1541763" y="1008925"/>
            <a:ext cx="6009224" cy="24674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35" name="Google Shape;135;p25"/>
          <p:cNvSpPr txBox="1">
            <a:spLocks noGrp="1"/>
          </p:cNvSpPr>
          <p:nvPr>
            <p:ph type="body" idx="1"/>
          </p:nvPr>
        </p:nvSpPr>
        <p:spPr>
          <a:xfrm>
            <a:off x="260275" y="3544675"/>
            <a:ext cx="8572200" cy="123569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Caesar Dressing"/>
                <a:ea typeface="Caesar Dressing"/>
                <a:cs typeface="Caesar Dressing"/>
                <a:sym typeface="Caesar Dressing"/>
              </a:rPr>
              <a:t>OBSERVATIONS</a:t>
            </a:r>
            <a:r>
              <a:rPr lang="en-GB" sz="1400" dirty="0">
                <a:solidFill>
                  <a:schemeClr val="dk1"/>
                </a:solidFill>
                <a:latin typeface="Caesar Dressing"/>
                <a:ea typeface="Caesar Dressing"/>
                <a:cs typeface="Caesar Dressing"/>
                <a:sym typeface="Caesar Dressing"/>
              </a:rPr>
              <a:t>: </a:t>
            </a:r>
            <a:endParaRPr sz="14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From the above plots we can observe the count of malignant comments is high compared to non malignant comments. That is around 90.4 % of the comments are malignant and only 9.6 % of the comments are good.</a:t>
            </a:r>
            <a:endParaRPr sz="1400" dirty="0">
              <a:solidFill>
                <a:srgbClr val="434343"/>
              </a:solidFill>
              <a:latin typeface="Bradley Hand ITC" pitchFamily="66" charset="0"/>
              <a:ea typeface="Caesar Dressing"/>
              <a:cs typeface="Caesar Dressing"/>
              <a:sym typeface="Caesar Dressing"/>
            </a:endParaRPr>
          </a:p>
        </p:txBody>
      </p:sp>
      <p:pic>
        <p:nvPicPr>
          <p:cNvPr id="136" name="Google Shape;136;p25"/>
          <p:cNvPicPr preferRelativeResize="0"/>
          <p:nvPr/>
        </p:nvPicPr>
        <p:blipFill>
          <a:blip r:embed="rId3">
            <a:alphaModFix/>
          </a:blip>
          <a:stretch>
            <a:fillRect/>
          </a:stretch>
        </p:blipFill>
        <p:spPr>
          <a:xfrm>
            <a:off x="1292675" y="1052300"/>
            <a:ext cx="6069376" cy="244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42" name="Google Shape;142;p26"/>
          <p:cNvSpPr txBox="1">
            <a:spLocks noGrp="1"/>
          </p:cNvSpPr>
          <p:nvPr>
            <p:ph type="body" idx="1"/>
          </p:nvPr>
        </p:nvSpPr>
        <p:spPr>
          <a:xfrm>
            <a:off x="260275" y="3544675"/>
            <a:ext cx="8572200" cy="123569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Caesar Dressing"/>
                <a:ea typeface="Caesar Dressing"/>
                <a:cs typeface="Caesar Dressing"/>
                <a:sym typeface="Caesar Dressing"/>
              </a:rPr>
              <a:t>OBSERVATIONS</a:t>
            </a:r>
            <a:r>
              <a:rPr lang="en-GB" sz="1400" dirty="0">
                <a:solidFill>
                  <a:schemeClr val="dk1"/>
                </a:solidFill>
                <a:latin typeface="Caesar Dressing"/>
                <a:ea typeface="Caesar Dressing"/>
                <a:cs typeface="Caesar Dressing"/>
                <a:sym typeface="Caesar Dressing"/>
              </a:rPr>
              <a:t>: </a:t>
            </a:r>
            <a:endParaRPr sz="14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From the plot we can observe that the count of highly malignant comments is very high, which is about 99 % and only 1 % of the comments are normal.</a:t>
            </a:r>
            <a:endParaRPr sz="1400" dirty="0">
              <a:solidFill>
                <a:srgbClr val="434343"/>
              </a:solidFill>
              <a:latin typeface="Bradley Hand ITC" pitchFamily="66" charset="0"/>
              <a:ea typeface="Caesar Dressing"/>
              <a:cs typeface="Caesar Dressing"/>
              <a:sym typeface="Caesar Dressing"/>
            </a:endParaRPr>
          </a:p>
        </p:txBody>
      </p:sp>
      <p:pic>
        <p:nvPicPr>
          <p:cNvPr id="143" name="Google Shape;143;p26"/>
          <p:cNvPicPr preferRelativeResize="0"/>
          <p:nvPr/>
        </p:nvPicPr>
        <p:blipFill>
          <a:blip r:embed="rId3">
            <a:alphaModFix/>
          </a:blip>
          <a:stretch>
            <a:fillRect/>
          </a:stretch>
        </p:blipFill>
        <p:spPr>
          <a:xfrm>
            <a:off x="1617038" y="1136525"/>
            <a:ext cx="5858674" cy="247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49" name="Google Shape;149;p27"/>
          <p:cNvSpPr txBox="1">
            <a:spLocks noGrp="1"/>
          </p:cNvSpPr>
          <p:nvPr>
            <p:ph type="body" idx="1"/>
          </p:nvPr>
        </p:nvSpPr>
        <p:spPr>
          <a:xfrm>
            <a:off x="260275" y="3544675"/>
            <a:ext cx="8572200" cy="1049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 number of rude comments are high compared to normal comments. Around 94.7 % of the comments fall into rude and remaining comments are considered to be normal comments.</a:t>
            </a:r>
            <a:endParaRPr sz="1400">
              <a:solidFill>
                <a:srgbClr val="434343"/>
              </a:solidFill>
              <a:latin typeface="Caesar Dressing"/>
              <a:ea typeface="Caesar Dressing"/>
              <a:cs typeface="Caesar Dressing"/>
              <a:sym typeface="Caesar Dressing"/>
            </a:endParaRPr>
          </a:p>
        </p:txBody>
      </p:sp>
      <p:pic>
        <p:nvPicPr>
          <p:cNvPr id="150" name="Google Shape;150;p27"/>
          <p:cNvPicPr preferRelativeResize="0"/>
          <p:nvPr/>
        </p:nvPicPr>
        <p:blipFill>
          <a:blip r:embed="rId3">
            <a:alphaModFix/>
          </a:blip>
          <a:stretch>
            <a:fillRect/>
          </a:stretch>
        </p:blipFill>
        <p:spPr>
          <a:xfrm>
            <a:off x="1400525" y="1008925"/>
            <a:ext cx="5812776" cy="246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56" name="Google Shape;156;p28"/>
          <p:cNvSpPr txBox="1">
            <a:spLocks noGrp="1"/>
          </p:cNvSpPr>
          <p:nvPr>
            <p:ph type="body" idx="1"/>
          </p:nvPr>
        </p:nvSpPr>
        <p:spPr>
          <a:xfrm>
            <a:off x="260275" y="3544675"/>
            <a:ext cx="8572200" cy="1049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In the above visualization also, 99.7 % of the comments are threatening and only 0.3 % of the comments look normal.</a:t>
            </a:r>
            <a:endParaRPr sz="1400">
              <a:solidFill>
                <a:srgbClr val="434343"/>
              </a:solidFill>
              <a:latin typeface="Caesar Dressing"/>
              <a:ea typeface="Caesar Dressing"/>
              <a:cs typeface="Caesar Dressing"/>
              <a:sym typeface="Caesar Dressing"/>
            </a:endParaRPr>
          </a:p>
        </p:txBody>
      </p:sp>
      <p:pic>
        <p:nvPicPr>
          <p:cNvPr id="157" name="Google Shape;157;p28"/>
          <p:cNvPicPr preferRelativeResize="0"/>
          <p:nvPr/>
        </p:nvPicPr>
        <p:blipFill>
          <a:blip r:embed="rId3">
            <a:alphaModFix/>
          </a:blip>
          <a:stretch>
            <a:fillRect/>
          </a:stretch>
        </p:blipFill>
        <p:spPr>
          <a:xfrm>
            <a:off x="1443525" y="1037400"/>
            <a:ext cx="6205699" cy="247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63" name="Google Shape;163;p29"/>
          <p:cNvSpPr txBox="1">
            <a:spLocks noGrp="1"/>
          </p:cNvSpPr>
          <p:nvPr>
            <p:ph type="body" idx="1"/>
          </p:nvPr>
        </p:nvSpPr>
        <p:spPr>
          <a:xfrm>
            <a:off x="260275" y="3544675"/>
            <a:ext cx="8572200" cy="801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 count of abusing type comments is high which is 95.1 % and only 4.9 % of the comments are normal.</a:t>
            </a:r>
            <a:endParaRPr sz="1400">
              <a:solidFill>
                <a:srgbClr val="434343"/>
              </a:solidFill>
              <a:latin typeface="Caesar Dressing"/>
              <a:ea typeface="Caesar Dressing"/>
              <a:cs typeface="Caesar Dressing"/>
              <a:sym typeface="Caesar Dressing"/>
            </a:endParaRPr>
          </a:p>
        </p:txBody>
      </p:sp>
      <p:pic>
        <p:nvPicPr>
          <p:cNvPr id="164" name="Google Shape;164;p29"/>
          <p:cNvPicPr preferRelativeResize="0"/>
          <p:nvPr/>
        </p:nvPicPr>
        <p:blipFill>
          <a:blip r:embed="rId3">
            <a:alphaModFix/>
          </a:blip>
          <a:stretch>
            <a:fillRect/>
          </a:stretch>
        </p:blipFill>
        <p:spPr>
          <a:xfrm>
            <a:off x="1586425" y="1008925"/>
            <a:ext cx="6011075" cy="2535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70" name="Google Shape;170;p30"/>
          <p:cNvSpPr txBox="1">
            <a:spLocks noGrp="1"/>
          </p:cNvSpPr>
          <p:nvPr>
            <p:ph type="body" idx="1"/>
          </p:nvPr>
        </p:nvSpPr>
        <p:spPr>
          <a:xfrm>
            <a:off x="260275" y="3544675"/>
            <a:ext cx="8572200" cy="801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 count of loathe is high (99.1 %) compared to normal (0.9 %) text comments.</a:t>
            </a:r>
            <a:endParaRPr sz="1400">
              <a:solidFill>
                <a:srgbClr val="434343"/>
              </a:solidFill>
              <a:latin typeface="Caesar Dressing"/>
              <a:ea typeface="Caesar Dressing"/>
              <a:cs typeface="Caesar Dressing"/>
              <a:sym typeface="Caesar Dressing"/>
            </a:endParaRPr>
          </a:p>
        </p:txBody>
      </p:sp>
      <p:pic>
        <p:nvPicPr>
          <p:cNvPr id="171" name="Google Shape;171;p30"/>
          <p:cNvPicPr preferRelativeResize="0"/>
          <p:nvPr/>
        </p:nvPicPr>
        <p:blipFill>
          <a:blip r:embed="rId3">
            <a:alphaModFix/>
          </a:blip>
          <a:stretch>
            <a:fillRect/>
          </a:stretch>
        </p:blipFill>
        <p:spPr>
          <a:xfrm>
            <a:off x="1412925" y="1005263"/>
            <a:ext cx="6184574" cy="25394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77" name="Google Shape;177;p31"/>
          <p:cNvSpPr txBox="1">
            <a:spLocks noGrp="1"/>
          </p:cNvSpPr>
          <p:nvPr>
            <p:ph type="body" idx="1"/>
          </p:nvPr>
        </p:nvSpPr>
        <p:spPr>
          <a:xfrm>
            <a:off x="6229500" y="1065725"/>
            <a:ext cx="2602800" cy="275764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u="sng" dirty="0">
                <a:solidFill>
                  <a:schemeClr val="dk1"/>
                </a:solidFill>
                <a:latin typeface="Caesar Dressing"/>
                <a:ea typeface="Caesar Dressing"/>
                <a:cs typeface="Caesar Dressing"/>
                <a:sym typeface="Caesar Dressing"/>
              </a:rPr>
              <a:t>OBSERVATIONS</a:t>
            </a:r>
            <a:r>
              <a:rPr lang="en-GB" sz="1600" dirty="0">
                <a:solidFill>
                  <a:schemeClr val="dk1"/>
                </a:solidFill>
                <a:latin typeface="Caesar Dressing"/>
                <a:ea typeface="Caesar Dressing"/>
                <a:cs typeface="Caesar Dressing"/>
                <a:sym typeface="Caesar Dressing"/>
              </a:rPr>
              <a:t>:</a:t>
            </a:r>
            <a:endParaRPr sz="16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From the distribution plots we can notice that all the columns are skewed to the right except the </a:t>
            </a:r>
            <a:r>
              <a:rPr lang="en-GB" sz="1400" dirty="0" err="1">
                <a:solidFill>
                  <a:srgbClr val="434343"/>
                </a:solidFill>
                <a:latin typeface="Bradley Hand ITC" pitchFamily="66" charset="0"/>
                <a:ea typeface="Caesar Dressing"/>
                <a:cs typeface="Caesar Dressing"/>
                <a:sym typeface="Caesar Dressing"/>
              </a:rPr>
              <a:t>comment_label</a:t>
            </a:r>
            <a:r>
              <a:rPr lang="en-GB" sz="1400" dirty="0">
                <a:solidFill>
                  <a:srgbClr val="434343"/>
                </a:solidFill>
                <a:latin typeface="Bradley Hand ITC" pitchFamily="66" charset="0"/>
                <a:ea typeface="Caesar Dressing"/>
                <a:cs typeface="Caesar Dressing"/>
                <a:sym typeface="Caesar Dressing"/>
              </a:rPr>
              <a:t> column. Since all the columns are categorical in nature there is no need to remove </a:t>
            </a:r>
            <a:r>
              <a:rPr lang="en-GB" sz="1400" dirty="0" err="1">
                <a:solidFill>
                  <a:srgbClr val="434343"/>
                </a:solidFill>
                <a:latin typeface="Bradley Hand ITC" pitchFamily="66" charset="0"/>
                <a:ea typeface="Caesar Dressing"/>
                <a:cs typeface="Caesar Dressing"/>
                <a:sym typeface="Caesar Dressing"/>
              </a:rPr>
              <a:t>skewness</a:t>
            </a:r>
            <a:r>
              <a:rPr lang="en-GB" sz="1400" dirty="0">
                <a:solidFill>
                  <a:srgbClr val="434343"/>
                </a:solidFill>
                <a:latin typeface="Bradley Hand ITC" pitchFamily="66" charset="0"/>
                <a:ea typeface="Caesar Dressing"/>
                <a:cs typeface="Caesar Dressing"/>
                <a:sym typeface="Caesar Dressing"/>
              </a:rPr>
              <a:t> and outliers in any of the columns.</a:t>
            </a:r>
            <a:endParaRPr sz="1400" dirty="0">
              <a:solidFill>
                <a:srgbClr val="434343"/>
              </a:solidFill>
              <a:latin typeface="Bradley Hand ITC" pitchFamily="66" charset="0"/>
              <a:ea typeface="Caesar Dressing"/>
              <a:cs typeface="Caesar Dressing"/>
              <a:sym typeface="Caesar Dressing"/>
            </a:endParaRPr>
          </a:p>
        </p:txBody>
      </p:sp>
      <p:pic>
        <p:nvPicPr>
          <p:cNvPr id="178" name="Google Shape;178;p31"/>
          <p:cNvPicPr preferRelativeResize="0"/>
          <p:nvPr/>
        </p:nvPicPr>
        <p:blipFill>
          <a:blip r:embed="rId3">
            <a:alphaModFix/>
          </a:blip>
          <a:stretch>
            <a:fillRect/>
          </a:stretch>
        </p:blipFill>
        <p:spPr>
          <a:xfrm>
            <a:off x="462250" y="1076235"/>
            <a:ext cx="5201800" cy="3829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84" name="Google Shape;184;p32"/>
          <p:cNvSpPr txBox="1">
            <a:spLocks noGrp="1"/>
          </p:cNvSpPr>
          <p:nvPr>
            <p:ph type="body" idx="1"/>
          </p:nvPr>
        </p:nvSpPr>
        <p:spPr>
          <a:xfrm>
            <a:off x="5292225" y="1984626"/>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Caesar Dressing"/>
                <a:ea typeface="Caesar Dressing"/>
                <a:cs typeface="Caesar Dressing"/>
                <a:sym typeface="Caesar Dressing"/>
              </a:rPr>
              <a:t>OBSERVATIONS</a:t>
            </a:r>
            <a:r>
              <a:rPr lang="en-GB" sz="1600" dirty="0">
                <a:solidFill>
                  <a:schemeClr val="dk1"/>
                </a:solidFill>
                <a:latin typeface="Caesar Dressing"/>
                <a:ea typeface="Caesar Dressing"/>
                <a:cs typeface="Caesar Dressing"/>
                <a:sym typeface="Caesar Dressing"/>
              </a:rPr>
              <a:t>:</a:t>
            </a:r>
            <a:endParaRPr sz="16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These are the toxic words which frequently appear in the Malignant column.</a:t>
            </a:r>
            <a:endParaRPr sz="1400" dirty="0">
              <a:solidFill>
                <a:srgbClr val="434343"/>
              </a:solidFill>
              <a:latin typeface="Bradley Hand ITC" pitchFamily="66" charset="0"/>
              <a:ea typeface="Caesar Dressing"/>
              <a:cs typeface="Caesar Dressing"/>
              <a:sym typeface="Caesar Dressing"/>
            </a:endParaRPr>
          </a:p>
        </p:txBody>
      </p:sp>
      <p:pic>
        <p:nvPicPr>
          <p:cNvPr id="185" name="Google Shape;185;p32"/>
          <p:cNvPicPr preferRelativeResize="0"/>
          <p:nvPr/>
        </p:nvPicPr>
        <p:blipFill>
          <a:blip r:embed="rId3">
            <a:alphaModFix/>
          </a:blip>
          <a:stretch>
            <a:fillRect/>
          </a:stretch>
        </p:blipFill>
        <p:spPr>
          <a:xfrm>
            <a:off x="311700" y="1124150"/>
            <a:ext cx="4248150" cy="3590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D62828"/>
                </a:solidFill>
                <a:latin typeface="Caesar Dressing"/>
                <a:ea typeface="Caesar Dressing"/>
                <a:cs typeface="Caesar Dressing"/>
                <a:sym typeface="Caesar Dressing"/>
              </a:rPr>
              <a:t>AGENDA.</a:t>
            </a:r>
            <a:endParaRPr sz="3020">
              <a:solidFill>
                <a:srgbClr val="D62828"/>
              </a:solidFill>
              <a:latin typeface="Caesar Dressing"/>
              <a:ea typeface="Caesar Dressing"/>
              <a:cs typeface="Caesar Dressing"/>
              <a:sym typeface="Caesar Dressing"/>
            </a:endParaRPr>
          </a:p>
        </p:txBody>
      </p:sp>
      <p:sp>
        <p:nvSpPr>
          <p:cNvPr id="72" name="Google Shape;72;p15"/>
          <p:cNvSpPr txBox="1">
            <a:spLocks noGrp="1"/>
          </p:cNvSpPr>
          <p:nvPr>
            <p:ph type="body" idx="1"/>
          </p:nvPr>
        </p:nvSpPr>
        <p:spPr>
          <a:xfrm>
            <a:off x="311700" y="1152475"/>
            <a:ext cx="38775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smtClean="0">
                <a:solidFill>
                  <a:srgbClr val="434343"/>
                </a:solidFill>
                <a:latin typeface="Bradley Hand ITC" pitchFamily="66" charset="0"/>
                <a:ea typeface="Caesar Dressing"/>
                <a:cs typeface="Caesar Dressing"/>
                <a:sym typeface="Caesar Dressing"/>
              </a:rPr>
              <a:t>Overview</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Problem Statement.</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Problem Understanding.</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Importance of Malignant Comments Classification.</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Exploratory Data Analysis (Steps).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Visualizations.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Word Clouds.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Data Analysis Steps.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Model Building.</a:t>
            </a:r>
            <a:endParaRPr sz="1600" dirty="0">
              <a:solidFill>
                <a:srgbClr val="434343"/>
              </a:solidFill>
              <a:latin typeface="Bradley Hand ITC" pitchFamily="66" charset="0"/>
              <a:ea typeface="Caesar Dressing"/>
              <a:cs typeface="Caesar Dressing"/>
              <a:sym typeface="Caesar Dressing"/>
            </a:endParaRPr>
          </a:p>
        </p:txBody>
      </p:sp>
      <p:sp>
        <p:nvSpPr>
          <p:cNvPr id="73" name="Google Shape;73;p15"/>
          <p:cNvSpPr txBox="1"/>
          <p:nvPr/>
        </p:nvSpPr>
        <p:spPr>
          <a:xfrm>
            <a:off x="4846050" y="1177425"/>
            <a:ext cx="3532200" cy="21549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Analysis of Models.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Cross Validation Scores.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Hyper Parameter Tuning and Creating the Final Model.</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ROC-AUC Curve.</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Saving the model and predicting the results.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Conclusion.</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1" name="Google Shape;191;p33"/>
          <p:cNvSpPr txBox="1">
            <a:spLocks noGrp="1"/>
          </p:cNvSpPr>
          <p:nvPr>
            <p:ph type="body" idx="1"/>
          </p:nvPr>
        </p:nvSpPr>
        <p:spPr>
          <a:xfrm>
            <a:off x="5292225" y="2068577"/>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Caesar Dressing"/>
                <a:ea typeface="Caesar Dressing"/>
                <a:cs typeface="Caesar Dressing"/>
                <a:sym typeface="Caesar Dressing"/>
              </a:rPr>
              <a:t>OBSERVATIONS</a:t>
            </a:r>
            <a:r>
              <a:rPr lang="en-GB" sz="1600" dirty="0">
                <a:solidFill>
                  <a:schemeClr val="dk1"/>
                </a:solidFill>
                <a:latin typeface="Caesar Dressing"/>
                <a:ea typeface="Caesar Dressing"/>
                <a:cs typeface="Caesar Dressing"/>
                <a:sym typeface="Caesar Dressing"/>
              </a:rPr>
              <a:t>:</a:t>
            </a:r>
            <a:endParaRPr sz="16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These are the toxic words which frequently appear in the Highly Malignant column.</a:t>
            </a:r>
            <a:endParaRPr sz="1400" dirty="0">
              <a:solidFill>
                <a:srgbClr val="434343"/>
              </a:solidFill>
              <a:latin typeface="Bradley Hand ITC" pitchFamily="66" charset="0"/>
              <a:ea typeface="Caesar Dressing"/>
              <a:cs typeface="Caesar Dressing"/>
              <a:sym typeface="Caesar Dressing"/>
            </a:endParaRPr>
          </a:p>
        </p:txBody>
      </p:sp>
      <p:pic>
        <p:nvPicPr>
          <p:cNvPr id="192" name="Google Shape;192;p33"/>
          <p:cNvPicPr preferRelativeResize="0"/>
          <p:nvPr/>
        </p:nvPicPr>
        <p:blipFill>
          <a:blip r:embed="rId3">
            <a:alphaModFix/>
          </a:blip>
          <a:stretch>
            <a:fillRect/>
          </a:stretch>
        </p:blipFill>
        <p:spPr>
          <a:xfrm>
            <a:off x="311700" y="1086950"/>
            <a:ext cx="4248150" cy="359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8" name="Google Shape;198;p34"/>
          <p:cNvSpPr txBox="1">
            <a:spLocks noGrp="1"/>
          </p:cNvSpPr>
          <p:nvPr>
            <p:ph type="body" idx="1"/>
          </p:nvPr>
        </p:nvSpPr>
        <p:spPr>
          <a:xfrm>
            <a:off x="5292225" y="2068577"/>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Caesar Dressing"/>
                <a:ea typeface="Caesar Dressing"/>
                <a:cs typeface="Caesar Dressing"/>
                <a:sym typeface="Caesar Dressing"/>
              </a:rPr>
              <a:t>OBSERVATIONS</a:t>
            </a:r>
            <a:r>
              <a:rPr lang="en-GB" sz="1600" dirty="0">
                <a:solidFill>
                  <a:schemeClr val="dk1"/>
                </a:solidFill>
                <a:latin typeface="Caesar Dressing"/>
                <a:ea typeface="Caesar Dressing"/>
                <a:cs typeface="Caesar Dressing"/>
                <a:sym typeface="Caesar Dressing"/>
              </a:rPr>
              <a:t>:</a:t>
            </a:r>
            <a:endParaRPr sz="16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These are the toxic words which frequently appear in the rude column.</a:t>
            </a:r>
            <a:endParaRPr sz="1400" dirty="0">
              <a:solidFill>
                <a:srgbClr val="434343"/>
              </a:solidFill>
              <a:latin typeface="Bradley Hand ITC" pitchFamily="66" charset="0"/>
              <a:ea typeface="Caesar Dressing"/>
              <a:cs typeface="Caesar Dressing"/>
              <a:sym typeface="Caesar Dressing"/>
            </a:endParaRPr>
          </a:p>
        </p:txBody>
      </p:sp>
      <p:pic>
        <p:nvPicPr>
          <p:cNvPr id="199" name="Google Shape;199;p34"/>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05" name="Google Shape;205;p35"/>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threat column.</a:t>
            </a:r>
            <a:endParaRPr sz="1400">
              <a:solidFill>
                <a:srgbClr val="434343"/>
              </a:solidFill>
              <a:latin typeface="Caesar Dressing"/>
              <a:ea typeface="Caesar Dressing"/>
              <a:cs typeface="Caesar Dressing"/>
              <a:sym typeface="Caesar Dressing"/>
            </a:endParaRPr>
          </a:p>
        </p:txBody>
      </p:sp>
      <p:pic>
        <p:nvPicPr>
          <p:cNvPr id="206" name="Google Shape;206;p35"/>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12" name="Google Shape;212;p36"/>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abuse column.</a:t>
            </a:r>
            <a:endParaRPr sz="1400">
              <a:solidFill>
                <a:srgbClr val="434343"/>
              </a:solidFill>
              <a:latin typeface="Caesar Dressing"/>
              <a:ea typeface="Caesar Dressing"/>
              <a:cs typeface="Caesar Dressing"/>
              <a:sym typeface="Caesar Dressing"/>
            </a:endParaRPr>
          </a:p>
        </p:txBody>
      </p:sp>
      <p:pic>
        <p:nvPicPr>
          <p:cNvPr id="213" name="Google Shape;213;p36"/>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19" name="Google Shape;219;p37"/>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loathe column.</a:t>
            </a:r>
            <a:endParaRPr sz="1400">
              <a:solidFill>
                <a:srgbClr val="434343"/>
              </a:solidFill>
              <a:latin typeface="Caesar Dressing"/>
              <a:ea typeface="Caesar Dressing"/>
              <a:cs typeface="Caesar Dressing"/>
              <a:sym typeface="Caesar Dressing"/>
            </a:endParaRPr>
          </a:p>
        </p:txBody>
      </p:sp>
      <p:pic>
        <p:nvPicPr>
          <p:cNvPr id="220" name="Google Shape;220;p37"/>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DATA ANALYSIS STEPS.</a:t>
            </a:r>
            <a:endParaRPr sz="3011">
              <a:solidFill>
                <a:srgbClr val="D62828"/>
              </a:solidFill>
              <a:latin typeface="Caesar Dressing"/>
              <a:ea typeface="Caesar Dressing"/>
              <a:cs typeface="Caesar Dressing"/>
              <a:sym typeface="Caesar Dressing"/>
            </a:endParaRPr>
          </a:p>
        </p:txBody>
      </p:sp>
      <p:sp>
        <p:nvSpPr>
          <p:cNvPr id="226" name="Google Shape;226;p3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I have extracted some features and removed the feature “Id” to improve data normality and linearity.</a:t>
            </a:r>
            <a:endParaRPr sz="1600">
              <a:solidFill>
                <a:srgbClr val="434343"/>
              </a:solidFill>
              <a:latin typeface="Caesar Dressing"/>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a:solidFill>
                <a:srgbClr val="434343"/>
              </a:solidFill>
              <a:latin typeface="Caesar Dressing"/>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Then created new column as clean_length after cleaning the data. </a:t>
            </a:r>
            <a:endParaRPr sz="1600">
              <a:solidFill>
                <a:srgbClr val="434343"/>
              </a:solidFill>
              <a:latin typeface="Caesar Dressing"/>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All these steps were done on both train and test datasets. </a:t>
            </a:r>
            <a:endParaRPr sz="1600">
              <a:solidFill>
                <a:srgbClr val="434343"/>
              </a:solidFill>
              <a:latin typeface="Caesar Dressing"/>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Used Pearson’s correlation coefficient and heat map to check the correlation. </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DATA ANALYSIS STEPS.</a:t>
            </a:r>
            <a:endParaRPr sz="3011">
              <a:solidFill>
                <a:srgbClr val="D62828"/>
              </a:solidFill>
              <a:latin typeface="Caesar Dressing"/>
              <a:ea typeface="Caesar Dressing"/>
              <a:cs typeface="Caesar Dressing"/>
              <a:sym typeface="Caesar Dressing"/>
            </a:endParaRPr>
          </a:p>
        </p:txBody>
      </p:sp>
      <p:sp>
        <p:nvSpPr>
          <p:cNvPr id="232" name="Google Shape;232;p3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After getting a cleaned data used TF-IDF </a:t>
            </a:r>
            <a:r>
              <a:rPr lang="en-GB" sz="1600" dirty="0" err="1">
                <a:solidFill>
                  <a:srgbClr val="434343"/>
                </a:solidFill>
                <a:latin typeface="Bradley Hand ITC" pitchFamily="66" charset="0"/>
                <a:ea typeface="Caesar Dressing"/>
                <a:cs typeface="Caesar Dressing"/>
                <a:sym typeface="Caesar Dressing"/>
              </a:rPr>
              <a:t>vectorizer</a:t>
            </a:r>
            <a:r>
              <a:rPr lang="en-GB" sz="1600" dirty="0">
                <a:solidFill>
                  <a:srgbClr val="434343"/>
                </a:solidFill>
                <a:latin typeface="Bradley Hand ITC" pitchFamily="66" charset="0"/>
                <a:ea typeface="Caesar Dressing"/>
                <a:cs typeface="Caesar Dressing"/>
                <a:sym typeface="Caesar Dressing"/>
              </a:rPr>
              <a:t>. It’ll help to transform the text data to feature vector which can be used as input in our modelling.</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Balanced the data using Random-</a:t>
            </a:r>
            <a:r>
              <a:rPr lang="en-GB" sz="1600" dirty="0" err="1">
                <a:solidFill>
                  <a:srgbClr val="434343"/>
                </a:solidFill>
                <a:latin typeface="Bradley Hand ITC" pitchFamily="66" charset="0"/>
                <a:ea typeface="Caesar Dressing"/>
                <a:cs typeface="Caesar Dressing"/>
                <a:sym typeface="Caesar Dressing"/>
              </a:rPr>
              <a:t>oversampler</a:t>
            </a:r>
            <a:r>
              <a:rPr lang="en-GB" sz="1600" dirty="0">
                <a:solidFill>
                  <a:srgbClr val="434343"/>
                </a:solidFill>
                <a:latin typeface="Bradley Hand ITC" pitchFamily="66" charset="0"/>
                <a:ea typeface="Caesar Dressing"/>
                <a:cs typeface="Caesar Dressing"/>
                <a:sym typeface="Caesar Dressing"/>
              </a:rPr>
              <a:t> mechanism.</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Split train and test to build machine learning models.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Model building process will be shown in the further steps.</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endParaRPr sz="1600" dirty="0">
              <a:solidFill>
                <a:srgbClr val="434343"/>
              </a:solidFill>
              <a:latin typeface="Caesar Dressing"/>
              <a:ea typeface="Caesar Dressing"/>
              <a:cs typeface="Caesar Dressing"/>
              <a:sym typeface="Caesar Dressing"/>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Caesar Dressing"/>
                <a:ea typeface="Caesar Dressing"/>
                <a:cs typeface="Caesar Dressing"/>
                <a:sym typeface="Caesar Dressing"/>
              </a:rPr>
              <a:t>MODEL BUILDING.</a:t>
            </a:r>
            <a:endParaRPr sz="3011" dirty="0">
              <a:solidFill>
                <a:srgbClr val="F77F00"/>
              </a:solidFill>
              <a:latin typeface="Caesar Dressing"/>
              <a:ea typeface="Caesar Dressing"/>
              <a:cs typeface="Caesar Dressing"/>
              <a:sym typeface="Caesar Dressing"/>
            </a:endParaRPr>
          </a:p>
        </p:txBody>
      </p:sp>
      <p:sp>
        <p:nvSpPr>
          <p:cNvPr id="238" name="Google Shape;238;p4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In this project there were 6 features which defines the type of comment like malignant, hate, abuse, threat, loathe but we created another feature named as “label” which is combined of all the above features and contains the </a:t>
            </a:r>
            <a:r>
              <a:rPr lang="en-GB" sz="1600" dirty="0" err="1">
                <a:solidFill>
                  <a:srgbClr val="434343"/>
                </a:solidFill>
                <a:latin typeface="Bradley Hand ITC" pitchFamily="66" charset="0"/>
                <a:ea typeface="Caesar Dressing"/>
                <a:cs typeface="Caesar Dressing"/>
                <a:sym typeface="Caesar Dressing"/>
              </a:rPr>
              <a:t>labeled</a:t>
            </a:r>
            <a:r>
              <a:rPr lang="en-GB" sz="1600" dirty="0">
                <a:solidFill>
                  <a:srgbClr val="434343"/>
                </a:solidFill>
                <a:latin typeface="Bradley Hand ITC" pitchFamily="66" charset="0"/>
                <a:ea typeface="Caesar Dressing"/>
                <a:cs typeface="Caesar Dressing"/>
                <a:sym typeface="Caesar Dressing"/>
              </a:rPr>
              <a:t> data into the format of 0 and 1 where 0 represents “NO” and 1 represents “Yes”. </a:t>
            </a:r>
            <a:endParaRPr sz="1600" dirty="0">
              <a:solidFill>
                <a:srgbClr val="434343"/>
              </a:solidFill>
              <a:latin typeface="Bradley Hand ITC" pitchFamily="66" charset="0"/>
              <a:ea typeface="Caesar Dressing"/>
              <a:cs typeface="Caesar Dressing"/>
              <a:sym typeface="Caesar Dressing"/>
            </a:endParaRPr>
          </a:p>
          <a:p>
            <a:pPr marL="0" lvl="0" indent="457200" algn="l" rtl="0">
              <a:spcBef>
                <a:spcPts val="1200"/>
              </a:spcBef>
              <a:spcAft>
                <a:spcPts val="0"/>
              </a:spcAft>
              <a:buNone/>
            </a:pPr>
            <a:r>
              <a:rPr lang="en-GB" sz="1600" dirty="0">
                <a:solidFill>
                  <a:srgbClr val="434343"/>
                </a:solidFill>
                <a:latin typeface="Bradley Hand ITC" pitchFamily="66" charset="0"/>
                <a:ea typeface="Caesar Dressing"/>
                <a:cs typeface="Caesar Dressing"/>
                <a:sym typeface="Caesar Dressing"/>
              </a:rPr>
              <a:t>In this NLP based project we need to predict the multiple labels which are binary. I have converted text into feature vectors using TF-IDF </a:t>
            </a:r>
            <a:r>
              <a:rPr lang="en-GB" sz="1600" dirty="0" err="1">
                <a:solidFill>
                  <a:srgbClr val="434343"/>
                </a:solidFill>
                <a:latin typeface="Bradley Hand ITC" pitchFamily="66" charset="0"/>
                <a:ea typeface="Caesar Dressing"/>
                <a:cs typeface="Caesar Dressing"/>
                <a:sym typeface="Caesar Dressing"/>
              </a:rPr>
              <a:t>vectorizer</a:t>
            </a:r>
            <a:r>
              <a:rPr lang="en-GB" sz="1600" dirty="0">
                <a:solidFill>
                  <a:srgbClr val="434343"/>
                </a:solidFill>
                <a:latin typeface="Bradley Hand ITC" pitchFamily="66" charset="0"/>
                <a:ea typeface="Caesar Dressing"/>
                <a:cs typeface="Caesar Dressing"/>
                <a:sym typeface="Caesar Dressing"/>
              </a:rPr>
              <a:t> and separated our features and labels. Also, before building the model, I made sure that the input data was cleaned and scaled before it was fed into the machine learning models.</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	After the pre-processing and data cleaning I used remaining independent features for model building and prediction.</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MODEL BUILDING.</a:t>
            </a:r>
            <a:endParaRPr sz="3011">
              <a:solidFill>
                <a:srgbClr val="F77F00"/>
              </a:solidFill>
              <a:latin typeface="Caesar Dressing"/>
              <a:ea typeface="Caesar Dressing"/>
              <a:cs typeface="Caesar Dressing"/>
              <a:sym typeface="Caesar Dressing"/>
            </a:endParaRPr>
          </a:p>
        </p:txBody>
      </p:sp>
      <p:sp>
        <p:nvSpPr>
          <p:cNvPr id="244" name="Google Shape;244;p41"/>
          <p:cNvSpPr txBox="1">
            <a:spLocks noGrp="1"/>
          </p:cNvSpPr>
          <p:nvPr>
            <p:ph type="body" idx="1"/>
          </p:nvPr>
        </p:nvSpPr>
        <p:spPr>
          <a:xfrm>
            <a:off x="311700" y="1362682"/>
            <a:ext cx="8520600" cy="2639154"/>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The classification algorithms used on training the data are as follows: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120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Logistic Regression Model</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Decision Tree Classifier Model</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Linear SVC Model</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smtClean="0">
                <a:solidFill>
                  <a:srgbClr val="434343"/>
                </a:solidFill>
                <a:latin typeface="Bradley Hand ITC" pitchFamily="66" charset="0"/>
                <a:ea typeface="Caesar Dressing"/>
                <a:cs typeface="Caesar Dressing"/>
                <a:sym typeface="Caesar Dressing"/>
              </a:rPr>
              <a:t>Multinomial NB </a:t>
            </a:r>
            <a:r>
              <a:rPr lang="en-GB" sz="1600" dirty="0">
                <a:solidFill>
                  <a:srgbClr val="434343"/>
                </a:solidFill>
                <a:latin typeface="Bradley Hand ITC" pitchFamily="66" charset="0"/>
                <a:ea typeface="Caesar Dressing"/>
                <a:cs typeface="Caesar Dressing"/>
                <a:sym typeface="Caesar Dressing"/>
              </a:rPr>
              <a:t>Classifier Model</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err="1" smtClean="0">
                <a:solidFill>
                  <a:srgbClr val="434343"/>
                </a:solidFill>
                <a:latin typeface="Bradley Hand ITC" pitchFamily="66" charset="0"/>
                <a:ea typeface="Caesar Dressing"/>
                <a:cs typeface="Caesar Dressing"/>
                <a:sym typeface="Caesar Dressing"/>
              </a:rPr>
              <a:t>Ada</a:t>
            </a:r>
            <a:r>
              <a:rPr lang="en-GB" sz="1600" dirty="0" smtClean="0">
                <a:solidFill>
                  <a:srgbClr val="434343"/>
                </a:solidFill>
                <a:latin typeface="Bradley Hand ITC" pitchFamily="66" charset="0"/>
                <a:ea typeface="Caesar Dressing"/>
                <a:cs typeface="Caesar Dressing"/>
                <a:sym typeface="Caesar Dressing"/>
              </a:rPr>
              <a:t> Boost </a:t>
            </a:r>
            <a:r>
              <a:rPr lang="en-GB" sz="1600" dirty="0">
                <a:solidFill>
                  <a:srgbClr val="434343"/>
                </a:solidFill>
                <a:latin typeface="Bradley Hand ITC" pitchFamily="66" charset="0"/>
                <a:ea typeface="Caesar Dressing"/>
                <a:cs typeface="Caesar Dressing"/>
                <a:sym typeface="Caesar Dressing"/>
              </a:rPr>
              <a:t>Classifier Model</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Extreme Gradient Boosting Classifier (XGB) Model</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Extra Trees Classifier</a:t>
            </a:r>
            <a:r>
              <a:rPr lang="en-GB" dirty="0">
                <a:latin typeface="Bradley Hand ITC" pitchFamily="66" charset="0"/>
              </a:rPr>
              <a:t> </a:t>
            </a:r>
            <a:r>
              <a:rPr lang="en-GB" sz="1600" dirty="0">
                <a:solidFill>
                  <a:srgbClr val="434343"/>
                </a:solidFill>
                <a:latin typeface="Bradley Hand ITC" pitchFamily="66" charset="0"/>
                <a:ea typeface="Caesar Dressing"/>
                <a:cs typeface="Caesar Dressing"/>
                <a:sym typeface="Caesar Dressing"/>
              </a:rPr>
              <a:t>Model</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LOGISTIC REGRESSION MODEL.</a:t>
            </a:r>
            <a:endParaRPr sz="3011">
              <a:solidFill>
                <a:srgbClr val="FCBF49"/>
              </a:solidFill>
              <a:latin typeface="Caesar Dressing"/>
              <a:ea typeface="Caesar Dressing"/>
              <a:cs typeface="Caesar Dressing"/>
              <a:sym typeface="Caesar Dressing"/>
            </a:endParaRPr>
          </a:p>
        </p:txBody>
      </p:sp>
      <p:sp>
        <p:nvSpPr>
          <p:cNvPr id="250" name="Google Shape;250;p42"/>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Logistic Regression Model gave us an accuracy score of 94.46 %.</a:t>
            </a:r>
            <a:endParaRPr sz="1600" dirty="0">
              <a:latin typeface="Bradley Hand ITC" pitchFamily="66" charset="0"/>
              <a:ea typeface="Caesar Dressing"/>
              <a:cs typeface="Caesar Dressing"/>
              <a:sym typeface="Caesar Dressing"/>
            </a:endParaRPr>
          </a:p>
        </p:txBody>
      </p:sp>
      <p:pic>
        <p:nvPicPr>
          <p:cNvPr id="251" name="Google Shape;251;p42"/>
          <p:cNvPicPr preferRelativeResize="0"/>
          <p:nvPr/>
        </p:nvPicPr>
        <p:blipFill>
          <a:blip r:embed="rId3">
            <a:alphaModFix/>
          </a:blip>
          <a:stretch>
            <a:fillRect/>
          </a:stretch>
        </p:blipFill>
        <p:spPr>
          <a:xfrm>
            <a:off x="4067475" y="600000"/>
            <a:ext cx="4727646"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77F00"/>
                </a:solidFill>
                <a:latin typeface="Caesar Dressing"/>
                <a:ea typeface="Caesar Dressing"/>
                <a:cs typeface="Caesar Dressing"/>
                <a:sym typeface="Caesar Dressing"/>
              </a:rPr>
              <a:t>OVERVIEW.</a:t>
            </a:r>
            <a:endParaRPr sz="3020">
              <a:solidFill>
                <a:srgbClr val="F77F00"/>
              </a:solidFill>
              <a:latin typeface="Caesar Dressing"/>
              <a:ea typeface="Caesar Dressing"/>
              <a:cs typeface="Caesar Dressing"/>
              <a:sym typeface="Caesar Dressing"/>
            </a:endParaRPr>
          </a:p>
        </p:txBody>
      </p:sp>
      <p:sp>
        <p:nvSpPr>
          <p:cNvPr id="79" name="Google Shape;79;p16"/>
          <p:cNvSpPr txBox="1">
            <a:spLocks noGrp="1"/>
          </p:cNvSpPr>
          <p:nvPr>
            <p:ph type="body" idx="1"/>
          </p:nvPr>
        </p:nvSpPr>
        <p:spPr>
          <a:xfrm>
            <a:off x="311700" y="1152475"/>
            <a:ext cx="8314500" cy="246833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dirty="0">
                <a:solidFill>
                  <a:srgbClr val="434343"/>
                </a:solidFill>
                <a:latin typeface="Bradley Hand ITC" pitchFamily="66" charset="0"/>
                <a:ea typeface="Caesar Dressing"/>
                <a:cs typeface="Caesar Dressing"/>
                <a:sym typeface="Caesar Dressing"/>
              </a:rPr>
              <a:t>In this particular presentation we will be looking at:</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120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How to analyze the dataset of Malignant Comment Classifier.</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What are the EDA steps in cleaning the dataset.</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Overall analysis on the problem.</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Model building from the cleaned dataset.</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Predictions for test dataset from saved model.</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DECISION TREE CLASSIFIER MODEL.</a:t>
            </a:r>
            <a:endParaRPr sz="3011">
              <a:solidFill>
                <a:srgbClr val="FCBF49"/>
              </a:solidFill>
              <a:latin typeface="Caesar Dressing"/>
              <a:ea typeface="Caesar Dressing"/>
              <a:cs typeface="Caesar Dressing"/>
              <a:sym typeface="Caesar Dressing"/>
            </a:endParaRPr>
          </a:p>
        </p:txBody>
      </p:sp>
      <p:sp>
        <p:nvSpPr>
          <p:cNvPr id="257" name="Google Shape;257;p43"/>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Decision Tree Classifier Model gave us an accuracy score of 92.92 %.</a:t>
            </a:r>
            <a:endParaRPr sz="1600" dirty="0">
              <a:latin typeface="Bradley Hand ITC" pitchFamily="66" charset="0"/>
              <a:ea typeface="Caesar Dressing"/>
              <a:cs typeface="Caesar Dressing"/>
              <a:sym typeface="Caesar Dressing"/>
            </a:endParaRPr>
          </a:p>
        </p:txBody>
      </p:sp>
      <p:pic>
        <p:nvPicPr>
          <p:cNvPr id="258" name="Google Shape;258;p43"/>
          <p:cNvPicPr preferRelativeResize="0"/>
          <p:nvPr/>
        </p:nvPicPr>
        <p:blipFill>
          <a:blip r:embed="rId3">
            <a:alphaModFix/>
          </a:blip>
          <a:stretch>
            <a:fillRect/>
          </a:stretch>
        </p:blipFill>
        <p:spPr>
          <a:xfrm>
            <a:off x="3867000" y="581175"/>
            <a:ext cx="4972200" cy="398114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LINEAR SVC MODEL.</a:t>
            </a:r>
            <a:endParaRPr sz="3011">
              <a:solidFill>
                <a:srgbClr val="FCBF49"/>
              </a:solidFill>
              <a:latin typeface="Caesar Dressing"/>
              <a:ea typeface="Caesar Dressing"/>
              <a:cs typeface="Caesar Dressing"/>
              <a:sym typeface="Caesar Dressing"/>
            </a:endParaRPr>
          </a:p>
        </p:txBody>
      </p:sp>
      <p:sp>
        <p:nvSpPr>
          <p:cNvPr id="264" name="Google Shape;264;p44"/>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Linear SVC Model gave us an accuracy score of 93.92 %.</a:t>
            </a:r>
            <a:endParaRPr sz="1600" dirty="0">
              <a:latin typeface="Bradley Hand ITC" pitchFamily="66" charset="0"/>
              <a:ea typeface="Caesar Dressing"/>
              <a:cs typeface="Caesar Dressing"/>
              <a:sym typeface="Caesar Dressing"/>
            </a:endParaRPr>
          </a:p>
        </p:txBody>
      </p:sp>
      <p:pic>
        <p:nvPicPr>
          <p:cNvPr id="265" name="Google Shape;265;p44"/>
          <p:cNvPicPr preferRelativeResize="0"/>
          <p:nvPr/>
        </p:nvPicPr>
        <p:blipFill>
          <a:blip r:embed="rId3">
            <a:alphaModFix/>
          </a:blip>
          <a:stretch>
            <a:fillRect/>
          </a:stretch>
        </p:blipFill>
        <p:spPr>
          <a:xfrm>
            <a:off x="3796325" y="602175"/>
            <a:ext cx="4972201" cy="3939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45"/>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MULTINOMIALNB CLASSIFIER MODEL.</a:t>
            </a:r>
            <a:endParaRPr sz="3011">
              <a:solidFill>
                <a:srgbClr val="FCBF49"/>
              </a:solidFill>
              <a:latin typeface="Caesar Dressing"/>
              <a:ea typeface="Caesar Dressing"/>
              <a:cs typeface="Caesar Dressing"/>
              <a:sym typeface="Caesar Dressing"/>
            </a:endParaRPr>
          </a:p>
        </p:txBody>
      </p:sp>
      <p:sp>
        <p:nvSpPr>
          <p:cNvPr id="271" name="Google Shape;271;p45"/>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MULTINOMIALNB CLASSIFIER Model gave us an accuracy score of 91.07 %.</a:t>
            </a:r>
            <a:endParaRPr sz="1600" dirty="0">
              <a:latin typeface="Bradley Hand ITC" pitchFamily="66" charset="0"/>
              <a:ea typeface="Caesar Dressing"/>
              <a:cs typeface="Caesar Dressing"/>
              <a:sym typeface="Caesar Dressing"/>
            </a:endParaRPr>
          </a:p>
        </p:txBody>
      </p:sp>
      <p:pic>
        <p:nvPicPr>
          <p:cNvPr id="272" name="Google Shape;272;p45"/>
          <p:cNvPicPr preferRelativeResize="0"/>
          <p:nvPr/>
        </p:nvPicPr>
        <p:blipFill>
          <a:blip r:embed="rId3">
            <a:alphaModFix/>
          </a:blip>
          <a:stretch>
            <a:fillRect/>
          </a:stretch>
        </p:blipFill>
        <p:spPr>
          <a:xfrm>
            <a:off x="3734325" y="546988"/>
            <a:ext cx="4972201" cy="40495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ADABOOST CLASSIFIER MODEL.</a:t>
            </a:r>
            <a:endParaRPr sz="3011">
              <a:solidFill>
                <a:srgbClr val="FCBF49"/>
              </a:solidFill>
              <a:latin typeface="Caesar Dressing"/>
              <a:ea typeface="Caesar Dressing"/>
              <a:cs typeface="Caesar Dressing"/>
              <a:sym typeface="Caesar Dressing"/>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a:t>
            </a:r>
            <a:r>
              <a:rPr lang="en-GB" sz="1600" dirty="0" smtClean="0">
                <a:latin typeface="Bradley Hand ITC" pitchFamily="66" charset="0"/>
                <a:ea typeface="Caesar Dressing"/>
                <a:cs typeface="Caesar Dressing"/>
                <a:sym typeface="Caesar Dressing"/>
              </a:rPr>
              <a:t>ADA Boost </a:t>
            </a:r>
            <a:r>
              <a:rPr lang="en-GB" sz="1600" dirty="0">
                <a:latin typeface="Bradley Hand ITC" pitchFamily="66" charset="0"/>
                <a:ea typeface="Caesar Dressing"/>
                <a:cs typeface="Caesar Dressing"/>
                <a:sym typeface="Caesar Dressing"/>
              </a:rPr>
              <a:t>CLASSIFIER Model gave us an accuracy score of 92.68 %.</a:t>
            </a:r>
            <a:endParaRPr sz="1600" dirty="0">
              <a:latin typeface="Bradley Hand ITC" pitchFamily="66" charset="0"/>
              <a:ea typeface="Caesar Dressing"/>
              <a:cs typeface="Caesar Dressing"/>
              <a:sym typeface="Caesar Dressing"/>
            </a:endParaRPr>
          </a:p>
        </p:txBody>
      </p:sp>
      <p:pic>
        <p:nvPicPr>
          <p:cNvPr id="279" name="Google Shape;279;p46"/>
          <p:cNvPicPr preferRelativeResize="0"/>
          <p:nvPr/>
        </p:nvPicPr>
        <p:blipFill>
          <a:blip r:embed="rId3">
            <a:alphaModFix/>
          </a:blip>
          <a:stretch>
            <a:fillRect/>
          </a:stretch>
        </p:blipFill>
        <p:spPr>
          <a:xfrm>
            <a:off x="3796300" y="576888"/>
            <a:ext cx="4972201" cy="398972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XGBoost CLASSIFIER MODEL.</a:t>
            </a:r>
            <a:endParaRPr sz="3011">
              <a:solidFill>
                <a:srgbClr val="FCBF49"/>
              </a:solidFill>
              <a:latin typeface="Caesar Dressing"/>
              <a:ea typeface="Caesar Dressing"/>
              <a:cs typeface="Caesar Dressing"/>
              <a:sym typeface="Caesar Dressing"/>
            </a:endParaRPr>
          </a:p>
        </p:txBody>
      </p:sp>
      <p:sp>
        <p:nvSpPr>
          <p:cNvPr id="285" name="Google Shape;285;p47"/>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a:t>
            </a:r>
            <a:r>
              <a:rPr lang="en-GB" sz="1600" dirty="0" smtClean="0">
                <a:latin typeface="Bradley Hand ITC" pitchFamily="66" charset="0"/>
                <a:ea typeface="Caesar Dressing"/>
                <a:cs typeface="Caesar Dressing"/>
                <a:sym typeface="Caesar Dressing"/>
              </a:rPr>
              <a:t>XG Boost </a:t>
            </a:r>
            <a:r>
              <a:rPr lang="en-GB" sz="1600" dirty="0">
                <a:latin typeface="Bradley Hand ITC" pitchFamily="66" charset="0"/>
                <a:ea typeface="Caesar Dressing"/>
                <a:cs typeface="Caesar Dressing"/>
                <a:sym typeface="Caesar Dressing"/>
              </a:rPr>
              <a:t>CLASSIFIER Model gave us an accuracy score of 94.89 %.</a:t>
            </a:r>
            <a:endParaRPr sz="1600" dirty="0">
              <a:latin typeface="Bradley Hand ITC" pitchFamily="66" charset="0"/>
              <a:ea typeface="Caesar Dressing"/>
              <a:cs typeface="Caesar Dressing"/>
              <a:sym typeface="Caesar Dressing"/>
            </a:endParaRPr>
          </a:p>
        </p:txBody>
      </p:sp>
      <p:pic>
        <p:nvPicPr>
          <p:cNvPr id="286" name="Google Shape;286;p47"/>
          <p:cNvPicPr preferRelativeResize="0"/>
          <p:nvPr/>
        </p:nvPicPr>
        <p:blipFill>
          <a:blip r:embed="rId3">
            <a:alphaModFix/>
          </a:blip>
          <a:stretch>
            <a:fillRect/>
          </a:stretch>
        </p:blipFill>
        <p:spPr>
          <a:xfrm>
            <a:off x="3867000" y="565350"/>
            <a:ext cx="4972200" cy="40127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EXTRA TREES CLASSIFIER MODEL.</a:t>
            </a:r>
            <a:endParaRPr sz="3011">
              <a:solidFill>
                <a:srgbClr val="FCBF49"/>
              </a:solidFill>
              <a:latin typeface="Caesar Dressing"/>
              <a:ea typeface="Caesar Dressing"/>
              <a:cs typeface="Caesar Dressing"/>
              <a:sym typeface="Caesar Dressing"/>
            </a:endParaRPr>
          </a:p>
        </p:txBody>
      </p:sp>
      <p:sp>
        <p:nvSpPr>
          <p:cNvPr id="292" name="Google Shape;292;p48"/>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Extra Trees CLASSIFIER Model gave us an accuracy score of 95.30 %.</a:t>
            </a:r>
            <a:endParaRPr sz="1600" dirty="0">
              <a:latin typeface="Bradley Hand ITC" pitchFamily="66" charset="0"/>
              <a:ea typeface="Caesar Dressing"/>
              <a:cs typeface="Caesar Dressing"/>
              <a:sym typeface="Caesar Dressing"/>
            </a:endParaRPr>
          </a:p>
        </p:txBody>
      </p:sp>
      <p:pic>
        <p:nvPicPr>
          <p:cNvPr id="293" name="Google Shape;293;p48"/>
          <p:cNvPicPr preferRelativeResize="0"/>
          <p:nvPr/>
        </p:nvPicPr>
        <p:blipFill>
          <a:blip r:embed="rId3">
            <a:alphaModFix/>
          </a:blip>
          <a:stretch>
            <a:fillRect/>
          </a:stretch>
        </p:blipFill>
        <p:spPr>
          <a:xfrm>
            <a:off x="3867000" y="524225"/>
            <a:ext cx="4972200" cy="39522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7"/>
        <p:cNvGrpSpPr/>
        <p:nvPr/>
      </p:nvGrpSpPr>
      <p:grpSpPr>
        <a:xfrm>
          <a:off x="0" y="0"/>
          <a:ext cx="0" cy="0"/>
          <a:chOff x="0" y="0"/>
          <a:chExt cx="0" cy="0"/>
        </a:xfrm>
      </p:grpSpPr>
      <p:sp>
        <p:nvSpPr>
          <p:cNvPr id="298" name="Google Shape;298;p4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Caesar Dressing"/>
                <a:ea typeface="Caesar Dressing"/>
                <a:cs typeface="Caesar Dressing"/>
                <a:sym typeface="Caesar Dressing"/>
              </a:rPr>
              <a:t>Analysis of Models.</a:t>
            </a:r>
            <a:endParaRPr sz="3011">
              <a:solidFill>
                <a:srgbClr val="0D47A1"/>
              </a:solidFill>
              <a:latin typeface="Caesar Dressing"/>
              <a:ea typeface="Caesar Dressing"/>
              <a:cs typeface="Caesar Dressing"/>
              <a:sym typeface="Caesar Dressing"/>
            </a:endParaRPr>
          </a:p>
        </p:txBody>
      </p:sp>
      <p:sp>
        <p:nvSpPr>
          <p:cNvPr id="299" name="Google Shape;299;p49"/>
          <p:cNvSpPr txBox="1">
            <a:spLocks noGrp="1"/>
          </p:cNvSpPr>
          <p:nvPr>
            <p:ph type="body" idx="1"/>
          </p:nvPr>
        </p:nvSpPr>
        <p:spPr>
          <a:xfrm>
            <a:off x="196087" y="1194516"/>
            <a:ext cx="8520600" cy="177891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From the above Classification Models, the highest accuracy score belongs to the Extra Trees Classifier, followed by the </a:t>
            </a:r>
            <a:r>
              <a:rPr lang="en-GB" sz="1600" dirty="0" smtClean="0">
                <a:solidFill>
                  <a:srgbClr val="434343"/>
                </a:solidFill>
                <a:latin typeface="Bradley Hand ITC" pitchFamily="66" charset="0"/>
                <a:ea typeface="Caesar Dressing"/>
                <a:cs typeface="Caesar Dressing"/>
                <a:sym typeface="Caesar Dressing"/>
              </a:rPr>
              <a:t>XG Boost </a:t>
            </a:r>
            <a:r>
              <a:rPr lang="en-GB" sz="1600" dirty="0">
                <a:solidFill>
                  <a:srgbClr val="434343"/>
                </a:solidFill>
                <a:latin typeface="Bradley Hand ITC" pitchFamily="66" charset="0"/>
                <a:ea typeface="Caesar Dressing"/>
                <a:cs typeface="Caesar Dressing"/>
                <a:sym typeface="Caesar Dressing"/>
              </a:rPr>
              <a:t>Classifier and Logistic Regression Model.</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0"/>
              </a:spcAft>
              <a:buNone/>
            </a:pPr>
            <a:r>
              <a:rPr lang="en-GB" sz="1600" dirty="0">
                <a:solidFill>
                  <a:srgbClr val="434343"/>
                </a:solidFill>
                <a:latin typeface="Bradley Hand ITC" pitchFamily="66" charset="0"/>
                <a:ea typeface="Caesar Dressing"/>
                <a:cs typeface="Caesar Dressing"/>
                <a:sym typeface="Caesar Dressing"/>
              </a:rPr>
              <a:t>Next, the Linear SVC Model followed by the </a:t>
            </a:r>
            <a:r>
              <a:rPr lang="en-GB" sz="1600" dirty="0" err="1" smtClean="0">
                <a:solidFill>
                  <a:srgbClr val="434343"/>
                </a:solidFill>
                <a:latin typeface="Bradley Hand ITC" pitchFamily="66" charset="0"/>
                <a:ea typeface="Caesar Dressing"/>
                <a:cs typeface="Caesar Dressing"/>
                <a:sym typeface="Caesar Dressing"/>
              </a:rPr>
              <a:t>Ada</a:t>
            </a:r>
            <a:r>
              <a:rPr lang="en-GB" sz="1600" dirty="0" smtClean="0">
                <a:solidFill>
                  <a:srgbClr val="434343"/>
                </a:solidFill>
                <a:latin typeface="Bradley Hand ITC" pitchFamily="66" charset="0"/>
                <a:ea typeface="Caesar Dressing"/>
                <a:cs typeface="Caesar Dressing"/>
                <a:sym typeface="Caesar Dressing"/>
              </a:rPr>
              <a:t> Boost </a:t>
            </a:r>
            <a:r>
              <a:rPr lang="en-GB" sz="1600" dirty="0">
                <a:solidFill>
                  <a:srgbClr val="434343"/>
                </a:solidFill>
                <a:latin typeface="Bradley Hand ITC" pitchFamily="66" charset="0"/>
                <a:ea typeface="Caesar Dressing"/>
                <a:cs typeface="Caesar Dressing"/>
                <a:sym typeface="Caesar Dressing"/>
              </a:rPr>
              <a:t>Classifier and the Decision Tree Classifier.</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Lastly the </a:t>
            </a:r>
            <a:r>
              <a:rPr lang="en-GB" sz="1600" dirty="0" smtClean="0">
                <a:solidFill>
                  <a:srgbClr val="434343"/>
                </a:solidFill>
                <a:latin typeface="Bradley Hand ITC" pitchFamily="66" charset="0"/>
                <a:ea typeface="Caesar Dressing"/>
                <a:cs typeface="Caesar Dressing"/>
                <a:sym typeface="Caesar Dressing"/>
              </a:rPr>
              <a:t>Multinomial NB </a:t>
            </a:r>
            <a:r>
              <a:rPr lang="en-GB" sz="1600" dirty="0">
                <a:solidFill>
                  <a:srgbClr val="434343"/>
                </a:solidFill>
                <a:latin typeface="Bradley Hand ITC" pitchFamily="66" charset="0"/>
                <a:ea typeface="Caesar Dressing"/>
                <a:cs typeface="Caesar Dressing"/>
                <a:sym typeface="Caesar Dressing"/>
              </a:rPr>
              <a:t>Classifier Model.</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Caesar Dressing"/>
                <a:ea typeface="Caesar Dressing"/>
                <a:cs typeface="Caesar Dressing"/>
                <a:sym typeface="Caesar Dressing"/>
              </a:rPr>
              <a:t>Cross </a:t>
            </a:r>
            <a:r>
              <a:rPr lang="en-GB" sz="3011" dirty="0" err="1">
                <a:solidFill>
                  <a:srgbClr val="D62828"/>
                </a:solidFill>
                <a:latin typeface="Caesar Dressing"/>
                <a:ea typeface="Caesar Dressing"/>
                <a:cs typeface="Caesar Dressing"/>
                <a:sym typeface="Caesar Dressing"/>
              </a:rPr>
              <a:t>ValIdatIon</a:t>
            </a:r>
            <a:r>
              <a:rPr lang="en-GB" sz="3011" dirty="0">
                <a:solidFill>
                  <a:srgbClr val="D62828"/>
                </a:solidFill>
                <a:latin typeface="Caesar Dressing"/>
                <a:ea typeface="Caesar Dressing"/>
                <a:cs typeface="Caesar Dressing"/>
                <a:sym typeface="Caesar Dressing"/>
              </a:rPr>
              <a:t> Scores.</a:t>
            </a:r>
            <a:endParaRPr sz="3011" dirty="0">
              <a:solidFill>
                <a:srgbClr val="D62828"/>
              </a:solidFill>
              <a:latin typeface="Caesar Dressing"/>
              <a:ea typeface="Caesar Dressing"/>
              <a:cs typeface="Caesar Dressing"/>
              <a:sym typeface="Caesar Dressing"/>
            </a:endParaRPr>
          </a:p>
        </p:txBody>
      </p:sp>
      <p:sp>
        <p:nvSpPr>
          <p:cNvPr id="305" name="Google Shape;305;p50"/>
          <p:cNvSpPr txBox="1">
            <a:spLocks noGrp="1"/>
          </p:cNvSpPr>
          <p:nvPr>
            <p:ph type="body" idx="1"/>
          </p:nvPr>
        </p:nvSpPr>
        <p:spPr>
          <a:xfrm>
            <a:off x="311700" y="1152475"/>
            <a:ext cx="8520600" cy="3607111"/>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Logistic Regression Model is 95.59 %.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Decision Tree Classifier Model is 94.04 %.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Linear SVC Model is 95.92 %.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a:t>
            </a:r>
            <a:r>
              <a:rPr lang="en-GB" sz="1600" dirty="0" smtClean="0">
                <a:solidFill>
                  <a:srgbClr val="434343"/>
                </a:solidFill>
                <a:latin typeface="Bradley Hand ITC" pitchFamily="66" charset="0"/>
                <a:ea typeface="Caesar Dressing"/>
                <a:cs typeface="Caesar Dressing"/>
                <a:sym typeface="Caesar Dressing"/>
              </a:rPr>
              <a:t>Multinomial NB </a:t>
            </a:r>
            <a:r>
              <a:rPr lang="en-GB" sz="1600" dirty="0">
                <a:solidFill>
                  <a:srgbClr val="434343"/>
                </a:solidFill>
                <a:latin typeface="Bradley Hand ITC" pitchFamily="66" charset="0"/>
                <a:ea typeface="Caesar Dressing"/>
                <a:cs typeface="Caesar Dressing"/>
                <a:sym typeface="Caesar Dressing"/>
              </a:rPr>
              <a:t>Classifier Model is 94.63 %.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a:t>
            </a:r>
            <a:r>
              <a:rPr lang="en-GB" sz="1600" dirty="0" err="1" smtClean="0">
                <a:solidFill>
                  <a:srgbClr val="434343"/>
                </a:solidFill>
                <a:latin typeface="Bradley Hand ITC" pitchFamily="66" charset="0"/>
                <a:ea typeface="Caesar Dressing"/>
                <a:cs typeface="Caesar Dressing"/>
                <a:sym typeface="Caesar Dressing"/>
              </a:rPr>
              <a:t>Ada</a:t>
            </a:r>
            <a:r>
              <a:rPr lang="en-GB" sz="1600" dirty="0" smtClean="0">
                <a:solidFill>
                  <a:srgbClr val="434343"/>
                </a:solidFill>
                <a:latin typeface="Bradley Hand ITC" pitchFamily="66" charset="0"/>
                <a:ea typeface="Caesar Dressing"/>
                <a:cs typeface="Caesar Dressing"/>
                <a:sym typeface="Caesar Dressing"/>
              </a:rPr>
              <a:t> boost </a:t>
            </a:r>
            <a:r>
              <a:rPr lang="en-GB" sz="1600" dirty="0">
                <a:solidFill>
                  <a:srgbClr val="434343"/>
                </a:solidFill>
                <a:latin typeface="Bradley Hand ITC" pitchFamily="66" charset="0"/>
                <a:ea typeface="Caesar Dressing"/>
                <a:cs typeface="Caesar Dressing"/>
                <a:sym typeface="Caesar Dressing"/>
              </a:rPr>
              <a:t>classifier Model is 94.57 %.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a:t>
            </a:r>
            <a:r>
              <a:rPr lang="en-GB" sz="1600" dirty="0" smtClean="0">
                <a:solidFill>
                  <a:srgbClr val="434343"/>
                </a:solidFill>
                <a:latin typeface="Bradley Hand ITC" pitchFamily="66" charset="0"/>
                <a:ea typeface="Caesar Dressing"/>
                <a:cs typeface="Caesar Dressing"/>
                <a:sym typeface="Caesar Dressing"/>
              </a:rPr>
              <a:t>XG Boost </a:t>
            </a:r>
            <a:r>
              <a:rPr lang="en-GB" sz="1600" dirty="0">
                <a:solidFill>
                  <a:srgbClr val="434343"/>
                </a:solidFill>
                <a:latin typeface="Bradley Hand ITC" pitchFamily="66" charset="0"/>
                <a:ea typeface="Caesar Dressing"/>
                <a:cs typeface="Caesar Dressing"/>
                <a:sym typeface="Caesar Dressing"/>
              </a:rPr>
              <a:t>Classifier Model is 95.36 %.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Extra Trees Classifier Model is 95.62 %.</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From the above Cross Validation Scores, the highest CV score belongs to the </a:t>
            </a:r>
            <a:r>
              <a:rPr lang="en-GB" sz="1600" dirty="0" smtClean="0">
                <a:solidFill>
                  <a:srgbClr val="434343"/>
                </a:solidFill>
                <a:latin typeface="Bradley Hand ITC" pitchFamily="66" charset="0"/>
                <a:ea typeface="Caesar Dressing"/>
                <a:cs typeface="Caesar Dressing"/>
                <a:sym typeface="Caesar Dressing"/>
              </a:rPr>
              <a:t>Linear SVC </a:t>
            </a:r>
            <a:r>
              <a:rPr lang="en-GB" sz="1600" dirty="0">
                <a:solidFill>
                  <a:srgbClr val="434343"/>
                </a:solidFill>
                <a:latin typeface="Bradley Hand ITC" pitchFamily="66" charset="0"/>
                <a:ea typeface="Caesar Dressing"/>
                <a:cs typeface="Caesar Dressing"/>
                <a:sym typeface="Caesar Dressing"/>
              </a:rPr>
              <a:t>model, followed by the Extra Trees Classifier &amp; Logistic Regression Model. Next the </a:t>
            </a:r>
            <a:r>
              <a:rPr lang="en-GB" sz="1600" dirty="0" smtClean="0">
                <a:solidFill>
                  <a:srgbClr val="434343"/>
                </a:solidFill>
                <a:latin typeface="Bradley Hand ITC" pitchFamily="66" charset="0"/>
                <a:ea typeface="Caesar Dressing"/>
                <a:cs typeface="Caesar Dressing"/>
                <a:sym typeface="Caesar Dressing"/>
              </a:rPr>
              <a:t>XG Boost </a:t>
            </a:r>
            <a:r>
              <a:rPr lang="en-GB" sz="1600" dirty="0">
                <a:solidFill>
                  <a:srgbClr val="434343"/>
                </a:solidFill>
                <a:latin typeface="Bradley Hand ITC" pitchFamily="66" charset="0"/>
                <a:ea typeface="Caesar Dressing"/>
                <a:cs typeface="Caesar Dressing"/>
                <a:sym typeface="Caesar Dressing"/>
              </a:rPr>
              <a:t>Classifier model , the </a:t>
            </a:r>
            <a:r>
              <a:rPr lang="en-GB" sz="1600" dirty="0" smtClean="0">
                <a:solidFill>
                  <a:srgbClr val="434343"/>
                </a:solidFill>
                <a:latin typeface="Bradley Hand ITC" pitchFamily="66" charset="0"/>
                <a:ea typeface="Caesar Dressing"/>
                <a:cs typeface="Caesar Dressing"/>
                <a:sym typeface="Caesar Dressing"/>
              </a:rPr>
              <a:t>Multinomial NB </a:t>
            </a:r>
            <a:r>
              <a:rPr lang="en-GB" sz="1600" dirty="0">
                <a:solidFill>
                  <a:srgbClr val="434343"/>
                </a:solidFill>
                <a:latin typeface="Bradley Hand ITC" pitchFamily="66" charset="0"/>
                <a:ea typeface="Caesar Dressing"/>
                <a:cs typeface="Caesar Dressing"/>
                <a:sym typeface="Caesar Dressing"/>
              </a:rPr>
              <a:t>Classifier and the </a:t>
            </a:r>
            <a:r>
              <a:rPr lang="en-GB" sz="1600" dirty="0" err="1" smtClean="0">
                <a:solidFill>
                  <a:srgbClr val="434343"/>
                </a:solidFill>
                <a:latin typeface="Bradley Hand ITC" pitchFamily="66" charset="0"/>
                <a:ea typeface="Caesar Dressing"/>
                <a:cs typeface="Caesar Dressing"/>
                <a:sym typeface="Caesar Dressing"/>
              </a:rPr>
              <a:t>Ada</a:t>
            </a:r>
            <a:r>
              <a:rPr lang="en-GB" sz="1600" dirty="0" smtClean="0">
                <a:solidFill>
                  <a:srgbClr val="434343"/>
                </a:solidFill>
                <a:latin typeface="Bradley Hand ITC" pitchFamily="66" charset="0"/>
                <a:ea typeface="Caesar Dressing"/>
                <a:cs typeface="Caesar Dressing"/>
                <a:sym typeface="Caesar Dressing"/>
              </a:rPr>
              <a:t> Boost </a:t>
            </a:r>
            <a:r>
              <a:rPr lang="en-GB" sz="1600" dirty="0">
                <a:solidFill>
                  <a:srgbClr val="434343"/>
                </a:solidFill>
                <a:latin typeface="Bradley Hand ITC" pitchFamily="66" charset="0"/>
                <a:ea typeface="Caesar Dressing"/>
                <a:cs typeface="Caesar Dressing"/>
                <a:sym typeface="Caesar Dressing"/>
              </a:rPr>
              <a:t>Classifier Model. Lastly, the Decision Tree Classifier.</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a:t>
            </a:r>
            <a:endParaRPr sz="3011">
              <a:solidFill>
                <a:srgbClr val="F77F00"/>
              </a:solidFill>
              <a:latin typeface="Caesar Dressing"/>
              <a:ea typeface="Caesar Dressing"/>
              <a:cs typeface="Caesar Dressing"/>
              <a:sym typeface="Caesar Dressing"/>
            </a:endParaRPr>
          </a:p>
        </p:txBody>
      </p:sp>
      <p:sp>
        <p:nvSpPr>
          <p:cNvPr id="311" name="Google Shape;311;p51"/>
          <p:cNvSpPr txBox="1">
            <a:spLocks noGrp="1"/>
          </p:cNvSpPr>
          <p:nvPr>
            <p:ph type="body" idx="1"/>
          </p:nvPr>
        </p:nvSpPr>
        <p:spPr>
          <a:xfrm>
            <a:off x="311700" y="1152475"/>
            <a:ext cx="8520600" cy="2345227"/>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Since the Accuracy Score and the cross validation score of the </a:t>
            </a:r>
            <a:r>
              <a:rPr lang="en-GB" sz="1600" dirty="0">
                <a:solidFill>
                  <a:srgbClr val="F77F00"/>
                </a:solidFill>
                <a:latin typeface="Bradley Hand ITC" pitchFamily="66" charset="0"/>
                <a:ea typeface="Caesar Dressing"/>
                <a:cs typeface="Caesar Dressing"/>
                <a:sym typeface="Caesar Dressing"/>
              </a:rPr>
              <a:t>Logistic Regression</a:t>
            </a:r>
            <a:r>
              <a:rPr lang="en-GB" sz="1600" dirty="0">
                <a:solidFill>
                  <a:srgbClr val="434343"/>
                </a:solidFill>
                <a:latin typeface="Bradley Hand ITC" pitchFamily="66" charset="0"/>
                <a:ea typeface="Caesar Dressing"/>
                <a:cs typeface="Caesar Dressing"/>
                <a:sym typeface="Caesar Dressing"/>
              </a:rPr>
              <a:t> Model are good and the AUC score is the highest among others we shall consider this model for hyper parameter tuning.</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0"/>
              </a:spcAft>
              <a:buNone/>
            </a:pPr>
            <a:r>
              <a:rPr lang="en-GB" sz="1600" dirty="0">
                <a:solidFill>
                  <a:srgbClr val="434343"/>
                </a:solidFill>
                <a:latin typeface="Bradley Hand ITC" pitchFamily="66" charset="0"/>
                <a:ea typeface="Caesar Dressing"/>
                <a:cs typeface="Caesar Dressing"/>
                <a:sym typeface="Caesar Dressing"/>
              </a:rPr>
              <a:t>We shall use </a:t>
            </a:r>
            <a:r>
              <a:rPr lang="en-GB" sz="1600" dirty="0" smtClean="0">
                <a:solidFill>
                  <a:srgbClr val="434343"/>
                </a:solidFill>
                <a:latin typeface="Bradley Hand ITC" pitchFamily="66" charset="0"/>
                <a:ea typeface="Caesar Dressing"/>
                <a:cs typeface="Caesar Dressing"/>
                <a:sym typeface="Caesar Dressing"/>
              </a:rPr>
              <a:t>Grid </a:t>
            </a:r>
            <a:r>
              <a:rPr lang="en-GB" sz="1600" dirty="0" err="1" smtClean="0">
                <a:solidFill>
                  <a:srgbClr val="434343"/>
                </a:solidFill>
                <a:latin typeface="Bradley Hand ITC" pitchFamily="66" charset="0"/>
                <a:ea typeface="Caesar Dressing"/>
                <a:cs typeface="Caesar Dressing"/>
                <a:sym typeface="Caesar Dressing"/>
              </a:rPr>
              <a:t>SearchCV</a:t>
            </a:r>
            <a:r>
              <a:rPr lang="en-GB" sz="1600" dirty="0" smtClean="0">
                <a:solidFill>
                  <a:srgbClr val="434343"/>
                </a:solidFill>
                <a:latin typeface="Bradley Hand ITC" pitchFamily="66" charset="0"/>
                <a:ea typeface="Caesar Dressing"/>
                <a:cs typeface="Caesar Dressing"/>
                <a:sym typeface="Caesar Dressing"/>
              </a:rPr>
              <a:t> </a:t>
            </a:r>
            <a:r>
              <a:rPr lang="en-GB" sz="1600" dirty="0">
                <a:solidFill>
                  <a:srgbClr val="434343"/>
                </a:solidFill>
                <a:latin typeface="Bradley Hand ITC" pitchFamily="66" charset="0"/>
                <a:ea typeface="Caesar Dressing"/>
                <a:cs typeface="Caesar Dressing"/>
                <a:sym typeface="Caesar Dressing"/>
              </a:rPr>
              <a:t>for hyper parameter tuning.</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After multiple tries with hyper parameter tuning, the highest accuracy score obtained was </a:t>
            </a:r>
            <a:r>
              <a:rPr lang="en-GB" sz="1600" dirty="0">
                <a:solidFill>
                  <a:srgbClr val="F77F00"/>
                </a:solidFill>
                <a:latin typeface="Bradley Hand ITC" pitchFamily="66" charset="0"/>
                <a:ea typeface="Caesar Dressing"/>
                <a:cs typeface="Caesar Dressing"/>
                <a:sym typeface="Caesar Dressing"/>
              </a:rPr>
              <a:t>94.49 %</a:t>
            </a:r>
            <a:r>
              <a:rPr lang="en-GB" sz="1600" dirty="0">
                <a:solidFill>
                  <a:srgbClr val="434343"/>
                </a:solidFill>
                <a:latin typeface="Bradley Hand ITC" pitchFamily="66" charset="0"/>
                <a:ea typeface="Caesar Dressing"/>
                <a:cs typeface="Caesar Dressing"/>
                <a:sym typeface="Caesar Dressing"/>
              </a:rPr>
              <a:t>.</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a:t>
            </a:r>
            <a:endParaRPr sz="3011">
              <a:solidFill>
                <a:srgbClr val="F77F00"/>
              </a:solidFill>
              <a:latin typeface="Caesar Dressing"/>
              <a:ea typeface="Caesar Dressing"/>
              <a:cs typeface="Caesar Dressing"/>
              <a:sym typeface="Caesar Dressing"/>
            </a:endParaRPr>
          </a:p>
        </p:txBody>
      </p:sp>
      <p:pic>
        <p:nvPicPr>
          <p:cNvPr id="317" name="Google Shape;317;p52"/>
          <p:cNvPicPr preferRelativeResize="0"/>
          <p:nvPr/>
        </p:nvPicPr>
        <p:blipFill>
          <a:blip r:embed="rId3">
            <a:alphaModFix/>
          </a:blip>
          <a:stretch>
            <a:fillRect/>
          </a:stretch>
        </p:blipFill>
        <p:spPr>
          <a:xfrm>
            <a:off x="1519238" y="1194925"/>
            <a:ext cx="6105525" cy="327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CBF49"/>
                </a:solidFill>
                <a:latin typeface="Agency FB" pitchFamily="34" charset="0"/>
                <a:ea typeface="Caesar Dressing"/>
                <a:cs typeface="Caesar Dressing"/>
                <a:sym typeface="Caesar Dressing"/>
              </a:rPr>
              <a:t>Problem STATEMENT.</a:t>
            </a:r>
            <a:endParaRPr sz="3020">
              <a:solidFill>
                <a:srgbClr val="FCBF49"/>
              </a:solidFill>
              <a:latin typeface="Agency FB" pitchFamily="34" charset="0"/>
              <a:ea typeface="Caesar Dressing"/>
              <a:cs typeface="Caesar Dressing"/>
              <a:sym typeface="Caesar Dressing"/>
            </a:endParaRPr>
          </a:p>
        </p:txBody>
      </p:sp>
      <p:sp>
        <p:nvSpPr>
          <p:cNvPr id="85" name="Google Shape;85;p17"/>
          <p:cNvSpPr txBox="1">
            <a:spLocks noGrp="1"/>
          </p:cNvSpPr>
          <p:nvPr>
            <p:ph type="body" idx="1"/>
          </p:nvPr>
        </p:nvSpPr>
        <p:spPr>
          <a:xfrm>
            <a:off x="311700" y="1040925"/>
            <a:ext cx="8314500" cy="3700200"/>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endParaRPr sz="1600" dirty="0">
              <a:solidFill>
                <a:srgbClr val="434343"/>
              </a:solidFill>
              <a:latin typeface="Bradley Hand ITC" pitchFamily="66" charset="0"/>
              <a:ea typeface="Caesar Dressing"/>
              <a:cs typeface="Caesar Dressing"/>
              <a:sym typeface="Caesar Dressing"/>
            </a:endParaRPr>
          </a:p>
          <a:p>
            <a:pPr marL="0" lvl="0" indent="45720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Online hate, described as abusive language, aggression, </a:t>
            </a:r>
            <a:r>
              <a:rPr lang="en-GB" sz="1600" dirty="0" smtClean="0">
                <a:solidFill>
                  <a:srgbClr val="434343"/>
                </a:solidFill>
                <a:latin typeface="Bradley Hand ITC" pitchFamily="66" charset="0"/>
                <a:ea typeface="Caesar Dressing"/>
                <a:cs typeface="Caesar Dressing"/>
                <a:sym typeface="Caesar Dressing"/>
              </a:rPr>
              <a:t>cyber bullying</a:t>
            </a:r>
            <a:r>
              <a:rPr lang="en-GB" sz="1600" dirty="0">
                <a:solidFill>
                  <a:srgbClr val="434343"/>
                </a:solidFill>
                <a:latin typeface="Bradley Hand ITC" pitchFamily="66" charset="0"/>
                <a:ea typeface="Caesar Dressing"/>
                <a:cs typeface="Caesar Dressing"/>
                <a:sym typeface="Caesar Dressing"/>
              </a:rPr>
              <a:t>, hatefulness and many others has been identified as a major threat on online social media platforms. Social media platforms are the most prominent grounds for such toxic behaviour. There has been a remarkable increase in the cases of </a:t>
            </a:r>
            <a:r>
              <a:rPr lang="en-GB" sz="1600" dirty="0" smtClean="0">
                <a:solidFill>
                  <a:srgbClr val="434343"/>
                </a:solidFill>
                <a:latin typeface="Bradley Hand ITC" pitchFamily="66" charset="0"/>
                <a:ea typeface="Caesar Dressing"/>
                <a:cs typeface="Caesar Dressing"/>
                <a:sym typeface="Caesar Dressing"/>
              </a:rPr>
              <a:t>cyber bullying </a:t>
            </a:r>
            <a:r>
              <a:rPr lang="en-GB" sz="1600" dirty="0">
                <a:solidFill>
                  <a:srgbClr val="434343"/>
                </a:solidFill>
                <a:latin typeface="Bradley Hand ITC" pitchFamily="66" charset="0"/>
                <a:ea typeface="Caesar Dressing"/>
                <a:cs typeface="Caesar Dressing"/>
                <a:sym typeface="Caesar Dressing"/>
              </a:rPr>
              <a:t>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 [FINAL MODEL].</a:t>
            </a:r>
            <a:endParaRPr sz="3011">
              <a:solidFill>
                <a:srgbClr val="F77F00"/>
              </a:solidFill>
              <a:latin typeface="Caesar Dressing"/>
              <a:ea typeface="Caesar Dressing"/>
              <a:cs typeface="Caesar Dressing"/>
              <a:sym typeface="Caesar Dressing"/>
            </a:endParaRPr>
          </a:p>
        </p:txBody>
      </p:sp>
      <p:pic>
        <p:nvPicPr>
          <p:cNvPr id="323" name="Google Shape;323;p53"/>
          <p:cNvPicPr preferRelativeResize="0"/>
          <p:nvPr/>
        </p:nvPicPr>
        <p:blipFill>
          <a:blip r:embed="rId3">
            <a:alphaModFix/>
          </a:blip>
          <a:stretch>
            <a:fillRect/>
          </a:stretch>
        </p:blipFill>
        <p:spPr>
          <a:xfrm>
            <a:off x="2656000" y="1017725"/>
            <a:ext cx="6056375" cy="3820975"/>
          </a:xfrm>
          <a:prstGeom prst="rect">
            <a:avLst/>
          </a:prstGeom>
          <a:noFill/>
          <a:ln>
            <a:noFill/>
          </a:ln>
        </p:spPr>
      </p:pic>
      <p:sp>
        <p:nvSpPr>
          <p:cNvPr id="324" name="Google Shape;324;p53"/>
          <p:cNvSpPr txBox="1"/>
          <p:nvPr/>
        </p:nvSpPr>
        <p:spPr>
          <a:xfrm>
            <a:off x="384225" y="1152650"/>
            <a:ext cx="21690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I have successfully incorporated hyper parameter tuning using best parameters of Logistic Regression and the accuracy of the model has been increased, We received the accuracy score as 94.49%, which is very good.</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5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ROC-AUC Curve.</a:t>
            </a:r>
            <a:endParaRPr sz="3011">
              <a:solidFill>
                <a:srgbClr val="FCBF49"/>
              </a:solidFill>
              <a:latin typeface="Caesar Dressing"/>
              <a:ea typeface="Caesar Dressing"/>
              <a:cs typeface="Caesar Dressing"/>
              <a:sym typeface="Caesar Dressing"/>
            </a:endParaRPr>
          </a:p>
        </p:txBody>
      </p:sp>
      <p:sp>
        <p:nvSpPr>
          <p:cNvPr id="330" name="Google Shape;330;p54"/>
          <p:cNvSpPr txBox="1"/>
          <p:nvPr/>
        </p:nvSpPr>
        <p:spPr>
          <a:xfrm>
            <a:off x="420900" y="3866925"/>
            <a:ext cx="8302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I have generated the ROC Curve for all the models and for the best model and compared it with AUC. The AUC score for my final model was 97%.</a:t>
            </a:r>
            <a:endParaRPr sz="1600" dirty="0">
              <a:solidFill>
                <a:srgbClr val="434343"/>
              </a:solidFill>
              <a:latin typeface="Bradley Hand ITC" pitchFamily="66" charset="0"/>
              <a:ea typeface="Caesar Dressing"/>
              <a:cs typeface="Caesar Dressing"/>
              <a:sym typeface="Caesar Dressing"/>
            </a:endParaRPr>
          </a:p>
        </p:txBody>
      </p:sp>
      <p:pic>
        <p:nvPicPr>
          <p:cNvPr id="331" name="Google Shape;331;p54"/>
          <p:cNvPicPr preferRelativeResize="0"/>
          <p:nvPr/>
        </p:nvPicPr>
        <p:blipFill>
          <a:blip r:embed="rId3">
            <a:alphaModFix/>
          </a:blip>
          <a:stretch>
            <a:fillRect/>
          </a:stretch>
        </p:blipFill>
        <p:spPr>
          <a:xfrm>
            <a:off x="536625" y="1201655"/>
            <a:ext cx="3532872" cy="2544400"/>
          </a:xfrm>
          <a:prstGeom prst="rect">
            <a:avLst/>
          </a:prstGeom>
          <a:noFill/>
          <a:ln>
            <a:noFill/>
          </a:ln>
        </p:spPr>
      </p:pic>
      <p:pic>
        <p:nvPicPr>
          <p:cNvPr id="332" name="Google Shape;332;p54"/>
          <p:cNvPicPr preferRelativeResize="0"/>
          <p:nvPr/>
        </p:nvPicPr>
        <p:blipFill>
          <a:blip r:embed="rId4">
            <a:alphaModFix/>
          </a:blip>
          <a:stretch>
            <a:fillRect/>
          </a:stretch>
        </p:blipFill>
        <p:spPr>
          <a:xfrm>
            <a:off x="4891172" y="1170125"/>
            <a:ext cx="3532872" cy="2544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Caesar Dressing"/>
                <a:ea typeface="Caesar Dressing"/>
                <a:cs typeface="Caesar Dressing"/>
                <a:sym typeface="Caesar Dressing"/>
              </a:rPr>
              <a:t>Saving the model and predicting the results.</a:t>
            </a:r>
            <a:endParaRPr sz="3011">
              <a:solidFill>
                <a:srgbClr val="0D47A1"/>
              </a:solidFill>
              <a:latin typeface="Caesar Dressing"/>
              <a:ea typeface="Caesar Dressing"/>
              <a:cs typeface="Caesar Dressing"/>
              <a:sym typeface="Caesar Dressing"/>
            </a:endParaRPr>
          </a:p>
        </p:txBody>
      </p:sp>
      <p:sp>
        <p:nvSpPr>
          <p:cNvPr id="338" name="Google Shape;338;p55"/>
          <p:cNvSpPr txBox="1"/>
          <p:nvPr/>
        </p:nvSpPr>
        <p:spPr>
          <a:xfrm>
            <a:off x="420900" y="1227000"/>
            <a:ext cx="8302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434343"/>
                </a:solidFill>
                <a:latin typeface="Caesar Dressing"/>
                <a:ea typeface="Caesar Dressing"/>
                <a:cs typeface="Caesar Dressing"/>
                <a:sym typeface="Caesar Dressing"/>
              </a:rPr>
              <a:t>I have saved my final best model using joblib library in .pkl format, and loaded saved model for predictions for test data. Using classification model, we have got the predicted values for malignant comments classification. </a:t>
            </a:r>
            <a:endParaRPr sz="1600">
              <a:solidFill>
                <a:srgbClr val="434343"/>
              </a:solidFill>
              <a:latin typeface="Caesar Dressing"/>
              <a:ea typeface="Caesar Dressing"/>
              <a:cs typeface="Caesar Dressing"/>
              <a:sym typeface="Caesar Dressing"/>
            </a:endParaRPr>
          </a:p>
        </p:txBody>
      </p:sp>
      <p:pic>
        <p:nvPicPr>
          <p:cNvPr id="339" name="Google Shape;339;p55"/>
          <p:cNvPicPr preferRelativeResize="0"/>
          <p:nvPr/>
        </p:nvPicPr>
        <p:blipFill>
          <a:blip r:embed="rId3">
            <a:alphaModFix/>
          </a:blip>
          <a:stretch>
            <a:fillRect/>
          </a:stretch>
        </p:blipFill>
        <p:spPr>
          <a:xfrm>
            <a:off x="1751225" y="2571750"/>
            <a:ext cx="4876800" cy="1447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Caesar Dressing"/>
                <a:ea typeface="Caesar Dressing"/>
                <a:cs typeface="Caesar Dressing"/>
                <a:sym typeface="Caesar Dressing"/>
              </a:rPr>
              <a:t>Saving the model and predicting the results.</a:t>
            </a:r>
            <a:endParaRPr sz="3011">
              <a:solidFill>
                <a:srgbClr val="0D47A1"/>
              </a:solidFill>
              <a:latin typeface="Caesar Dressing"/>
              <a:ea typeface="Caesar Dressing"/>
              <a:cs typeface="Caesar Dressing"/>
              <a:sym typeface="Caesar Dressing"/>
            </a:endParaRPr>
          </a:p>
        </p:txBody>
      </p:sp>
      <p:pic>
        <p:nvPicPr>
          <p:cNvPr id="345" name="Google Shape;345;p56"/>
          <p:cNvPicPr preferRelativeResize="0"/>
          <p:nvPr/>
        </p:nvPicPr>
        <p:blipFill>
          <a:blip r:embed="rId3">
            <a:alphaModFix/>
          </a:blip>
          <a:stretch>
            <a:fillRect/>
          </a:stretch>
        </p:blipFill>
        <p:spPr>
          <a:xfrm>
            <a:off x="1470450" y="1120525"/>
            <a:ext cx="6203090" cy="3820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CONCLUSION.</a:t>
            </a:r>
            <a:endParaRPr sz="3011">
              <a:solidFill>
                <a:srgbClr val="D62828"/>
              </a:solidFill>
              <a:latin typeface="Caesar Dressing"/>
              <a:ea typeface="Caesar Dressing"/>
              <a:cs typeface="Caesar Dressing"/>
              <a:sym typeface="Caesar Dressing"/>
            </a:endParaRPr>
          </a:p>
        </p:txBody>
      </p:sp>
      <p:sp>
        <p:nvSpPr>
          <p:cNvPr id="351" name="Google Shape;351;p57"/>
          <p:cNvSpPr txBox="1">
            <a:spLocks noGrp="1"/>
          </p:cNvSpPr>
          <p:nvPr>
            <p:ph type="body" idx="1"/>
          </p:nvPr>
        </p:nvSpPr>
        <p:spPr>
          <a:xfrm>
            <a:off x="311700" y="1152475"/>
            <a:ext cx="8520600" cy="3065424"/>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dirty="0">
                <a:solidFill>
                  <a:srgbClr val="434343"/>
                </a:solidFill>
                <a:highlight>
                  <a:srgbClr val="FFFFFF"/>
                </a:highlight>
                <a:latin typeface="Bradley Hand ITC" pitchFamily="66" charset="0"/>
                <a:ea typeface="Caesar Dressing"/>
                <a:cs typeface="Caesar Dressing"/>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a:t>
            </a:r>
            <a:r>
              <a:rPr lang="en-GB" sz="1600" dirty="0" smtClean="0">
                <a:solidFill>
                  <a:srgbClr val="434343"/>
                </a:solidFill>
                <a:highlight>
                  <a:srgbClr val="FFFFFF"/>
                </a:highlight>
                <a:latin typeface="Bradley Hand ITC" pitchFamily="66" charset="0"/>
                <a:ea typeface="Caesar Dressing"/>
                <a:cs typeface="Caesar Dressing"/>
                <a:sym typeface="Caesar Dressing"/>
              </a:rPr>
              <a:t>cyber bullying</a:t>
            </a:r>
            <a:r>
              <a:rPr lang="en-GB" sz="1600" dirty="0">
                <a:solidFill>
                  <a:srgbClr val="434343"/>
                </a:solidFill>
                <a:highlight>
                  <a:srgbClr val="FFFFFF"/>
                </a:highlight>
                <a:latin typeface="Bradley Hand ITC" pitchFamily="66" charset="0"/>
                <a:ea typeface="Caesar Dressing"/>
                <a:cs typeface="Caesar Dressing"/>
                <a:sym typeface="Caesar Dressing"/>
              </a:rPr>
              <a:t>.</a:t>
            </a:r>
            <a:endParaRPr sz="1600" dirty="0">
              <a:solidFill>
                <a:srgbClr val="434343"/>
              </a:solidFill>
              <a:highlight>
                <a:srgbClr val="FFFFFF"/>
              </a:highlight>
              <a:latin typeface="Bradley Hand ITC" pitchFamily="66" charset="0"/>
              <a:ea typeface="Caesar Dressing"/>
              <a:cs typeface="Caesar Dressing"/>
              <a:sym typeface="Caesar Dressing"/>
            </a:endParaRPr>
          </a:p>
          <a:p>
            <a:pPr marL="0" lvl="0" indent="0" algn="l" rtl="0">
              <a:lnSpc>
                <a:spcPct val="115000"/>
              </a:lnSpc>
              <a:spcBef>
                <a:spcPts val="1200"/>
              </a:spcBef>
              <a:spcAft>
                <a:spcPts val="0"/>
              </a:spcAft>
              <a:buNone/>
            </a:pPr>
            <a:r>
              <a:rPr lang="en-GB" sz="1600" dirty="0">
                <a:solidFill>
                  <a:srgbClr val="434343"/>
                </a:solidFill>
                <a:highlight>
                  <a:srgbClr val="FFFFFF"/>
                </a:highlight>
                <a:latin typeface="Bradley Hand ITC" pitchFamily="66" charset="0"/>
                <a:ea typeface="Caesar Dressing"/>
                <a:cs typeface="Caesar Dressing"/>
                <a:sym typeface="Caesar Dressing"/>
              </a:rPr>
              <a:t>From this dataset we were able to understand the idea of Natural Language Processing using machine learning models. This model helps us to understand whether the online comments are malignant or non malignant.</a:t>
            </a:r>
            <a:endParaRPr sz="1600" dirty="0">
              <a:solidFill>
                <a:srgbClr val="434343"/>
              </a:solidFill>
              <a:highlight>
                <a:srgbClr val="FFFFFF"/>
              </a:highlight>
              <a:latin typeface="Bradley Hand ITC" pitchFamily="66" charset="0"/>
              <a:ea typeface="Caesar Dressing"/>
              <a:cs typeface="Caesar Dressing"/>
              <a:sym typeface="Caesar Dressing"/>
            </a:endParaRPr>
          </a:p>
          <a:p>
            <a:pPr marL="0" lvl="0" indent="0" algn="l" rtl="0">
              <a:lnSpc>
                <a:spcPct val="115000"/>
              </a:lnSpc>
              <a:spcBef>
                <a:spcPts val="1200"/>
              </a:spcBef>
              <a:spcAft>
                <a:spcPts val="1200"/>
              </a:spcAft>
              <a:buNone/>
            </a:pPr>
            <a:r>
              <a:rPr lang="en-GB" sz="1600" dirty="0">
                <a:solidFill>
                  <a:srgbClr val="434343"/>
                </a:solidFill>
                <a:highlight>
                  <a:srgbClr val="FFFFFF"/>
                </a:highlight>
                <a:latin typeface="Bradley Hand ITC" pitchFamily="66" charset="0"/>
                <a:ea typeface="Caesar Dressing"/>
                <a:cs typeface="Caesar Dressing"/>
                <a:sym typeface="Caesar Dressing"/>
              </a:rPr>
              <a:t>We have mentioned step by step procedure to analyze the data and checked the correlation between label and feature.</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Caesar Dressing"/>
                <a:ea typeface="Caesar Dressing"/>
                <a:cs typeface="Caesar Dressing"/>
                <a:sym typeface="Caesar Dressing"/>
              </a:rPr>
              <a:t>CONCLUSION.</a:t>
            </a:r>
            <a:endParaRPr sz="3011" dirty="0">
              <a:solidFill>
                <a:srgbClr val="D62828"/>
              </a:solidFill>
              <a:latin typeface="Caesar Dressing"/>
              <a:ea typeface="Caesar Dressing"/>
              <a:cs typeface="Caesar Dressing"/>
              <a:sym typeface="Caesar Dressing"/>
            </a:endParaRPr>
          </a:p>
        </p:txBody>
      </p:sp>
      <p:sp>
        <p:nvSpPr>
          <p:cNvPr id="357" name="Google Shape;357;p58"/>
          <p:cNvSpPr txBox="1">
            <a:spLocks noGrp="1"/>
          </p:cNvSpPr>
          <p:nvPr>
            <p:ph type="body" idx="1"/>
          </p:nvPr>
        </p:nvSpPr>
        <p:spPr>
          <a:xfrm>
            <a:off x="311700" y="1152475"/>
            <a:ext cx="8520600" cy="219133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We got the Logistic Regression Model as the best model and performed hyper parameter tuning using the best parameters of Logistic Regression and plotted AUC-ROC score and the model accuracy and roc-</a:t>
            </a:r>
            <a:r>
              <a:rPr lang="en-GB" sz="1600" dirty="0" err="1">
                <a:solidFill>
                  <a:srgbClr val="434343"/>
                </a:solidFill>
                <a:latin typeface="Bradley Hand ITC" pitchFamily="66" charset="0"/>
                <a:ea typeface="Caesar Dressing"/>
                <a:cs typeface="Caesar Dressing"/>
                <a:sym typeface="Caesar Dressing"/>
              </a:rPr>
              <a:t>auc</a:t>
            </a:r>
            <a:r>
              <a:rPr lang="en-GB" sz="1600" dirty="0">
                <a:solidFill>
                  <a:srgbClr val="434343"/>
                </a:solidFill>
                <a:latin typeface="Bradley Hand ITC" pitchFamily="66" charset="0"/>
                <a:ea typeface="Caesar Dressing"/>
                <a:cs typeface="Caesar Dressing"/>
                <a:sym typeface="Caesar Dressing"/>
              </a:rPr>
              <a:t> score increased after tuning.</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After that we saved the model in a pickle with a filename in order to use whenever we require. Then we loaded the saved file and predicted the values for test data. Further we saved the predicted values test data into a </a:t>
            </a:r>
            <a:r>
              <a:rPr lang="en-GB" sz="1600" dirty="0" err="1">
                <a:solidFill>
                  <a:srgbClr val="434343"/>
                </a:solidFill>
                <a:latin typeface="Bradley Hand ITC" pitchFamily="66" charset="0"/>
                <a:ea typeface="Caesar Dressing"/>
                <a:cs typeface="Caesar Dressing"/>
                <a:sym typeface="Caesar Dressing"/>
              </a:rPr>
              <a:t>csv</a:t>
            </a:r>
            <a:r>
              <a:rPr lang="en-GB" sz="1600" dirty="0">
                <a:solidFill>
                  <a:srgbClr val="434343"/>
                </a:solidFill>
                <a:latin typeface="Bradley Hand ITC" pitchFamily="66" charset="0"/>
                <a:ea typeface="Caesar Dressing"/>
                <a:cs typeface="Caesar Dressing"/>
                <a:sym typeface="Caesar Dressing"/>
              </a:rPr>
              <a:t> file.</a:t>
            </a:r>
            <a:endParaRPr sz="1600" dirty="0">
              <a:solidFill>
                <a:srgbClr val="434343"/>
              </a:solidFill>
              <a:latin typeface="Bradley Hand ITC" pitchFamily="66" charset="0"/>
              <a:ea typeface="Caesar Dressing"/>
              <a:cs typeface="Caesar Dressing"/>
              <a:sym typeface="Caesar Dressing"/>
            </a:endParaRPr>
          </a:p>
        </p:txBody>
      </p:sp>
      <p:sp>
        <p:nvSpPr>
          <p:cNvPr id="4" name="Rectangle 3"/>
          <p:cNvSpPr/>
          <p:nvPr/>
        </p:nvSpPr>
        <p:spPr>
          <a:xfrm>
            <a:off x="2017454" y="3605047"/>
            <a:ext cx="5109091"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Problem STATEMENT.</a:t>
            </a:r>
            <a:endParaRPr sz="3020">
              <a:solidFill>
                <a:srgbClr val="FCBF49"/>
              </a:solidFill>
              <a:latin typeface="Caesar Dressing"/>
              <a:ea typeface="Caesar Dressing"/>
              <a:cs typeface="Caesar Dressing"/>
              <a:sym typeface="Caesar Dressing"/>
            </a:endParaRPr>
          </a:p>
        </p:txBody>
      </p:sp>
      <p:sp>
        <p:nvSpPr>
          <p:cNvPr id="91" name="Google Shape;91;p18"/>
          <p:cNvSpPr txBox="1">
            <a:spLocks noGrp="1"/>
          </p:cNvSpPr>
          <p:nvPr>
            <p:ph type="body" idx="1"/>
          </p:nvPr>
        </p:nvSpPr>
        <p:spPr>
          <a:xfrm>
            <a:off x="311700" y="1152475"/>
            <a:ext cx="8314500" cy="1754296"/>
          </a:xfrm>
          <a:prstGeom prst="rect">
            <a:avLst/>
          </a:prstGeom>
        </p:spPr>
        <p:txBody>
          <a:bodyPr spcFirstLastPara="1" wrap="square" lIns="91425" tIns="91425" rIns="91425" bIns="91425" anchor="t" anchorCtr="0">
            <a:spAutoFit/>
          </a:bodyPr>
          <a:lstStyle/>
          <a:p>
            <a:pPr marL="0" lvl="0" indent="457200" algn="l" rtl="0">
              <a:spcBef>
                <a:spcPts val="0"/>
              </a:spcBef>
              <a:spcAft>
                <a:spcPts val="1200"/>
              </a:spcAft>
              <a:buNone/>
            </a:pPr>
            <a:r>
              <a:rPr lang="en-GB" sz="1600" dirty="0">
                <a:solidFill>
                  <a:srgbClr val="434343"/>
                </a:solidFill>
                <a:latin typeface="Bradley Hand ITC" pitchFamily="66" charset="0"/>
                <a:ea typeface="Caesar Dressing"/>
                <a:cs typeface="Caesar Dressing"/>
                <a:sym typeface="Caesar Dressing"/>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GB" sz="1600" dirty="0" smtClean="0">
                <a:solidFill>
                  <a:srgbClr val="434343"/>
                </a:solidFill>
                <a:latin typeface="Bradley Hand ITC" pitchFamily="66" charset="0"/>
                <a:ea typeface="Caesar Dressing"/>
                <a:cs typeface="Caesar Dressing"/>
                <a:sym typeface="Caesar Dressing"/>
              </a:rPr>
              <a:t>un offensive</a:t>
            </a:r>
            <a:r>
              <a:rPr lang="en-GB" sz="1600" dirty="0">
                <a:solidFill>
                  <a:srgbClr val="434343"/>
                </a:solidFill>
                <a:latin typeface="Bradley Hand ITC" pitchFamily="66" charset="0"/>
                <a:ea typeface="Caesar Dressing"/>
                <a:cs typeface="Caesar Dressing"/>
                <a:sym typeface="Caesar Dressing"/>
              </a:rPr>
              <a:t>, but “u are an idiot” is clearly offensive.</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0D47A1"/>
                </a:solidFill>
                <a:latin typeface="Caesar Dressing"/>
                <a:ea typeface="Caesar Dressing"/>
                <a:cs typeface="Caesar Dressing"/>
                <a:sym typeface="Caesar Dressing"/>
              </a:rPr>
              <a:t>Problem UNDERSTANDING.</a:t>
            </a:r>
            <a:endParaRPr sz="3020" dirty="0">
              <a:solidFill>
                <a:srgbClr val="0D47A1"/>
              </a:solidFill>
              <a:latin typeface="Caesar Dressing"/>
              <a:ea typeface="Caesar Dressing"/>
              <a:cs typeface="Caesar Dressing"/>
              <a:sym typeface="Caesar Dressing"/>
            </a:endParaRPr>
          </a:p>
        </p:txBody>
      </p:sp>
      <p:sp>
        <p:nvSpPr>
          <p:cNvPr id="97" name="Google Shape;97;p19"/>
          <p:cNvSpPr txBox="1">
            <a:spLocks noGrp="1"/>
          </p:cNvSpPr>
          <p:nvPr>
            <p:ph type="body" idx="1"/>
          </p:nvPr>
        </p:nvSpPr>
        <p:spPr>
          <a:xfrm>
            <a:off x="311700" y="1152475"/>
            <a:ext cx="8314500" cy="3607111"/>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Clr>
                <a:schemeClr val="dk1"/>
              </a:buClr>
              <a:buSzPts val="1100"/>
              <a:buFont typeface="Arial"/>
              <a:buNone/>
            </a:pPr>
            <a:r>
              <a:rPr lang="en-GB" sz="1600" dirty="0">
                <a:solidFill>
                  <a:srgbClr val="434343"/>
                </a:solidFill>
                <a:latin typeface="Bradley Hand ITC" pitchFamily="66" charset="0"/>
                <a:ea typeface="Caesar Dressing"/>
                <a:cs typeface="Caesar Dressing"/>
                <a:sym typeface="Caesar Dressing"/>
              </a:rPr>
              <a:t>The result of such activities can be dangerous. It gives mental trauma to the victims making their lives miserable. People who are not well aware of mental health online hate or </a:t>
            </a:r>
            <a:r>
              <a:rPr lang="en-GB" sz="1600" dirty="0" smtClean="0">
                <a:solidFill>
                  <a:srgbClr val="434343"/>
                </a:solidFill>
                <a:latin typeface="Bradley Hand ITC" pitchFamily="66" charset="0"/>
                <a:ea typeface="Caesar Dressing"/>
                <a:cs typeface="Caesar Dressing"/>
                <a:sym typeface="Caesar Dressing"/>
              </a:rPr>
              <a:t>cyber bullying </a:t>
            </a:r>
            <a:r>
              <a:rPr lang="en-GB" sz="1600" dirty="0">
                <a:solidFill>
                  <a:srgbClr val="434343"/>
                </a:solidFill>
                <a:latin typeface="Bradley Hand ITC" pitchFamily="66" charset="0"/>
                <a:ea typeface="Caesar Dressing"/>
                <a:cs typeface="Caesar Dressing"/>
                <a:sym typeface="Caesar Dressing"/>
              </a:rPr>
              <a:t>become life threatening for them. Such cases are also at rise. It is also taking its toll on religions. Each and every day we can see an incident of fighting between people of different communities or religions due to offensive social media posts</a:t>
            </a:r>
            <a:r>
              <a:rPr lang="en-GB" sz="1600" dirty="0">
                <a:solidFill>
                  <a:srgbClr val="434343"/>
                </a:solidFill>
                <a:latin typeface="Caesar Dressing"/>
                <a:ea typeface="Caesar Dressing"/>
                <a:cs typeface="Caesar Dressing"/>
                <a:sym typeface="Caesar Dressing"/>
              </a:rPr>
              <a:t>.</a:t>
            </a:r>
            <a:endParaRPr sz="1600" dirty="0">
              <a:solidFill>
                <a:srgbClr val="434343"/>
              </a:solidFill>
              <a:latin typeface="Caesar Dressing"/>
              <a:ea typeface="Caesar Dressing"/>
              <a:cs typeface="Caesar Dressing"/>
              <a:sym typeface="Caesar Dressing"/>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D62828"/>
                </a:solidFill>
                <a:latin typeface="Caesar Dressing"/>
                <a:ea typeface="Caesar Dressing"/>
                <a:cs typeface="Caesar Dressing"/>
                <a:sym typeface="Caesar Dressing"/>
              </a:rPr>
              <a:t>Importance of Malignant Comments Classifier.</a:t>
            </a:r>
            <a:endParaRPr sz="3020">
              <a:solidFill>
                <a:srgbClr val="D62828"/>
              </a:solidFill>
              <a:latin typeface="Caesar Dressing"/>
              <a:ea typeface="Caesar Dressing"/>
              <a:cs typeface="Caesar Dressing"/>
              <a:sym typeface="Caesar Dressing"/>
            </a:endParaRPr>
          </a:p>
        </p:txBody>
      </p:sp>
      <p:sp>
        <p:nvSpPr>
          <p:cNvPr id="103" name="Google Shape;103;p20"/>
          <p:cNvSpPr txBox="1">
            <a:spLocks noGrp="1"/>
          </p:cNvSpPr>
          <p:nvPr>
            <p:ph type="body" idx="1"/>
          </p:nvPr>
        </p:nvSpPr>
        <p:spPr>
          <a:xfrm>
            <a:off x="311700" y="1065725"/>
            <a:ext cx="8314500" cy="3417000"/>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abuse in an automated fashion is inherently an NLP task (Natural Language Processing). Text Classification is a great point for NLP. </a:t>
            </a:r>
            <a:endParaRPr sz="1600" dirty="0">
              <a:solidFill>
                <a:srgbClr val="434343"/>
              </a:solidFill>
              <a:latin typeface="Bradley Hand ITC" pitchFamily="66" charset="0"/>
              <a:ea typeface="Caesar Dressing"/>
              <a:cs typeface="Caesar Dressing"/>
              <a:sym typeface="Caesar Dressing"/>
            </a:endParaRPr>
          </a:p>
          <a:p>
            <a:pPr marL="0" lvl="0" indent="45720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a:t>
            </a:r>
            <a:r>
              <a:rPr lang="en-GB" sz="1600" dirty="0" smtClean="0">
                <a:solidFill>
                  <a:srgbClr val="434343"/>
                </a:solidFill>
                <a:latin typeface="Bradley Hand ITC" pitchFamily="66" charset="0"/>
                <a:ea typeface="Caesar Dressing"/>
                <a:cs typeface="Caesar Dressing"/>
                <a:sym typeface="Caesar Dressing"/>
              </a:rPr>
              <a:t>cyber bullying</a:t>
            </a:r>
            <a:r>
              <a:rPr lang="en-GB" sz="1600" dirty="0">
                <a:solidFill>
                  <a:srgbClr val="434343"/>
                </a:solidFill>
                <a:latin typeface="Bradley Hand ITC" pitchFamily="66" charset="0"/>
                <a:ea typeface="Caesar Dressing"/>
                <a:cs typeface="Caesar Dressing"/>
                <a:sym typeface="Caesar Dressing"/>
              </a:rPr>
              <a:t>.</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Caesar Dressing"/>
                <a:ea typeface="Caesar Dressing"/>
                <a:cs typeface="Caesar Dressing"/>
                <a:sym typeface="Caesar Dressing"/>
              </a:rPr>
              <a:t>Exploratory Data Analysis.</a:t>
            </a:r>
            <a:endParaRPr sz="3020">
              <a:solidFill>
                <a:srgbClr val="F77F00"/>
              </a:solidFill>
              <a:latin typeface="Caesar Dressing"/>
              <a:ea typeface="Caesar Dressing"/>
              <a:cs typeface="Caesar Dressing"/>
              <a:sym typeface="Caesar Dressing"/>
            </a:endParaRPr>
          </a:p>
        </p:txBody>
      </p:sp>
      <p:sp>
        <p:nvSpPr>
          <p:cNvPr id="109" name="Google Shape;109;p21"/>
          <p:cNvSpPr txBox="1">
            <a:spLocks noGrp="1"/>
          </p:cNvSpPr>
          <p:nvPr>
            <p:ph type="body" idx="1"/>
          </p:nvPr>
        </p:nvSpPr>
        <p:spPr>
          <a:xfrm>
            <a:off x="311700" y="1065725"/>
            <a:ext cx="8314500" cy="301618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Importing necessary libraries and importing the Train &amp; Test datasets.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Checked some statistical information like shape, number of unique values present, info, finding zero values etc on both the datasets.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Checked for null values and did not find any null values In both datasets. And removed Id.</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Conducted some feature engineering and created new columns </a:t>
            </a:r>
            <a:r>
              <a:rPr lang="en-GB" sz="1600" dirty="0" smtClean="0">
                <a:solidFill>
                  <a:srgbClr val="434343"/>
                </a:solidFill>
                <a:latin typeface="Bradley Hand ITC" pitchFamily="66" charset="0"/>
                <a:ea typeface="Caesar Dressing"/>
                <a:cs typeface="Caesar Dressing"/>
                <a:sym typeface="Caesar Dressing"/>
              </a:rPr>
              <a:t>via </a:t>
            </a:r>
            <a:r>
              <a:rPr lang="en-GB" sz="1600" dirty="0">
                <a:solidFill>
                  <a:srgbClr val="434343"/>
                </a:solidFill>
                <a:latin typeface="Bradley Hand ITC" pitchFamily="66" charset="0"/>
                <a:ea typeface="Caesar Dressing"/>
                <a:cs typeface="Caesar Dressing"/>
                <a:sym typeface="Caesar Dressing"/>
              </a:rPr>
              <a:t>label: which contain both good and bad comments which is the sum of all the labels, </a:t>
            </a:r>
            <a:r>
              <a:rPr lang="en-GB" sz="1600" dirty="0" smtClean="0">
                <a:solidFill>
                  <a:srgbClr val="434343"/>
                </a:solidFill>
                <a:latin typeface="Bradley Hand ITC" pitchFamily="66" charset="0"/>
                <a:ea typeface="Caesar Dressing"/>
                <a:cs typeface="Caesar Dressing"/>
                <a:sym typeface="Caesar Dressing"/>
              </a:rPr>
              <a:t>comment length</a:t>
            </a:r>
            <a:r>
              <a:rPr lang="en-GB" sz="1600" dirty="0">
                <a:solidFill>
                  <a:srgbClr val="434343"/>
                </a:solidFill>
                <a:latin typeface="Bradley Hand ITC" pitchFamily="66" charset="0"/>
                <a:ea typeface="Caesar Dressing"/>
                <a:cs typeface="Caesar Dressing"/>
                <a:sym typeface="Caesar Dressing"/>
              </a:rPr>
              <a:t>: which contains the length of comment text.</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Visualized each feature using </a:t>
            </a:r>
            <a:r>
              <a:rPr lang="en-GB" sz="1600" dirty="0" err="1">
                <a:solidFill>
                  <a:srgbClr val="434343"/>
                </a:solidFill>
                <a:latin typeface="Bradley Hand ITC" pitchFamily="66" charset="0"/>
                <a:ea typeface="Caesar Dressing"/>
                <a:cs typeface="Caesar Dressing"/>
                <a:sym typeface="Caesar Dressing"/>
              </a:rPr>
              <a:t>seaborn</a:t>
            </a:r>
            <a:r>
              <a:rPr lang="en-GB" sz="1600" dirty="0">
                <a:solidFill>
                  <a:srgbClr val="434343"/>
                </a:solidFill>
                <a:latin typeface="Bradley Hand ITC" pitchFamily="66" charset="0"/>
                <a:ea typeface="Caesar Dressing"/>
                <a:cs typeface="Caesar Dressing"/>
                <a:sym typeface="Caesar Dressing"/>
              </a:rPr>
              <a:t> and </a:t>
            </a:r>
            <a:r>
              <a:rPr lang="en-GB" sz="1600" dirty="0" err="1">
                <a:solidFill>
                  <a:srgbClr val="434343"/>
                </a:solidFill>
                <a:latin typeface="Bradley Hand ITC" pitchFamily="66" charset="0"/>
                <a:ea typeface="Caesar Dressing"/>
                <a:cs typeface="Caesar Dressing"/>
                <a:sym typeface="Caesar Dressing"/>
              </a:rPr>
              <a:t>matplotlib</a:t>
            </a:r>
            <a:r>
              <a:rPr lang="en-GB" sz="1600" dirty="0">
                <a:solidFill>
                  <a:srgbClr val="434343"/>
                </a:solidFill>
                <a:latin typeface="Bradley Hand ITC" pitchFamily="66" charset="0"/>
                <a:ea typeface="Caesar Dressing"/>
                <a:cs typeface="Caesar Dressing"/>
                <a:sym typeface="Caesar Dressing"/>
              </a:rPr>
              <a:t> libraries by plotting categorical plots like pie plot, count plot, distribution plot and word cloud for each label.</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Caesar Dressing"/>
                <a:ea typeface="Caesar Dressing"/>
                <a:cs typeface="Caesar Dressing"/>
                <a:sym typeface="Caesar Dressing"/>
              </a:rPr>
              <a:t>Exploratory Data Analysis.</a:t>
            </a:r>
            <a:endParaRPr sz="3020">
              <a:solidFill>
                <a:srgbClr val="F77F00"/>
              </a:solidFill>
              <a:latin typeface="Caesar Dressing"/>
              <a:ea typeface="Caesar Dressing"/>
              <a:cs typeface="Caesar Dressing"/>
              <a:sym typeface="Caesar Dressing"/>
            </a:endParaRPr>
          </a:p>
        </p:txBody>
      </p:sp>
      <p:sp>
        <p:nvSpPr>
          <p:cNvPr id="115" name="Google Shape;115;p22"/>
          <p:cNvSpPr txBox="1">
            <a:spLocks noGrp="1"/>
          </p:cNvSpPr>
          <p:nvPr>
            <p:ph type="body" idx="1"/>
          </p:nvPr>
        </p:nvSpPr>
        <p:spPr>
          <a:xfrm>
            <a:off x="311700" y="1065725"/>
            <a:ext cx="8314500" cy="2449871"/>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Then created new column as </a:t>
            </a:r>
            <a:r>
              <a:rPr lang="en-GB" sz="1600" dirty="0" err="1">
                <a:solidFill>
                  <a:srgbClr val="434343"/>
                </a:solidFill>
                <a:latin typeface="Bradley Hand ITC" pitchFamily="66" charset="0"/>
                <a:ea typeface="Caesar Dressing"/>
                <a:cs typeface="Caesar Dressing"/>
                <a:sym typeface="Caesar Dressing"/>
              </a:rPr>
              <a:t>clean_length</a:t>
            </a:r>
            <a:r>
              <a:rPr lang="en-GB" sz="1600" dirty="0">
                <a:solidFill>
                  <a:srgbClr val="434343"/>
                </a:solidFill>
                <a:latin typeface="Bradley Hand ITC" pitchFamily="66" charset="0"/>
                <a:ea typeface="Caesar Dressing"/>
                <a:cs typeface="Caesar Dressing"/>
                <a:sym typeface="Caesar Dressing"/>
              </a:rPr>
              <a:t> after cleaning the data.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All these steps were done on both train and test datasets.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Checked correlation using </a:t>
            </a:r>
            <a:r>
              <a:rPr lang="en-GB" sz="1600" dirty="0" err="1">
                <a:solidFill>
                  <a:srgbClr val="434343"/>
                </a:solidFill>
                <a:latin typeface="Bradley Hand ITC" pitchFamily="66" charset="0"/>
                <a:ea typeface="Caesar Dressing"/>
                <a:cs typeface="Caesar Dressing"/>
                <a:sym typeface="Caesar Dressing"/>
              </a:rPr>
              <a:t>heatmap</a:t>
            </a:r>
            <a:r>
              <a:rPr lang="en-GB" sz="1600" dirty="0">
                <a:solidFill>
                  <a:srgbClr val="434343"/>
                </a:solidFill>
                <a:latin typeface="Bradley Hand ITC" pitchFamily="66" charset="0"/>
                <a:ea typeface="Caesar Dressing"/>
                <a:cs typeface="Caesar Dressing"/>
                <a:sym typeface="Caesar Dressing"/>
              </a:rPr>
              <a:t>.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After getting a cleaned data used TF-IDF </a:t>
            </a:r>
            <a:r>
              <a:rPr lang="en-GB" sz="1600" dirty="0" err="1" smtClean="0">
                <a:solidFill>
                  <a:srgbClr val="434343"/>
                </a:solidFill>
                <a:latin typeface="Bradley Hand ITC" pitchFamily="66" charset="0"/>
                <a:ea typeface="Caesar Dressing"/>
                <a:cs typeface="Caesar Dressing"/>
                <a:sym typeface="Caesar Dressing"/>
              </a:rPr>
              <a:t>vectorizer</a:t>
            </a:r>
            <a:r>
              <a:rPr lang="en-GB" sz="1600" dirty="0">
                <a:solidFill>
                  <a:srgbClr val="434343"/>
                </a:solidFill>
                <a:latin typeface="Bradley Hand ITC" pitchFamily="66" charset="0"/>
                <a:ea typeface="Caesar Dressing"/>
                <a:cs typeface="Caesar Dressing"/>
                <a:sym typeface="Caesar Dressing"/>
              </a:rPr>
              <a:t>.</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Lastly, proceeded with model building.</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TotalTime>
  <Words>2429</Words>
  <Application>Microsoft Office PowerPoint</Application>
  <PresentationFormat>On-screen Show (16:9)</PresentationFormat>
  <Paragraphs>166</Paragraphs>
  <Slides>45</Slides>
  <Notes>45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Caesar Dressing</vt:lpstr>
      <vt:lpstr>Wingdings</vt:lpstr>
      <vt:lpstr>Bradley Hand ITC</vt:lpstr>
      <vt:lpstr>Agency FB</vt:lpstr>
      <vt:lpstr>Wingdings 2</vt:lpstr>
      <vt:lpstr>Wingdings 3</vt:lpstr>
      <vt:lpstr>Corbel</vt:lpstr>
      <vt:lpstr>Consolas</vt:lpstr>
      <vt:lpstr>Metro</vt:lpstr>
      <vt:lpstr>Malignant Comments Classifier Project.</vt:lpstr>
      <vt:lpstr>AGENDA.</vt:lpstr>
      <vt:lpstr>OVERVIEW.</vt:lpstr>
      <vt:lpstr>Problem STATEMENT.</vt:lpstr>
      <vt:lpstr>Problem STATEMENT.</vt:lpstr>
      <vt:lpstr>Problem UNDERSTANDING.</vt:lpstr>
      <vt:lpstr>Importance of Malignant Comments Classifier.</vt:lpstr>
      <vt:lpstr>Exploratory Data Analysis.</vt:lpstr>
      <vt:lpstr>Exploratory Data Analysis.</vt:lpstr>
      <vt:lpstr>VISUALIZATIONS.</vt:lpstr>
      <vt:lpstr>VISUALIZATIONS.</vt:lpstr>
      <vt:lpstr>VISUALIZATIONS.</vt:lpstr>
      <vt:lpstr>VISUALIZATIONS.</vt:lpstr>
      <vt:lpstr>VISUALIZATIONS.</vt:lpstr>
      <vt:lpstr>VISUALIZATIONS.</vt:lpstr>
      <vt:lpstr>VISUALIZATIONS.</vt:lpstr>
      <vt:lpstr>VISUALIZATIONS.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LOGISTIC REGRESSION MODEL.</vt:lpstr>
      <vt:lpstr>DECISION TREE CLASSIFIER MODEL.</vt:lpstr>
      <vt:lpstr>LINEAR SVC MODEL.</vt:lpstr>
      <vt:lpstr>MULTINOMIALNB CLASSIFIER MODEL.</vt:lpstr>
      <vt:lpstr>ADABOOST CLASSIFIER MODEL.</vt:lpstr>
      <vt:lpstr>XGBoost CLASSIFIER MODEL.</vt:lpstr>
      <vt:lpstr>EXTRA TREES CLASSIFIER MODEL.</vt:lpstr>
      <vt:lpstr>Analysis of Models.</vt:lpstr>
      <vt:lpstr>Cross ValIdatIon Scores.</vt:lpstr>
      <vt:lpstr>HYPER PARAMETER TUNING.</vt:lpstr>
      <vt:lpstr>HYPER PARAMETER TUNING.</vt:lpstr>
      <vt:lpstr>HYPER PARAMETER TUNING [FINAL MODEL].</vt:lpstr>
      <vt:lpstr>ROC-AUC Curve.</vt:lpstr>
      <vt:lpstr>Saving the model and predicting the results.</vt:lpstr>
      <vt:lpstr>Saving the model and predicting the results.</vt:lpstr>
      <vt:lpstr>CONCLUSION.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NETRA DALVI</dc:creator>
  <cp:lastModifiedBy>Lenovo</cp:lastModifiedBy>
  <cp:revision>3</cp:revision>
  <dcterms:modified xsi:type="dcterms:W3CDTF">2022-11-04T12:15:49Z</dcterms:modified>
</cp:coreProperties>
</file>