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94" r:id="rId9"/>
    <p:sldId id="295" r:id="rId10"/>
    <p:sldId id="264" r:id="rId11"/>
    <p:sldId id="265" r:id="rId12"/>
    <p:sldId id="275" r:id="rId13"/>
    <p:sldId id="274" r:id="rId14"/>
    <p:sldId id="278" r:id="rId15"/>
    <p:sldId id="280" r:id="rId16"/>
    <p:sldId id="281"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81" d="100"/>
          <a:sy n="81" d="100"/>
        </p:scale>
        <p:origin x="739"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12-Dec-22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4129649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extLst>
      <p:ext uri="{BB962C8B-B14F-4D97-AF65-F5344CB8AC3E}">
        <p14:creationId xmlns:p14="http://schemas.microsoft.com/office/powerpoint/2010/main" val="320188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19</a:t>
            </a:fld>
            <a:endParaRPr lang="en-IN"/>
          </a:p>
        </p:txBody>
      </p:sp>
    </p:spTree>
    <p:extLst>
      <p:ext uri="{BB962C8B-B14F-4D97-AF65-F5344CB8AC3E}">
        <p14:creationId xmlns:p14="http://schemas.microsoft.com/office/powerpoint/2010/main" val="123499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20</a:t>
            </a:fld>
            <a:endParaRPr lang="en-IN"/>
          </a:p>
        </p:txBody>
      </p:sp>
    </p:spTree>
    <p:extLst>
      <p:ext uri="{BB962C8B-B14F-4D97-AF65-F5344CB8AC3E}">
        <p14:creationId xmlns:p14="http://schemas.microsoft.com/office/powerpoint/2010/main" val="227177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69600" y="6356351"/>
            <a:ext cx="812800" cy="365125"/>
          </a:xfrm>
        </p:spPr>
        <p:txBody>
          <a:bodyPr/>
          <a:lstStyle/>
          <a:p>
            <a:fld id="{CF2C6506-E204-4C7A-96CD-D9E64D3360BB}" type="slidenum">
              <a:rPr lang="en-IN" smtClean="0"/>
              <a:pPr/>
              <a:t>‹#›</a:t>
            </a:fld>
            <a:endParaRPr lang="en-IN"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3B8124-6683-41B0-AAF9-862FE4D03957}" type="datetimeFigureOut">
              <a:rPr lang="en-IN" smtClean="0"/>
              <a:pPr/>
              <a:t>12-12-2022</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2C6506-E204-4C7A-96CD-D9E64D3360BB}" type="slidenum">
              <a:rPr lang="en-IN" smtClean="0"/>
              <a:pPr/>
              <a:t>‹#›</a:t>
            </a:fld>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6" y="957262"/>
            <a:ext cx="9613461" cy="56450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u="sng"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rPr>
              <a:t>Used Car Price Prediction</a:t>
            </a:r>
            <a:endParaRPr lang="en-IN"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3171826" y="5557839"/>
            <a:ext cx="7081520" cy="954107"/>
          </a:xfrm>
          <a:prstGeom prst="rect">
            <a:avLst/>
          </a:prstGeom>
          <a:noFill/>
        </p:spPr>
        <p:txBody>
          <a:bodyPr wrap="square" rtlCol="0">
            <a:spAutoFit/>
          </a:bodyPr>
          <a:lstStyle/>
          <a:p>
            <a:r>
              <a:rPr lang="en-US" sz="2800" b="1" spc="50" dirty="0" smtClean="0">
                <a:ln w="0"/>
                <a:solidFill>
                  <a:schemeClr val="accent5">
                    <a:lumMod val="75000"/>
                  </a:schemeClr>
                </a:solidFill>
                <a:effectLst>
                  <a:innerShdw blurRad="63500" dist="50800" dir="13500000">
                    <a:srgbClr val="000000">
                      <a:alpha val="50000"/>
                    </a:srgbClr>
                  </a:innerShdw>
                </a:effectLst>
                <a:latin typeface="Bookman Old Style" panose="02050604050505020204" pitchFamily="18" charset="0"/>
              </a:rPr>
              <a:t>PRESENTED BY</a:t>
            </a:r>
            <a:r>
              <a:rPr lang="en-US" sz="2800" b="1" spc="50" dirty="0" smtClean="0">
                <a:ln w="0"/>
                <a:solidFill>
                  <a:schemeClr val="accent5">
                    <a:lumMod val="75000"/>
                  </a:schemeClr>
                </a:solidFill>
                <a:effectLst>
                  <a:innerShdw blurRad="63500" dist="50800" dir="13500000">
                    <a:srgbClr val="000000">
                      <a:alpha val="50000"/>
                    </a:srgbClr>
                  </a:innerShdw>
                </a:effectLst>
                <a:latin typeface="Bookman Old Style" panose="02050604050505020204" pitchFamily="18" charset="0"/>
              </a:rPr>
              <a:t>: </a:t>
            </a:r>
            <a:r>
              <a:rPr lang="en-IN" sz="2800" b="1" spc="50" dirty="0" smtClean="0">
                <a:ln w="0"/>
                <a:solidFill>
                  <a:schemeClr val="accent5">
                    <a:lumMod val="75000"/>
                  </a:schemeClr>
                </a:solidFill>
                <a:effectLst>
                  <a:innerShdw blurRad="63500" dist="50800" dir="13500000">
                    <a:srgbClr val="000000">
                      <a:alpha val="50000"/>
                    </a:srgbClr>
                  </a:innerShdw>
                </a:effectLst>
                <a:latin typeface="Bookman Old Style" panose="02050604050505020204" pitchFamily="18" charset="0"/>
              </a:rPr>
              <a:t>NETRA DALVI</a:t>
            </a:r>
          </a:p>
          <a:p>
            <a:r>
              <a:rPr lang="en-IN" altLang="en-US" sz="2800" b="1" spc="50" dirty="0" smtClean="0">
                <a:ln w="0"/>
                <a:solidFill>
                  <a:schemeClr val="accent5">
                    <a:lumMod val="75000"/>
                  </a:schemeClr>
                </a:solidFill>
                <a:effectLst>
                  <a:innerShdw blurRad="63500" dist="50800" dir="13500000">
                    <a:srgbClr val="000000">
                      <a:alpha val="50000"/>
                    </a:srgbClr>
                  </a:innerShdw>
                </a:effectLst>
                <a:latin typeface="Bookman Old Style" panose="02050604050505020204" pitchFamily="18" charset="0"/>
              </a:rPr>
              <a:t>SME : MR.SHWETANK MISHRA</a:t>
            </a:r>
            <a:endParaRPr lang="en-IN" altLang="en-US" sz="2800" b="1" spc="50" dirty="0">
              <a:ln w="0"/>
              <a:solidFill>
                <a:schemeClr val="accent5">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C:\Users\RAVISANKAR P K\Pictures\maxresdefault.jpgmaxresdefault"/>
          <p:cNvPicPr>
            <a:picLocks noChangeAspect="1" noChangeArrowheads="1"/>
          </p:cNvPicPr>
          <p:nvPr/>
        </p:nvPicPr>
        <p:blipFill>
          <a:blip r:embed="rId2" cstate="print"/>
          <a:srcRect/>
          <a:stretch>
            <a:fillRect/>
          </a:stretch>
        </p:blipFill>
        <p:spPr bwMode="auto">
          <a:xfrm>
            <a:off x="3431858" y="2917190"/>
            <a:ext cx="4408170"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57175"/>
            <a:ext cx="11072813"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smtClean="0">
                <a:solidFill>
                  <a:srgbClr val="000000"/>
                </a:solidFill>
                <a:effectLst/>
                <a:latin typeface="Century" panose="02040604050505020304" pitchFamily="18" charset="0"/>
                <a:ea typeface="Calibri" panose="020F0502020204030204" pitchFamily="34" charset="0"/>
              </a:rPr>
              <a:t>Manufacturing year </a:t>
            </a:r>
            <a:r>
              <a:rPr lang="en-IN" sz="1800" dirty="0">
                <a:solidFill>
                  <a:srgbClr val="000000"/>
                </a:solidFill>
                <a:effectLst/>
                <a:latin typeface="Century" panose="02040604050505020304" pitchFamily="18" charset="0"/>
                <a:ea typeface="Calibri" panose="020F0502020204030204" pitchFamily="34" charset="0"/>
              </a:rPr>
              <a:t>from the column </a:t>
            </a:r>
            <a:r>
              <a:rPr lang="en-IN" sz="1800" dirty="0" err="1" smtClean="0">
                <a:solidFill>
                  <a:srgbClr val="000000"/>
                </a:solidFill>
                <a:effectLst/>
                <a:latin typeface="Century" panose="02040604050505020304" pitchFamily="18" charset="0"/>
                <a:ea typeface="Calibri" panose="020F0502020204030204" pitchFamily="34" charset="0"/>
              </a:rPr>
              <a:t>CarName</a:t>
            </a:r>
            <a:r>
              <a:rPr lang="en-IN" sz="1800" dirty="0" smtClean="0">
                <a:solidFill>
                  <a:srgbClr val="000000"/>
                </a:solidFill>
                <a:effectLst/>
                <a:latin typeface="Century" panose="02040604050505020304" pitchFamily="18" charset="0"/>
                <a:ea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rPr>
              <a:t>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smtClean="0">
                <a:solidFill>
                  <a:srgbClr val="000000"/>
                </a:solidFill>
                <a:effectLst/>
                <a:latin typeface="Century" panose="02040604050505020304" pitchFamily="18" charset="0"/>
                <a:ea typeface="Times New Roman" panose="02020603050405020304" pitchFamily="18" charset="0"/>
              </a:rPr>
              <a:t>Z 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yeo</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J</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85738"/>
            <a:ext cx="11001375"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p:cNvSpPr txBox="1"/>
          <p:nvPr/>
        </p:nvSpPr>
        <p:spPr>
          <a:xfrm>
            <a:off x="0" y="1114426"/>
            <a:ext cx="11844338" cy="981423"/>
          </a:xfrm>
          <a:prstGeom prst="rect">
            <a:avLst/>
          </a:prstGeom>
          <a:noFill/>
        </p:spPr>
        <p:txBody>
          <a:bodyPr wrap="square">
            <a:spAutoFit/>
          </a:bodyPr>
          <a:lstStyle/>
          <a:p>
            <a:pPr algn="just">
              <a:lnSpc>
                <a:spcPct val="107000"/>
              </a:lnSpc>
              <a:spcAft>
                <a:spcPts val="800"/>
              </a:spcAft>
            </a:pPr>
            <a:r>
              <a:rPr lang="en-IN" sz="1800" b="1" dirty="0" smtClean="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From </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the difference between R2 score and cross validation score we found “Gradient Boosting Regressor” having least difference compared to other models. So, we  concluded that “</a:t>
            </a:r>
            <a:r>
              <a:rPr lang="en-IN"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07465" y="2143125"/>
            <a:ext cx="8708073" cy="4311650"/>
          </a:xfrm>
          <a:prstGeom prst="flowChartAlternateProcess">
            <a:avLst/>
          </a:prstGeom>
          <a:blipFill rotWithShape="1">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SearchCV</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214438"/>
            <a:ext cx="9983172" cy="4867979"/>
          </a:xfrm>
          <a:prstGeom prst="rect">
            <a:avLst/>
          </a:prstGeom>
          <a:noFill/>
        </p:spPr>
        <p:txBody>
          <a:bodyPr wrap="square">
            <a:spAutoFit/>
          </a:bodyPr>
          <a:lstStyle/>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9" y="228599"/>
            <a:ext cx="10797702"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85788"/>
            <a:ext cx="1195863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solidFill>
                  <a:srgbClr val="000000"/>
                </a:solidFill>
                <a:effectLst/>
                <a:latin typeface="Century" panose="02040604050505020304" pitchFamily="18" charset="0"/>
              </a:rPr>
              <a:t>5690</a:t>
            </a:r>
            <a:r>
              <a:rPr lang="en-US" b="0" i="0" dirty="0">
                <a:solidFill>
                  <a:srgbClr val="000000"/>
                </a:solidFill>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C:\Users\RAVISANKAR P K\Pictures\2998d5e95bbe0b1ce16b01b207d66a48.jpg2998d5e95bbe0b1ce16b01b207d66a48"/>
          <p:cNvPicPr>
            <a:picLocks noChangeAspect="1" noChangeArrowheads="1"/>
          </p:cNvPicPr>
          <p:nvPr/>
        </p:nvPicPr>
        <p:blipFill>
          <a:blip r:embed="rId2" cstate="print"/>
          <a:srcRect/>
          <a:stretch>
            <a:fillRect/>
          </a:stretch>
        </p:blipFill>
        <p:spPr bwMode="auto">
          <a:xfrm>
            <a:off x="7461115" y="1535538"/>
            <a:ext cx="4484451" cy="4484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3074" name="Picture 2" descr="C:\Users\RAVISANKAR P K\Pictures\R.jpgR"/>
          <p:cNvPicPr>
            <a:picLocks noChangeAspect="1" noChangeArrowheads="1"/>
          </p:cNvPicPr>
          <p:nvPr/>
        </p:nvPicPr>
        <p:blipFill>
          <a:blip r:embed="rId2" cstate="print"/>
          <a:srcRect/>
          <a:stretch>
            <a:fillRect/>
          </a:stretch>
        </p:blipFill>
        <p:spPr bwMode="auto">
          <a:xfrm>
            <a:off x="7969892" y="2389519"/>
            <a:ext cx="3646720" cy="2049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14</TotalTime>
  <Words>2675</Words>
  <Application>Microsoft Office PowerPoint</Application>
  <PresentationFormat>Widescreen</PresentationFormat>
  <Paragraphs>145</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Arial</vt:lpstr>
      <vt:lpstr>Bookman Old Style</vt:lpstr>
      <vt:lpstr>Calibri</vt:lpstr>
      <vt:lpstr>Century</vt:lpstr>
      <vt:lpstr>Constantia</vt:lpstr>
      <vt:lpstr>Georgia</vt:lpstr>
      <vt:lpstr>Helvetica Neue</vt:lpstr>
      <vt:lpstr>Microsoft Sans Serif</vt:lpstr>
      <vt:lpstr>Monotype Corsiva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Microsoft account</cp:lastModifiedBy>
  <cp:revision>99</cp:revision>
  <dcterms:created xsi:type="dcterms:W3CDTF">2021-10-24T08:35:00Z</dcterms:created>
  <dcterms:modified xsi:type="dcterms:W3CDTF">2022-12-11T19:51:24Z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