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54"/>
  </p:notesMasterIdLst>
  <p:handoutMasterIdLst>
    <p:handoutMasterId r:id="rId55"/>
  </p:handoutMasterIdLst>
  <p:sldIdLst>
    <p:sldId id="256" r:id="rId2"/>
    <p:sldId id="358" r:id="rId3"/>
    <p:sldId id="365" r:id="rId4"/>
    <p:sldId id="363" r:id="rId5"/>
    <p:sldId id="380" r:id="rId6"/>
    <p:sldId id="366" r:id="rId7"/>
    <p:sldId id="367" r:id="rId8"/>
    <p:sldId id="370" r:id="rId9"/>
    <p:sldId id="371" r:id="rId10"/>
    <p:sldId id="369" r:id="rId11"/>
    <p:sldId id="372" r:id="rId12"/>
    <p:sldId id="373" r:id="rId13"/>
    <p:sldId id="375" r:id="rId14"/>
    <p:sldId id="376" r:id="rId15"/>
    <p:sldId id="374" r:id="rId16"/>
    <p:sldId id="377" r:id="rId17"/>
    <p:sldId id="378" r:id="rId18"/>
    <p:sldId id="368" r:id="rId19"/>
    <p:sldId id="311" r:id="rId20"/>
    <p:sldId id="379" r:id="rId21"/>
    <p:sldId id="307" r:id="rId22"/>
    <p:sldId id="267" r:id="rId23"/>
    <p:sldId id="308" r:id="rId24"/>
    <p:sldId id="359" r:id="rId25"/>
    <p:sldId id="309" r:id="rId26"/>
    <p:sldId id="310" r:id="rId27"/>
    <p:sldId id="270" r:id="rId28"/>
    <p:sldId id="313" r:id="rId29"/>
    <p:sldId id="314" r:id="rId30"/>
    <p:sldId id="316" r:id="rId31"/>
    <p:sldId id="315" r:id="rId32"/>
    <p:sldId id="271" r:id="rId33"/>
    <p:sldId id="317" r:id="rId34"/>
    <p:sldId id="272" r:id="rId35"/>
    <p:sldId id="273" r:id="rId36"/>
    <p:sldId id="318" r:id="rId37"/>
    <p:sldId id="320" r:id="rId38"/>
    <p:sldId id="344" r:id="rId39"/>
    <p:sldId id="345" r:id="rId40"/>
    <p:sldId id="346" r:id="rId41"/>
    <p:sldId id="347" r:id="rId42"/>
    <p:sldId id="348" r:id="rId43"/>
    <p:sldId id="349" r:id="rId44"/>
    <p:sldId id="350" r:id="rId45"/>
    <p:sldId id="351" r:id="rId46"/>
    <p:sldId id="352" r:id="rId47"/>
    <p:sldId id="353" r:id="rId48"/>
    <p:sldId id="354" r:id="rId49"/>
    <p:sldId id="356" r:id="rId50"/>
    <p:sldId id="357" r:id="rId51"/>
    <p:sldId id="343" r:id="rId52"/>
    <p:sldId id="361" r:id="rId53"/>
  </p:sldIdLst>
  <p:sldSz cx="9144000" cy="6858000" type="screen4x3"/>
  <p:notesSz cx="6797675" cy="9928225"/>
  <p:defaultTextStyle>
    <a:defPPr>
      <a:defRPr lang="en-GB"/>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056">
          <p15:clr>
            <a:srgbClr val="A4A3A4"/>
          </p15:clr>
        </p15:guide>
        <p15:guide id="2" pos="3024">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00"/>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6166" autoAdjust="0"/>
  </p:normalViewPr>
  <p:slideViewPr>
    <p:cSldViewPr>
      <p:cViewPr varScale="1">
        <p:scale>
          <a:sx n="139" d="100"/>
          <a:sy n="139" d="100"/>
        </p:scale>
        <p:origin x="3656" y="160"/>
      </p:cViewPr>
      <p:guideLst>
        <p:guide orient="horz" pos="1056"/>
        <p:guide pos="30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notesViewPr>
    <p:cSldViewPr>
      <p:cViewPr varScale="1">
        <p:scale>
          <a:sx n="53" d="100"/>
          <a:sy n="53" d="100"/>
        </p:scale>
        <p:origin x="-1824"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1"/>
            <a:ext cx="2946341" cy="49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GB"/>
          </a:p>
        </p:txBody>
      </p:sp>
      <p:sp>
        <p:nvSpPr>
          <p:cNvPr id="17411" name="Rectangle 3"/>
          <p:cNvSpPr>
            <a:spLocks noGrp="1" noChangeArrowheads="1"/>
          </p:cNvSpPr>
          <p:nvPr>
            <p:ph type="dt" sz="quarter" idx="1"/>
          </p:nvPr>
        </p:nvSpPr>
        <p:spPr bwMode="auto">
          <a:xfrm>
            <a:off x="3851334" y="1"/>
            <a:ext cx="2946341" cy="49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GB"/>
          </a:p>
        </p:txBody>
      </p:sp>
      <p:sp>
        <p:nvSpPr>
          <p:cNvPr id="17412" name="Rectangle 4"/>
          <p:cNvSpPr>
            <a:spLocks noGrp="1" noChangeArrowheads="1"/>
          </p:cNvSpPr>
          <p:nvPr>
            <p:ph type="ftr" sz="quarter" idx="2"/>
          </p:nvPr>
        </p:nvSpPr>
        <p:spPr bwMode="auto">
          <a:xfrm>
            <a:off x="0" y="9431976"/>
            <a:ext cx="2946341" cy="49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GB"/>
          </a:p>
        </p:txBody>
      </p:sp>
      <p:sp>
        <p:nvSpPr>
          <p:cNvPr id="17413" name="Rectangle 5"/>
          <p:cNvSpPr>
            <a:spLocks noGrp="1" noChangeArrowheads="1"/>
          </p:cNvSpPr>
          <p:nvPr>
            <p:ph type="sldNum" sz="quarter" idx="3"/>
          </p:nvPr>
        </p:nvSpPr>
        <p:spPr bwMode="auto">
          <a:xfrm>
            <a:off x="3851334" y="9431976"/>
            <a:ext cx="2946341" cy="49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49CAA20A-E93E-48DD-BDBA-9E5DBF9BC864}" type="slidenum">
              <a:rPr lang="en-GB"/>
              <a:pPr>
                <a:defRPr/>
              </a:pPr>
              <a:t>‹#›</a:t>
            </a:fld>
            <a:endParaRPr lang="en-GB"/>
          </a:p>
        </p:txBody>
      </p:sp>
    </p:spTree>
    <p:extLst>
      <p:ext uri="{BB962C8B-B14F-4D97-AF65-F5344CB8AC3E}">
        <p14:creationId xmlns:p14="http://schemas.microsoft.com/office/powerpoint/2010/main" val="4070958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050"/>
          <p:cNvSpPr>
            <a:spLocks noGrp="1" noChangeArrowheads="1"/>
          </p:cNvSpPr>
          <p:nvPr>
            <p:ph type="hdr" sz="quarter"/>
          </p:nvPr>
        </p:nvSpPr>
        <p:spPr bwMode="auto">
          <a:xfrm>
            <a:off x="0" y="1"/>
            <a:ext cx="2946341" cy="49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72707" name="Rectangle 2051"/>
          <p:cNvSpPr>
            <a:spLocks noGrp="1" noChangeArrowheads="1"/>
          </p:cNvSpPr>
          <p:nvPr>
            <p:ph type="dt" idx="1"/>
          </p:nvPr>
        </p:nvSpPr>
        <p:spPr bwMode="auto">
          <a:xfrm>
            <a:off x="3851334" y="1"/>
            <a:ext cx="2946341" cy="49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37892" name="Rectangle 2052"/>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9" name="Rectangle 2053"/>
          <p:cNvSpPr>
            <a:spLocks noGrp="1" noChangeArrowheads="1"/>
          </p:cNvSpPr>
          <p:nvPr>
            <p:ph type="body" sz="quarter" idx="3"/>
          </p:nvPr>
        </p:nvSpPr>
        <p:spPr bwMode="auto">
          <a:xfrm>
            <a:off x="328945" y="4744276"/>
            <a:ext cx="6068959" cy="446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2710" name="Rectangle 2054"/>
          <p:cNvSpPr>
            <a:spLocks noGrp="1" noChangeArrowheads="1"/>
          </p:cNvSpPr>
          <p:nvPr>
            <p:ph type="ftr" sz="quarter" idx="4"/>
          </p:nvPr>
        </p:nvSpPr>
        <p:spPr bwMode="auto">
          <a:xfrm>
            <a:off x="0" y="9431976"/>
            <a:ext cx="2946341" cy="49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72711" name="Rectangle 2055"/>
          <p:cNvSpPr>
            <a:spLocks noGrp="1" noChangeArrowheads="1"/>
          </p:cNvSpPr>
          <p:nvPr>
            <p:ph type="sldNum" sz="quarter" idx="5"/>
          </p:nvPr>
        </p:nvSpPr>
        <p:spPr bwMode="auto">
          <a:xfrm>
            <a:off x="3851334" y="9431976"/>
            <a:ext cx="2946341" cy="49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8D6B04C4-336A-4ED1-96E8-D7826AE738B9}" type="slidenum">
              <a:rPr lang="en-GB"/>
              <a:pPr>
                <a:defRPr/>
              </a:pPr>
              <a:t>‹#›</a:t>
            </a:fld>
            <a:endParaRPr lang="en-GB"/>
          </a:p>
        </p:txBody>
      </p:sp>
    </p:spTree>
    <p:extLst>
      <p:ext uri="{BB962C8B-B14F-4D97-AF65-F5344CB8AC3E}">
        <p14:creationId xmlns:p14="http://schemas.microsoft.com/office/powerpoint/2010/main" val="3870257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otes Placeholder 6">
            <a:extLst>
              <a:ext uri="{FF2B5EF4-FFF2-40B4-BE49-F238E27FC236}">
                <a16:creationId xmlns:a16="http://schemas.microsoft.com/office/drawing/2014/main" id="{7D2EF31C-C3C3-3219-5EE0-3EF8D6B4D66F}"/>
              </a:ext>
            </a:extLst>
          </p:cNvPr>
          <p:cNvSpPr>
            <a:spLocks noGrp="1"/>
          </p:cNvSpPr>
          <p:nvPr>
            <p:ph type="body" idx="1"/>
          </p:nvPr>
        </p:nvSpPr>
        <p:spPr/>
        <p:txBody>
          <a:bodyPr/>
          <a:lstStyle/>
          <a:p>
            <a:endParaRPr lang="en-NP" dirty="0"/>
          </a:p>
        </p:txBody>
      </p:sp>
    </p:spTree>
    <p:extLst>
      <p:ext uri="{BB962C8B-B14F-4D97-AF65-F5344CB8AC3E}">
        <p14:creationId xmlns:p14="http://schemas.microsoft.com/office/powerpoint/2010/main" val="1861966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pPr eaLnBrk="1" hangingPunct="1"/>
            <a:r>
              <a:rPr lang="en-GB" altLang="en-US"/>
              <a:t>It is good practice to create small and meaningful names</a:t>
            </a:r>
          </a:p>
        </p:txBody>
      </p:sp>
    </p:spTree>
    <p:extLst>
      <p:ext uri="{BB962C8B-B14F-4D97-AF65-F5344CB8AC3E}">
        <p14:creationId xmlns:p14="http://schemas.microsoft.com/office/powerpoint/2010/main" val="724560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solidFill>
            <a:srgbClr val="FFFFFF"/>
          </a:solidFill>
          <a:ln/>
        </p:spPr>
      </p:sp>
      <p:sp>
        <p:nvSpPr>
          <p:cNvPr id="4710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n-US"/>
              <a:t>It is good practice to create small and meaningful names</a:t>
            </a:r>
          </a:p>
        </p:txBody>
      </p:sp>
    </p:spTree>
    <p:extLst>
      <p:ext uri="{BB962C8B-B14F-4D97-AF65-F5344CB8AC3E}">
        <p14:creationId xmlns:p14="http://schemas.microsoft.com/office/powerpoint/2010/main" val="594094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solidFill>
            <a:srgbClr val="FFFFFF"/>
          </a:solidFill>
          <a:ln/>
        </p:spPr>
      </p:sp>
      <p:sp>
        <p:nvSpPr>
          <p:cNvPr id="4813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lvl="2" eaLnBrk="1" hangingPunct="1"/>
            <a:r>
              <a:rPr lang="en-GB" altLang="en-US" b="1">
                <a:solidFill>
                  <a:srgbClr val="FF3300"/>
                </a:solidFill>
              </a:rPr>
              <a:t>Done more next week</a:t>
            </a:r>
          </a:p>
          <a:p>
            <a:pPr lvl="2" eaLnBrk="1" hangingPunct="1"/>
            <a:r>
              <a:rPr lang="en-GB" altLang="en-US" b="1">
                <a:solidFill>
                  <a:srgbClr val="FF3300"/>
                </a:solidFill>
              </a:rPr>
              <a:t>A procedure</a:t>
            </a:r>
            <a:r>
              <a:rPr lang="en-GB" altLang="en-US">
                <a:solidFill>
                  <a:srgbClr val="FF3300"/>
                </a:solidFill>
              </a:rPr>
              <a:t> is  a subprogram can be called and can take arguments</a:t>
            </a:r>
          </a:p>
          <a:p>
            <a:pPr lvl="2" eaLnBrk="1" hangingPunct="1"/>
            <a:r>
              <a:rPr lang="en-GB" altLang="en-US" b="1">
                <a:solidFill>
                  <a:srgbClr val="FF3300"/>
                </a:solidFill>
              </a:rPr>
              <a:t>A function</a:t>
            </a:r>
            <a:r>
              <a:rPr lang="en-GB" altLang="en-US">
                <a:solidFill>
                  <a:srgbClr val="FF3300"/>
                </a:solidFill>
              </a:rPr>
              <a:t> is a subprogram that returns a calculated value.</a:t>
            </a:r>
          </a:p>
          <a:p>
            <a:pPr eaLnBrk="1" hangingPunct="1"/>
            <a:endParaRPr lang="en-GB" altLang="en-US"/>
          </a:p>
        </p:txBody>
      </p:sp>
    </p:spTree>
    <p:extLst>
      <p:ext uri="{BB962C8B-B14F-4D97-AF65-F5344CB8AC3E}">
        <p14:creationId xmlns:p14="http://schemas.microsoft.com/office/powerpoint/2010/main" val="4039711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solidFill>
            <a:srgbClr val="FFFFFF"/>
          </a:solidFill>
          <a:ln/>
        </p:spPr>
      </p:sp>
      <p:sp>
        <p:nvSpPr>
          <p:cNvPr id="4915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n-US"/>
              <a:t>PL/SQL block consists of three sections: a declarative section, and executable section and an exception-handling section.</a:t>
            </a:r>
          </a:p>
          <a:p>
            <a:pPr eaLnBrk="1" hangingPunct="1"/>
            <a:endParaRPr lang="en-GB" altLang="en-US"/>
          </a:p>
          <a:p>
            <a:pPr eaLnBrk="1" hangingPunct="1"/>
            <a:r>
              <a:rPr lang="en-GB" altLang="en-US"/>
              <a:t>HEADER DETERMINES THE WAY THE NAMED BLOCK MUST BE CALLED. MORE LATER</a:t>
            </a:r>
          </a:p>
          <a:p>
            <a:pPr eaLnBrk="1" hangingPunct="1"/>
            <a:endParaRPr lang="en-GB" altLang="en-US"/>
          </a:p>
          <a:p>
            <a:pPr eaLnBrk="1" hangingPunct="1"/>
            <a:r>
              <a:rPr lang="en-GB" altLang="en-US"/>
              <a:t>Out of three sections in a PL/SQL block ONLY THE BEGIN AND END ARE MANDATORY.</a:t>
            </a:r>
          </a:p>
          <a:p>
            <a:pPr eaLnBrk="1" hangingPunct="1"/>
            <a:endParaRPr lang="en-GB" altLang="en-US"/>
          </a:p>
          <a:p>
            <a:pPr eaLnBrk="1" hangingPunct="1"/>
            <a:r>
              <a:rPr lang="en-GB" altLang="en-US"/>
              <a:t>The DECLARE and EXCEPTION keywords are optional, but BEGIN and END keywords are mandatory. The declarations made within a block are local to the block. When the block ends, all objects declared within the block cease to exist. The block is the scope of objects declared in that block. When blocks are nested within each other, the declarations made in the outer block are global to the inner block. However the object declarations made in the inner block are local to it and cannot be referenced by the outer block. There are a variety of PL/SQL constructs, in which basic PL/SQL block is used.</a:t>
            </a:r>
          </a:p>
        </p:txBody>
      </p:sp>
    </p:spTree>
    <p:extLst>
      <p:ext uri="{BB962C8B-B14F-4D97-AF65-F5344CB8AC3E}">
        <p14:creationId xmlns:p14="http://schemas.microsoft.com/office/powerpoint/2010/main" val="1262590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solidFill>
            <a:srgbClr val="FFFFFF"/>
          </a:solidFill>
          <a:ln/>
        </p:spPr>
      </p:sp>
      <p:sp>
        <p:nvSpPr>
          <p:cNvPr id="5017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n-US" sz="2800"/>
              <a:t>NYMBER n = OPTIONAL PRECISION, d = OPTIONAL SCALE</a:t>
            </a:r>
            <a:endParaRPr lang="en-GB" altLang="en-US"/>
          </a:p>
          <a:p>
            <a:pPr lvl="1" eaLnBrk="1" hangingPunct="1"/>
            <a:r>
              <a:rPr lang="en-GB" altLang="en-US"/>
              <a:t>CHAR(n) (fixed-lengths string values)</a:t>
            </a:r>
          </a:p>
          <a:p>
            <a:pPr lvl="1" eaLnBrk="1" hangingPunct="1"/>
            <a:r>
              <a:rPr lang="en-GB" altLang="en-US"/>
              <a:t>VARCHAR2(n) (variable-length string values)</a:t>
            </a:r>
          </a:p>
          <a:p>
            <a:pPr lvl="1" eaLnBrk="1" hangingPunct="1"/>
            <a:r>
              <a:rPr lang="en-GB" altLang="en-US"/>
              <a:t>NUMBER[ (n [,d])]  - there are a variety of numeric datatypes n = total digits d = no of decimal place digits. </a:t>
            </a:r>
          </a:p>
          <a:p>
            <a:pPr lvl="1" eaLnBrk="1" hangingPunct="1"/>
            <a:r>
              <a:rPr lang="en-GB" altLang="en-US"/>
              <a:t>DATE -  special data type that stores date and time information</a:t>
            </a:r>
          </a:p>
          <a:p>
            <a:pPr lvl="1" eaLnBrk="1" hangingPunct="1"/>
            <a:r>
              <a:rPr lang="en-GB" altLang="en-US"/>
              <a:t>BOOLEAN – logical datatype, not available in SQL</a:t>
            </a:r>
          </a:p>
          <a:p>
            <a:pPr eaLnBrk="1" hangingPunct="1"/>
            <a:endParaRPr lang="en-GB" altLang="en-US"/>
          </a:p>
        </p:txBody>
      </p:sp>
    </p:spTree>
    <p:extLst>
      <p:ext uri="{BB962C8B-B14F-4D97-AF65-F5344CB8AC3E}">
        <p14:creationId xmlns:p14="http://schemas.microsoft.com/office/powerpoint/2010/main" val="2474442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solidFill>
            <a:srgbClr val="FFFFFF"/>
          </a:solidFill>
          <a:ln/>
        </p:spPr>
      </p:sp>
      <p:sp>
        <p:nvSpPr>
          <p:cNvPr id="5120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GB" altLang="en-US"/>
          </a:p>
          <a:p>
            <a:pPr eaLnBrk="1" hangingPunct="1"/>
            <a:endParaRPr lang="en-GB" altLang="en-US"/>
          </a:p>
        </p:txBody>
      </p:sp>
    </p:spTree>
    <p:extLst>
      <p:ext uri="{BB962C8B-B14F-4D97-AF65-F5344CB8AC3E}">
        <p14:creationId xmlns:p14="http://schemas.microsoft.com/office/powerpoint/2010/main" val="2072531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solidFill>
            <a:srgbClr val="FFFFFF"/>
          </a:solidFill>
          <a:ln/>
        </p:spPr>
      </p:sp>
      <p:sp>
        <p:nvSpPr>
          <p:cNvPr id="5222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n-US"/>
              <a:t>VARIABLES DECLARED SO FAR ARE INTERNAL TO THE PROCEDURE OR FUNCTION</a:t>
            </a:r>
          </a:p>
          <a:p>
            <a:pPr eaLnBrk="1" hangingPunct="1"/>
            <a:endParaRPr lang="en-GB" altLang="en-US"/>
          </a:p>
          <a:p>
            <a:pPr eaLnBrk="1" hangingPunct="1"/>
            <a:r>
              <a:rPr lang="en-GB" altLang="en-US"/>
              <a:t>HOWEVER WE MAY WANT TO DECLARE A VARIABLE OR SERIES OF VARIABLES  BASED ON DATA IN A TABLE</a:t>
            </a:r>
          </a:p>
          <a:p>
            <a:pPr eaLnBrk="1" hangingPunct="1"/>
            <a:endParaRPr lang="en-GB" altLang="en-US"/>
          </a:p>
          <a:p>
            <a:pPr eaLnBrk="1" hangingPunct="1"/>
            <a:r>
              <a:rPr lang="en-US" altLang="en-US"/>
              <a:t>%TYPE</a:t>
            </a:r>
          </a:p>
          <a:p>
            <a:pPr eaLnBrk="1" hangingPunct="1"/>
            <a:r>
              <a:rPr lang="en-US" altLang="en-US"/>
              <a:t> ‘Anchors’ or sets the data type of the variable in the PL/SQL code to be the same as the data type of the specified table and column in the database.</a:t>
            </a:r>
          </a:p>
          <a:p>
            <a:pPr eaLnBrk="1" hangingPunct="1"/>
            <a:endParaRPr lang="en-US" altLang="en-US"/>
          </a:p>
          <a:p>
            <a:pPr eaLnBrk="1" hangingPunct="1"/>
            <a:r>
              <a:rPr lang="en-US" altLang="en-US"/>
              <a:t>%ROWTYPE</a:t>
            </a:r>
          </a:p>
          <a:p>
            <a:pPr eaLnBrk="1" hangingPunct="1"/>
            <a:r>
              <a:rPr lang="en-US" altLang="en-US"/>
              <a:t>Similar but provides the all the datatypes of each of the columns in a table for the records fields.</a:t>
            </a:r>
          </a:p>
          <a:p>
            <a:pPr eaLnBrk="1" hangingPunct="1"/>
            <a:endParaRPr lang="en-US" altLang="en-US"/>
          </a:p>
          <a:p>
            <a:pPr eaLnBrk="1" hangingPunct="1"/>
            <a:r>
              <a:rPr lang="en-GB" altLang="en-US"/>
              <a:t>WHERE OBJECT IS THE NAME OF A TABLE OR A CURSOR (MORE ON CURSORS ANOTHER DAY)</a:t>
            </a:r>
          </a:p>
          <a:p>
            <a:pPr eaLnBrk="1" hangingPunct="1"/>
            <a:endParaRPr lang="en-GB" altLang="en-US"/>
          </a:p>
        </p:txBody>
      </p:sp>
    </p:spTree>
    <p:extLst>
      <p:ext uri="{BB962C8B-B14F-4D97-AF65-F5344CB8AC3E}">
        <p14:creationId xmlns:p14="http://schemas.microsoft.com/office/powerpoint/2010/main" val="964649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E7657043-8E65-4E7E-9120-2F270E767BB3}" type="slidenum">
              <a:rPr lang="en-GB" altLang="en-US" sz="1200" smtClean="0"/>
              <a:pPr eaLnBrk="1" hangingPunct="1">
                <a:spcBef>
                  <a:spcPct val="0"/>
                </a:spcBef>
              </a:pPr>
              <a:t>38</a:t>
            </a:fld>
            <a:endParaRPr lang="en-GB" alt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06567" y="4715180"/>
            <a:ext cx="4984542" cy="4467863"/>
          </a:xfrm>
          <a:noFill/>
        </p:spPr>
        <p:txBody>
          <a:bodyPr/>
          <a:lstStyle/>
          <a:p>
            <a:pPr eaLnBrk="1" hangingPunct="1"/>
            <a:r>
              <a:rPr lang="en-US" altLang="en-US"/>
              <a:t>NOW WE ARE MOVING INTO THE PROCESSING PART OF THE BLOCK STRUCTURE.</a:t>
            </a:r>
            <a:endParaRPr lang="en-GB" altLang="en-US"/>
          </a:p>
        </p:txBody>
      </p:sp>
    </p:spTree>
    <p:extLst>
      <p:ext uri="{BB962C8B-B14F-4D97-AF65-F5344CB8AC3E}">
        <p14:creationId xmlns:p14="http://schemas.microsoft.com/office/powerpoint/2010/main" val="3610554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B99B128A-1625-46F1-8E7C-7926538608FD}" type="slidenum">
              <a:rPr lang="en-GB" altLang="en-US" sz="1200" smtClean="0"/>
              <a:pPr eaLnBrk="1" hangingPunct="1">
                <a:spcBef>
                  <a:spcPct val="0"/>
                </a:spcBef>
              </a:pPr>
              <a:t>39</a:t>
            </a:fld>
            <a:endParaRPr lang="en-GB" alt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06567" y="4715180"/>
            <a:ext cx="4984542" cy="4467863"/>
          </a:xfrm>
          <a:noFill/>
        </p:spPr>
        <p:txBody>
          <a:bodyPr/>
          <a:lstStyle/>
          <a:p>
            <a:pPr eaLnBrk="1" hangingPunct="1"/>
            <a:endParaRPr lang="en-US" altLang="en-US"/>
          </a:p>
        </p:txBody>
      </p:sp>
    </p:spTree>
    <p:extLst>
      <p:ext uri="{BB962C8B-B14F-4D97-AF65-F5344CB8AC3E}">
        <p14:creationId xmlns:p14="http://schemas.microsoft.com/office/powerpoint/2010/main" val="2889408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CB61FD1B-A7B4-4C1E-A66D-2819696B88E8}" type="slidenum">
              <a:rPr lang="en-GB" altLang="en-US" sz="1200" smtClean="0"/>
              <a:pPr eaLnBrk="1" hangingPunct="1">
                <a:spcBef>
                  <a:spcPct val="0"/>
                </a:spcBef>
              </a:pPr>
              <a:t>40</a:t>
            </a:fld>
            <a:endParaRPr lang="en-GB"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06567" y="4715180"/>
            <a:ext cx="4984542" cy="4467863"/>
          </a:xfrm>
          <a:noFill/>
        </p:spPr>
        <p:txBody>
          <a:bodyPr/>
          <a:lstStyle/>
          <a:p>
            <a:pPr eaLnBrk="1" hangingPunct="1"/>
            <a:endParaRPr lang="en-US" altLang="en-US"/>
          </a:p>
        </p:txBody>
      </p:sp>
    </p:spTree>
    <p:extLst>
      <p:ext uri="{BB962C8B-B14F-4D97-AF65-F5344CB8AC3E}">
        <p14:creationId xmlns:p14="http://schemas.microsoft.com/office/powerpoint/2010/main" val="318417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dirty="0"/>
          </a:p>
        </p:txBody>
      </p:sp>
      <p:sp>
        <p:nvSpPr>
          <p:cNvPr id="4" name="Slide Number Placeholder 3"/>
          <p:cNvSpPr>
            <a:spLocks noGrp="1"/>
          </p:cNvSpPr>
          <p:nvPr>
            <p:ph type="sldNum" sz="quarter" idx="5"/>
          </p:nvPr>
        </p:nvSpPr>
        <p:spPr/>
        <p:txBody>
          <a:bodyPr/>
          <a:lstStyle/>
          <a:p>
            <a:pPr>
              <a:defRPr/>
            </a:pPr>
            <a:fld id="{8D6B04C4-336A-4ED1-96E8-D7826AE738B9}" type="slidenum">
              <a:rPr lang="en-GB" smtClean="0"/>
              <a:pPr>
                <a:defRPr/>
              </a:pPr>
              <a:t>7</a:t>
            </a:fld>
            <a:endParaRPr lang="en-GB"/>
          </a:p>
        </p:txBody>
      </p:sp>
    </p:spTree>
    <p:extLst>
      <p:ext uri="{BB962C8B-B14F-4D97-AF65-F5344CB8AC3E}">
        <p14:creationId xmlns:p14="http://schemas.microsoft.com/office/powerpoint/2010/main" val="1812809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DFAF3347-C532-4C94-A63B-57F4F9152CFC}" type="slidenum">
              <a:rPr lang="en-GB" altLang="en-US" sz="1200" smtClean="0"/>
              <a:pPr eaLnBrk="1" hangingPunct="1">
                <a:spcBef>
                  <a:spcPct val="0"/>
                </a:spcBef>
              </a:pPr>
              <a:t>41</a:t>
            </a:fld>
            <a:endParaRPr lang="en-GB"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06567" y="4715180"/>
            <a:ext cx="4984542" cy="4467863"/>
          </a:xfrm>
          <a:noFill/>
        </p:spPr>
        <p:txBody>
          <a:bodyPr/>
          <a:lstStyle/>
          <a:p>
            <a:pPr eaLnBrk="1" hangingPunct="1"/>
            <a:endParaRPr lang="en-US" altLang="en-US"/>
          </a:p>
        </p:txBody>
      </p:sp>
    </p:spTree>
    <p:extLst>
      <p:ext uri="{BB962C8B-B14F-4D97-AF65-F5344CB8AC3E}">
        <p14:creationId xmlns:p14="http://schemas.microsoft.com/office/powerpoint/2010/main" val="1951532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B404A4D8-EE33-4D66-A491-635EC5A2464F}" type="slidenum">
              <a:rPr lang="en-GB" altLang="en-US" sz="1200" smtClean="0"/>
              <a:pPr eaLnBrk="1" hangingPunct="1">
                <a:spcBef>
                  <a:spcPct val="0"/>
                </a:spcBef>
              </a:pPr>
              <a:t>42</a:t>
            </a:fld>
            <a:endParaRPr lang="en-GB"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06567" y="4715180"/>
            <a:ext cx="4984542" cy="4467863"/>
          </a:xfrm>
          <a:noFill/>
        </p:spPr>
        <p:txBody>
          <a:bodyPr/>
          <a:lstStyle/>
          <a:p>
            <a:pPr eaLnBrk="1" hangingPunct="1"/>
            <a:endParaRPr lang="en-US" altLang="en-US"/>
          </a:p>
        </p:txBody>
      </p:sp>
    </p:spTree>
    <p:extLst>
      <p:ext uri="{BB962C8B-B14F-4D97-AF65-F5344CB8AC3E}">
        <p14:creationId xmlns:p14="http://schemas.microsoft.com/office/powerpoint/2010/main" val="1857444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710B64A1-ECF5-4B98-9259-B7DE4EFB2365}" type="slidenum">
              <a:rPr lang="en-GB" altLang="en-US" sz="1200" smtClean="0"/>
              <a:pPr eaLnBrk="1" hangingPunct="1">
                <a:spcBef>
                  <a:spcPct val="0"/>
                </a:spcBef>
              </a:pPr>
              <a:t>43</a:t>
            </a:fld>
            <a:endParaRPr lang="en-GB" alt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06567" y="4715180"/>
            <a:ext cx="4984542" cy="4467863"/>
          </a:xfrm>
          <a:noFill/>
        </p:spPr>
        <p:txBody>
          <a:bodyPr/>
          <a:lstStyle/>
          <a:p>
            <a:pPr eaLnBrk="1" hangingPunct="1"/>
            <a:endParaRPr lang="en-US" altLang="en-US"/>
          </a:p>
        </p:txBody>
      </p:sp>
    </p:spTree>
    <p:extLst>
      <p:ext uri="{BB962C8B-B14F-4D97-AF65-F5344CB8AC3E}">
        <p14:creationId xmlns:p14="http://schemas.microsoft.com/office/powerpoint/2010/main" val="83694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14B36F7F-DFB9-438E-BC83-84BD85BF8561}" type="slidenum">
              <a:rPr lang="en-GB" altLang="en-US" sz="1200" smtClean="0"/>
              <a:pPr eaLnBrk="1" hangingPunct="1">
                <a:spcBef>
                  <a:spcPct val="0"/>
                </a:spcBef>
              </a:pPr>
              <a:t>44</a:t>
            </a:fld>
            <a:endParaRPr lang="en-GB"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06567" y="4715180"/>
            <a:ext cx="4984542" cy="4467863"/>
          </a:xfrm>
          <a:noFill/>
        </p:spPr>
        <p:txBody>
          <a:bodyPr/>
          <a:lstStyle/>
          <a:p>
            <a:pPr eaLnBrk="1" hangingPunct="1"/>
            <a:endParaRPr lang="en-US" altLang="en-US"/>
          </a:p>
        </p:txBody>
      </p:sp>
    </p:spTree>
    <p:extLst>
      <p:ext uri="{BB962C8B-B14F-4D97-AF65-F5344CB8AC3E}">
        <p14:creationId xmlns:p14="http://schemas.microsoft.com/office/powerpoint/2010/main" val="1404932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4351A059-B1F5-4894-B3F9-EE3D359DD0A7}" type="slidenum">
              <a:rPr lang="en-GB" altLang="en-US" sz="1200" smtClean="0"/>
              <a:pPr eaLnBrk="1" hangingPunct="1">
                <a:spcBef>
                  <a:spcPct val="0"/>
                </a:spcBef>
              </a:pPr>
              <a:t>45</a:t>
            </a:fld>
            <a:endParaRPr lang="en-GB" alt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06567" y="4715180"/>
            <a:ext cx="4984542" cy="4467863"/>
          </a:xfrm>
          <a:noFill/>
        </p:spPr>
        <p:txBody>
          <a:bodyPr/>
          <a:lstStyle/>
          <a:p>
            <a:pPr eaLnBrk="1" hangingPunct="1"/>
            <a:endParaRPr lang="en-US" altLang="en-US"/>
          </a:p>
        </p:txBody>
      </p:sp>
    </p:spTree>
    <p:extLst>
      <p:ext uri="{BB962C8B-B14F-4D97-AF65-F5344CB8AC3E}">
        <p14:creationId xmlns:p14="http://schemas.microsoft.com/office/powerpoint/2010/main" val="1944093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565390AA-E51C-490D-8AAA-5EF65FAC4FBE}" type="slidenum">
              <a:rPr lang="en-GB" altLang="en-US" sz="1200" smtClean="0"/>
              <a:pPr eaLnBrk="1" hangingPunct="1">
                <a:spcBef>
                  <a:spcPct val="0"/>
                </a:spcBef>
              </a:pPr>
              <a:t>46</a:t>
            </a:fld>
            <a:endParaRPr lang="en-GB"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06567" y="4715180"/>
            <a:ext cx="4984542" cy="4467863"/>
          </a:xfrm>
          <a:noFill/>
        </p:spPr>
        <p:txBody>
          <a:bodyPr/>
          <a:lstStyle/>
          <a:p>
            <a:pPr eaLnBrk="1" hangingPunct="1"/>
            <a:r>
              <a:rPr lang="en-US" altLang="en-US"/>
              <a:t>Loops if and while condition is true</a:t>
            </a:r>
          </a:p>
        </p:txBody>
      </p:sp>
    </p:spTree>
    <p:extLst>
      <p:ext uri="{BB962C8B-B14F-4D97-AF65-F5344CB8AC3E}">
        <p14:creationId xmlns:p14="http://schemas.microsoft.com/office/powerpoint/2010/main" val="624836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78F69B1A-E54F-40D5-9AC7-1CF01C04A36D}" type="slidenum">
              <a:rPr lang="en-GB" altLang="en-US" sz="1200" smtClean="0"/>
              <a:pPr eaLnBrk="1" hangingPunct="1">
                <a:spcBef>
                  <a:spcPct val="0"/>
                </a:spcBef>
              </a:pPr>
              <a:t>47</a:t>
            </a:fld>
            <a:endParaRPr lang="en-GB"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06567" y="4715180"/>
            <a:ext cx="4984542" cy="4467863"/>
          </a:xfrm>
          <a:noFill/>
        </p:spPr>
        <p:txBody>
          <a:bodyPr/>
          <a:lstStyle/>
          <a:p>
            <a:pPr eaLnBrk="1" hangingPunct="1"/>
            <a:r>
              <a:rPr lang="en-US" altLang="en-US"/>
              <a:t>Here we are using the variable total as the loop control value when it’s value goes above 25000 the loop will terminate.</a:t>
            </a:r>
          </a:p>
        </p:txBody>
      </p:sp>
    </p:spTree>
    <p:extLst>
      <p:ext uri="{BB962C8B-B14F-4D97-AF65-F5344CB8AC3E}">
        <p14:creationId xmlns:p14="http://schemas.microsoft.com/office/powerpoint/2010/main" val="3644129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6F86E2D3-9C9E-4614-A84C-633E4B67665F}" type="slidenum">
              <a:rPr lang="en-GB" altLang="en-US" sz="1200" smtClean="0"/>
              <a:pPr eaLnBrk="1" hangingPunct="1">
                <a:spcBef>
                  <a:spcPct val="0"/>
                </a:spcBef>
              </a:pPr>
              <a:t>48</a:t>
            </a:fld>
            <a:endParaRPr lang="en-GB" alt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06567" y="4715180"/>
            <a:ext cx="4984542" cy="4467863"/>
          </a:xfrm>
          <a:noFill/>
        </p:spPr>
        <p:txBody>
          <a:bodyPr/>
          <a:lstStyle/>
          <a:p>
            <a:pPr eaLnBrk="1" hangingPunct="1"/>
            <a:r>
              <a:rPr lang="en-US" altLang="en-US"/>
              <a:t>i IS THE NAME OF THE COUNTER.</a:t>
            </a:r>
          </a:p>
          <a:p>
            <a:pPr eaLnBrk="1" hangingPunct="1"/>
            <a:endParaRPr lang="en-US" altLang="en-US"/>
          </a:p>
          <a:p>
            <a:pPr eaLnBrk="1" hangingPunct="1"/>
            <a:r>
              <a:rPr lang="en-US" altLang="en-US"/>
              <a:t>1 ..3  = LOWER BOUND / HIGHER BOUND   i.e. NUMBER OF TIMES ROUND THE LOOP</a:t>
            </a:r>
          </a:p>
          <a:p>
            <a:pPr eaLnBrk="1" hangingPunct="1"/>
            <a:endParaRPr lang="en-US" altLang="en-US"/>
          </a:p>
          <a:p>
            <a:pPr eaLnBrk="1" hangingPunct="1"/>
            <a:r>
              <a:rPr lang="en-US" altLang="en-US"/>
              <a:t>THE VALUE OF</a:t>
            </a:r>
            <a:r>
              <a:rPr lang="en-US" altLang="en-US" sz="1800"/>
              <a:t> i </a:t>
            </a:r>
            <a:r>
              <a:rPr lang="en-US" altLang="en-US"/>
              <a:t>CAN ALSO BE USED IN THE LOOP STATEMENTS</a:t>
            </a:r>
          </a:p>
          <a:p>
            <a:pPr eaLnBrk="1" hangingPunct="1"/>
            <a:endParaRPr lang="en-US" altLang="en-US"/>
          </a:p>
          <a:p>
            <a:pPr eaLnBrk="1" hangingPunct="1"/>
            <a:endParaRPr lang="en-GB" altLang="en-US"/>
          </a:p>
        </p:txBody>
      </p:sp>
    </p:spTree>
    <p:extLst>
      <p:ext uri="{BB962C8B-B14F-4D97-AF65-F5344CB8AC3E}">
        <p14:creationId xmlns:p14="http://schemas.microsoft.com/office/powerpoint/2010/main" val="4024776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C31A112C-7BD4-4941-9DA6-4DF4C9966A71}" type="slidenum">
              <a:rPr lang="en-GB" altLang="en-US" sz="1200" smtClean="0"/>
              <a:pPr eaLnBrk="1" hangingPunct="1">
                <a:spcBef>
                  <a:spcPct val="0"/>
                </a:spcBef>
              </a:pPr>
              <a:t>49</a:t>
            </a:fld>
            <a:endParaRPr lang="en-GB"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06567" y="4715180"/>
            <a:ext cx="4984542" cy="4467863"/>
          </a:xfrm>
          <a:noFill/>
        </p:spPr>
        <p:txBody>
          <a:bodyPr/>
          <a:lstStyle/>
          <a:p>
            <a:pPr eaLnBrk="1" hangingPunct="1"/>
            <a:r>
              <a:rPr lang="en-US" altLang="en-US"/>
              <a:t>SO FOR EXPAMLE</a:t>
            </a:r>
          </a:p>
          <a:p>
            <a:pPr eaLnBrk="1" hangingPunct="1"/>
            <a:endParaRPr lang="en-US" altLang="en-US"/>
          </a:p>
          <a:p>
            <a:pPr eaLnBrk="1" hangingPunct="1"/>
            <a:r>
              <a:rPr lang="en-US" altLang="en-US"/>
              <a:t>DECLARE A VARIABLE emp_count AND USE THAT IN THE LOOP INSTEAD OF A FIXED NUMBER</a:t>
            </a:r>
            <a:endParaRPr lang="en-GB" altLang="en-US"/>
          </a:p>
        </p:txBody>
      </p:sp>
    </p:spTree>
    <p:extLst>
      <p:ext uri="{BB962C8B-B14F-4D97-AF65-F5344CB8AC3E}">
        <p14:creationId xmlns:p14="http://schemas.microsoft.com/office/powerpoint/2010/main" val="3883295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spcBef>
                <a:spcPct val="0"/>
              </a:spcBef>
            </a:pPr>
            <a:fld id="{8AD55DAD-79D5-4168-875C-27178A0595C0}" type="slidenum">
              <a:rPr lang="en-GB" altLang="en-US" sz="1200" smtClean="0"/>
              <a:pPr eaLnBrk="1" hangingPunct="1">
                <a:spcBef>
                  <a:spcPct val="0"/>
                </a:spcBef>
              </a:pPr>
              <a:t>50</a:t>
            </a:fld>
            <a:endParaRPr lang="en-GB"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06567" y="4715180"/>
            <a:ext cx="4984542" cy="4467863"/>
          </a:xfrm>
          <a:noFill/>
        </p:spPr>
        <p:txBody>
          <a:bodyPr/>
          <a:lstStyle/>
          <a:p>
            <a:pPr eaLnBrk="1" hangingPunct="1"/>
            <a:endParaRPr lang="en-US" altLang="en-US"/>
          </a:p>
        </p:txBody>
      </p:sp>
    </p:spTree>
    <p:extLst>
      <p:ext uri="{BB962C8B-B14F-4D97-AF65-F5344CB8AC3E}">
        <p14:creationId xmlns:p14="http://schemas.microsoft.com/office/powerpoint/2010/main" val="4079815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p:spPr>
        <p:txBody>
          <a:bodyPr/>
          <a:lstStyle/>
          <a:p>
            <a:pPr eaLnBrk="1" hangingPunct="1"/>
            <a:r>
              <a:rPr lang="en-GB" altLang="en-US"/>
              <a:t>And its various statements to interface with the oracle server.</a:t>
            </a:r>
          </a:p>
        </p:txBody>
      </p:sp>
    </p:spTree>
    <p:extLst>
      <p:ext uri="{BB962C8B-B14F-4D97-AF65-F5344CB8AC3E}">
        <p14:creationId xmlns:p14="http://schemas.microsoft.com/office/powerpoint/2010/main" val="1545805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eaLnBrk="1" hangingPunct="1"/>
            <a:endParaRPr lang="en-GB" altLang="en-US" sz="2800">
              <a:latin typeface="Arial" charset="0"/>
            </a:endParaRPr>
          </a:p>
          <a:p>
            <a:pPr eaLnBrk="1" hangingPunct="1"/>
            <a:endParaRPr lang="en-GB" altLang="en-US">
              <a:latin typeface="Arial" charset="0"/>
            </a:endParaRPr>
          </a:p>
        </p:txBody>
      </p:sp>
      <p:sp>
        <p:nvSpPr>
          <p:cNvPr id="66564" name="Rectangle 4"/>
          <p:cNvSpPr>
            <a:spLocks noChangeArrowheads="1"/>
          </p:cNvSpPr>
          <p:nvPr/>
        </p:nvSpPr>
        <p:spPr bwMode="auto">
          <a:xfrm>
            <a:off x="1057661" y="4881674"/>
            <a:ext cx="4984542" cy="446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30000"/>
              </a:spcBef>
              <a:defRPr sz="1600">
                <a:solidFill>
                  <a:schemeClr val="tx1"/>
                </a:solidFill>
                <a:latin typeface="Times New Roman" pitchFamily="18" charset="0"/>
              </a:defRPr>
            </a:lvl1pPr>
            <a:lvl2pPr marL="742950" indent="-285750" eaLnBrk="0" hangingPunct="0">
              <a:spcBef>
                <a:spcPct val="30000"/>
              </a:spcBef>
              <a:defRPr sz="1600">
                <a:solidFill>
                  <a:schemeClr val="tx1"/>
                </a:solidFill>
                <a:latin typeface="Times New Roman" pitchFamily="18" charset="0"/>
              </a:defRPr>
            </a:lvl2pPr>
            <a:lvl3pPr marL="1143000" indent="-228600" eaLnBrk="0" hangingPunct="0">
              <a:spcBef>
                <a:spcPct val="30000"/>
              </a:spcBef>
              <a:defRPr sz="1600">
                <a:solidFill>
                  <a:schemeClr val="tx1"/>
                </a:solidFill>
                <a:latin typeface="Times New Roman" pitchFamily="18" charset="0"/>
              </a:defRPr>
            </a:lvl3pPr>
            <a:lvl4pPr marL="1600200" indent="-228600" eaLnBrk="0" hangingPunct="0">
              <a:spcBef>
                <a:spcPct val="30000"/>
              </a:spcBef>
              <a:defRPr sz="1600">
                <a:solidFill>
                  <a:schemeClr val="tx1"/>
                </a:solidFill>
                <a:latin typeface="Times New Roman" pitchFamily="18" charset="0"/>
              </a:defRPr>
            </a:lvl4pPr>
            <a:lvl5pPr marL="2057400" indent="-228600" eaLnBrk="0" hangingPunct="0">
              <a:spcBef>
                <a:spcPct val="30000"/>
              </a:spcBef>
              <a:defRPr sz="1600">
                <a:solidFill>
                  <a:schemeClr val="tx1"/>
                </a:solidFill>
                <a:latin typeface="Times New Roman" pitchFamily="18" charset="0"/>
              </a:defRPr>
            </a:lvl5pPr>
            <a:lvl6pPr marL="2514600" indent="-228600" eaLnBrk="0" fontAlgn="base" hangingPunct="0">
              <a:spcBef>
                <a:spcPct val="30000"/>
              </a:spcBef>
              <a:spcAft>
                <a:spcPct val="0"/>
              </a:spcAft>
              <a:defRPr sz="1600">
                <a:solidFill>
                  <a:schemeClr val="tx1"/>
                </a:solidFill>
                <a:latin typeface="Times New Roman" pitchFamily="18" charset="0"/>
              </a:defRPr>
            </a:lvl6pPr>
            <a:lvl7pPr marL="2971800" indent="-228600" eaLnBrk="0" fontAlgn="base" hangingPunct="0">
              <a:spcBef>
                <a:spcPct val="30000"/>
              </a:spcBef>
              <a:spcAft>
                <a:spcPct val="0"/>
              </a:spcAft>
              <a:defRPr sz="1600">
                <a:solidFill>
                  <a:schemeClr val="tx1"/>
                </a:solidFill>
                <a:latin typeface="Times New Roman" pitchFamily="18" charset="0"/>
              </a:defRPr>
            </a:lvl7pPr>
            <a:lvl8pPr marL="3429000" indent="-228600" eaLnBrk="0" fontAlgn="base" hangingPunct="0">
              <a:spcBef>
                <a:spcPct val="30000"/>
              </a:spcBef>
              <a:spcAft>
                <a:spcPct val="0"/>
              </a:spcAft>
              <a:defRPr sz="1600">
                <a:solidFill>
                  <a:schemeClr val="tx1"/>
                </a:solidFill>
                <a:latin typeface="Times New Roman" pitchFamily="18" charset="0"/>
              </a:defRPr>
            </a:lvl8pPr>
            <a:lvl9pPr marL="3886200" indent="-228600" eaLnBrk="0" fontAlgn="base" hangingPunct="0">
              <a:spcBef>
                <a:spcPct val="30000"/>
              </a:spcBef>
              <a:spcAft>
                <a:spcPct val="0"/>
              </a:spcAft>
              <a:defRPr sz="1600">
                <a:solidFill>
                  <a:schemeClr val="tx1"/>
                </a:solidFill>
                <a:latin typeface="Times New Roman" pitchFamily="18" charset="0"/>
              </a:defRPr>
            </a:lvl9pPr>
          </a:lstStyle>
          <a:p>
            <a:pPr eaLnBrk="1" hangingPunct="1"/>
            <a:endParaRPr lang="en-US" altLang="en-US" sz="2800">
              <a:latin typeface="Arial" charset="0"/>
            </a:endParaRPr>
          </a:p>
        </p:txBody>
      </p:sp>
    </p:spTree>
    <p:extLst>
      <p:ext uri="{BB962C8B-B14F-4D97-AF65-F5344CB8AC3E}">
        <p14:creationId xmlns:p14="http://schemas.microsoft.com/office/powerpoint/2010/main" val="481276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50"/>
          <p:cNvSpPr>
            <a:spLocks noGrp="1" noChangeArrowheads="1"/>
          </p:cNvSpPr>
          <p:nvPr>
            <p:ph type="body" idx="1"/>
          </p:nvPr>
        </p:nvSpPr>
        <p:spPr>
          <a:noFill/>
        </p:spPr>
        <p:txBody>
          <a:bodyPr/>
          <a:lstStyle/>
          <a:p>
            <a:pPr eaLnBrk="1" hangingPunct="1"/>
            <a:r>
              <a:rPr lang="en-GB" altLang="en-US"/>
              <a:t>Oracle Corporation has added a procedural language extension to SQL, which is known as Programming Language/Structured Query Language (PL/SQL)</a:t>
            </a:r>
          </a:p>
          <a:p>
            <a:pPr eaLnBrk="1" hangingPunct="1"/>
            <a:r>
              <a:rPr lang="en-GB" altLang="en-US"/>
              <a:t>PL/SQL is Oracle’s proprietary language for data access of relational table data.</a:t>
            </a:r>
          </a:p>
          <a:p>
            <a:pPr eaLnBrk="1" hangingPunct="1"/>
            <a:r>
              <a:rPr lang="en-GB" altLang="en-US"/>
              <a:t>Similar constructs to Pascal, C, or Vsual Basic 6</a:t>
            </a:r>
          </a:p>
          <a:p>
            <a:pPr eaLnBrk="1" hangingPunct="1"/>
            <a:endParaRPr lang="en-GB" altLang="en-US"/>
          </a:p>
        </p:txBody>
      </p:sp>
    </p:spTree>
    <p:extLst>
      <p:ext uri="{BB962C8B-B14F-4D97-AF65-F5344CB8AC3E}">
        <p14:creationId xmlns:p14="http://schemas.microsoft.com/office/powerpoint/2010/main" val="1912035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pPr eaLnBrk="1" hangingPunct="1"/>
            <a:r>
              <a:rPr lang="en-GB" altLang="en-US"/>
              <a:t>PL/SQL allows embedding of SQL statements and data manipulation in its blocks.</a:t>
            </a:r>
          </a:p>
          <a:p>
            <a:pPr eaLnBrk="1" hangingPunct="1"/>
            <a:r>
              <a:rPr lang="en-GB" altLang="en-US"/>
              <a:t>SQL statements are used to retrieve data and PL/SQL control statements are used to manipulate or process data in a PL/SQL program.</a:t>
            </a:r>
          </a:p>
          <a:p>
            <a:pPr eaLnBrk="1" hangingPunct="1"/>
            <a:r>
              <a:rPr lang="en-GB" altLang="en-US"/>
              <a:t>The data can be inserted, deleted, or updated through a PL/SQL block, which makes it an efficient transaction procession language. </a:t>
            </a:r>
          </a:p>
          <a:p>
            <a:pPr eaLnBrk="1" hangingPunct="1"/>
            <a:endParaRPr lang="en-GB" altLang="en-US"/>
          </a:p>
        </p:txBody>
      </p:sp>
    </p:spTree>
    <p:extLst>
      <p:ext uri="{BB962C8B-B14F-4D97-AF65-F5344CB8AC3E}">
        <p14:creationId xmlns:p14="http://schemas.microsoft.com/office/powerpoint/2010/main" val="617534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r>
              <a:rPr lang="en-US" altLang="en-US" dirty="0"/>
              <a:t>Reads an account balance value</a:t>
            </a:r>
            <a:r>
              <a:rPr lang="en-US" altLang="en-US" baseline="0" dirty="0"/>
              <a:t> from the accounts table for acct 3 if the account balance is &gt;=the debit amount of 500 then it will debit the amount from the row balance. </a:t>
            </a:r>
          </a:p>
          <a:p>
            <a:r>
              <a:rPr lang="en-US" altLang="en-US" baseline="0" dirty="0"/>
              <a:t>If there is insufficient money in the balance then the account balance and a message is inserted into a row in the temp table. </a:t>
            </a:r>
            <a:endParaRPr lang="en-US" altLang="en-US" dirty="0"/>
          </a:p>
        </p:txBody>
      </p:sp>
      <p:sp>
        <p:nvSpPr>
          <p:cNvPr id="41988" name="Slide Number Placeholder 3"/>
          <p:cNvSpPr>
            <a:spLocks noGrp="1"/>
          </p:cNvSpPr>
          <p:nvPr>
            <p:ph type="sldNum" sz="quarter" idx="5"/>
          </p:nvPr>
        </p:nvSpPr>
        <p:spPr>
          <a:noFill/>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908F2284-8265-4669-B0D9-363987B9CEB7}" type="slidenum">
              <a:rPr lang="en-GB" altLang="en-US" smtClean="0"/>
              <a:pPr eaLnBrk="1" hangingPunct="1"/>
              <a:t>24</a:t>
            </a:fld>
            <a:endParaRPr lang="en-GB" altLang="en-US"/>
          </a:p>
        </p:txBody>
      </p:sp>
    </p:spTree>
    <p:extLst>
      <p:ext uri="{BB962C8B-B14F-4D97-AF65-F5344CB8AC3E}">
        <p14:creationId xmlns:p14="http://schemas.microsoft.com/office/powerpoint/2010/main" val="2117135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pPr eaLnBrk="1" hangingPunct="1"/>
            <a:r>
              <a:rPr lang="en-GB" altLang="en-US"/>
              <a:t>The Oracle server has an engine to execute SQL statements.</a:t>
            </a:r>
          </a:p>
          <a:p>
            <a:pPr eaLnBrk="1" hangingPunct="1"/>
            <a:r>
              <a:rPr lang="en-GB" altLang="en-US"/>
              <a:t>There is a separate engine for PL/SQL on the server.</a:t>
            </a:r>
          </a:p>
          <a:p>
            <a:pPr eaLnBrk="1" hangingPunct="1"/>
            <a:endParaRPr lang="en-GB" altLang="en-US"/>
          </a:p>
        </p:txBody>
      </p:sp>
    </p:spTree>
    <p:extLst>
      <p:ext uri="{BB962C8B-B14F-4D97-AF65-F5344CB8AC3E}">
        <p14:creationId xmlns:p14="http://schemas.microsoft.com/office/powerpoint/2010/main" val="3694085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pPr eaLnBrk="1" hangingPunct="1"/>
            <a:r>
              <a:rPr lang="en-GB" altLang="en-US"/>
              <a:t>SQL statements are sent one at the time to the server for execution.</a:t>
            </a:r>
          </a:p>
          <a:p>
            <a:pPr eaLnBrk="1" hangingPunct="1"/>
            <a:r>
              <a:rPr lang="en-GB" altLang="en-US"/>
              <a:t>It may also result in heavy network traffic.</a:t>
            </a:r>
          </a:p>
          <a:p>
            <a:pPr eaLnBrk="1" hangingPunct="1"/>
            <a:r>
              <a:rPr lang="en-GB" altLang="en-US"/>
              <a:t>On the other hand, all SQL statements within a PL/SQL block are sent in a single call to the server, which reduces the overhead and improves performance.</a:t>
            </a:r>
          </a:p>
        </p:txBody>
      </p:sp>
    </p:spTree>
    <p:extLst>
      <p:ext uri="{BB962C8B-B14F-4D97-AF65-F5344CB8AC3E}">
        <p14:creationId xmlns:p14="http://schemas.microsoft.com/office/powerpoint/2010/main" val="828147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solidFill>
            <a:srgbClr val="FFFFFF"/>
          </a:solidFill>
          <a:ln/>
        </p:spPr>
      </p:sp>
      <p:sp>
        <p:nvSpPr>
          <p:cNvPr id="4505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a:p>
        </p:txBody>
      </p:sp>
    </p:spTree>
    <p:extLst>
      <p:ext uri="{BB962C8B-B14F-4D97-AF65-F5344CB8AC3E}">
        <p14:creationId xmlns:p14="http://schemas.microsoft.com/office/powerpoint/2010/main" val="1507708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CF681B73-57D4-4ADC-A8CA-AB7AB0ACE003}"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DA1270-72CB-460A-8045-63F2813048A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AB829BD1-0B05-4757-B1F4-98C994C2A1AF}"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1548279F-D3CC-41E9-9025-1BDA98B51322}"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420B08BF-CE32-4A09-85DF-D629671530BF}"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138CBBC-51E7-41FB-8FFB-58BE51EB9BC7}"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1A6500CD-9100-4306-A78A-8176268920C5}"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025041D4-6A84-4857-8F21-2CED1A15C824}"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66B90E48-F96B-482E-A2EC-C1A0C529958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943870E0-7564-4001-8F50-117A348DF321}"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BDAA8D36-BF8B-41E5-9F0C-4CE9CD0CF178}"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512E11F4-25F0-4A1B-8CDA-18ED09AE5B52}"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914400" y="2590800"/>
            <a:ext cx="7543800" cy="2590800"/>
          </a:xfrm>
        </p:spPr>
        <p:txBody>
          <a:bodyPr/>
          <a:lstStyle/>
          <a:p>
            <a:pPr>
              <a:lnSpc>
                <a:spcPct val="90000"/>
              </a:lnSpc>
            </a:pPr>
            <a:r>
              <a:rPr lang="en-GB" altLang="en-US" sz="2800" b="1" dirty="0"/>
              <a:t>PL/SQL: Procedural Language Basics</a:t>
            </a:r>
          </a:p>
          <a:p>
            <a:pPr>
              <a:lnSpc>
                <a:spcPct val="90000"/>
              </a:lnSpc>
            </a:pPr>
            <a:r>
              <a:rPr lang="en-GB" altLang="en-US" sz="2800" b="1" dirty="0"/>
              <a:t> </a:t>
            </a:r>
          </a:p>
          <a:p>
            <a:pPr>
              <a:lnSpc>
                <a:spcPct val="90000"/>
              </a:lnSpc>
            </a:pPr>
            <a:endParaRPr lang="en-GB" altLang="en-US" sz="1600" b="1" dirty="0"/>
          </a:p>
          <a:p>
            <a:pPr>
              <a:lnSpc>
                <a:spcPct val="90000"/>
              </a:lnSpc>
            </a:pPr>
            <a:endParaRPr lang="en-GB" altLang="en-US" sz="1600" dirty="0"/>
          </a:p>
          <a:p>
            <a:pPr>
              <a:lnSpc>
                <a:spcPct val="90000"/>
              </a:lnSpc>
            </a:pPr>
            <a:endParaRPr lang="en-GB" altLang="en-US" sz="2800" dirty="0"/>
          </a:p>
          <a:p>
            <a:pPr>
              <a:lnSpc>
                <a:spcPct val="90000"/>
              </a:lnSpc>
            </a:pPr>
            <a:endParaRPr lang="en-GB" altLang="en-US" sz="2800" dirty="0"/>
          </a:p>
        </p:txBody>
      </p:sp>
      <p:sp>
        <p:nvSpPr>
          <p:cNvPr id="3074" name="Rectangle 32"/>
          <p:cNvSpPr>
            <a:spLocks noGrp="1" noChangeArrowheads="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4BCCC19F-DE52-4905-A71D-09C7D3750E5E}" type="slidenum">
              <a:rPr kumimoji="0" lang="en-US" altLang="en-US" sz="1400" smtClean="0">
                <a:solidFill>
                  <a:srgbClr val="FFFFFF"/>
                </a:solidFill>
              </a:rPr>
              <a:pPr eaLnBrk="1" hangingPunct="1">
                <a:spcBef>
                  <a:spcPct val="50000"/>
                </a:spcBef>
                <a:buFontTx/>
                <a:buNone/>
              </a:pPr>
              <a:t>1</a:t>
            </a:fld>
            <a:endParaRPr kumimoji="0" lang="en-US" altLang="en-US"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Lets look at some</a:t>
            </a:r>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10</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buNone/>
            </a:pPr>
            <a:r>
              <a:rPr lang="en-GB" sz="1800" b="1" dirty="0">
                <a:latin typeface="Arial" pitchFamily="34" charset="0"/>
                <a:cs typeface="Arial" pitchFamily="34" charset="0"/>
              </a:rPr>
              <a:t>SELECT </a:t>
            </a:r>
            <a:r>
              <a:rPr lang="en-GB" sz="1800" b="1" dirty="0" err="1">
                <a:latin typeface="Arial" pitchFamily="34" charset="0"/>
                <a:cs typeface="Arial" pitchFamily="34" charset="0"/>
              </a:rPr>
              <a:t>e.empno</a:t>
            </a:r>
            <a:r>
              <a:rPr lang="en-GB" sz="1800" b="1" dirty="0">
                <a:latin typeface="Arial" pitchFamily="34" charset="0"/>
                <a:cs typeface="Arial" pitchFamily="34" charset="0"/>
              </a:rPr>
              <a:t>, </a:t>
            </a:r>
            <a:r>
              <a:rPr lang="en-GB" sz="1800" b="1" dirty="0" err="1">
                <a:latin typeface="Arial" pitchFamily="34" charset="0"/>
                <a:cs typeface="Arial" pitchFamily="34" charset="0"/>
              </a:rPr>
              <a:t>e.ename</a:t>
            </a:r>
            <a:r>
              <a:rPr lang="en-GB" sz="1800" b="1" dirty="0">
                <a:latin typeface="Arial" pitchFamily="34" charset="0"/>
                <a:cs typeface="Arial" pitchFamily="34" charset="0"/>
              </a:rPr>
              <a:t>, </a:t>
            </a:r>
            <a:r>
              <a:rPr lang="en-GB" sz="1800" b="1" dirty="0" err="1">
                <a:latin typeface="Arial" pitchFamily="34" charset="0"/>
                <a:cs typeface="Arial" pitchFamily="34" charset="0"/>
              </a:rPr>
              <a:t>d.dname</a:t>
            </a:r>
            <a:endParaRPr lang="en-GB" sz="1800" b="1" dirty="0">
              <a:latin typeface="Arial" pitchFamily="34" charset="0"/>
              <a:cs typeface="Arial" pitchFamily="34" charset="0"/>
            </a:endParaRPr>
          </a:p>
          <a:p>
            <a:pPr marL="0" indent="0" algn="ctr">
              <a:buNone/>
            </a:pPr>
            <a:r>
              <a:rPr lang="en-GB" sz="1800" b="1" strike="sngStrike" dirty="0">
                <a:latin typeface="Arial" pitchFamily="34" charset="0"/>
                <a:cs typeface="Arial" pitchFamily="34" charset="0"/>
              </a:rPr>
              <a:t>   INTO </a:t>
            </a:r>
            <a:r>
              <a:rPr lang="en-GB" sz="1800" b="1" strike="sngStrike" dirty="0" err="1">
                <a:latin typeface="Arial" pitchFamily="34" charset="0"/>
                <a:cs typeface="Arial" pitchFamily="34" charset="0"/>
              </a:rPr>
              <a:t>lv_empid</a:t>
            </a:r>
            <a:r>
              <a:rPr lang="en-GB" sz="1800" b="1" strike="sngStrike" dirty="0">
                <a:latin typeface="Arial" pitchFamily="34" charset="0"/>
                <a:cs typeface="Arial" pitchFamily="34" charset="0"/>
              </a:rPr>
              <a:t>, </a:t>
            </a:r>
            <a:r>
              <a:rPr lang="en-GB" sz="1800" b="1" strike="sngStrike" dirty="0" err="1">
                <a:latin typeface="Arial" pitchFamily="34" charset="0"/>
                <a:cs typeface="Arial" pitchFamily="34" charset="0"/>
              </a:rPr>
              <a:t>lv_firstname</a:t>
            </a:r>
            <a:r>
              <a:rPr lang="en-GB" sz="1800" b="1" strike="sngStrike" dirty="0">
                <a:latin typeface="Arial" pitchFamily="34" charset="0"/>
                <a:cs typeface="Arial" pitchFamily="34" charset="0"/>
              </a:rPr>
              <a:t>, </a:t>
            </a:r>
            <a:r>
              <a:rPr lang="en-GB" sz="1800" b="1" strike="sngStrike" dirty="0" err="1">
                <a:latin typeface="Arial" pitchFamily="34" charset="0"/>
                <a:cs typeface="Arial" pitchFamily="34" charset="0"/>
              </a:rPr>
              <a:t>lv_deptname</a:t>
            </a:r>
            <a:r>
              <a:rPr lang="en-GB" sz="1800" b="1" strike="sngStrike" dirty="0">
                <a:latin typeface="Arial" pitchFamily="34" charset="0"/>
                <a:cs typeface="Arial" pitchFamily="34" charset="0"/>
              </a:rPr>
              <a:t> </a:t>
            </a:r>
          </a:p>
          <a:p>
            <a:pPr marL="0" indent="0">
              <a:buNone/>
            </a:pPr>
            <a:r>
              <a:rPr lang="en-GB" sz="1800" b="1" dirty="0">
                <a:latin typeface="Arial" pitchFamily="34" charset="0"/>
                <a:cs typeface="Arial" pitchFamily="34" charset="0"/>
              </a:rPr>
              <a:t>FROM emp1 e, </a:t>
            </a:r>
            <a:r>
              <a:rPr lang="en-GB" sz="1800" b="1" dirty="0" err="1">
                <a:latin typeface="Arial" pitchFamily="34" charset="0"/>
                <a:cs typeface="Arial" pitchFamily="34" charset="0"/>
              </a:rPr>
              <a:t>dept</a:t>
            </a:r>
            <a:r>
              <a:rPr lang="en-GB" sz="1800" b="1" dirty="0">
                <a:latin typeface="Arial" pitchFamily="34" charset="0"/>
                <a:cs typeface="Arial" pitchFamily="34" charset="0"/>
              </a:rPr>
              <a:t> d</a:t>
            </a:r>
          </a:p>
          <a:p>
            <a:pPr marL="0" indent="0">
              <a:buNone/>
            </a:pPr>
            <a:r>
              <a:rPr lang="en-GB" sz="1800" b="1" dirty="0">
                <a:latin typeface="Arial" pitchFamily="34" charset="0"/>
                <a:cs typeface="Arial" pitchFamily="34" charset="0"/>
              </a:rPr>
              <a:t>   WHERE </a:t>
            </a:r>
            <a:r>
              <a:rPr lang="en-GB" sz="1800" b="1" dirty="0" err="1">
                <a:latin typeface="Arial" pitchFamily="34" charset="0"/>
                <a:cs typeface="Arial" pitchFamily="34" charset="0"/>
              </a:rPr>
              <a:t>e.empno</a:t>
            </a:r>
            <a:r>
              <a:rPr lang="en-GB" sz="1800" b="1" dirty="0">
                <a:latin typeface="Arial" pitchFamily="34" charset="0"/>
                <a:cs typeface="Arial" pitchFamily="34" charset="0"/>
              </a:rPr>
              <a:t> = </a:t>
            </a:r>
            <a:r>
              <a:rPr lang="en-GB" sz="1800" b="1" i="1" dirty="0">
                <a:latin typeface="Arial" pitchFamily="34" charset="0"/>
                <a:cs typeface="Arial" pitchFamily="34" charset="0"/>
              </a:rPr>
              <a:t>7499</a:t>
            </a:r>
          </a:p>
          <a:p>
            <a:pPr marL="0" indent="0">
              <a:buNone/>
            </a:pPr>
            <a:r>
              <a:rPr lang="en-GB" sz="1800" b="1" dirty="0">
                <a:latin typeface="Arial" pitchFamily="34" charset="0"/>
                <a:cs typeface="Arial" pitchFamily="34" charset="0"/>
              </a:rPr>
              <a:t>AND </a:t>
            </a:r>
            <a:r>
              <a:rPr lang="en-GB" sz="1800" b="1" dirty="0" err="1">
                <a:latin typeface="Arial" pitchFamily="34" charset="0"/>
                <a:cs typeface="Arial" pitchFamily="34" charset="0"/>
              </a:rPr>
              <a:t>e.deptno</a:t>
            </a:r>
            <a:r>
              <a:rPr lang="en-GB" sz="1800" b="1" dirty="0">
                <a:latin typeface="Arial" pitchFamily="34" charset="0"/>
                <a:cs typeface="Arial" pitchFamily="34" charset="0"/>
              </a:rPr>
              <a:t> = </a:t>
            </a:r>
            <a:r>
              <a:rPr lang="en-GB" sz="1800" b="1" dirty="0" err="1">
                <a:latin typeface="Arial" pitchFamily="34" charset="0"/>
                <a:cs typeface="Arial" pitchFamily="34" charset="0"/>
              </a:rPr>
              <a:t>d.deptno</a:t>
            </a:r>
            <a:r>
              <a:rPr lang="en-GB" sz="1800" b="1"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dirty="0">
                <a:latin typeface="Arial" pitchFamily="34" charset="0"/>
                <a:cs typeface="Arial" pitchFamily="34" charset="0"/>
              </a:rPr>
              <a:t>END;</a:t>
            </a:r>
          </a:p>
        </p:txBody>
      </p:sp>
    </p:spTree>
    <p:extLst>
      <p:ext uri="{BB962C8B-B14F-4D97-AF65-F5344CB8AC3E}">
        <p14:creationId xmlns:p14="http://schemas.microsoft.com/office/powerpoint/2010/main" val="1842071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Lets look at some</a:t>
            </a:r>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11</a:t>
            </a:fld>
            <a:endParaRPr lang="en-US"/>
          </a:p>
        </p:txBody>
      </p:sp>
      <p:sp>
        <p:nvSpPr>
          <p:cNvPr id="3" name="Content Placeholder 2"/>
          <p:cNvSpPr>
            <a:spLocks noGrp="1"/>
          </p:cNvSpPr>
          <p:nvPr>
            <p:ph sz="quarter" idx="1"/>
          </p:nvPr>
        </p:nvSpPr>
        <p:spPr>
          <a:xfrm>
            <a:off x="683568" y="1772816"/>
            <a:ext cx="7772400" cy="4114800"/>
          </a:xfrm>
        </p:spPr>
        <p:txBody>
          <a:bodyPr>
            <a:normAutofit/>
          </a:bodyPr>
          <a:lstStyle/>
          <a:p>
            <a:pPr marL="0" indent="0">
              <a:buNone/>
            </a:pPr>
            <a:endParaRPr lang="en-GB" sz="1800" dirty="0">
              <a:latin typeface="Arial" pitchFamily="34" charset="0"/>
              <a:cs typeface="Arial" pitchFamily="34" charset="0"/>
            </a:endParaRPr>
          </a:p>
          <a:p>
            <a:pPr marL="0" indent="0">
              <a:buNone/>
            </a:pPr>
            <a:r>
              <a:rPr lang="en-GB" sz="1800" b="1" dirty="0">
                <a:latin typeface="Arial" pitchFamily="34" charset="0"/>
                <a:cs typeface="Arial" pitchFamily="34" charset="0"/>
              </a:rPr>
              <a:t>SELECT </a:t>
            </a:r>
            <a:r>
              <a:rPr lang="en-GB" sz="1800" b="1" dirty="0" err="1">
                <a:latin typeface="Arial" pitchFamily="34" charset="0"/>
                <a:cs typeface="Arial" pitchFamily="34" charset="0"/>
              </a:rPr>
              <a:t>e.empno</a:t>
            </a:r>
            <a:r>
              <a:rPr lang="en-GB" sz="1800" b="1" dirty="0">
                <a:latin typeface="Arial" pitchFamily="34" charset="0"/>
                <a:cs typeface="Arial" pitchFamily="34" charset="0"/>
              </a:rPr>
              <a:t>, </a:t>
            </a:r>
            <a:r>
              <a:rPr lang="en-GB" sz="1800" b="1" dirty="0" err="1">
                <a:latin typeface="Arial" pitchFamily="34" charset="0"/>
                <a:cs typeface="Arial" pitchFamily="34" charset="0"/>
              </a:rPr>
              <a:t>e.ename</a:t>
            </a:r>
            <a:r>
              <a:rPr lang="en-GB" sz="1800" b="1" dirty="0">
                <a:latin typeface="Arial" pitchFamily="34" charset="0"/>
                <a:cs typeface="Arial" pitchFamily="34" charset="0"/>
              </a:rPr>
              <a:t>, </a:t>
            </a:r>
            <a:r>
              <a:rPr lang="en-GB" sz="1800" b="1" dirty="0" err="1">
                <a:latin typeface="Arial" pitchFamily="34" charset="0"/>
                <a:cs typeface="Arial" pitchFamily="34" charset="0"/>
              </a:rPr>
              <a:t>d.dname</a:t>
            </a:r>
            <a:endParaRPr lang="en-GB" sz="1800" b="1" dirty="0">
              <a:latin typeface="Arial" pitchFamily="34" charset="0"/>
              <a:cs typeface="Arial" pitchFamily="34" charset="0"/>
            </a:endParaRPr>
          </a:p>
          <a:p>
            <a:pPr marL="0" indent="0">
              <a:buNone/>
            </a:pPr>
            <a:r>
              <a:rPr lang="en-GB" sz="1800" b="1" dirty="0">
                <a:latin typeface="Arial" pitchFamily="34" charset="0"/>
                <a:cs typeface="Arial" pitchFamily="34" charset="0"/>
              </a:rPr>
              <a:t>FROM emp1 e, </a:t>
            </a:r>
            <a:r>
              <a:rPr lang="en-GB" sz="1800" b="1" dirty="0" err="1">
                <a:latin typeface="Arial" pitchFamily="34" charset="0"/>
                <a:cs typeface="Arial" pitchFamily="34" charset="0"/>
              </a:rPr>
              <a:t>dept</a:t>
            </a:r>
            <a:r>
              <a:rPr lang="en-GB" sz="1800" b="1" dirty="0">
                <a:latin typeface="Arial" pitchFamily="34" charset="0"/>
                <a:cs typeface="Arial" pitchFamily="34" charset="0"/>
              </a:rPr>
              <a:t> d</a:t>
            </a:r>
          </a:p>
          <a:p>
            <a:pPr marL="0" indent="0">
              <a:buNone/>
            </a:pPr>
            <a:r>
              <a:rPr lang="en-GB" sz="1800" b="1" dirty="0">
                <a:latin typeface="Arial" pitchFamily="34" charset="0"/>
                <a:cs typeface="Arial" pitchFamily="34" charset="0"/>
              </a:rPr>
              <a:t>   WHERE </a:t>
            </a:r>
            <a:r>
              <a:rPr lang="en-GB" sz="1800" b="1" dirty="0" err="1">
                <a:latin typeface="Arial" pitchFamily="34" charset="0"/>
                <a:cs typeface="Arial" pitchFamily="34" charset="0"/>
              </a:rPr>
              <a:t>e.empno</a:t>
            </a:r>
            <a:r>
              <a:rPr lang="en-GB" sz="1800" b="1" dirty="0">
                <a:latin typeface="Arial" pitchFamily="34" charset="0"/>
                <a:cs typeface="Arial" pitchFamily="34" charset="0"/>
              </a:rPr>
              <a:t> = </a:t>
            </a:r>
            <a:r>
              <a:rPr lang="en-GB" sz="1800" b="1" i="1" dirty="0">
                <a:latin typeface="Arial" pitchFamily="34" charset="0"/>
                <a:cs typeface="Arial" pitchFamily="34" charset="0"/>
              </a:rPr>
              <a:t>7499</a:t>
            </a:r>
          </a:p>
          <a:p>
            <a:pPr marL="0" indent="0">
              <a:buNone/>
            </a:pPr>
            <a:r>
              <a:rPr lang="en-GB" sz="1800" b="1" dirty="0">
                <a:latin typeface="Arial" pitchFamily="34" charset="0"/>
                <a:cs typeface="Arial" pitchFamily="34" charset="0"/>
              </a:rPr>
              <a:t>AND </a:t>
            </a:r>
            <a:r>
              <a:rPr lang="en-GB" sz="1800" b="1" dirty="0" err="1">
                <a:latin typeface="Arial" pitchFamily="34" charset="0"/>
                <a:cs typeface="Arial" pitchFamily="34" charset="0"/>
              </a:rPr>
              <a:t>e.deptno</a:t>
            </a:r>
            <a:r>
              <a:rPr lang="en-GB" sz="1800" b="1" dirty="0">
                <a:latin typeface="Arial" pitchFamily="34" charset="0"/>
                <a:cs typeface="Arial" pitchFamily="34" charset="0"/>
              </a:rPr>
              <a:t> = </a:t>
            </a:r>
            <a:r>
              <a:rPr lang="en-GB" sz="1800" b="1" dirty="0" err="1">
                <a:latin typeface="Arial" pitchFamily="34" charset="0"/>
                <a:cs typeface="Arial" pitchFamily="34" charset="0"/>
              </a:rPr>
              <a:t>d.deptno</a:t>
            </a:r>
            <a:r>
              <a:rPr lang="en-GB" sz="1800" b="1"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This is SQL selecting the department for an employee (7499).</a:t>
            </a:r>
          </a:p>
          <a:p>
            <a:pPr marL="0" indent="0">
              <a:buNone/>
            </a:pPr>
            <a:r>
              <a:rPr lang="en-GB" sz="1800" dirty="0">
                <a:latin typeface="Arial" pitchFamily="34" charset="0"/>
                <a:cs typeface="Arial" pitchFamily="34" charset="0"/>
              </a:rPr>
              <a:t>But we need to re-write this SQL for each employee we cant to find the department for.</a:t>
            </a:r>
          </a:p>
        </p:txBody>
      </p:sp>
    </p:spTree>
    <p:extLst>
      <p:ext uri="{BB962C8B-B14F-4D97-AF65-F5344CB8AC3E}">
        <p14:creationId xmlns:p14="http://schemas.microsoft.com/office/powerpoint/2010/main" val="116473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Lets look at some</a:t>
            </a:r>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12</a:t>
            </a:fld>
            <a:endParaRPr lang="en-US"/>
          </a:p>
        </p:txBody>
      </p:sp>
      <p:sp>
        <p:nvSpPr>
          <p:cNvPr id="3" name="Content Placeholder 2"/>
          <p:cNvSpPr>
            <a:spLocks noGrp="1"/>
          </p:cNvSpPr>
          <p:nvPr>
            <p:ph sz="quarter" idx="1"/>
          </p:nvPr>
        </p:nvSpPr>
        <p:spPr>
          <a:xfrm>
            <a:off x="683568" y="1772816"/>
            <a:ext cx="7772400" cy="4114800"/>
          </a:xfrm>
        </p:spPr>
        <p:txBody>
          <a:bodyPr>
            <a:normAutofit/>
          </a:bodyPr>
          <a:lstStyle/>
          <a:p>
            <a:pPr marL="0" indent="0">
              <a:buNone/>
            </a:pPr>
            <a:endParaRPr lang="en-GB" sz="1800" dirty="0">
              <a:latin typeface="Arial" pitchFamily="34" charset="0"/>
              <a:cs typeface="Arial" pitchFamily="34" charset="0"/>
            </a:endParaRPr>
          </a:p>
          <a:p>
            <a:pPr marL="0" indent="0">
              <a:buNone/>
            </a:pPr>
            <a:r>
              <a:rPr lang="en-GB" sz="1800" b="1" dirty="0">
                <a:latin typeface="Arial" pitchFamily="34" charset="0"/>
                <a:cs typeface="Arial" pitchFamily="34" charset="0"/>
              </a:rPr>
              <a:t>SELECT </a:t>
            </a:r>
            <a:r>
              <a:rPr lang="en-GB" sz="1800" b="1" dirty="0" err="1">
                <a:latin typeface="Arial" pitchFamily="34" charset="0"/>
                <a:cs typeface="Arial" pitchFamily="34" charset="0"/>
              </a:rPr>
              <a:t>e.empno</a:t>
            </a:r>
            <a:r>
              <a:rPr lang="en-GB" sz="1800" b="1" dirty="0">
                <a:latin typeface="Arial" pitchFamily="34" charset="0"/>
                <a:cs typeface="Arial" pitchFamily="34" charset="0"/>
              </a:rPr>
              <a:t>, </a:t>
            </a:r>
            <a:r>
              <a:rPr lang="en-GB" sz="1800" b="1" dirty="0" err="1">
                <a:latin typeface="Arial" pitchFamily="34" charset="0"/>
                <a:cs typeface="Arial" pitchFamily="34" charset="0"/>
              </a:rPr>
              <a:t>e.ename</a:t>
            </a:r>
            <a:r>
              <a:rPr lang="en-GB" sz="1800" b="1" dirty="0">
                <a:latin typeface="Arial" pitchFamily="34" charset="0"/>
                <a:cs typeface="Arial" pitchFamily="34" charset="0"/>
              </a:rPr>
              <a:t>, </a:t>
            </a:r>
            <a:r>
              <a:rPr lang="en-GB" sz="1800" b="1" dirty="0" err="1">
                <a:latin typeface="Arial" pitchFamily="34" charset="0"/>
                <a:cs typeface="Arial" pitchFamily="34" charset="0"/>
              </a:rPr>
              <a:t>d.dname</a:t>
            </a:r>
            <a:endParaRPr lang="en-GB" sz="1800" b="1" dirty="0">
              <a:latin typeface="Arial" pitchFamily="34" charset="0"/>
              <a:cs typeface="Arial" pitchFamily="34" charset="0"/>
            </a:endParaRPr>
          </a:p>
          <a:p>
            <a:pPr marL="0" indent="0">
              <a:buNone/>
            </a:pPr>
            <a:r>
              <a:rPr lang="en-GB" sz="1800" b="1" dirty="0">
                <a:latin typeface="Arial" pitchFamily="34" charset="0"/>
                <a:cs typeface="Arial" pitchFamily="34" charset="0"/>
              </a:rPr>
              <a:t>FROM emp1 e, </a:t>
            </a:r>
            <a:r>
              <a:rPr lang="en-GB" sz="1800" b="1" dirty="0" err="1">
                <a:latin typeface="Arial" pitchFamily="34" charset="0"/>
                <a:cs typeface="Arial" pitchFamily="34" charset="0"/>
              </a:rPr>
              <a:t>dept</a:t>
            </a:r>
            <a:r>
              <a:rPr lang="en-GB" sz="1800" b="1" dirty="0">
                <a:latin typeface="Arial" pitchFamily="34" charset="0"/>
                <a:cs typeface="Arial" pitchFamily="34" charset="0"/>
              </a:rPr>
              <a:t> d</a:t>
            </a:r>
          </a:p>
          <a:p>
            <a:pPr marL="0" indent="0">
              <a:buNone/>
            </a:pPr>
            <a:r>
              <a:rPr lang="en-GB" sz="1800" b="1" dirty="0">
                <a:latin typeface="Arial" pitchFamily="34" charset="0"/>
                <a:cs typeface="Arial" pitchFamily="34" charset="0"/>
              </a:rPr>
              <a:t>   WHERE </a:t>
            </a:r>
            <a:r>
              <a:rPr lang="en-GB" sz="1800" b="1" dirty="0" err="1">
                <a:latin typeface="Arial" pitchFamily="34" charset="0"/>
                <a:cs typeface="Arial" pitchFamily="34" charset="0"/>
              </a:rPr>
              <a:t>e.empno</a:t>
            </a:r>
            <a:r>
              <a:rPr lang="en-GB" sz="1800" b="1" dirty="0">
                <a:latin typeface="Arial" pitchFamily="34" charset="0"/>
                <a:cs typeface="Arial" pitchFamily="34" charset="0"/>
              </a:rPr>
              <a:t> = </a:t>
            </a:r>
            <a:r>
              <a:rPr lang="en-GB" sz="1800" b="1" i="1" dirty="0">
                <a:latin typeface="Arial" pitchFamily="34" charset="0"/>
                <a:cs typeface="Arial" pitchFamily="34" charset="0"/>
              </a:rPr>
              <a:t>:</a:t>
            </a:r>
            <a:r>
              <a:rPr lang="en-GB" sz="1800" b="1" i="1" dirty="0" err="1">
                <a:latin typeface="Arial" pitchFamily="34" charset="0"/>
                <a:cs typeface="Arial" pitchFamily="34" charset="0"/>
              </a:rPr>
              <a:t>g_empid</a:t>
            </a:r>
            <a:endParaRPr lang="en-GB" sz="1800" b="1" i="1" dirty="0">
              <a:latin typeface="Arial" pitchFamily="34" charset="0"/>
              <a:cs typeface="Arial" pitchFamily="34" charset="0"/>
            </a:endParaRPr>
          </a:p>
          <a:p>
            <a:pPr marL="0" indent="0">
              <a:buNone/>
            </a:pPr>
            <a:r>
              <a:rPr lang="en-GB" sz="1800" b="1" dirty="0">
                <a:latin typeface="Arial" pitchFamily="34" charset="0"/>
                <a:cs typeface="Arial" pitchFamily="34" charset="0"/>
              </a:rPr>
              <a:t>AND </a:t>
            </a:r>
            <a:r>
              <a:rPr lang="en-GB" sz="1800" b="1" dirty="0" err="1">
                <a:latin typeface="Arial" pitchFamily="34" charset="0"/>
                <a:cs typeface="Arial" pitchFamily="34" charset="0"/>
              </a:rPr>
              <a:t>e.deptno</a:t>
            </a:r>
            <a:r>
              <a:rPr lang="en-GB" sz="1800" b="1" dirty="0">
                <a:latin typeface="Arial" pitchFamily="34" charset="0"/>
                <a:cs typeface="Arial" pitchFamily="34" charset="0"/>
              </a:rPr>
              <a:t> = </a:t>
            </a:r>
            <a:r>
              <a:rPr lang="en-GB" sz="1800" b="1" dirty="0" err="1">
                <a:latin typeface="Arial" pitchFamily="34" charset="0"/>
                <a:cs typeface="Arial" pitchFamily="34" charset="0"/>
              </a:rPr>
              <a:t>d.deptno</a:t>
            </a:r>
            <a:r>
              <a:rPr lang="en-GB" sz="1800" b="1"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This code, when run in SQL commands prompts us to enter a value for </a:t>
            </a:r>
            <a:r>
              <a:rPr lang="en-GB" sz="1800" dirty="0" err="1">
                <a:latin typeface="Arial" pitchFamily="34" charset="0"/>
                <a:cs typeface="Arial" pitchFamily="34" charset="0"/>
              </a:rPr>
              <a:t>g_empid</a:t>
            </a:r>
            <a:r>
              <a:rPr lang="en-GB" sz="1800" dirty="0">
                <a:latin typeface="Arial" pitchFamily="34" charset="0"/>
                <a:cs typeface="Arial" pitchFamily="34" charset="0"/>
              </a:rPr>
              <a:t>, and uses it.</a:t>
            </a:r>
          </a:p>
          <a:p>
            <a:pPr marL="0" indent="0">
              <a:buNone/>
            </a:pPr>
            <a:r>
              <a:rPr lang="en-GB" sz="1800" dirty="0">
                <a:latin typeface="Arial" pitchFamily="34" charset="0"/>
                <a:cs typeface="Arial" pitchFamily="34" charset="0"/>
              </a:rPr>
              <a:t>* It can also pick up the field from an apex application and use that.</a:t>
            </a:r>
          </a:p>
        </p:txBody>
      </p:sp>
    </p:spTree>
    <p:extLst>
      <p:ext uri="{BB962C8B-B14F-4D97-AF65-F5344CB8AC3E}">
        <p14:creationId xmlns:p14="http://schemas.microsoft.com/office/powerpoint/2010/main" val="428884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 to this, PL/SQL</a:t>
            </a:r>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13</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SELECT </a:t>
            </a:r>
            <a:r>
              <a:rPr lang="en-GB" sz="1800" dirty="0" err="1">
                <a:latin typeface="Arial" pitchFamily="34" charset="0"/>
                <a:cs typeface="Arial" pitchFamily="34" charset="0"/>
              </a:rPr>
              <a:t>e.empno</a:t>
            </a:r>
            <a:r>
              <a:rPr lang="en-GB" sz="1800" dirty="0">
                <a:latin typeface="Arial" pitchFamily="34" charset="0"/>
                <a:cs typeface="Arial" pitchFamily="34" charset="0"/>
              </a:rPr>
              <a:t>, </a:t>
            </a:r>
            <a:r>
              <a:rPr lang="en-GB" sz="1800" dirty="0" err="1">
                <a:latin typeface="Arial" pitchFamily="34" charset="0"/>
                <a:cs typeface="Arial" pitchFamily="34" charset="0"/>
              </a:rPr>
              <a:t>e.ename</a:t>
            </a:r>
            <a:r>
              <a:rPr lang="en-GB" sz="1800" dirty="0">
                <a:latin typeface="Arial" pitchFamily="34" charset="0"/>
                <a:cs typeface="Arial" pitchFamily="34" charset="0"/>
              </a:rPr>
              <a:t>, </a:t>
            </a:r>
            <a:r>
              <a:rPr lang="en-GB" sz="1800" dirty="0" err="1">
                <a:latin typeface="Arial" pitchFamily="34" charset="0"/>
                <a:cs typeface="Arial" pitchFamily="34" charset="0"/>
              </a:rPr>
              <a:t>d.dname</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   INTO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p>
          <a:p>
            <a:pPr marL="0" indent="0">
              <a:buNone/>
            </a:pPr>
            <a:r>
              <a:rPr lang="en-GB" sz="1800" dirty="0">
                <a:latin typeface="Arial" pitchFamily="34" charset="0"/>
                <a:cs typeface="Arial" pitchFamily="34" charset="0"/>
              </a:rPr>
              <a:t>FROM emp1 e, </a:t>
            </a:r>
            <a:r>
              <a:rPr lang="en-GB" sz="1800" dirty="0" err="1">
                <a:latin typeface="Arial" pitchFamily="34" charset="0"/>
                <a:cs typeface="Arial" pitchFamily="34" charset="0"/>
              </a:rPr>
              <a:t>dept</a:t>
            </a:r>
            <a:r>
              <a:rPr lang="en-GB" sz="1800" dirty="0">
                <a:latin typeface="Arial" pitchFamily="34" charset="0"/>
                <a:cs typeface="Arial" pitchFamily="34" charset="0"/>
              </a:rPr>
              <a:t> d</a:t>
            </a:r>
          </a:p>
          <a:p>
            <a:pPr marL="0" indent="0">
              <a:buNone/>
            </a:pPr>
            <a:r>
              <a:rPr lang="en-GB" sz="1800" dirty="0">
                <a:latin typeface="Arial" pitchFamily="34" charset="0"/>
                <a:cs typeface="Arial" pitchFamily="34" charset="0"/>
              </a:rPr>
              <a:t>   WHERE </a:t>
            </a:r>
            <a:r>
              <a:rPr lang="en-GB" sz="1800" dirty="0" err="1">
                <a:latin typeface="Arial" pitchFamily="34" charset="0"/>
                <a:cs typeface="Arial" pitchFamily="34" charset="0"/>
              </a:rPr>
              <a:t>e.empno</a:t>
            </a:r>
            <a:r>
              <a:rPr lang="en-GB" sz="1800" dirty="0">
                <a:latin typeface="Arial" pitchFamily="34" charset="0"/>
                <a:cs typeface="Arial" pitchFamily="34" charset="0"/>
              </a:rPr>
              <a:t> = :</a:t>
            </a:r>
            <a:r>
              <a:rPr lang="en-GB" sz="1800" dirty="0" err="1">
                <a:latin typeface="Arial" pitchFamily="34" charset="0"/>
                <a:cs typeface="Arial" pitchFamily="34" charset="0"/>
              </a:rPr>
              <a:t>g_empid</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AND </a:t>
            </a:r>
            <a:r>
              <a:rPr lang="en-GB" sz="1800" dirty="0" err="1">
                <a:latin typeface="Arial" pitchFamily="34" charset="0"/>
                <a:cs typeface="Arial" pitchFamily="34" charset="0"/>
              </a:rPr>
              <a:t>e.deptno</a:t>
            </a:r>
            <a:r>
              <a:rPr lang="en-GB" sz="1800" dirty="0">
                <a:latin typeface="Arial" pitchFamily="34" charset="0"/>
                <a:cs typeface="Arial" pitchFamily="34" charset="0"/>
              </a:rPr>
              <a:t> = </a:t>
            </a:r>
            <a:r>
              <a:rPr lang="en-GB" sz="1800" dirty="0" err="1">
                <a:latin typeface="Arial" pitchFamily="34" charset="0"/>
                <a:cs typeface="Arial" pitchFamily="34" charset="0"/>
              </a:rPr>
              <a:t>d.deptno</a:t>
            </a:r>
            <a:r>
              <a:rPr lang="en-GB" sz="1800"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dirty="0">
                <a:latin typeface="Arial" pitchFamily="34" charset="0"/>
                <a:cs typeface="Arial" pitchFamily="34" charset="0"/>
              </a:rPr>
              <a:t>END;</a:t>
            </a:r>
          </a:p>
        </p:txBody>
      </p:sp>
    </p:spTree>
    <p:extLst>
      <p:ext uri="{BB962C8B-B14F-4D97-AF65-F5344CB8AC3E}">
        <p14:creationId xmlns:p14="http://schemas.microsoft.com/office/powerpoint/2010/main" val="3185821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 to this, PL/SQL</a:t>
            </a:r>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14</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b="1"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b="1"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SELECT </a:t>
            </a:r>
            <a:r>
              <a:rPr lang="en-GB" sz="1800" dirty="0" err="1">
                <a:latin typeface="Arial" pitchFamily="34" charset="0"/>
                <a:cs typeface="Arial" pitchFamily="34" charset="0"/>
              </a:rPr>
              <a:t>e.empno</a:t>
            </a:r>
            <a:r>
              <a:rPr lang="en-GB" sz="1800" dirty="0">
                <a:latin typeface="Arial" pitchFamily="34" charset="0"/>
                <a:cs typeface="Arial" pitchFamily="34" charset="0"/>
              </a:rPr>
              <a:t>, </a:t>
            </a:r>
            <a:r>
              <a:rPr lang="en-GB" sz="1800" dirty="0" err="1">
                <a:latin typeface="Arial" pitchFamily="34" charset="0"/>
                <a:cs typeface="Arial" pitchFamily="34" charset="0"/>
              </a:rPr>
              <a:t>e.ename</a:t>
            </a:r>
            <a:r>
              <a:rPr lang="en-GB" sz="1800" dirty="0">
                <a:latin typeface="Arial" pitchFamily="34" charset="0"/>
                <a:cs typeface="Arial" pitchFamily="34" charset="0"/>
              </a:rPr>
              <a:t>, </a:t>
            </a:r>
            <a:r>
              <a:rPr lang="en-GB" sz="1800" dirty="0" err="1">
                <a:latin typeface="Arial" pitchFamily="34" charset="0"/>
                <a:cs typeface="Arial" pitchFamily="34" charset="0"/>
              </a:rPr>
              <a:t>d.dname</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   INTO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p>
          <a:p>
            <a:pPr marL="0" indent="0">
              <a:buNone/>
            </a:pPr>
            <a:r>
              <a:rPr lang="en-GB" sz="1800" dirty="0">
                <a:latin typeface="Arial" pitchFamily="34" charset="0"/>
                <a:cs typeface="Arial" pitchFamily="34" charset="0"/>
              </a:rPr>
              <a:t>FROM emp1 e, </a:t>
            </a:r>
            <a:r>
              <a:rPr lang="en-GB" sz="1800" dirty="0" err="1">
                <a:latin typeface="Arial" pitchFamily="34" charset="0"/>
                <a:cs typeface="Arial" pitchFamily="34" charset="0"/>
              </a:rPr>
              <a:t>dept</a:t>
            </a:r>
            <a:r>
              <a:rPr lang="en-GB" sz="1800" dirty="0">
                <a:latin typeface="Arial" pitchFamily="34" charset="0"/>
                <a:cs typeface="Arial" pitchFamily="34" charset="0"/>
              </a:rPr>
              <a:t> d</a:t>
            </a:r>
          </a:p>
          <a:p>
            <a:pPr marL="0" indent="0">
              <a:buNone/>
            </a:pPr>
            <a:r>
              <a:rPr lang="en-GB" sz="1800" dirty="0">
                <a:latin typeface="Arial" pitchFamily="34" charset="0"/>
                <a:cs typeface="Arial" pitchFamily="34" charset="0"/>
              </a:rPr>
              <a:t>   WHERE </a:t>
            </a:r>
            <a:r>
              <a:rPr lang="en-GB" sz="1800" dirty="0" err="1">
                <a:latin typeface="Arial" pitchFamily="34" charset="0"/>
                <a:cs typeface="Arial" pitchFamily="34" charset="0"/>
              </a:rPr>
              <a:t>e.empno</a:t>
            </a:r>
            <a:r>
              <a:rPr lang="en-GB" sz="1800" dirty="0">
                <a:latin typeface="Arial" pitchFamily="34" charset="0"/>
                <a:cs typeface="Arial" pitchFamily="34" charset="0"/>
              </a:rPr>
              <a:t> = :</a:t>
            </a:r>
            <a:r>
              <a:rPr lang="en-GB" sz="1800" dirty="0" err="1">
                <a:latin typeface="Arial" pitchFamily="34" charset="0"/>
                <a:cs typeface="Arial" pitchFamily="34" charset="0"/>
              </a:rPr>
              <a:t>g_empid</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AND </a:t>
            </a:r>
            <a:r>
              <a:rPr lang="en-GB" sz="1800" dirty="0" err="1">
                <a:latin typeface="Arial" pitchFamily="34" charset="0"/>
                <a:cs typeface="Arial" pitchFamily="34" charset="0"/>
              </a:rPr>
              <a:t>e.deptno</a:t>
            </a:r>
            <a:r>
              <a:rPr lang="en-GB" sz="1800" dirty="0">
                <a:latin typeface="Arial" pitchFamily="34" charset="0"/>
                <a:cs typeface="Arial" pitchFamily="34" charset="0"/>
              </a:rPr>
              <a:t> = </a:t>
            </a:r>
            <a:r>
              <a:rPr lang="en-GB" sz="1800" dirty="0" err="1">
                <a:latin typeface="Arial" pitchFamily="34" charset="0"/>
                <a:cs typeface="Arial" pitchFamily="34" charset="0"/>
              </a:rPr>
              <a:t>d.deptno</a:t>
            </a:r>
            <a:r>
              <a:rPr lang="en-GB" sz="1800"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b="1" dirty="0">
                <a:latin typeface="Arial" pitchFamily="34" charset="0"/>
                <a:cs typeface="Arial" pitchFamily="34" charset="0"/>
              </a:rPr>
              <a:t>END;</a:t>
            </a:r>
          </a:p>
        </p:txBody>
      </p:sp>
      <p:sp>
        <p:nvSpPr>
          <p:cNvPr id="5" name="Rectangle 4"/>
          <p:cNvSpPr/>
          <p:nvPr/>
        </p:nvSpPr>
        <p:spPr>
          <a:xfrm>
            <a:off x="683568" y="1628800"/>
            <a:ext cx="1440160" cy="504056"/>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683568" y="2564904"/>
            <a:ext cx="1440160" cy="504056"/>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83568" y="5445224"/>
            <a:ext cx="1440160" cy="504056"/>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148064" y="1988840"/>
            <a:ext cx="2232248" cy="1038397"/>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148064" y="2184872"/>
            <a:ext cx="2448272" cy="646331"/>
          </a:xfrm>
          <a:prstGeom prst="rect">
            <a:avLst/>
          </a:prstGeom>
          <a:noFill/>
        </p:spPr>
        <p:txBody>
          <a:bodyPr wrap="square" rtlCol="0">
            <a:spAutoFit/>
          </a:bodyPr>
          <a:lstStyle/>
          <a:p>
            <a:r>
              <a:rPr lang="en-GB" dirty="0"/>
              <a:t>Declare/Begin/End – structure of PL/SQL</a:t>
            </a:r>
          </a:p>
        </p:txBody>
      </p:sp>
    </p:spTree>
    <p:extLst>
      <p:ext uri="{BB962C8B-B14F-4D97-AF65-F5344CB8AC3E}">
        <p14:creationId xmlns:p14="http://schemas.microsoft.com/office/powerpoint/2010/main" val="720161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 to this, PL/SQL</a:t>
            </a:r>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15</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b="1"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b="1"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SELECT </a:t>
            </a:r>
            <a:r>
              <a:rPr lang="en-GB" sz="1800" dirty="0" err="1">
                <a:latin typeface="Arial" pitchFamily="34" charset="0"/>
                <a:cs typeface="Arial" pitchFamily="34" charset="0"/>
              </a:rPr>
              <a:t>e.empno</a:t>
            </a:r>
            <a:r>
              <a:rPr lang="en-GB" sz="1800" dirty="0">
                <a:latin typeface="Arial" pitchFamily="34" charset="0"/>
                <a:cs typeface="Arial" pitchFamily="34" charset="0"/>
              </a:rPr>
              <a:t>, </a:t>
            </a:r>
            <a:r>
              <a:rPr lang="en-GB" sz="1800" dirty="0" err="1">
                <a:latin typeface="Arial" pitchFamily="34" charset="0"/>
                <a:cs typeface="Arial" pitchFamily="34" charset="0"/>
              </a:rPr>
              <a:t>e.ename</a:t>
            </a:r>
            <a:r>
              <a:rPr lang="en-GB" sz="1800" dirty="0">
                <a:latin typeface="Arial" pitchFamily="34" charset="0"/>
                <a:cs typeface="Arial" pitchFamily="34" charset="0"/>
              </a:rPr>
              <a:t>, </a:t>
            </a:r>
            <a:r>
              <a:rPr lang="en-GB" sz="1800" dirty="0" err="1">
                <a:latin typeface="Arial" pitchFamily="34" charset="0"/>
                <a:cs typeface="Arial" pitchFamily="34" charset="0"/>
              </a:rPr>
              <a:t>d.dname</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   INTO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p>
          <a:p>
            <a:pPr marL="0" indent="0">
              <a:buNone/>
            </a:pPr>
            <a:r>
              <a:rPr lang="en-GB" sz="1800" dirty="0">
                <a:latin typeface="Arial" pitchFamily="34" charset="0"/>
                <a:cs typeface="Arial" pitchFamily="34" charset="0"/>
              </a:rPr>
              <a:t>FROM emp1 e, </a:t>
            </a:r>
            <a:r>
              <a:rPr lang="en-GB" sz="1800" dirty="0" err="1">
                <a:latin typeface="Arial" pitchFamily="34" charset="0"/>
                <a:cs typeface="Arial" pitchFamily="34" charset="0"/>
              </a:rPr>
              <a:t>dept</a:t>
            </a:r>
            <a:r>
              <a:rPr lang="en-GB" sz="1800" dirty="0">
                <a:latin typeface="Arial" pitchFamily="34" charset="0"/>
                <a:cs typeface="Arial" pitchFamily="34" charset="0"/>
              </a:rPr>
              <a:t> d</a:t>
            </a:r>
          </a:p>
          <a:p>
            <a:pPr marL="0" indent="0">
              <a:buNone/>
            </a:pPr>
            <a:r>
              <a:rPr lang="en-GB" sz="1800" dirty="0">
                <a:latin typeface="Arial" pitchFamily="34" charset="0"/>
                <a:cs typeface="Arial" pitchFamily="34" charset="0"/>
              </a:rPr>
              <a:t>   WHERE </a:t>
            </a:r>
            <a:r>
              <a:rPr lang="en-GB" sz="1800" dirty="0" err="1">
                <a:latin typeface="Arial" pitchFamily="34" charset="0"/>
                <a:cs typeface="Arial" pitchFamily="34" charset="0"/>
              </a:rPr>
              <a:t>e.empno</a:t>
            </a:r>
            <a:r>
              <a:rPr lang="en-GB" sz="1800" dirty="0">
                <a:latin typeface="Arial" pitchFamily="34" charset="0"/>
                <a:cs typeface="Arial" pitchFamily="34" charset="0"/>
              </a:rPr>
              <a:t> = :</a:t>
            </a:r>
            <a:r>
              <a:rPr lang="en-GB" sz="1800" dirty="0" err="1">
                <a:latin typeface="Arial" pitchFamily="34" charset="0"/>
                <a:cs typeface="Arial" pitchFamily="34" charset="0"/>
              </a:rPr>
              <a:t>g_empid</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AND </a:t>
            </a:r>
            <a:r>
              <a:rPr lang="en-GB" sz="1800" dirty="0" err="1">
                <a:latin typeface="Arial" pitchFamily="34" charset="0"/>
                <a:cs typeface="Arial" pitchFamily="34" charset="0"/>
              </a:rPr>
              <a:t>e.deptno</a:t>
            </a:r>
            <a:r>
              <a:rPr lang="en-GB" sz="1800" dirty="0">
                <a:latin typeface="Arial" pitchFamily="34" charset="0"/>
                <a:cs typeface="Arial" pitchFamily="34" charset="0"/>
              </a:rPr>
              <a:t> = </a:t>
            </a:r>
            <a:r>
              <a:rPr lang="en-GB" sz="1800" dirty="0" err="1">
                <a:latin typeface="Arial" pitchFamily="34" charset="0"/>
                <a:cs typeface="Arial" pitchFamily="34" charset="0"/>
              </a:rPr>
              <a:t>d.deptno</a:t>
            </a:r>
            <a:r>
              <a:rPr lang="en-GB" sz="1800"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b="1" dirty="0">
                <a:latin typeface="Arial" pitchFamily="34" charset="0"/>
                <a:cs typeface="Arial" pitchFamily="34" charset="0"/>
              </a:rPr>
              <a:t>END;</a:t>
            </a:r>
          </a:p>
        </p:txBody>
      </p:sp>
      <p:sp>
        <p:nvSpPr>
          <p:cNvPr id="5" name="Rectangle 4"/>
          <p:cNvSpPr/>
          <p:nvPr/>
        </p:nvSpPr>
        <p:spPr>
          <a:xfrm>
            <a:off x="755576" y="2012474"/>
            <a:ext cx="3168352" cy="696446"/>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1403648" y="3356992"/>
            <a:ext cx="3384376" cy="36004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148064" y="2174579"/>
            <a:ext cx="2232248" cy="1038397"/>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148064" y="2184872"/>
            <a:ext cx="2448272" cy="923330"/>
          </a:xfrm>
          <a:prstGeom prst="rect">
            <a:avLst/>
          </a:prstGeom>
          <a:noFill/>
        </p:spPr>
        <p:txBody>
          <a:bodyPr wrap="square" rtlCol="0">
            <a:spAutoFit/>
          </a:bodyPr>
          <a:lstStyle/>
          <a:p>
            <a:r>
              <a:rPr lang="en-GB" dirty="0"/>
              <a:t>These are variables.</a:t>
            </a:r>
          </a:p>
          <a:p>
            <a:r>
              <a:rPr lang="en-GB" dirty="0"/>
              <a:t>Local variables</a:t>
            </a:r>
          </a:p>
          <a:p>
            <a:r>
              <a:rPr lang="en-GB" dirty="0"/>
              <a:t>lv_</a:t>
            </a:r>
          </a:p>
        </p:txBody>
      </p:sp>
      <p:sp>
        <p:nvSpPr>
          <p:cNvPr id="10" name="Rectangle 9"/>
          <p:cNvSpPr/>
          <p:nvPr/>
        </p:nvSpPr>
        <p:spPr>
          <a:xfrm>
            <a:off x="4283968" y="4437112"/>
            <a:ext cx="1152128" cy="36004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55576" y="4643702"/>
            <a:ext cx="1152128" cy="36004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65103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 to this, PL/SQL</a:t>
            </a:r>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16</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b="1"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b="1"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SELECT </a:t>
            </a:r>
            <a:r>
              <a:rPr lang="en-GB" sz="1800" dirty="0" err="1">
                <a:latin typeface="Arial" pitchFamily="34" charset="0"/>
                <a:cs typeface="Arial" pitchFamily="34" charset="0"/>
              </a:rPr>
              <a:t>e.empno</a:t>
            </a:r>
            <a:r>
              <a:rPr lang="en-GB" sz="1800" dirty="0">
                <a:latin typeface="Arial" pitchFamily="34" charset="0"/>
                <a:cs typeface="Arial" pitchFamily="34" charset="0"/>
              </a:rPr>
              <a:t>, </a:t>
            </a:r>
            <a:r>
              <a:rPr lang="en-GB" sz="1800" dirty="0" err="1">
                <a:latin typeface="Arial" pitchFamily="34" charset="0"/>
                <a:cs typeface="Arial" pitchFamily="34" charset="0"/>
              </a:rPr>
              <a:t>e.ename</a:t>
            </a:r>
            <a:r>
              <a:rPr lang="en-GB" sz="1800" dirty="0">
                <a:latin typeface="Arial" pitchFamily="34" charset="0"/>
                <a:cs typeface="Arial" pitchFamily="34" charset="0"/>
              </a:rPr>
              <a:t>, </a:t>
            </a:r>
            <a:r>
              <a:rPr lang="en-GB" sz="1800" dirty="0" err="1">
                <a:latin typeface="Arial" pitchFamily="34" charset="0"/>
                <a:cs typeface="Arial" pitchFamily="34" charset="0"/>
              </a:rPr>
              <a:t>d.dname</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   INTO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p>
          <a:p>
            <a:pPr marL="0" indent="0">
              <a:buNone/>
            </a:pPr>
            <a:r>
              <a:rPr lang="en-GB" sz="1800" dirty="0">
                <a:latin typeface="Arial" pitchFamily="34" charset="0"/>
                <a:cs typeface="Arial" pitchFamily="34" charset="0"/>
              </a:rPr>
              <a:t>FROM emp1 e, </a:t>
            </a:r>
            <a:r>
              <a:rPr lang="en-GB" sz="1800" dirty="0" err="1">
                <a:latin typeface="Arial" pitchFamily="34" charset="0"/>
                <a:cs typeface="Arial" pitchFamily="34" charset="0"/>
              </a:rPr>
              <a:t>dept</a:t>
            </a:r>
            <a:r>
              <a:rPr lang="en-GB" sz="1800" dirty="0">
                <a:latin typeface="Arial" pitchFamily="34" charset="0"/>
                <a:cs typeface="Arial" pitchFamily="34" charset="0"/>
              </a:rPr>
              <a:t> d</a:t>
            </a:r>
          </a:p>
          <a:p>
            <a:pPr marL="0" indent="0">
              <a:buNone/>
            </a:pPr>
            <a:r>
              <a:rPr lang="en-GB" sz="1800" dirty="0">
                <a:latin typeface="Arial" pitchFamily="34" charset="0"/>
                <a:cs typeface="Arial" pitchFamily="34" charset="0"/>
              </a:rPr>
              <a:t>   WHERE </a:t>
            </a:r>
            <a:r>
              <a:rPr lang="en-GB" sz="1800" dirty="0" err="1">
                <a:latin typeface="Arial" pitchFamily="34" charset="0"/>
                <a:cs typeface="Arial" pitchFamily="34" charset="0"/>
              </a:rPr>
              <a:t>e.empno</a:t>
            </a:r>
            <a:r>
              <a:rPr lang="en-GB" sz="1800" dirty="0">
                <a:latin typeface="Arial" pitchFamily="34" charset="0"/>
                <a:cs typeface="Arial" pitchFamily="34" charset="0"/>
              </a:rPr>
              <a:t> = :</a:t>
            </a:r>
            <a:r>
              <a:rPr lang="en-GB" sz="1800" dirty="0" err="1">
                <a:latin typeface="Arial" pitchFamily="34" charset="0"/>
                <a:cs typeface="Arial" pitchFamily="34" charset="0"/>
              </a:rPr>
              <a:t>g_empid</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AND </a:t>
            </a:r>
            <a:r>
              <a:rPr lang="en-GB" sz="1800" dirty="0" err="1">
                <a:latin typeface="Arial" pitchFamily="34" charset="0"/>
                <a:cs typeface="Arial" pitchFamily="34" charset="0"/>
              </a:rPr>
              <a:t>e.deptno</a:t>
            </a:r>
            <a:r>
              <a:rPr lang="en-GB" sz="1800" dirty="0">
                <a:latin typeface="Arial" pitchFamily="34" charset="0"/>
                <a:cs typeface="Arial" pitchFamily="34" charset="0"/>
              </a:rPr>
              <a:t> = </a:t>
            </a:r>
            <a:r>
              <a:rPr lang="en-GB" sz="1800" dirty="0" err="1">
                <a:latin typeface="Arial" pitchFamily="34" charset="0"/>
                <a:cs typeface="Arial" pitchFamily="34" charset="0"/>
              </a:rPr>
              <a:t>d.deptno</a:t>
            </a:r>
            <a:r>
              <a:rPr lang="en-GB" sz="1800"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b="1" dirty="0">
                <a:latin typeface="Arial" pitchFamily="34" charset="0"/>
                <a:cs typeface="Arial" pitchFamily="34" charset="0"/>
              </a:rPr>
              <a:t>END;</a:t>
            </a:r>
          </a:p>
        </p:txBody>
      </p:sp>
      <p:sp>
        <p:nvSpPr>
          <p:cNvPr id="8" name="Rectangle 7"/>
          <p:cNvSpPr/>
          <p:nvPr/>
        </p:nvSpPr>
        <p:spPr>
          <a:xfrm>
            <a:off x="5148064" y="2174579"/>
            <a:ext cx="3600400" cy="1398437"/>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148064" y="2184872"/>
            <a:ext cx="3456384" cy="1200329"/>
          </a:xfrm>
          <a:prstGeom prst="rect">
            <a:avLst/>
          </a:prstGeom>
          <a:noFill/>
        </p:spPr>
        <p:txBody>
          <a:bodyPr wrap="square" rtlCol="0">
            <a:spAutoFit/>
          </a:bodyPr>
          <a:lstStyle/>
          <a:p>
            <a:r>
              <a:rPr lang="en-GB" dirty="0"/>
              <a:t>Exception is error handling.</a:t>
            </a:r>
          </a:p>
          <a:p>
            <a:r>
              <a:rPr lang="en-GB" dirty="0" err="1"/>
              <a:t>no_data_found</a:t>
            </a:r>
            <a:r>
              <a:rPr lang="en-GB" dirty="0"/>
              <a:t> is an oracle error constant. There are others – google!</a:t>
            </a:r>
          </a:p>
        </p:txBody>
      </p:sp>
      <p:sp>
        <p:nvSpPr>
          <p:cNvPr id="11" name="Rectangle 10"/>
          <p:cNvSpPr/>
          <p:nvPr/>
        </p:nvSpPr>
        <p:spPr>
          <a:xfrm>
            <a:off x="777356" y="4941168"/>
            <a:ext cx="2714523" cy="72008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6119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 to this, PL/SQL</a:t>
            </a:r>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17</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b="1"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b="1"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SELECT </a:t>
            </a:r>
            <a:r>
              <a:rPr lang="en-GB" sz="1800" dirty="0" err="1">
                <a:latin typeface="Arial" pitchFamily="34" charset="0"/>
                <a:cs typeface="Arial" pitchFamily="34" charset="0"/>
              </a:rPr>
              <a:t>e.empno</a:t>
            </a:r>
            <a:r>
              <a:rPr lang="en-GB" sz="1800" dirty="0">
                <a:latin typeface="Arial" pitchFamily="34" charset="0"/>
                <a:cs typeface="Arial" pitchFamily="34" charset="0"/>
              </a:rPr>
              <a:t>, </a:t>
            </a:r>
            <a:r>
              <a:rPr lang="en-GB" sz="1800" dirty="0" err="1">
                <a:latin typeface="Arial" pitchFamily="34" charset="0"/>
                <a:cs typeface="Arial" pitchFamily="34" charset="0"/>
              </a:rPr>
              <a:t>e.ename</a:t>
            </a:r>
            <a:r>
              <a:rPr lang="en-GB" sz="1800" dirty="0">
                <a:latin typeface="Arial" pitchFamily="34" charset="0"/>
                <a:cs typeface="Arial" pitchFamily="34" charset="0"/>
              </a:rPr>
              <a:t>, </a:t>
            </a:r>
            <a:r>
              <a:rPr lang="en-GB" sz="1800" dirty="0" err="1">
                <a:latin typeface="Arial" pitchFamily="34" charset="0"/>
                <a:cs typeface="Arial" pitchFamily="34" charset="0"/>
              </a:rPr>
              <a:t>d.dname</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   INTO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p>
          <a:p>
            <a:pPr marL="0" indent="0">
              <a:buNone/>
            </a:pPr>
            <a:r>
              <a:rPr lang="en-GB" sz="1800" dirty="0">
                <a:latin typeface="Arial" pitchFamily="34" charset="0"/>
                <a:cs typeface="Arial" pitchFamily="34" charset="0"/>
              </a:rPr>
              <a:t>FROM emp1 e, </a:t>
            </a:r>
            <a:r>
              <a:rPr lang="en-GB" sz="1800" dirty="0" err="1">
                <a:latin typeface="Arial" pitchFamily="34" charset="0"/>
                <a:cs typeface="Arial" pitchFamily="34" charset="0"/>
              </a:rPr>
              <a:t>dept</a:t>
            </a:r>
            <a:r>
              <a:rPr lang="en-GB" sz="1800" dirty="0">
                <a:latin typeface="Arial" pitchFamily="34" charset="0"/>
                <a:cs typeface="Arial" pitchFamily="34" charset="0"/>
              </a:rPr>
              <a:t> d</a:t>
            </a:r>
          </a:p>
          <a:p>
            <a:pPr marL="0" indent="0">
              <a:buNone/>
            </a:pPr>
            <a:r>
              <a:rPr lang="en-GB" sz="1800" dirty="0">
                <a:latin typeface="Arial" pitchFamily="34" charset="0"/>
                <a:cs typeface="Arial" pitchFamily="34" charset="0"/>
              </a:rPr>
              <a:t>   WHERE </a:t>
            </a:r>
            <a:r>
              <a:rPr lang="en-GB" sz="1800" dirty="0" err="1">
                <a:latin typeface="Arial" pitchFamily="34" charset="0"/>
                <a:cs typeface="Arial" pitchFamily="34" charset="0"/>
              </a:rPr>
              <a:t>e.empno</a:t>
            </a:r>
            <a:r>
              <a:rPr lang="en-GB" sz="1800" dirty="0">
                <a:latin typeface="Arial" pitchFamily="34" charset="0"/>
                <a:cs typeface="Arial" pitchFamily="34" charset="0"/>
              </a:rPr>
              <a:t> = :</a:t>
            </a:r>
            <a:r>
              <a:rPr lang="en-GB" sz="1800" dirty="0" err="1">
                <a:latin typeface="Arial" pitchFamily="34" charset="0"/>
                <a:cs typeface="Arial" pitchFamily="34" charset="0"/>
              </a:rPr>
              <a:t>g_empid</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AND </a:t>
            </a:r>
            <a:r>
              <a:rPr lang="en-GB" sz="1800" dirty="0" err="1">
                <a:latin typeface="Arial" pitchFamily="34" charset="0"/>
                <a:cs typeface="Arial" pitchFamily="34" charset="0"/>
              </a:rPr>
              <a:t>e.deptno</a:t>
            </a:r>
            <a:r>
              <a:rPr lang="en-GB" sz="1800" dirty="0">
                <a:latin typeface="Arial" pitchFamily="34" charset="0"/>
                <a:cs typeface="Arial" pitchFamily="34" charset="0"/>
              </a:rPr>
              <a:t> = </a:t>
            </a:r>
            <a:r>
              <a:rPr lang="en-GB" sz="1800" dirty="0" err="1">
                <a:latin typeface="Arial" pitchFamily="34" charset="0"/>
                <a:cs typeface="Arial" pitchFamily="34" charset="0"/>
              </a:rPr>
              <a:t>d.deptno</a:t>
            </a:r>
            <a:r>
              <a:rPr lang="en-GB" sz="1800"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b="1" dirty="0">
                <a:latin typeface="Arial" pitchFamily="34" charset="0"/>
                <a:cs typeface="Arial" pitchFamily="34" charset="0"/>
              </a:rPr>
              <a:t>END;</a:t>
            </a:r>
          </a:p>
        </p:txBody>
      </p:sp>
      <p:sp>
        <p:nvSpPr>
          <p:cNvPr id="8" name="Rectangle 7"/>
          <p:cNvSpPr/>
          <p:nvPr/>
        </p:nvSpPr>
        <p:spPr>
          <a:xfrm>
            <a:off x="5148064" y="2174579"/>
            <a:ext cx="3600400" cy="1686469"/>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5148064" y="2184872"/>
            <a:ext cx="3456384" cy="1477328"/>
          </a:xfrm>
          <a:prstGeom prst="rect">
            <a:avLst/>
          </a:prstGeom>
          <a:noFill/>
        </p:spPr>
        <p:txBody>
          <a:bodyPr wrap="square" rtlCol="0">
            <a:spAutoFit/>
          </a:bodyPr>
          <a:lstStyle/>
          <a:p>
            <a:r>
              <a:rPr lang="en-GB" dirty="0"/>
              <a:t>This is a recognised oracle command (use in SQL commands) to output,</a:t>
            </a:r>
          </a:p>
          <a:p>
            <a:r>
              <a:rPr lang="en-GB" dirty="0"/>
              <a:t>The pipes || are used to output the value of a variable</a:t>
            </a:r>
          </a:p>
        </p:txBody>
      </p:sp>
      <p:sp>
        <p:nvSpPr>
          <p:cNvPr id="11" name="Rectangle 10"/>
          <p:cNvSpPr/>
          <p:nvPr/>
        </p:nvSpPr>
        <p:spPr>
          <a:xfrm>
            <a:off x="683569" y="4437112"/>
            <a:ext cx="1944216" cy="36004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4112421" y="4449828"/>
            <a:ext cx="216024" cy="36004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flipH="1">
            <a:off x="2771800" y="2708920"/>
            <a:ext cx="2376264" cy="174090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305214" y="3579374"/>
            <a:ext cx="842850" cy="105047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850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vs. PL/SQL</a:t>
            </a:r>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18</a:t>
            </a:fld>
            <a:endParaRPr lang="en-US"/>
          </a:p>
        </p:txBody>
      </p:sp>
      <p:sp>
        <p:nvSpPr>
          <p:cNvPr id="3" name="Content Placeholder 2"/>
          <p:cNvSpPr>
            <a:spLocks noGrp="1"/>
          </p:cNvSpPr>
          <p:nvPr>
            <p:ph sz="quarter" idx="1"/>
          </p:nvPr>
        </p:nvSpPr>
        <p:spPr>
          <a:xfrm>
            <a:off x="685800" y="1772816"/>
            <a:ext cx="7772400" cy="4114800"/>
          </a:xfrm>
        </p:spPr>
        <p:txBody>
          <a:bodyPr>
            <a:normAutofit/>
          </a:bodyPr>
          <a:lstStyle/>
          <a:p>
            <a:pPr marL="0" indent="0">
              <a:buNone/>
            </a:pPr>
            <a:r>
              <a:rPr lang="en-GB" sz="1800" dirty="0">
                <a:latin typeface="Arial" pitchFamily="34" charset="0"/>
                <a:cs typeface="Arial" pitchFamily="34" charset="0"/>
              </a:rPr>
              <a:t>1. SQL is a data oriented language for selecting and manipulating sets of data. PL/SQL is a procedural language to create applications. </a:t>
            </a:r>
          </a:p>
          <a:p>
            <a:pPr marL="0" indent="0">
              <a:buNone/>
            </a:pPr>
            <a:r>
              <a:rPr lang="en-GB" sz="1800" dirty="0">
                <a:latin typeface="Arial" pitchFamily="34" charset="0"/>
                <a:cs typeface="Arial" pitchFamily="34" charset="0"/>
              </a:rPr>
              <a:t>2. SQL is used to code queries, DML  (Data Manipulation language) and DDL (Data definition Language) statements. PL/SQL is used to code program blocks, triggers, functions, procedures and packages.</a:t>
            </a:r>
          </a:p>
          <a:p>
            <a:pPr marL="0" indent="0">
              <a:buNone/>
            </a:pPr>
            <a:r>
              <a:rPr lang="en-GB" sz="1800" dirty="0">
                <a:latin typeface="Arial" pitchFamily="34" charset="0"/>
                <a:cs typeface="Arial" pitchFamily="34" charset="0"/>
              </a:rPr>
              <a:t>3. We can embed SQL in a PL/SQL program, but we cannot embed PL/SQL within a SQL statement.</a:t>
            </a:r>
          </a:p>
          <a:p>
            <a:endParaRPr lang="en-GB" dirty="0">
              <a:latin typeface="Arial" pitchFamily="34" charset="0"/>
              <a:cs typeface="Arial" pitchFamily="34" charset="0"/>
            </a:endParaRPr>
          </a:p>
        </p:txBody>
      </p:sp>
      <p:sp>
        <p:nvSpPr>
          <p:cNvPr id="5" name="Rectangle 4"/>
          <p:cNvSpPr/>
          <p:nvPr/>
        </p:nvSpPr>
        <p:spPr>
          <a:xfrm>
            <a:off x="539552" y="2996952"/>
            <a:ext cx="1944216" cy="36004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995936" y="4221088"/>
            <a:ext cx="3600400" cy="1686469"/>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3995936" y="4231381"/>
            <a:ext cx="3456384" cy="646331"/>
          </a:xfrm>
          <a:prstGeom prst="rect">
            <a:avLst/>
          </a:prstGeom>
          <a:noFill/>
        </p:spPr>
        <p:txBody>
          <a:bodyPr wrap="square" rtlCol="0">
            <a:spAutoFit/>
          </a:bodyPr>
          <a:lstStyle/>
          <a:p>
            <a:r>
              <a:rPr lang="en-GB" dirty="0"/>
              <a:t>This example I have just shown you is a program block.</a:t>
            </a:r>
          </a:p>
        </p:txBody>
      </p:sp>
    </p:spTree>
    <p:extLst>
      <p:ext uri="{BB962C8B-B14F-4D97-AF65-F5344CB8AC3E}">
        <p14:creationId xmlns:p14="http://schemas.microsoft.com/office/powerpoint/2010/main" val="1756608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301752" y="-171400"/>
            <a:ext cx="8534400" cy="1400200"/>
          </a:xfrm>
        </p:spPr>
        <p:txBody>
          <a:bodyPr>
            <a:normAutofit/>
          </a:bodyPr>
          <a:lstStyle/>
          <a:p>
            <a:r>
              <a:rPr lang="en-GB" altLang="en-US" dirty="0"/>
              <a:t>You could take my </a:t>
            </a:r>
            <a:r>
              <a:rPr lang="en-GB" altLang="en-US" dirty="0" err="1"/>
              <a:t>emp</a:t>
            </a:r>
            <a:r>
              <a:rPr lang="en-GB" altLang="en-US" dirty="0"/>
              <a:t>/</a:t>
            </a:r>
            <a:r>
              <a:rPr lang="en-GB" altLang="en-US" dirty="0" err="1"/>
              <a:t>dept</a:t>
            </a:r>
            <a:r>
              <a:rPr lang="en-GB" altLang="en-US" dirty="0"/>
              <a:t> example and edit it to:</a:t>
            </a:r>
          </a:p>
        </p:txBody>
      </p:sp>
      <p:sp>
        <p:nvSpPr>
          <p:cNvPr id="512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79AB1D2E-90A2-419B-9365-D430B462EA32}" type="slidenum">
              <a:rPr kumimoji="0" lang="en-US" altLang="en-US" sz="1400" smtClean="0"/>
              <a:pPr eaLnBrk="1" hangingPunct="1">
                <a:spcBef>
                  <a:spcPct val="50000"/>
                </a:spcBef>
                <a:buFontTx/>
                <a:buNone/>
              </a:pPr>
              <a:t>19</a:t>
            </a:fld>
            <a:endParaRPr kumimoji="0" lang="en-US" altLang="en-US" sz="1400"/>
          </a:p>
        </p:txBody>
      </p:sp>
      <p:sp>
        <p:nvSpPr>
          <p:cNvPr id="5124" name="Rectangle 3"/>
          <p:cNvSpPr>
            <a:spLocks noGrp="1" noChangeArrowheads="1"/>
          </p:cNvSpPr>
          <p:nvPr>
            <p:ph sz="quarter" idx="1"/>
          </p:nvPr>
        </p:nvSpPr>
        <p:spPr/>
        <p:txBody>
          <a:bodyPr>
            <a:normAutofit/>
          </a:bodyPr>
          <a:lstStyle/>
          <a:p>
            <a:pPr>
              <a:lnSpc>
                <a:spcPct val="90000"/>
              </a:lnSpc>
            </a:pPr>
            <a:r>
              <a:rPr lang="en-GB" altLang="en-US" sz="2800" dirty="0"/>
              <a:t>Show the caravan site for an employee</a:t>
            </a:r>
          </a:p>
          <a:p>
            <a:pPr>
              <a:lnSpc>
                <a:spcPct val="90000"/>
              </a:lnSpc>
            </a:pPr>
            <a:r>
              <a:rPr lang="en-GB" altLang="en-US" sz="2800" dirty="0"/>
              <a:t>Show the facility(s) for a caravan site</a:t>
            </a:r>
          </a:p>
          <a:p>
            <a:pPr>
              <a:lnSpc>
                <a:spcPct val="90000"/>
              </a:lnSpc>
            </a:pPr>
            <a:r>
              <a:rPr lang="en-GB" altLang="en-US" sz="2800" dirty="0"/>
              <a:t>And more …</a:t>
            </a:r>
          </a:p>
          <a:p>
            <a:pPr>
              <a:lnSpc>
                <a:spcPct val="90000"/>
              </a:lnSpc>
            </a:pPr>
            <a:endParaRPr lang="en-GB" altLang="en-US" sz="2800" dirty="0"/>
          </a:p>
          <a:p>
            <a:pPr>
              <a:lnSpc>
                <a:spcPct val="90000"/>
              </a:lnSpc>
            </a:pPr>
            <a:r>
              <a:rPr lang="en-GB" altLang="en-US" sz="2800" dirty="0"/>
              <a:t>Demo, in SQL commands</a:t>
            </a:r>
          </a:p>
          <a:p>
            <a:pPr>
              <a:lnSpc>
                <a:spcPct val="90000"/>
              </a:lnSpc>
            </a:pPr>
            <a:r>
              <a:rPr lang="en-GB" altLang="en-US" sz="2800" dirty="0"/>
              <a:t>Demo in Apex.</a:t>
            </a:r>
            <a:endParaRPr lang="en-GB" altLang="en-US" sz="2400" dirty="0"/>
          </a:p>
          <a:p>
            <a:pPr>
              <a:lnSpc>
                <a:spcPct val="90000"/>
              </a:lnSpc>
            </a:pPr>
            <a:endParaRPr lang="en-GB"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altLang="en-US"/>
              <a:t>PL/SQL Introduction</a:t>
            </a:r>
          </a:p>
        </p:txBody>
      </p:sp>
      <p:sp>
        <p:nvSpPr>
          <p:cNvPr id="4100" name="Slide Number Placeholder 3"/>
          <p:cNvSpPr>
            <a:spLocks noGrp="1"/>
          </p:cNvSpPr>
          <p:nvPr>
            <p:ph type="sldNum" sz="quarter" idx="12"/>
          </p:nvPr>
        </p:nvSpPr>
        <p:spPr>
          <a:noFill/>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5142256A-9293-4105-A238-747463C34CFA}" type="slidenum">
              <a:rPr lang="en-US" altLang="en-US" smtClean="0"/>
              <a:pPr eaLnBrk="1" hangingPunct="1"/>
              <a:t>2</a:t>
            </a:fld>
            <a:endParaRPr lang="en-US" altLang="en-US"/>
          </a:p>
        </p:txBody>
      </p:sp>
      <p:sp>
        <p:nvSpPr>
          <p:cNvPr id="4099" name="Content Placeholder 2"/>
          <p:cNvSpPr>
            <a:spLocks noGrp="1"/>
          </p:cNvSpPr>
          <p:nvPr>
            <p:ph sz="quarter" idx="1"/>
          </p:nvPr>
        </p:nvSpPr>
        <p:spPr/>
        <p:txBody>
          <a:bodyPr/>
          <a:lstStyle/>
          <a:p>
            <a:r>
              <a:rPr lang="en-GB" altLang="en-US" dirty="0"/>
              <a:t>Combines </a:t>
            </a:r>
            <a:r>
              <a:rPr lang="en-GB" altLang="en-US" b="1" dirty="0">
                <a:solidFill>
                  <a:srgbClr val="0070C0"/>
                </a:solidFill>
              </a:rPr>
              <a:t>SQL</a:t>
            </a:r>
            <a:r>
              <a:rPr lang="en-GB" altLang="en-US" dirty="0">
                <a:solidFill>
                  <a:srgbClr val="0070C0"/>
                </a:solidFill>
              </a:rPr>
              <a:t> </a:t>
            </a:r>
            <a:r>
              <a:rPr lang="en-GB" altLang="en-US" dirty="0"/>
              <a:t>non procedural data manipulation commands with </a:t>
            </a:r>
            <a:r>
              <a:rPr lang="en-GB" altLang="en-US" b="1" dirty="0">
                <a:solidFill>
                  <a:srgbClr val="0070C0"/>
                </a:solidFill>
              </a:rPr>
              <a:t>P</a:t>
            </a:r>
            <a:r>
              <a:rPr lang="en-GB" altLang="en-US" dirty="0"/>
              <a:t>rocedural </a:t>
            </a:r>
            <a:r>
              <a:rPr lang="en-GB" altLang="en-US" b="1" dirty="0">
                <a:solidFill>
                  <a:srgbClr val="0070C0"/>
                </a:solidFill>
              </a:rPr>
              <a:t>L</a:t>
            </a:r>
            <a:r>
              <a:rPr lang="en-GB" altLang="en-US" dirty="0"/>
              <a:t>anguage constructs </a:t>
            </a:r>
          </a:p>
          <a:p>
            <a:r>
              <a:rPr lang="en-GB" altLang="en-US" b="1" dirty="0">
                <a:solidFill>
                  <a:srgbClr val="0070C0"/>
                </a:solidFill>
              </a:rPr>
              <a:t>PL</a:t>
            </a:r>
            <a:r>
              <a:rPr lang="en-GB" altLang="en-US" dirty="0"/>
              <a:t> lets you use constants and variables, alter program flow and trap runtime errors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GB" altLang="en-US"/>
              <a:t>PL/SQL Introduction</a:t>
            </a:r>
          </a:p>
        </p:txBody>
      </p:sp>
      <p:sp>
        <p:nvSpPr>
          <p:cNvPr id="512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79AB1D2E-90A2-419B-9365-D430B462EA32}" type="slidenum">
              <a:rPr kumimoji="0" lang="en-US" altLang="en-US" sz="1400" smtClean="0"/>
              <a:pPr eaLnBrk="1" hangingPunct="1">
                <a:spcBef>
                  <a:spcPct val="50000"/>
                </a:spcBef>
                <a:buFontTx/>
                <a:buNone/>
              </a:pPr>
              <a:t>20</a:t>
            </a:fld>
            <a:endParaRPr kumimoji="0" lang="en-US" altLang="en-US" sz="1400"/>
          </a:p>
        </p:txBody>
      </p:sp>
      <p:sp>
        <p:nvSpPr>
          <p:cNvPr id="5124" name="Rectangle 3"/>
          <p:cNvSpPr>
            <a:spLocks noGrp="1" noChangeArrowheads="1"/>
          </p:cNvSpPr>
          <p:nvPr>
            <p:ph sz="quarter" idx="1"/>
          </p:nvPr>
        </p:nvSpPr>
        <p:spPr/>
        <p:txBody>
          <a:bodyPr>
            <a:normAutofit/>
          </a:bodyPr>
          <a:lstStyle/>
          <a:p>
            <a:pPr>
              <a:lnSpc>
                <a:spcPct val="90000"/>
              </a:lnSpc>
            </a:pPr>
            <a:r>
              <a:rPr lang="en-GB" altLang="en-US" sz="2800" dirty="0"/>
              <a:t>Why we need PL/SQL</a:t>
            </a:r>
          </a:p>
          <a:p>
            <a:pPr lvl="1">
              <a:lnSpc>
                <a:spcPct val="90000"/>
              </a:lnSpc>
            </a:pPr>
            <a:r>
              <a:rPr lang="en-GB" altLang="en-US" sz="2400" dirty="0"/>
              <a:t>Background</a:t>
            </a:r>
          </a:p>
          <a:p>
            <a:pPr lvl="1">
              <a:lnSpc>
                <a:spcPct val="90000"/>
              </a:lnSpc>
            </a:pPr>
            <a:r>
              <a:rPr lang="en-GB" altLang="en-US" sz="2400" dirty="0"/>
              <a:t>Structure</a:t>
            </a:r>
          </a:p>
          <a:p>
            <a:pPr lvl="1">
              <a:lnSpc>
                <a:spcPct val="90000"/>
              </a:lnSpc>
            </a:pPr>
            <a:r>
              <a:rPr lang="en-GB" altLang="en-US" sz="2400" dirty="0"/>
              <a:t>Syntax and constructs</a:t>
            </a:r>
          </a:p>
          <a:p>
            <a:pPr>
              <a:lnSpc>
                <a:spcPct val="90000"/>
              </a:lnSpc>
            </a:pPr>
            <a:r>
              <a:rPr lang="en-GB" altLang="en-US" sz="2800" dirty="0"/>
              <a:t>Server side triggers</a:t>
            </a:r>
          </a:p>
          <a:p>
            <a:pPr>
              <a:lnSpc>
                <a:spcPct val="90000"/>
              </a:lnSpc>
            </a:pPr>
            <a:r>
              <a:rPr lang="en-GB" altLang="en-US" sz="2800" dirty="0"/>
              <a:t>User defined exceptions</a:t>
            </a:r>
          </a:p>
          <a:p>
            <a:pPr>
              <a:lnSpc>
                <a:spcPct val="90000"/>
              </a:lnSpc>
            </a:pPr>
            <a:r>
              <a:rPr lang="en-GB" altLang="en-US" sz="2800" dirty="0"/>
              <a:t>How used</a:t>
            </a:r>
          </a:p>
          <a:p>
            <a:pPr lvl="1">
              <a:lnSpc>
                <a:spcPct val="90000"/>
              </a:lnSpc>
            </a:pPr>
            <a:r>
              <a:rPr lang="en-GB" altLang="en-US" sz="2400" dirty="0"/>
              <a:t>Packages, procedures and functions</a:t>
            </a:r>
          </a:p>
          <a:p>
            <a:pPr lvl="1">
              <a:lnSpc>
                <a:spcPct val="90000"/>
              </a:lnSpc>
            </a:pPr>
            <a:r>
              <a:rPr lang="en-GB" altLang="en-US" sz="2400" dirty="0"/>
              <a:t>Loops</a:t>
            </a:r>
          </a:p>
          <a:p>
            <a:pPr>
              <a:lnSpc>
                <a:spcPct val="90000"/>
              </a:lnSpc>
            </a:pPr>
            <a:endParaRPr lang="en-GB" altLang="en-US" sz="2800" dirty="0"/>
          </a:p>
        </p:txBody>
      </p:sp>
    </p:spTree>
    <p:extLst>
      <p:ext uri="{BB962C8B-B14F-4D97-AF65-F5344CB8AC3E}">
        <p14:creationId xmlns:p14="http://schemas.microsoft.com/office/powerpoint/2010/main" val="4039559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GB" altLang="en-US" b="1"/>
              <a:t>PL/SQL background</a:t>
            </a:r>
            <a:r>
              <a:rPr lang="en-GB" altLang="en-US"/>
              <a:t> </a:t>
            </a:r>
          </a:p>
        </p:txBody>
      </p:sp>
      <p:sp>
        <p:nvSpPr>
          <p:cNvPr id="6146"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A6D90B3B-3D8F-4931-92F4-C98030FD7648}" type="slidenum">
              <a:rPr kumimoji="0" lang="en-US" altLang="en-US" sz="1400" smtClean="0"/>
              <a:pPr eaLnBrk="1" hangingPunct="1">
                <a:spcBef>
                  <a:spcPct val="50000"/>
                </a:spcBef>
                <a:buFontTx/>
                <a:buNone/>
              </a:pPr>
              <a:t>21</a:t>
            </a:fld>
            <a:endParaRPr kumimoji="0" lang="en-US" altLang="en-US" sz="1400"/>
          </a:p>
        </p:txBody>
      </p:sp>
      <p:sp>
        <p:nvSpPr>
          <p:cNvPr id="6148" name="Rectangle 3"/>
          <p:cNvSpPr>
            <a:spLocks noGrp="1" noChangeArrowheads="1"/>
          </p:cNvSpPr>
          <p:nvPr>
            <p:ph sz="quarter" idx="1"/>
          </p:nvPr>
        </p:nvSpPr>
        <p:spPr>
          <a:xfrm>
            <a:off x="468313" y="1773238"/>
            <a:ext cx="8205787" cy="4114800"/>
          </a:xfrm>
        </p:spPr>
        <p:txBody>
          <a:bodyPr>
            <a:normAutofit lnSpcReduction="10000"/>
          </a:bodyPr>
          <a:lstStyle/>
          <a:p>
            <a:pPr>
              <a:lnSpc>
                <a:spcPct val="90000"/>
              </a:lnSpc>
            </a:pPr>
            <a:r>
              <a:rPr lang="en-GB" altLang="en-US" b="1"/>
              <a:t>Databases</a:t>
            </a:r>
            <a:r>
              <a:rPr lang="en-GB" altLang="en-US"/>
              <a:t> Module </a:t>
            </a:r>
          </a:p>
          <a:p>
            <a:pPr lvl="1">
              <a:lnSpc>
                <a:spcPct val="90000"/>
              </a:lnSpc>
            </a:pPr>
            <a:r>
              <a:rPr lang="en-GB" altLang="en-US"/>
              <a:t> used Oracle’s nonprocedural language SQL</a:t>
            </a:r>
          </a:p>
          <a:p>
            <a:pPr>
              <a:lnSpc>
                <a:spcPct val="90000"/>
              </a:lnSpc>
            </a:pPr>
            <a:r>
              <a:rPr lang="en-GB" altLang="en-US" b="1"/>
              <a:t>SQL (DDL and DML)</a:t>
            </a:r>
          </a:p>
          <a:p>
            <a:pPr lvl="1">
              <a:lnSpc>
                <a:spcPct val="90000"/>
              </a:lnSpc>
            </a:pPr>
            <a:r>
              <a:rPr lang="en-GB" altLang="en-US" sz="3200" b="1"/>
              <a:t>powerful</a:t>
            </a:r>
          </a:p>
          <a:p>
            <a:pPr lvl="1">
              <a:lnSpc>
                <a:spcPct val="90000"/>
              </a:lnSpc>
            </a:pPr>
            <a:r>
              <a:rPr lang="en-GB" altLang="en-US" sz="3200" b="1"/>
              <a:t>developers tool </a:t>
            </a:r>
          </a:p>
          <a:p>
            <a:pPr lvl="1">
              <a:lnSpc>
                <a:spcPct val="90000"/>
              </a:lnSpc>
            </a:pPr>
            <a:r>
              <a:rPr lang="en-GB" altLang="en-US" sz="3200" b="1"/>
              <a:t>command line driven</a:t>
            </a:r>
          </a:p>
          <a:p>
            <a:pPr>
              <a:lnSpc>
                <a:spcPct val="90000"/>
              </a:lnSpc>
            </a:pPr>
            <a:r>
              <a:rPr lang="en-GB" altLang="en-US" b="1"/>
              <a:t>SQL</a:t>
            </a:r>
            <a:r>
              <a:rPr lang="en-GB" altLang="en-US"/>
              <a:t> is a great query language, but it has its limitations</a:t>
            </a:r>
          </a:p>
          <a:p>
            <a:pPr lvl="1">
              <a:lnSpc>
                <a:spcPct val="90000"/>
              </a:lnSpc>
            </a:pPr>
            <a:r>
              <a:rPr lang="en-GB" altLang="en-US" sz="3200" b="1"/>
              <a:t>not user friendly, limited control</a:t>
            </a:r>
          </a:p>
          <a:p>
            <a:pPr>
              <a:lnSpc>
                <a:spcPct val="90000"/>
              </a:lnSpc>
              <a:buFontTx/>
              <a:buNone/>
            </a:pPr>
            <a:endParaRPr lang="en-GB"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755650" y="116632"/>
            <a:ext cx="7772400" cy="783555"/>
          </a:xfrm>
        </p:spPr>
        <p:txBody>
          <a:bodyPr/>
          <a:lstStyle/>
          <a:p>
            <a:r>
              <a:rPr lang="en-GB" altLang="en-US" b="1" dirty="0"/>
              <a:t>PL/SQL background</a:t>
            </a:r>
          </a:p>
        </p:txBody>
      </p:sp>
      <p:sp>
        <p:nvSpPr>
          <p:cNvPr id="7170"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BAF49C38-A150-4445-92CF-963860D9ECB9}" type="slidenum">
              <a:rPr kumimoji="0" lang="en-US" altLang="en-US" sz="1400" smtClean="0"/>
              <a:pPr eaLnBrk="1" hangingPunct="1">
                <a:spcBef>
                  <a:spcPct val="50000"/>
                </a:spcBef>
                <a:buFontTx/>
                <a:buNone/>
              </a:pPr>
              <a:t>22</a:t>
            </a:fld>
            <a:endParaRPr kumimoji="0" lang="en-US" altLang="en-US" sz="1400"/>
          </a:p>
        </p:txBody>
      </p:sp>
      <p:sp>
        <p:nvSpPr>
          <p:cNvPr id="7172" name="Rectangle 3"/>
          <p:cNvSpPr>
            <a:spLocks noGrp="1" noChangeArrowheads="1"/>
          </p:cNvSpPr>
          <p:nvPr>
            <p:ph sz="quarter" idx="1"/>
          </p:nvPr>
        </p:nvSpPr>
        <p:spPr>
          <a:xfrm>
            <a:off x="323850" y="1412875"/>
            <a:ext cx="7772400" cy="5256213"/>
          </a:xfrm>
        </p:spPr>
        <p:txBody>
          <a:bodyPr>
            <a:normAutofit lnSpcReduction="10000"/>
          </a:bodyPr>
          <a:lstStyle/>
          <a:p>
            <a:pPr>
              <a:lnSpc>
                <a:spcPct val="90000"/>
              </a:lnSpc>
            </a:pPr>
            <a:r>
              <a:rPr lang="en-GB" altLang="en-US" sz="4000" dirty="0">
                <a:solidFill>
                  <a:srgbClr val="0070C0"/>
                </a:solidFill>
              </a:rPr>
              <a:t>P</a:t>
            </a:r>
            <a:r>
              <a:rPr lang="en-GB" altLang="en-US" sz="4000" dirty="0"/>
              <a:t>rocedural </a:t>
            </a:r>
            <a:r>
              <a:rPr lang="en-GB" altLang="en-US" sz="4000" dirty="0">
                <a:solidFill>
                  <a:srgbClr val="0070C0"/>
                </a:solidFill>
              </a:rPr>
              <a:t>L</a:t>
            </a:r>
            <a:r>
              <a:rPr lang="en-GB" altLang="en-US" sz="4000" dirty="0"/>
              <a:t>anguage extension to SQL </a:t>
            </a:r>
            <a:r>
              <a:rPr lang="en-GB" altLang="en-US" sz="4000" dirty="0">
                <a:solidFill>
                  <a:srgbClr val="0070C0"/>
                </a:solidFill>
              </a:rPr>
              <a:t>S</a:t>
            </a:r>
            <a:r>
              <a:rPr lang="en-GB" altLang="en-US" sz="4000" dirty="0"/>
              <a:t>tructured </a:t>
            </a:r>
            <a:r>
              <a:rPr lang="en-GB" altLang="en-US" sz="4000" dirty="0">
                <a:solidFill>
                  <a:srgbClr val="0070C0"/>
                </a:solidFill>
              </a:rPr>
              <a:t>Q</a:t>
            </a:r>
            <a:r>
              <a:rPr lang="en-GB" altLang="en-US" sz="4000" dirty="0"/>
              <a:t>uery Language (PL/SQL).</a:t>
            </a:r>
          </a:p>
          <a:p>
            <a:pPr>
              <a:lnSpc>
                <a:spcPct val="90000"/>
              </a:lnSpc>
            </a:pPr>
            <a:r>
              <a:rPr lang="en-GB" altLang="en-US" sz="4000" dirty="0"/>
              <a:t>Language for access to </a:t>
            </a:r>
          </a:p>
          <a:p>
            <a:pPr lvl="1">
              <a:lnSpc>
                <a:spcPct val="90000"/>
              </a:lnSpc>
            </a:pPr>
            <a:r>
              <a:rPr lang="en-GB" altLang="en-US" sz="3600" dirty="0">
                <a:solidFill>
                  <a:srgbClr val="0070C0"/>
                </a:solidFill>
              </a:rPr>
              <a:t>relational table data.</a:t>
            </a:r>
          </a:p>
          <a:p>
            <a:pPr>
              <a:lnSpc>
                <a:spcPct val="90000"/>
              </a:lnSpc>
            </a:pPr>
            <a:r>
              <a:rPr lang="en-GB" altLang="en-US" sz="4000" dirty="0"/>
              <a:t> Provides procedural language constructs.</a:t>
            </a:r>
          </a:p>
          <a:p>
            <a:pPr>
              <a:lnSpc>
                <a:spcPct val="90000"/>
              </a:lnSpc>
            </a:pPr>
            <a:r>
              <a:rPr lang="en-GB" altLang="en-US" sz="4000" dirty="0"/>
              <a:t> Similar to programming languages </a:t>
            </a:r>
            <a:r>
              <a:rPr lang="en-GB" altLang="en-US" dirty="0"/>
              <a:t>e.g. C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GB" altLang="en-US" b="1"/>
              <a:t>PL/SQL background</a:t>
            </a:r>
          </a:p>
        </p:txBody>
      </p:sp>
      <p:sp>
        <p:nvSpPr>
          <p:cNvPr id="8194"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17210856-6DD5-4B6F-86A1-7DA931D114CE}" type="slidenum">
              <a:rPr kumimoji="0" lang="en-US" altLang="en-US" sz="1400" smtClean="0"/>
              <a:pPr eaLnBrk="1" hangingPunct="1">
                <a:spcBef>
                  <a:spcPct val="50000"/>
                </a:spcBef>
                <a:buFontTx/>
                <a:buNone/>
              </a:pPr>
              <a:t>23</a:t>
            </a:fld>
            <a:endParaRPr kumimoji="0" lang="en-US" altLang="en-US" sz="1400"/>
          </a:p>
        </p:txBody>
      </p:sp>
      <p:sp>
        <p:nvSpPr>
          <p:cNvPr id="8196" name="Rectangle 3"/>
          <p:cNvSpPr>
            <a:spLocks noGrp="1" noChangeArrowheads="1"/>
          </p:cNvSpPr>
          <p:nvPr>
            <p:ph sz="quarter" idx="1"/>
          </p:nvPr>
        </p:nvSpPr>
        <p:spPr>
          <a:xfrm>
            <a:off x="611188" y="1773238"/>
            <a:ext cx="8281987" cy="4751387"/>
          </a:xfrm>
        </p:spPr>
        <p:txBody>
          <a:bodyPr/>
          <a:lstStyle/>
          <a:p>
            <a:pPr>
              <a:lnSpc>
                <a:spcPct val="90000"/>
              </a:lnSpc>
            </a:pPr>
            <a:r>
              <a:rPr lang="en-GB" altLang="en-US" sz="2800"/>
              <a:t>PL/SQL</a:t>
            </a:r>
          </a:p>
          <a:p>
            <a:pPr lvl="1">
              <a:lnSpc>
                <a:spcPct val="90000"/>
              </a:lnSpc>
            </a:pPr>
            <a:r>
              <a:rPr lang="en-GB" altLang="en-US"/>
              <a:t>embedding of SQL statements </a:t>
            </a:r>
          </a:p>
          <a:p>
            <a:pPr lvl="1">
              <a:lnSpc>
                <a:spcPct val="90000"/>
              </a:lnSpc>
            </a:pPr>
            <a:r>
              <a:rPr lang="en-GB" altLang="en-US"/>
              <a:t>and data manipulation in its sub programs</a:t>
            </a:r>
          </a:p>
          <a:p>
            <a:pPr lvl="1">
              <a:lnSpc>
                <a:spcPct val="90000"/>
              </a:lnSpc>
            </a:pPr>
            <a:r>
              <a:rPr lang="en-GB" altLang="en-US"/>
              <a:t>SQL statements are used to retrieve data </a:t>
            </a:r>
          </a:p>
          <a:p>
            <a:pPr lvl="1">
              <a:lnSpc>
                <a:spcPct val="90000"/>
              </a:lnSpc>
            </a:pPr>
            <a:r>
              <a:rPr lang="en-GB" altLang="en-US"/>
              <a:t>PL/SQL control statements are used to manipulate or process data in a PL/SQL program.</a:t>
            </a:r>
          </a:p>
          <a:p>
            <a:pPr>
              <a:lnSpc>
                <a:spcPct val="90000"/>
              </a:lnSpc>
            </a:pPr>
            <a:r>
              <a:rPr lang="en-GB" altLang="en-US" sz="2800"/>
              <a:t>The data can be inserted, deleted, or updated through a PL/SQL block, which makes it an efficient transaction processing language. </a:t>
            </a:r>
          </a:p>
          <a:p>
            <a:pPr>
              <a:lnSpc>
                <a:spcPct val="90000"/>
              </a:lnSpc>
            </a:pPr>
            <a:endParaRPr lang="en-GB" alt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755576" y="116632"/>
            <a:ext cx="7772400" cy="863600"/>
          </a:xfrm>
        </p:spPr>
        <p:txBody>
          <a:bodyPr/>
          <a:lstStyle/>
          <a:p>
            <a:r>
              <a:rPr lang="en-GB" altLang="en-US" dirty="0"/>
              <a:t>Another example.</a:t>
            </a:r>
          </a:p>
        </p:txBody>
      </p:sp>
      <p:sp>
        <p:nvSpPr>
          <p:cNvPr id="9220" name="Slide Number Placeholder 3"/>
          <p:cNvSpPr>
            <a:spLocks noGrp="1"/>
          </p:cNvSpPr>
          <p:nvPr>
            <p:ph type="sldNum" sz="quarter" idx="12"/>
          </p:nvPr>
        </p:nvSpPr>
        <p:spPr>
          <a:noFill/>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036FE721-18F8-4DC3-8D44-4CE939EC1CD7}" type="slidenum">
              <a:rPr lang="en-US" altLang="en-US" smtClean="0"/>
              <a:pPr eaLnBrk="1" hangingPunct="1"/>
              <a:t>24</a:t>
            </a:fld>
            <a:endParaRPr lang="en-US" altLang="en-US"/>
          </a:p>
        </p:txBody>
      </p:sp>
      <p:sp>
        <p:nvSpPr>
          <p:cNvPr id="9219" name="Content Placeholder 2"/>
          <p:cNvSpPr>
            <a:spLocks noGrp="1"/>
          </p:cNvSpPr>
          <p:nvPr>
            <p:ph sz="quarter" idx="1"/>
          </p:nvPr>
        </p:nvSpPr>
        <p:spPr>
          <a:xfrm>
            <a:off x="755650" y="1484313"/>
            <a:ext cx="7772400" cy="4114800"/>
          </a:xfrm>
        </p:spPr>
        <p:txBody>
          <a:bodyPr>
            <a:normAutofit fontScale="85000" lnSpcReduction="20000"/>
          </a:bodyPr>
          <a:lstStyle/>
          <a:p>
            <a:pPr marL="0" indent="0">
              <a:buFontTx/>
              <a:buNone/>
            </a:pPr>
            <a:r>
              <a:rPr lang="en-GB" altLang="en-US" sz="1600" dirty="0"/>
              <a:t>DECLARE </a:t>
            </a:r>
          </a:p>
          <a:p>
            <a:pPr marL="0" indent="0">
              <a:buFontTx/>
              <a:buNone/>
            </a:pPr>
            <a:r>
              <a:rPr lang="en-GB" altLang="en-US" sz="1600" dirty="0"/>
              <a:t>    </a:t>
            </a:r>
            <a:r>
              <a:rPr lang="en-GB" altLang="en-US" sz="1600" dirty="0" err="1"/>
              <a:t>acct_balance</a:t>
            </a:r>
            <a:r>
              <a:rPr lang="en-GB" altLang="en-US" sz="1600" dirty="0"/>
              <a:t> NUMBER(11,2); </a:t>
            </a:r>
          </a:p>
          <a:p>
            <a:pPr marL="0" indent="0">
              <a:buFontTx/>
              <a:buNone/>
            </a:pPr>
            <a:r>
              <a:rPr lang="en-GB" altLang="en-US" sz="1600" dirty="0"/>
              <a:t>    acct CONSTANT NUMBER(4) := 3; </a:t>
            </a:r>
          </a:p>
          <a:p>
            <a:pPr marL="0" indent="0">
              <a:buFontTx/>
              <a:buNone/>
            </a:pPr>
            <a:r>
              <a:rPr lang="en-GB" altLang="en-US" sz="1600" dirty="0"/>
              <a:t>    </a:t>
            </a:r>
            <a:r>
              <a:rPr lang="en-GB" altLang="en-US" sz="1600" dirty="0" err="1"/>
              <a:t>debit_amt</a:t>
            </a:r>
            <a:r>
              <a:rPr lang="en-GB" altLang="en-US" sz="1600" dirty="0"/>
              <a:t> CONSTANT NUMBER(5,2) := 500.00; </a:t>
            </a:r>
          </a:p>
          <a:p>
            <a:pPr marL="0" indent="0">
              <a:buFontTx/>
              <a:buNone/>
            </a:pPr>
            <a:r>
              <a:rPr lang="en-GB" altLang="en-US" sz="1600" dirty="0"/>
              <a:t>BEGIN</a:t>
            </a:r>
          </a:p>
          <a:p>
            <a:pPr marL="0" indent="0">
              <a:buFontTx/>
              <a:buNone/>
            </a:pPr>
            <a:r>
              <a:rPr lang="en-GB" altLang="en-US" sz="1600" dirty="0"/>
              <a:t>         SELECT </a:t>
            </a:r>
            <a:r>
              <a:rPr lang="en-GB" altLang="en-US" sz="1600" dirty="0" err="1"/>
              <a:t>bal</a:t>
            </a:r>
            <a:r>
              <a:rPr lang="en-GB" altLang="en-US" sz="1600" dirty="0"/>
              <a:t> INTO </a:t>
            </a:r>
            <a:r>
              <a:rPr lang="en-GB" altLang="en-US" sz="1600" dirty="0" err="1"/>
              <a:t>acct_balance</a:t>
            </a:r>
            <a:r>
              <a:rPr lang="en-GB" altLang="en-US" sz="1600" dirty="0"/>
              <a:t> FROM accounts</a:t>
            </a:r>
          </a:p>
          <a:p>
            <a:pPr marL="0" indent="0">
              <a:buFontTx/>
              <a:buNone/>
            </a:pPr>
            <a:r>
              <a:rPr lang="en-GB" altLang="en-US" sz="1600" dirty="0"/>
              <a:t>                        WHERE </a:t>
            </a:r>
            <a:r>
              <a:rPr lang="en-GB" altLang="en-US" sz="1600" dirty="0" err="1"/>
              <a:t>account_id</a:t>
            </a:r>
            <a:r>
              <a:rPr lang="en-GB" altLang="en-US" sz="1600" dirty="0"/>
              <a:t> = acct</a:t>
            </a:r>
          </a:p>
          <a:p>
            <a:pPr marL="0" indent="0">
              <a:buFontTx/>
              <a:buNone/>
            </a:pPr>
            <a:r>
              <a:rPr lang="en-GB" altLang="en-US" sz="1600" dirty="0"/>
              <a:t>                         FOR UPDATE OF </a:t>
            </a:r>
            <a:r>
              <a:rPr lang="en-GB" altLang="en-US" sz="1600" dirty="0" err="1"/>
              <a:t>bal</a:t>
            </a:r>
            <a:r>
              <a:rPr lang="en-GB" altLang="en-US" sz="1600" dirty="0"/>
              <a:t>;</a:t>
            </a:r>
          </a:p>
          <a:p>
            <a:pPr marL="0" indent="0">
              <a:buFontTx/>
              <a:buNone/>
            </a:pPr>
            <a:r>
              <a:rPr lang="en-GB" altLang="en-US" sz="1600" dirty="0"/>
              <a:t>          IF </a:t>
            </a:r>
            <a:r>
              <a:rPr lang="en-GB" altLang="en-US" sz="1600" dirty="0" err="1"/>
              <a:t>acct_balance</a:t>
            </a:r>
            <a:r>
              <a:rPr lang="en-GB" altLang="en-US" sz="1600" dirty="0"/>
              <a:t> &gt;= </a:t>
            </a:r>
            <a:r>
              <a:rPr lang="en-GB" altLang="en-US" sz="1600" dirty="0" err="1"/>
              <a:t>debit_amt</a:t>
            </a:r>
            <a:r>
              <a:rPr lang="en-GB" altLang="en-US" sz="1600" dirty="0"/>
              <a:t> THEN</a:t>
            </a:r>
          </a:p>
          <a:p>
            <a:pPr marL="0" indent="0">
              <a:buFontTx/>
              <a:buNone/>
            </a:pPr>
            <a:r>
              <a:rPr lang="en-GB" altLang="en-US" sz="1600" dirty="0"/>
              <a:t>               UPDATE accounts SET </a:t>
            </a:r>
            <a:r>
              <a:rPr lang="en-GB" altLang="en-US" sz="1600" dirty="0" err="1"/>
              <a:t>bal</a:t>
            </a:r>
            <a:r>
              <a:rPr lang="en-GB" altLang="en-US" sz="1600" dirty="0"/>
              <a:t> = </a:t>
            </a:r>
            <a:r>
              <a:rPr lang="en-GB" altLang="en-US" sz="1600" dirty="0" err="1"/>
              <a:t>bal</a:t>
            </a:r>
            <a:r>
              <a:rPr lang="en-GB" altLang="en-US" sz="1600" dirty="0"/>
              <a:t> - </a:t>
            </a:r>
            <a:r>
              <a:rPr lang="en-GB" altLang="en-US" sz="1600" dirty="0" err="1"/>
              <a:t>debit_amt</a:t>
            </a:r>
            <a:endParaRPr lang="en-GB" altLang="en-US" sz="1600" dirty="0"/>
          </a:p>
          <a:p>
            <a:pPr marL="0" indent="0">
              <a:buFontTx/>
              <a:buNone/>
            </a:pPr>
            <a:r>
              <a:rPr lang="en-GB" altLang="en-US" sz="1600" dirty="0"/>
              <a:t>               WHERE </a:t>
            </a:r>
            <a:r>
              <a:rPr lang="en-GB" altLang="en-US" sz="1600" dirty="0" err="1"/>
              <a:t>account_id</a:t>
            </a:r>
            <a:r>
              <a:rPr lang="en-GB" altLang="en-US" sz="1600" dirty="0"/>
              <a:t> = acct;</a:t>
            </a:r>
          </a:p>
          <a:p>
            <a:pPr marL="0" indent="0">
              <a:buFontTx/>
              <a:buNone/>
            </a:pPr>
            <a:r>
              <a:rPr lang="en-GB" altLang="en-US" sz="1600" dirty="0"/>
              <a:t>          ELSE</a:t>
            </a:r>
          </a:p>
          <a:p>
            <a:pPr marL="0" indent="0">
              <a:buFontTx/>
              <a:buNone/>
            </a:pPr>
            <a:r>
              <a:rPr lang="en-GB" altLang="en-US" sz="1600" dirty="0"/>
              <a:t>                INSERT INTO temp VALUES</a:t>
            </a:r>
          </a:p>
          <a:p>
            <a:pPr marL="0" indent="0">
              <a:buFontTx/>
              <a:buNone/>
            </a:pPr>
            <a:r>
              <a:rPr lang="en-GB" altLang="en-US" sz="1600" dirty="0"/>
              <a:t>                (acct, </a:t>
            </a:r>
            <a:r>
              <a:rPr lang="en-GB" altLang="en-US" sz="1600" dirty="0" err="1"/>
              <a:t>acct_balance</a:t>
            </a:r>
            <a:r>
              <a:rPr lang="en-GB" altLang="en-US" sz="1600" dirty="0"/>
              <a:t>, 'Insufficient funds');</a:t>
            </a:r>
          </a:p>
          <a:p>
            <a:pPr marL="0" indent="0">
              <a:buFontTx/>
              <a:buNone/>
            </a:pPr>
            <a:r>
              <a:rPr lang="en-GB" altLang="en-US" sz="1600" dirty="0"/>
              <a:t>                 -- insert account, current balance, and message</a:t>
            </a:r>
          </a:p>
          <a:p>
            <a:pPr marL="0" indent="0">
              <a:buFontTx/>
              <a:buNone/>
            </a:pPr>
            <a:r>
              <a:rPr lang="en-GB" altLang="en-US" sz="1600" dirty="0"/>
              <a:t>          END IF;</a:t>
            </a:r>
          </a:p>
          <a:p>
            <a:pPr marL="0" indent="0">
              <a:buFontTx/>
              <a:buNone/>
            </a:pPr>
            <a:r>
              <a:rPr lang="en-GB" altLang="en-US" sz="1600" dirty="0"/>
              <a:t>         COMMIT;</a:t>
            </a:r>
          </a:p>
          <a:p>
            <a:pPr marL="0" indent="0">
              <a:buFontTx/>
              <a:buNone/>
            </a:pPr>
            <a:r>
              <a:rPr lang="en-GB" altLang="en-US" sz="1600" dirty="0"/>
              <a:t>END;</a:t>
            </a:r>
          </a:p>
        </p:txBody>
      </p:sp>
      <p:sp>
        <p:nvSpPr>
          <p:cNvPr id="9221" name="TextBox 4"/>
          <p:cNvSpPr txBox="1">
            <a:spLocks noChangeArrowheads="1"/>
          </p:cNvSpPr>
          <p:nvPr/>
        </p:nvSpPr>
        <p:spPr bwMode="auto">
          <a:xfrm>
            <a:off x="7092950" y="5805488"/>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GB" altLang="en-US"/>
              <a:t>docs.oracle.com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GB" altLang="en-US"/>
              <a:t>How does it work?</a:t>
            </a:r>
          </a:p>
        </p:txBody>
      </p:sp>
      <p:sp>
        <p:nvSpPr>
          <p:cNvPr id="1024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EE9C9ED6-C5FB-4F82-B834-5E89BB328D7D}" type="slidenum">
              <a:rPr kumimoji="0" lang="en-US" altLang="en-US" sz="1400" smtClean="0"/>
              <a:pPr eaLnBrk="1" hangingPunct="1">
                <a:spcBef>
                  <a:spcPct val="50000"/>
                </a:spcBef>
                <a:buFontTx/>
                <a:buNone/>
              </a:pPr>
              <a:t>25</a:t>
            </a:fld>
            <a:endParaRPr kumimoji="0" lang="en-US" altLang="en-US" sz="1400"/>
          </a:p>
        </p:txBody>
      </p:sp>
      <p:sp>
        <p:nvSpPr>
          <p:cNvPr id="10244" name="Rectangle 3"/>
          <p:cNvSpPr>
            <a:spLocks noGrp="1" noChangeArrowheads="1"/>
          </p:cNvSpPr>
          <p:nvPr>
            <p:ph sz="quarter" idx="1"/>
          </p:nvPr>
        </p:nvSpPr>
        <p:spPr/>
        <p:txBody>
          <a:bodyPr/>
          <a:lstStyle/>
          <a:p>
            <a:pPr marL="0" indent="0">
              <a:lnSpc>
                <a:spcPct val="90000"/>
              </a:lnSpc>
              <a:buFontTx/>
              <a:buNone/>
            </a:pPr>
            <a:endParaRPr lang="en-GB" altLang="en-US" sz="3600"/>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425" y="2492375"/>
            <a:ext cx="4619625"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
        <p:nvSpPr>
          <p:cNvPr id="10246" name="TextBox 1"/>
          <p:cNvSpPr txBox="1">
            <a:spLocks noChangeArrowheads="1"/>
          </p:cNvSpPr>
          <p:nvPr/>
        </p:nvSpPr>
        <p:spPr bwMode="auto">
          <a:xfrm>
            <a:off x="5580063" y="5483225"/>
            <a:ext cx="28082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GB" altLang="en-US"/>
              <a:t>docs.oracle.com</a:t>
            </a:r>
          </a:p>
          <a:p>
            <a:pPr eaLnBrk="1" hangingPunct="1"/>
            <a:endParaRPr lang="en-GB"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noFill/>
        </p:spPr>
        <p:txBody>
          <a:bodyPr/>
          <a:lstStyle/>
          <a:p>
            <a:r>
              <a:rPr lang="en-GB" altLang="en-US" b="1"/>
              <a:t>PL/SQL background</a:t>
            </a:r>
          </a:p>
        </p:txBody>
      </p:sp>
      <p:sp>
        <p:nvSpPr>
          <p:cNvPr id="11266"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D56DDCD9-7909-4BCE-90AE-E85A5FB20D6D}" type="slidenum">
              <a:rPr kumimoji="0" lang="en-US" altLang="en-US" sz="1400" smtClean="0"/>
              <a:pPr eaLnBrk="1" hangingPunct="1">
                <a:spcBef>
                  <a:spcPct val="50000"/>
                </a:spcBef>
                <a:buFontTx/>
                <a:buNone/>
              </a:pPr>
              <a:t>26</a:t>
            </a:fld>
            <a:endParaRPr kumimoji="0" lang="en-US" altLang="en-US" sz="1400"/>
          </a:p>
        </p:txBody>
      </p:sp>
      <p:sp>
        <p:nvSpPr>
          <p:cNvPr id="11267" name="Rectangle 3"/>
          <p:cNvSpPr>
            <a:spLocks noGrp="1" noChangeArrowheads="1"/>
          </p:cNvSpPr>
          <p:nvPr>
            <p:ph sz="quarter" idx="1"/>
          </p:nvPr>
        </p:nvSpPr>
        <p:spPr/>
        <p:txBody>
          <a:bodyPr/>
          <a:lstStyle/>
          <a:p>
            <a:r>
              <a:rPr lang="en-GB" altLang="en-US" dirty="0"/>
              <a:t>SQL statements are sent one at the time to the server for execution.</a:t>
            </a:r>
          </a:p>
          <a:p>
            <a:r>
              <a:rPr lang="en-GB" altLang="en-US" dirty="0"/>
              <a:t>SQL statements within a PL/SQL block are sent in a single call to the server. This way</a:t>
            </a:r>
          </a:p>
          <a:p>
            <a:endParaRPr lang="en-GB" altLang="en-US" dirty="0"/>
          </a:p>
          <a:p>
            <a:pPr lvl="1"/>
            <a:r>
              <a:rPr lang="en-GB" altLang="en-US" dirty="0"/>
              <a:t>reduces the overhead </a:t>
            </a:r>
          </a:p>
          <a:p>
            <a:pPr lvl="1"/>
            <a:r>
              <a:rPr lang="en-GB" altLang="en-US" dirty="0"/>
              <a:t>and improves performance.</a:t>
            </a:r>
          </a:p>
          <a:p>
            <a:endParaRPr lang="en-GB"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r>
              <a:rPr lang="en-GB" altLang="en-US"/>
              <a:t>Introduction to PL/SQL</a:t>
            </a:r>
          </a:p>
        </p:txBody>
      </p:sp>
      <p:sp>
        <p:nvSpPr>
          <p:cNvPr id="12290"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7AB7A8AD-C5A3-4700-860C-A27E2265F063}" type="slidenum">
              <a:rPr kumimoji="0" lang="en-US" altLang="en-US" sz="1400" smtClean="0"/>
              <a:pPr eaLnBrk="1" hangingPunct="1">
                <a:spcBef>
                  <a:spcPct val="50000"/>
                </a:spcBef>
                <a:buFontTx/>
                <a:buNone/>
              </a:pPr>
              <a:t>27</a:t>
            </a:fld>
            <a:endParaRPr kumimoji="0" lang="en-US" altLang="en-US" sz="1400"/>
          </a:p>
        </p:txBody>
      </p:sp>
      <p:sp>
        <p:nvSpPr>
          <p:cNvPr id="12291" name="Rectangle 2"/>
          <p:cNvSpPr>
            <a:spLocks noGrp="1" noChangeArrowheads="1"/>
          </p:cNvSpPr>
          <p:nvPr>
            <p:ph sz="quarter" idx="1"/>
          </p:nvPr>
        </p:nvSpPr>
        <p:spPr/>
        <p:txBody>
          <a:bodyPr/>
          <a:lstStyle/>
          <a:p>
            <a:r>
              <a:rPr lang="en-GB" altLang="en-US" dirty="0"/>
              <a:t>Provides procedural functionality</a:t>
            </a:r>
          </a:p>
          <a:p>
            <a:r>
              <a:rPr lang="en-GB" altLang="en-US" dirty="0"/>
              <a:t>Declare </a:t>
            </a:r>
            <a:r>
              <a:rPr lang="en-GB" altLang="en-US" dirty="0">
                <a:solidFill>
                  <a:srgbClr val="0070C0"/>
                </a:solidFill>
              </a:rPr>
              <a:t>variables</a:t>
            </a:r>
            <a:r>
              <a:rPr lang="en-GB" altLang="en-US" dirty="0"/>
              <a:t> and </a:t>
            </a:r>
            <a:r>
              <a:rPr lang="en-GB" altLang="en-US" dirty="0">
                <a:solidFill>
                  <a:srgbClr val="0070C0"/>
                </a:solidFill>
              </a:rPr>
              <a:t>constants</a:t>
            </a:r>
          </a:p>
          <a:p>
            <a:r>
              <a:rPr lang="en-GB" altLang="en-US" dirty="0"/>
              <a:t>Use processing loops</a:t>
            </a:r>
          </a:p>
          <a:p>
            <a:r>
              <a:rPr lang="en-GB" altLang="en-US" dirty="0"/>
              <a:t>Conditional and sequential control</a:t>
            </a:r>
          </a:p>
          <a:p>
            <a:r>
              <a:rPr lang="en-GB" altLang="en-US" dirty="0"/>
              <a:t>Error handling</a:t>
            </a:r>
          </a:p>
          <a:p>
            <a:r>
              <a:rPr lang="en-GB" altLang="en-US" dirty="0"/>
              <a:t>Query, insert, update &amp; delete database data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GB" altLang="en-US"/>
              <a:t>Fundamentals of PL/SQL</a:t>
            </a:r>
          </a:p>
        </p:txBody>
      </p:sp>
      <p:sp>
        <p:nvSpPr>
          <p:cNvPr id="13314"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C1B260CC-424E-47CE-BABC-2D267BB131CB}" type="slidenum">
              <a:rPr kumimoji="0" lang="en-US" altLang="en-US" sz="1400" smtClean="0"/>
              <a:pPr eaLnBrk="1" hangingPunct="1">
                <a:spcBef>
                  <a:spcPct val="50000"/>
                </a:spcBef>
                <a:buFontTx/>
                <a:buNone/>
              </a:pPr>
              <a:t>28</a:t>
            </a:fld>
            <a:endParaRPr kumimoji="0" lang="en-US" altLang="en-US" sz="1400"/>
          </a:p>
        </p:txBody>
      </p:sp>
      <p:sp>
        <p:nvSpPr>
          <p:cNvPr id="13316" name="Rectangle 3"/>
          <p:cNvSpPr>
            <a:spLocks noGrp="1" noChangeArrowheads="1"/>
          </p:cNvSpPr>
          <p:nvPr>
            <p:ph sz="quarter" idx="1"/>
          </p:nvPr>
        </p:nvSpPr>
        <p:spPr/>
        <p:txBody>
          <a:bodyPr/>
          <a:lstStyle/>
          <a:p>
            <a:r>
              <a:rPr lang="en-GB" altLang="en-US"/>
              <a:t>A PL/SQL program consists of statements</a:t>
            </a:r>
          </a:p>
          <a:p>
            <a:r>
              <a:rPr lang="en-GB" altLang="en-US"/>
              <a:t>Not case sensitive, except for the character string values enclosed in single quotes.</a:t>
            </a:r>
          </a:p>
          <a:p>
            <a:r>
              <a:rPr lang="en-GB" altLang="en-US"/>
              <a:t>PL/SQL consists of reserved words, user-defined words, punctuation marks, and literal values</a:t>
            </a:r>
          </a:p>
          <a:p>
            <a:endParaRPr lang="en-GB"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GB" altLang="en-US"/>
              <a:t>Fundamentals of PL/SQL</a:t>
            </a:r>
          </a:p>
        </p:txBody>
      </p:sp>
      <p:sp>
        <p:nvSpPr>
          <p:cNvPr id="14338"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9B81939D-3830-4BA5-A98E-51C3EBE53AD7}" type="slidenum">
              <a:rPr kumimoji="0" lang="en-US" altLang="en-US" sz="1400" smtClean="0"/>
              <a:pPr eaLnBrk="1" hangingPunct="1">
                <a:spcBef>
                  <a:spcPct val="50000"/>
                </a:spcBef>
                <a:buFontTx/>
                <a:buNone/>
              </a:pPr>
              <a:t>29</a:t>
            </a:fld>
            <a:endParaRPr kumimoji="0" lang="en-US" altLang="en-US" sz="1400"/>
          </a:p>
        </p:txBody>
      </p:sp>
      <p:sp>
        <p:nvSpPr>
          <p:cNvPr id="14340" name="Rectangle 3"/>
          <p:cNvSpPr>
            <a:spLocks noGrp="1" noChangeArrowheads="1"/>
          </p:cNvSpPr>
          <p:nvPr>
            <p:ph sz="quarter" idx="1"/>
          </p:nvPr>
        </p:nvSpPr>
        <p:spPr>
          <a:xfrm>
            <a:off x="684213" y="1628775"/>
            <a:ext cx="7772400" cy="4752975"/>
          </a:xfrm>
        </p:spPr>
        <p:txBody>
          <a:bodyPr/>
          <a:lstStyle/>
          <a:p>
            <a:r>
              <a:rPr lang="en-GB" altLang="en-US" dirty="0"/>
              <a:t>Reserved Words:</a:t>
            </a:r>
          </a:p>
          <a:p>
            <a:pPr lvl="1"/>
            <a:r>
              <a:rPr lang="en-GB" altLang="en-US" dirty="0"/>
              <a:t>Provided by the language, and they have specific use in the language.</a:t>
            </a:r>
          </a:p>
          <a:p>
            <a:pPr lvl="1"/>
            <a:r>
              <a:rPr lang="en-GB" altLang="en-US" dirty="0"/>
              <a:t>Examples:</a:t>
            </a:r>
          </a:p>
          <a:p>
            <a:pPr lvl="1"/>
            <a:r>
              <a:rPr lang="en-GB" altLang="en-US" sz="2400" dirty="0">
                <a:solidFill>
                  <a:srgbClr val="0070C0"/>
                </a:solidFill>
              </a:rPr>
              <a:t>BEGIN </a:t>
            </a:r>
          </a:p>
          <a:p>
            <a:pPr lvl="1"/>
            <a:r>
              <a:rPr lang="en-GB" altLang="en-US" sz="2400" dirty="0">
                <a:solidFill>
                  <a:srgbClr val="0070C0"/>
                </a:solidFill>
              </a:rPr>
              <a:t>END </a:t>
            </a:r>
          </a:p>
          <a:p>
            <a:pPr lvl="1"/>
            <a:r>
              <a:rPr lang="en-GB" altLang="en-US" sz="2400" dirty="0">
                <a:solidFill>
                  <a:srgbClr val="0070C0"/>
                </a:solidFill>
              </a:rPr>
              <a:t>IF </a:t>
            </a:r>
          </a:p>
          <a:p>
            <a:pPr lvl="1"/>
            <a:r>
              <a:rPr lang="en-GB" altLang="en-US" sz="2400" dirty="0">
                <a:solidFill>
                  <a:srgbClr val="0070C0"/>
                </a:solidFill>
              </a:rPr>
              <a:t>WHILE</a:t>
            </a:r>
          </a:p>
          <a:p>
            <a:pPr lvl="1"/>
            <a:r>
              <a:rPr lang="en-GB" altLang="en-US" sz="2400" dirty="0">
                <a:solidFill>
                  <a:srgbClr val="0070C0"/>
                </a:solidFill>
              </a:rPr>
              <a:t>EXCEPTION </a:t>
            </a:r>
          </a:p>
          <a:p>
            <a:pPr lvl="1"/>
            <a:r>
              <a:rPr lang="en-GB" altLang="en-US" sz="2400" dirty="0">
                <a:solidFill>
                  <a:srgbClr val="0070C0"/>
                </a:solidFill>
              </a:rPr>
              <a:t>DECLARE</a:t>
            </a:r>
          </a:p>
          <a:p>
            <a:pPr lvl="1"/>
            <a:endParaRPr lang="en-GB" altLang="en-US" dirty="0"/>
          </a:p>
          <a:p>
            <a:pPr lvl="1"/>
            <a:endParaRPr lang="en-GB"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altLang="en-US"/>
              <a:t>PL/SQL Introduction</a:t>
            </a:r>
          </a:p>
        </p:txBody>
      </p:sp>
      <p:sp>
        <p:nvSpPr>
          <p:cNvPr id="4100" name="Slide Number Placeholder 3"/>
          <p:cNvSpPr>
            <a:spLocks noGrp="1"/>
          </p:cNvSpPr>
          <p:nvPr>
            <p:ph type="sldNum" sz="quarter" idx="12"/>
          </p:nvPr>
        </p:nvSpPr>
        <p:spPr>
          <a:noFill/>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fld id="{5142256A-9293-4105-A238-747463C34CFA}" type="slidenum">
              <a:rPr lang="en-US" altLang="en-US" smtClean="0"/>
              <a:pPr eaLnBrk="1" hangingPunct="1"/>
              <a:t>3</a:t>
            </a:fld>
            <a:endParaRPr lang="en-US" altLang="en-US"/>
          </a:p>
        </p:txBody>
      </p:sp>
      <p:sp>
        <p:nvSpPr>
          <p:cNvPr id="4099" name="Content Placeholder 2"/>
          <p:cNvSpPr>
            <a:spLocks noGrp="1"/>
          </p:cNvSpPr>
          <p:nvPr>
            <p:ph sz="quarter" idx="1"/>
          </p:nvPr>
        </p:nvSpPr>
        <p:spPr/>
        <p:txBody>
          <a:bodyPr/>
          <a:lstStyle/>
          <a:p>
            <a:r>
              <a:rPr lang="en-GB" altLang="en-US" dirty="0"/>
              <a:t>SQL – used to select and manipulate data (DML, DDL)</a:t>
            </a:r>
          </a:p>
          <a:p>
            <a:pPr marL="0" indent="0">
              <a:buNone/>
            </a:pPr>
            <a:r>
              <a:rPr lang="en-GB" altLang="en-US" dirty="0" err="1"/>
              <a:t>Eg</a:t>
            </a:r>
            <a:r>
              <a:rPr lang="en-GB" altLang="en-US" dirty="0"/>
              <a:t> UPDATE </a:t>
            </a:r>
            <a:r>
              <a:rPr lang="en-GB" altLang="en-US" dirty="0" err="1"/>
              <a:t>emp</a:t>
            </a:r>
            <a:r>
              <a:rPr lang="en-GB" altLang="en-US" dirty="0"/>
              <a:t> SET </a:t>
            </a:r>
            <a:r>
              <a:rPr lang="en-GB" altLang="en-US" dirty="0" err="1"/>
              <a:t>comm</a:t>
            </a:r>
            <a:r>
              <a:rPr lang="en-GB" altLang="en-US" dirty="0"/>
              <a:t> = </a:t>
            </a:r>
            <a:r>
              <a:rPr lang="en-GB" altLang="en-US" dirty="0" err="1"/>
              <a:t>comm</a:t>
            </a:r>
            <a:r>
              <a:rPr lang="en-GB" altLang="en-US" dirty="0"/>
              <a:t> +10;</a:t>
            </a:r>
          </a:p>
          <a:p>
            <a:r>
              <a:rPr lang="en-GB" altLang="en-US" dirty="0"/>
              <a:t>PL – Procedural language, provides the ability to run code under conditions, alter program flow, trap errors</a:t>
            </a:r>
          </a:p>
          <a:p>
            <a:pPr marL="0" indent="0">
              <a:buNone/>
            </a:pPr>
            <a:r>
              <a:rPr lang="en-GB" altLang="en-US" dirty="0" err="1"/>
              <a:t>Eg</a:t>
            </a:r>
            <a:r>
              <a:rPr lang="en-GB" altLang="en-US" dirty="0"/>
              <a:t> update the commission when an employee has been there a year, or if an employee made over 100 sales …  </a:t>
            </a:r>
          </a:p>
        </p:txBody>
      </p:sp>
    </p:spTree>
    <p:extLst>
      <p:ext uri="{BB962C8B-B14F-4D97-AF65-F5344CB8AC3E}">
        <p14:creationId xmlns:p14="http://schemas.microsoft.com/office/powerpoint/2010/main" val="866560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GB" altLang="en-US"/>
              <a:t>Fundamentals of PL/SQL</a:t>
            </a:r>
          </a:p>
        </p:txBody>
      </p:sp>
      <p:sp>
        <p:nvSpPr>
          <p:cNvPr id="1536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298BF080-2CE5-48E5-BD92-C4FC39F8DA91}" type="slidenum">
              <a:rPr kumimoji="0" lang="en-US" altLang="en-US" sz="1400" smtClean="0"/>
              <a:pPr eaLnBrk="1" hangingPunct="1">
                <a:spcBef>
                  <a:spcPct val="50000"/>
                </a:spcBef>
                <a:buFontTx/>
                <a:buNone/>
              </a:pPr>
              <a:t>30</a:t>
            </a:fld>
            <a:endParaRPr kumimoji="0" lang="en-US" altLang="en-US" sz="1400"/>
          </a:p>
        </p:txBody>
      </p:sp>
      <p:sp>
        <p:nvSpPr>
          <p:cNvPr id="15364" name="Rectangle 3"/>
          <p:cNvSpPr>
            <a:spLocks noGrp="1" noChangeArrowheads="1"/>
          </p:cNvSpPr>
          <p:nvPr>
            <p:ph sz="quarter" idx="1"/>
          </p:nvPr>
        </p:nvSpPr>
        <p:spPr/>
        <p:txBody>
          <a:bodyPr/>
          <a:lstStyle/>
          <a:p>
            <a:pPr>
              <a:lnSpc>
                <a:spcPct val="90000"/>
              </a:lnSpc>
            </a:pPr>
            <a:r>
              <a:rPr lang="en-GB" altLang="en-US"/>
              <a:t>User-defined names:</a:t>
            </a:r>
          </a:p>
          <a:p>
            <a:pPr lvl="1">
              <a:lnSpc>
                <a:spcPct val="90000"/>
              </a:lnSpc>
            </a:pPr>
            <a:r>
              <a:rPr lang="en-GB" altLang="en-US"/>
              <a:t>Used to name variables, constants, procedures,functions,cursors,tables,records and exceptions.</a:t>
            </a:r>
          </a:p>
          <a:p>
            <a:pPr lvl="1">
              <a:lnSpc>
                <a:spcPct val="90000"/>
              </a:lnSpc>
            </a:pPr>
            <a:r>
              <a:rPr lang="en-GB" altLang="en-US"/>
              <a:t>Examples of valid user-defined names:</a:t>
            </a:r>
          </a:p>
          <a:p>
            <a:pPr lvl="2">
              <a:lnSpc>
                <a:spcPct val="90000"/>
              </a:lnSpc>
            </a:pPr>
            <a:r>
              <a:rPr lang="en-GB" altLang="en-US"/>
              <a:t>Rate_of_pay, Num, A1234, Dollars$_and_etc, SS#</a:t>
            </a:r>
          </a:p>
          <a:p>
            <a:pPr lvl="1">
              <a:lnSpc>
                <a:spcPct val="90000"/>
              </a:lnSpc>
            </a:pPr>
            <a:r>
              <a:rPr lang="en-GB" altLang="en-US"/>
              <a:t>Examples of invalid user-defined names:</a:t>
            </a:r>
          </a:p>
          <a:p>
            <a:pPr lvl="2">
              <a:lnSpc>
                <a:spcPct val="90000"/>
              </a:lnSpc>
            </a:pPr>
            <a:r>
              <a:rPr lang="en-GB" altLang="en-US"/>
              <a:t>2Number, employee-name, END, dept no, taxrate%, largest_yearly_salary_paid_to_employees</a:t>
            </a:r>
          </a:p>
          <a:p>
            <a:pPr lvl="2">
              <a:lnSpc>
                <a:spcPct val="90000"/>
              </a:lnSpc>
            </a:pPr>
            <a:endParaRPr lang="en-GB" altLang="en-US"/>
          </a:p>
          <a:p>
            <a:pPr lvl="1">
              <a:lnSpc>
                <a:spcPct val="90000"/>
              </a:lnSpc>
            </a:pPr>
            <a:endParaRPr lang="en-GB" altLang="en-US"/>
          </a:p>
          <a:p>
            <a:pPr lvl="1">
              <a:lnSpc>
                <a:spcPct val="90000"/>
              </a:lnSpc>
            </a:pPr>
            <a:endParaRPr lang="en-GB"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GB" altLang="en-US"/>
              <a:t>Fundamentals of PL/SQL</a:t>
            </a:r>
          </a:p>
        </p:txBody>
      </p:sp>
      <p:sp>
        <p:nvSpPr>
          <p:cNvPr id="16386"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3D4F9A7B-77BA-42C8-8134-17B39A877319}" type="slidenum">
              <a:rPr kumimoji="0" lang="en-US" altLang="en-US" sz="1400" smtClean="0"/>
              <a:pPr eaLnBrk="1" hangingPunct="1">
                <a:spcBef>
                  <a:spcPct val="50000"/>
                </a:spcBef>
                <a:buFontTx/>
                <a:buNone/>
              </a:pPr>
              <a:t>31</a:t>
            </a:fld>
            <a:endParaRPr kumimoji="0" lang="en-US" altLang="en-US" sz="1400"/>
          </a:p>
        </p:txBody>
      </p:sp>
      <p:sp>
        <p:nvSpPr>
          <p:cNvPr id="16388" name="Rectangle 3"/>
          <p:cNvSpPr>
            <a:spLocks noGrp="1" noChangeArrowheads="1"/>
          </p:cNvSpPr>
          <p:nvPr>
            <p:ph sz="quarter" idx="1"/>
          </p:nvPr>
        </p:nvSpPr>
        <p:spPr/>
        <p:txBody>
          <a:bodyPr/>
          <a:lstStyle/>
          <a:p>
            <a:r>
              <a:rPr lang="en-GB" altLang="en-US"/>
              <a:t>Literal Values:</a:t>
            </a:r>
          </a:p>
          <a:p>
            <a:pPr lvl="1"/>
            <a:r>
              <a:rPr lang="en-GB" altLang="en-US"/>
              <a:t>Values not represented by user-defined names.</a:t>
            </a:r>
          </a:p>
          <a:p>
            <a:pPr lvl="1"/>
            <a:r>
              <a:rPr lang="en-GB" altLang="en-US"/>
              <a:t>Three types:</a:t>
            </a:r>
          </a:p>
          <a:p>
            <a:pPr lvl="2"/>
            <a:r>
              <a:rPr lang="en-GB" altLang="en-US"/>
              <a:t>Number: 100, 3.14, -55, 5.25E7, or NULL</a:t>
            </a:r>
          </a:p>
          <a:p>
            <a:pPr lvl="2"/>
            <a:r>
              <a:rPr lang="en-GB" altLang="en-US"/>
              <a:t>Character string: ‘A’, ‘this is a string’, ‘0001’,  ’25-MAY-00’, ‘ ’, or NULL</a:t>
            </a:r>
          </a:p>
          <a:p>
            <a:pPr lvl="2"/>
            <a:r>
              <a:rPr lang="en-GB" altLang="en-US"/>
              <a:t>Boolean: TRUE, FALSE, or NULL</a:t>
            </a:r>
          </a:p>
          <a:p>
            <a:endParaRPr lang="en-GB"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3"/>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r>
              <a:rPr lang="en-GB" altLang="en-US"/>
              <a:t>PL/SQL block structure</a:t>
            </a:r>
          </a:p>
        </p:txBody>
      </p:sp>
      <p:sp>
        <p:nvSpPr>
          <p:cNvPr id="17410"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50BE7F6F-9167-4E7D-B95D-EDF73A59D0B2}" type="slidenum">
              <a:rPr kumimoji="0" lang="en-US" altLang="en-US" sz="1400" smtClean="0"/>
              <a:pPr eaLnBrk="1" hangingPunct="1">
                <a:spcBef>
                  <a:spcPct val="50000"/>
                </a:spcBef>
                <a:buFontTx/>
                <a:buNone/>
              </a:pPr>
              <a:t>32</a:t>
            </a:fld>
            <a:endParaRPr kumimoji="0" lang="en-US" altLang="en-US" sz="1400"/>
          </a:p>
        </p:txBody>
      </p:sp>
      <p:sp>
        <p:nvSpPr>
          <p:cNvPr id="110594" name="Rectangle 2"/>
          <p:cNvSpPr>
            <a:spLocks noGrp="1" noChangeArrowheads="1"/>
          </p:cNvSpPr>
          <p:nvPr>
            <p:ph sz="quarter" idx="1"/>
          </p:nvPr>
        </p:nvSpPr>
        <p:spPr>
          <a:xfrm>
            <a:off x="685800" y="1752600"/>
            <a:ext cx="7772400" cy="4114800"/>
          </a:xfrm>
        </p:spPr>
        <p:txBody>
          <a:bodyPr>
            <a:normAutofit/>
          </a:bodyPr>
          <a:lstStyle/>
          <a:p>
            <a:pPr>
              <a:lnSpc>
                <a:spcPct val="80000"/>
              </a:lnSpc>
            </a:pPr>
            <a:r>
              <a:rPr lang="en-GB" altLang="en-US" sz="2400" dirty="0"/>
              <a:t>PL/SQL is a block-structured language</a:t>
            </a:r>
          </a:p>
          <a:p>
            <a:pPr>
              <a:lnSpc>
                <a:spcPct val="80000"/>
              </a:lnSpc>
            </a:pPr>
            <a:r>
              <a:rPr lang="en-GB" altLang="en-US" sz="2400" dirty="0"/>
              <a:t>Divided into logical blocks</a:t>
            </a:r>
          </a:p>
          <a:p>
            <a:pPr>
              <a:lnSpc>
                <a:spcPct val="80000"/>
              </a:lnSpc>
            </a:pPr>
            <a:r>
              <a:rPr lang="en-GB" altLang="en-US" sz="2400" dirty="0"/>
              <a:t>Two types of blocks:</a:t>
            </a:r>
          </a:p>
          <a:p>
            <a:pPr lvl="1">
              <a:lnSpc>
                <a:spcPct val="80000"/>
              </a:lnSpc>
            </a:pPr>
            <a:r>
              <a:rPr lang="en-GB" altLang="en-US" sz="2000" b="1" dirty="0"/>
              <a:t>An anonymous block</a:t>
            </a:r>
            <a:r>
              <a:rPr lang="en-GB" altLang="en-US" sz="2000" dirty="0"/>
              <a:t> </a:t>
            </a:r>
          </a:p>
          <a:p>
            <a:pPr lvl="2">
              <a:lnSpc>
                <a:spcPct val="80000"/>
              </a:lnSpc>
            </a:pPr>
            <a:r>
              <a:rPr lang="en-GB" altLang="en-US" sz="1800" dirty="0"/>
              <a:t>Used anywhere in a program</a:t>
            </a:r>
          </a:p>
          <a:p>
            <a:pPr lvl="2">
              <a:lnSpc>
                <a:spcPct val="80000"/>
              </a:lnSpc>
            </a:pPr>
            <a:r>
              <a:rPr lang="en-GB" altLang="en-US" sz="1800" dirty="0"/>
              <a:t>Sent to the server engine for execution at runtime</a:t>
            </a:r>
          </a:p>
          <a:p>
            <a:pPr lvl="1">
              <a:lnSpc>
                <a:spcPct val="80000"/>
              </a:lnSpc>
            </a:pPr>
            <a:r>
              <a:rPr lang="en-GB" altLang="en-US" sz="2000" b="1" dirty="0"/>
              <a:t>Named blocks</a:t>
            </a:r>
          </a:p>
          <a:p>
            <a:pPr lvl="2">
              <a:lnSpc>
                <a:spcPct val="80000"/>
              </a:lnSpc>
            </a:pPr>
            <a:r>
              <a:rPr lang="en-GB" altLang="en-US" sz="1800" b="1" dirty="0"/>
              <a:t>A package</a:t>
            </a:r>
            <a:r>
              <a:rPr lang="en-GB" altLang="en-US" sz="1800" dirty="0"/>
              <a:t> is formed from a group of procedures and functions</a:t>
            </a:r>
          </a:p>
          <a:p>
            <a:pPr lvl="2">
              <a:lnSpc>
                <a:spcPct val="80000"/>
              </a:lnSpc>
            </a:pPr>
            <a:r>
              <a:rPr lang="en-GB" altLang="en-US" sz="1800" b="1" dirty="0"/>
              <a:t>Trigger</a:t>
            </a:r>
            <a:r>
              <a:rPr lang="en-GB" altLang="en-US" sz="1800" dirty="0"/>
              <a:t> is associated with a database table, executed when automatically fired by a DML statement. </a:t>
            </a:r>
          </a:p>
          <a:p>
            <a:pPr lvl="2">
              <a:lnSpc>
                <a:spcPct val="80000"/>
              </a:lnSpc>
              <a:buFontTx/>
              <a:buNone/>
            </a:pPr>
            <a:endParaRPr lang="en-GB" altLang="en-US" sz="1800" b="1" dirty="0">
              <a:solidFill>
                <a:srgbClr val="FF3300"/>
              </a:solidFill>
            </a:endParaRPr>
          </a:p>
          <a:p>
            <a:pPr lvl="2">
              <a:lnSpc>
                <a:spcPct val="80000"/>
              </a:lnSpc>
            </a:pPr>
            <a:r>
              <a:rPr lang="en-GB" altLang="en-US" sz="1800" b="1" dirty="0">
                <a:solidFill>
                  <a:srgbClr val="0070C0"/>
                </a:solidFill>
              </a:rPr>
              <a:t>A procedure</a:t>
            </a:r>
            <a:r>
              <a:rPr lang="en-GB" altLang="en-US" sz="1800" dirty="0">
                <a:solidFill>
                  <a:srgbClr val="0070C0"/>
                </a:solidFill>
              </a:rPr>
              <a:t> is  a subprogram can be called and can take arguments</a:t>
            </a:r>
          </a:p>
          <a:p>
            <a:pPr lvl="2">
              <a:lnSpc>
                <a:spcPct val="80000"/>
              </a:lnSpc>
            </a:pPr>
            <a:r>
              <a:rPr lang="en-GB" altLang="en-US" sz="1800" b="1" dirty="0">
                <a:solidFill>
                  <a:srgbClr val="0070C0"/>
                </a:solidFill>
              </a:rPr>
              <a:t>A function</a:t>
            </a:r>
            <a:r>
              <a:rPr lang="en-GB" altLang="en-US" sz="1800" dirty="0">
                <a:solidFill>
                  <a:srgbClr val="0070C0"/>
                </a:solidFill>
              </a:rPr>
              <a:t> is a subprogram that returns a calculated value.</a:t>
            </a:r>
          </a:p>
          <a:p>
            <a:pPr lvl="2">
              <a:lnSpc>
                <a:spcPct val="80000"/>
              </a:lnSpc>
            </a:pPr>
            <a:endParaRPr lang="en-GB" altLang="en-US" sz="1800" dirty="0">
              <a:solidFill>
                <a:srgbClr val="0070C0"/>
              </a:solidFill>
            </a:endParaRPr>
          </a:p>
          <a:p>
            <a:pPr lvl="2">
              <a:lnSpc>
                <a:spcPct val="80000"/>
              </a:lnSpc>
            </a:pPr>
            <a:endParaRPr lang="en-GB"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059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059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059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059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1059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10594">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1059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3"/>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r>
              <a:rPr lang="en-GB" altLang="en-US"/>
              <a:t>PL/SQL block structure</a:t>
            </a:r>
          </a:p>
        </p:txBody>
      </p:sp>
      <p:sp>
        <p:nvSpPr>
          <p:cNvPr id="18434"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ED252991-AD7A-4B69-A933-CD6F434890CF}" type="slidenum">
              <a:rPr kumimoji="0" lang="en-US" altLang="en-US" sz="1400" smtClean="0"/>
              <a:pPr eaLnBrk="1" hangingPunct="1">
                <a:spcBef>
                  <a:spcPct val="50000"/>
                </a:spcBef>
                <a:buFontTx/>
                <a:buNone/>
              </a:pPr>
              <a:t>33</a:t>
            </a:fld>
            <a:endParaRPr kumimoji="0" lang="en-US" altLang="en-US" sz="1400"/>
          </a:p>
        </p:txBody>
      </p:sp>
      <p:sp>
        <p:nvSpPr>
          <p:cNvPr id="202754" name="Rectangle 2"/>
          <p:cNvSpPr>
            <a:spLocks noGrp="1" noChangeArrowheads="1"/>
          </p:cNvSpPr>
          <p:nvPr>
            <p:ph sz="quarter" idx="1"/>
          </p:nvPr>
        </p:nvSpPr>
        <p:spPr/>
        <p:txBody>
          <a:bodyPr/>
          <a:lstStyle/>
          <a:p>
            <a:pPr>
              <a:lnSpc>
                <a:spcPct val="90000"/>
              </a:lnSpc>
            </a:pPr>
            <a:r>
              <a:rPr lang="en-GB" altLang="en-US" sz="2800" dirty="0"/>
              <a:t>BASIC BLOCK STRUCTURE</a:t>
            </a:r>
          </a:p>
          <a:p>
            <a:pPr lvl="1">
              <a:lnSpc>
                <a:spcPct val="90000"/>
              </a:lnSpc>
            </a:pPr>
            <a:r>
              <a:rPr lang="en-GB" altLang="en-US" sz="2400" dirty="0">
                <a:solidFill>
                  <a:srgbClr val="0070C0"/>
                </a:solidFill>
              </a:rPr>
              <a:t>HEADER</a:t>
            </a:r>
          </a:p>
          <a:p>
            <a:pPr lvl="2">
              <a:lnSpc>
                <a:spcPct val="90000"/>
              </a:lnSpc>
            </a:pPr>
            <a:r>
              <a:rPr lang="en-GB" altLang="en-US" sz="2000" dirty="0">
                <a:solidFill>
                  <a:srgbClr val="0070C0"/>
                </a:solidFill>
              </a:rPr>
              <a:t>Relevant for named blocks only</a:t>
            </a:r>
          </a:p>
          <a:p>
            <a:pPr lvl="1">
              <a:lnSpc>
                <a:spcPct val="90000"/>
              </a:lnSpc>
            </a:pPr>
            <a:r>
              <a:rPr lang="en-GB" altLang="en-US" sz="2400" dirty="0">
                <a:solidFill>
                  <a:srgbClr val="0070C0"/>
                </a:solidFill>
              </a:rPr>
              <a:t>DECLARE</a:t>
            </a:r>
          </a:p>
          <a:p>
            <a:pPr lvl="2">
              <a:lnSpc>
                <a:spcPct val="90000"/>
              </a:lnSpc>
            </a:pPr>
            <a:r>
              <a:rPr lang="en-GB" altLang="en-US" sz="2000" dirty="0">
                <a:solidFill>
                  <a:srgbClr val="0070C0"/>
                </a:solidFill>
              </a:rPr>
              <a:t>Declarations of constants, variables, cursors, and exceptions</a:t>
            </a:r>
          </a:p>
          <a:p>
            <a:pPr lvl="1">
              <a:lnSpc>
                <a:spcPct val="90000"/>
              </a:lnSpc>
            </a:pPr>
            <a:r>
              <a:rPr lang="en-GB" altLang="en-US" sz="2400" dirty="0">
                <a:solidFill>
                  <a:srgbClr val="0070C0"/>
                </a:solidFill>
              </a:rPr>
              <a:t>BEGIN</a:t>
            </a:r>
          </a:p>
          <a:p>
            <a:pPr lvl="2">
              <a:lnSpc>
                <a:spcPct val="90000"/>
              </a:lnSpc>
            </a:pPr>
            <a:r>
              <a:rPr lang="en-GB" altLang="en-US" sz="2000" dirty="0">
                <a:solidFill>
                  <a:srgbClr val="0070C0"/>
                </a:solidFill>
              </a:rPr>
              <a:t>PL/SQL and SQL statements</a:t>
            </a:r>
          </a:p>
          <a:p>
            <a:pPr lvl="1">
              <a:lnSpc>
                <a:spcPct val="90000"/>
              </a:lnSpc>
            </a:pPr>
            <a:r>
              <a:rPr lang="en-GB" altLang="en-US" sz="2400" dirty="0">
                <a:solidFill>
                  <a:srgbClr val="0070C0"/>
                </a:solidFill>
              </a:rPr>
              <a:t>EXCEPTION</a:t>
            </a:r>
          </a:p>
          <a:p>
            <a:pPr lvl="2">
              <a:lnSpc>
                <a:spcPct val="90000"/>
              </a:lnSpc>
            </a:pPr>
            <a:r>
              <a:rPr lang="en-GB" altLang="en-US" sz="2000" dirty="0">
                <a:solidFill>
                  <a:srgbClr val="0070C0"/>
                </a:solidFill>
              </a:rPr>
              <a:t>Actions for Error conditions</a:t>
            </a:r>
          </a:p>
          <a:p>
            <a:pPr lvl="1">
              <a:lnSpc>
                <a:spcPct val="90000"/>
              </a:lnSpc>
            </a:pPr>
            <a:r>
              <a:rPr lang="en-GB" altLang="en-US" sz="2400" dirty="0">
                <a:solidFill>
                  <a:srgbClr val="0070C0"/>
                </a:solidFill>
              </a:rPr>
              <a:t>END</a:t>
            </a:r>
          </a:p>
        </p:txBody>
      </p:sp>
      <p:sp>
        <p:nvSpPr>
          <p:cNvPr id="18437" name="Rectangle 4"/>
          <p:cNvSpPr>
            <a:spLocks noChangeArrowheads="1"/>
          </p:cNvSpPr>
          <p:nvPr/>
        </p:nvSpPr>
        <p:spPr bwMode="auto">
          <a:xfrm>
            <a:off x="914400" y="5924550"/>
            <a:ext cx="585311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nSpc>
                <a:spcPct val="90000"/>
              </a:lnSpc>
            </a:pPr>
            <a:r>
              <a:rPr lang="en-GB" altLang="en-US" sz="2800" dirty="0"/>
              <a:t> These are some of the </a:t>
            </a:r>
            <a:r>
              <a:rPr lang="en-GB" altLang="en-US" sz="2800" dirty="0">
                <a:solidFill>
                  <a:srgbClr val="0070C0"/>
                </a:solidFill>
              </a:rPr>
              <a:t>reserved</a:t>
            </a:r>
            <a:r>
              <a:rPr lang="en-GB" altLang="en-US" sz="2800" dirty="0"/>
              <a:t> words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27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27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02754">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027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0275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27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02754">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0275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02754">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27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r>
              <a:rPr lang="en-GB" altLang="en-US"/>
              <a:t>PL/SQL – Data Types</a:t>
            </a:r>
          </a:p>
        </p:txBody>
      </p:sp>
      <p:sp>
        <p:nvSpPr>
          <p:cNvPr id="19458"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4CEF86F3-3B62-468C-A944-CBAD3EFB0377}" type="slidenum">
              <a:rPr kumimoji="0" lang="en-US" altLang="en-US" sz="1400" smtClean="0"/>
              <a:pPr eaLnBrk="1" hangingPunct="1">
                <a:spcBef>
                  <a:spcPct val="50000"/>
                </a:spcBef>
                <a:buFontTx/>
                <a:buNone/>
              </a:pPr>
              <a:t>34</a:t>
            </a:fld>
            <a:endParaRPr kumimoji="0" lang="en-US" altLang="en-US" sz="1400"/>
          </a:p>
        </p:txBody>
      </p:sp>
      <p:sp>
        <p:nvSpPr>
          <p:cNvPr id="19459" name="Rectangle 2"/>
          <p:cNvSpPr>
            <a:spLocks noGrp="1" noChangeArrowheads="1"/>
          </p:cNvSpPr>
          <p:nvPr>
            <p:ph sz="quarter" idx="1"/>
          </p:nvPr>
        </p:nvSpPr>
        <p:spPr/>
        <p:txBody>
          <a:bodyPr/>
          <a:lstStyle/>
          <a:p>
            <a:r>
              <a:rPr lang="en-GB" altLang="en-US" dirty="0"/>
              <a:t>VARIABLES including:</a:t>
            </a:r>
          </a:p>
          <a:p>
            <a:pPr lvl="1"/>
            <a:r>
              <a:rPr lang="en-GB" altLang="en-US" dirty="0">
                <a:solidFill>
                  <a:srgbClr val="0070C0"/>
                </a:solidFill>
              </a:rPr>
              <a:t>CHAR(n) </a:t>
            </a:r>
          </a:p>
          <a:p>
            <a:pPr lvl="1"/>
            <a:r>
              <a:rPr lang="en-GB" altLang="en-US" dirty="0">
                <a:solidFill>
                  <a:srgbClr val="0070C0"/>
                </a:solidFill>
              </a:rPr>
              <a:t>VARCHAR2(n) </a:t>
            </a:r>
          </a:p>
          <a:p>
            <a:pPr lvl="1"/>
            <a:r>
              <a:rPr lang="en-GB" altLang="en-US" dirty="0">
                <a:solidFill>
                  <a:srgbClr val="0070C0"/>
                </a:solidFill>
              </a:rPr>
              <a:t>NUMBER[ (n [,d])]</a:t>
            </a:r>
          </a:p>
          <a:p>
            <a:pPr lvl="1"/>
            <a:r>
              <a:rPr lang="en-GB" altLang="en-US" dirty="0">
                <a:solidFill>
                  <a:srgbClr val="0070C0"/>
                </a:solidFill>
              </a:rPr>
              <a:t>DATE</a:t>
            </a:r>
          </a:p>
          <a:p>
            <a:pPr lvl="1"/>
            <a:r>
              <a:rPr lang="en-GB" altLang="en-US" dirty="0">
                <a:solidFill>
                  <a:srgbClr val="0070C0"/>
                </a:solidFill>
              </a:rPr>
              <a:t>BOOLEAN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3"/>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r>
              <a:rPr lang="en-GB" altLang="en-US"/>
              <a:t>Variable DECLARATION </a:t>
            </a:r>
          </a:p>
        </p:txBody>
      </p:sp>
      <p:sp>
        <p:nvSpPr>
          <p:cNvPr id="2048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924DAB3B-50F3-42E8-9F44-0480AFC2501D}" type="slidenum">
              <a:rPr kumimoji="0" lang="en-US" altLang="en-US" sz="1400" smtClean="0"/>
              <a:pPr eaLnBrk="1" hangingPunct="1">
                <a:spcBef>
                  <a:spcPct val="50000"/>
                </a:spcBef>
                <a:buFontTx/>
                <a:buNone/>
              </a:pPr>
              <a:t>35</a:t>
            </a:fld>
            <a:endParaRPr kumimoji="0" lang="en-US" altLang="en-US" sz="1400"/>
          </a:p>
        </p:txBody>
      </p:sp>
      <p:sp>
        <p:nvSpPr>
          <p:cNvPr id="114690" name="Rectangle 2"/>
          <p:cNvSpPr>
            <a:spLocks noGrp="1" noChangeArrowheads="1"/>
          </p:cNvSpPr>
          <p:nvPr>
            <p:ph sz="quarter" idx="1"/>
          </p:nvPr>
        </p:nvSpPr>
        <p:spPr>
          <a:xfrm>
            <a:off x="648072" y="2314575"/>
            <a:ext cx="7668344" cy="3657600"/>
          </a:xfrm>
        </p:spPr>
        <p:txBody>
          <a:bodyPr>
            <a:normAutofit fontScale="70000" lnSpcReduction="20000"/>
          </a:bodyPr>
          <a:lstStyle/>
          <a:p>
            <a:pPr>
              <a:lnSpc>
                <a:spcPct val="150000"/>
              </a:lnSpc>
              <a:buFontTx/>
              <a:buNone/>
            </a:pPr>
            <a:r>
              <a:rPr lang="en-GB" altLang="en-US" sz="2800" i="1" dirty="0"/>
              <a:t>DECLARE</a:t>
            </a:r>
          </a:p>
          <a:p>
            <a:pPr>
              <a:lnSpc>
                <a:spcPct val="150000"/>
              </a:lnSpc>
              <a:buFontTx/>
              <a:buNone/>
            </a:pPr>
            <a:r>
              <a:rPr lang="en-GB" altLang="en-US" sz="2000" b="1" i="1" dirty="0" err="1"/>
              <a:t>IdentifierName</a:t>
            </a:r>
            <a:r>
              <a:rPr lang="en-GB" altLang="en-US" sz="2000" b="1" i="1" dirty="0"/>
              <a:t>[Constant] </a:t>
            </a:r>
            <a:r>
              <a:rPr lang="en-GB" altLang="en-US" sz="2000" b="1" i="1" dirty="0" err="1"/>
              <a:t>DataType</a:t>
            </a:r>
            <a:r>
              <a:rPr lang="en-GB" altLang="en-US" sz="2000" b="1" i="1" dirty="0"/>
              <a:t>[NOT NULL] [:=/DEFAULT expression];</a:t>
            </a:r>
          </a:p>
          <a:p>
            <a:pPr>
              <a:lnSpc>
                <a:spcPct val="150000"/>
              </a:lnSpc>
              <a:buFontTx/>
              <a:buNone/>
            </a:pPr>
            <a:r>
              <a:rPr lang="en-GB" altLang="en-US" sz="2800" dirty="0"/>
              <a:t>DECLARE</a:t>
            </a:r>
          </a:p>
          <a:p>
            <a:pPr>
              <a:lnSpc>
                <a:spcPct val="150000"/>
              </a:lnSpc>
              <a:buFontTx/>
              <a:buNone/>
            </a:pPr>
            <a:r>
              <a:rPr lang="en-GB" altLang="en-US" sz="2800" dirty="0"/>
              <a:t>	weight  </a:t>
            </a:r>
            <a:r>
              <a:rPr lang="en-GB" altLang="en-US" sz="2800" b="1" dirty="0"/>
              <a:t>CONSTANT NUMBER </a:t>
            </a:r>
            <a:r>
              <a:rPr lang="en-GB" altLang="en-US" sz="2800" dirty="0"/>
              <a:t>(4,3) :=2.345;</a:t>
            </a:r>
          </a:p>
          <a:p>
            <a:pPr>
              <a:lnSpc>
                <a:spcPct val="150000"/>
              </a:lnSpc>
              <a:buFontTx/>
              <a:buNone/>
            </a:pPr>
            <a:r>
              <a:rPr lang="en-GB" altLang="en-US" sz="2800" dirty="0"/>
              <a:t>	title  </a:t>
            </a:r>
            <a:r>
              <a:rPr lang="en-GB" altLang="en-US" sz="2800" b="1" dirty="0"/>
              <a:t>VARCHAR2(15);</a:t>
            </a:r>
          </a:p>
          <a:p>
            <a:pPr>
              <a:lnSpc>
                <a:spcPct val="150000"/>
              </a:lnSpc>
              <a:buFontTx/>
              <a:buNone/>
            </a:pPr>
            <a:r>
              <a:rPr lang="en-GB" altLang="en-US" sz="2800" dirty="0"/>
              <a:t>	</a:t>
            </a:r>
            <a:r>
              <a:rPr lang="en-GB" altLang="en-US" sz="2800" dirty="0" err="1"/>
              <a:t>xdate</a:t>
            </a:r>
            <a:r>
              <a:rPr lang="en-GB" altLang="en-US" sz="2800" dirty="0"/>
              <a:t> </a:t>
            </a:r>
            <a:r>
              <a:rPr lang="en-GB" altLang="en-US" sz="2800" b="1" dirty="0"/>
              <a:t>CHAR(8) :=</a:t>
            </a:r>
            <a:r>
              <a:rPr lang="en-US" altLang="en-US" sz="2800" b="1" dirty="0"/>
              <a:t>  </a:t>
            </a:r>
            <a:r>
              <a:rPr lang="en-GB" altLang="en-US" sz="2400" dirty="0"/>
              <a:t>TO_CHAR</a:t>
            </a:r>
            <a:r>
              <a:rPr lang="en-US" altLang="en-US" sz="2400" dirty="0"/>
              <a:t>  (SYSDATE, ’DD MM YY’</a:t>
            </a:r>
            <a:r>
              <a:rPr lang="en-GB" altLang="en-US" sz="2400" dirty="0"/>
              <a:t>);</a:t>
            </a:r>
          </a:p>
          <a:p>
            <a:pPr>
              <a:lnSpc>
                <a:spcPct val="150000"/>
              </a:lnSpc>
              <a:buFontTx/>
              <a:buNone/>
            </a:pPr>
            <a:endParaRPr lang="en-US" altLang="en-US" sz="2400" dirty="0"/>
          </a:p>
          <a:p>
            <a:pPr>
              <a:lnSpc>
                <a:spcPct val="150000"/>
              </a:lnSpc>
              <a:buFontTx/>
              <a:buNone/>
            </a:pPr>
            <a:r>
              <a:rPr lang="en-US" altLang="en-US" sz="2400" dirty="0"/>
              <a:t>                                                                        </a:t>
            </a:r>
            <a:endParaRPr lang="en-GB" altLang="en-US" sz="2400" dirty="0"/>
          </a:p>
        </p:txBody>
      </p:sp>
      <p:sp>
        <p:nvSpPr>
          <p:cNvPr id="20485" name="Rectangle 4"/>
          <p:cNvSpPr>
            <a:spLocks noChangeArrowheads="1"/>
          </p:cNvSpPr>
          <p:nvPr/>
        </p:nvSpPr>
        <p:spPr bwMode="auto">
          <a:xfrm>
            <a:off x="457200" y="1857375"/>
            <a:ext cx="8088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r>
              <a:rPr lang="en-GB" altLang="en-US" sz="2400" b="1" dirty="0">
                <a:solidFill>
                  <a:schemeClr val="tx2"/>
                </a:solidFill>
              </a:rPr>
              <a:t> </a:t>
            </a:r>
            <a:r>
              <a:rPr lang="en-GB" altLang="en-US" sz="2400" b="1" dirty="0">
                <a:latin typeface="Arial Unicode MS" pitchFamily="34" charset="-128"/>
              </a:rPr>
              <a:t>Declared with a data type and an initial value assignment</a:t>
            </a:r>
            <a:endParaRPr kumimoji="0" lang="en-GB" altLang="en-US" sz="2400" b="1" dirty="0">
              <a:latin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469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469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469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469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46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build="p" bldLvl="3"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r>
              <a:rPr lang="en-GB" altLang="en-US"/>
              <a:t>Anchored DECLARATION </a:t>
            </a:r>
          </a:p>
        </p:txBody>
      </p:sp>
      <p:sp>
        <p:nvSpPr>
          <p:cNvPr id="21506"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15EC272A-768B-4742-BC70-D9CB2CC17DB0}" type="slidenum">
              <a:rPr kumimoji="0" lang="en-US" altLang="en-US" sz="1400" smtClean="0"/>
              <a:pPr eaLnBrk="1" hangingPunct="1">
                <a:spcBef>
                  <a:spcPct val="50000"/>
                </a:spcBef>
                <a:buFontTx/>
                <a:buNone/>
              </a:pPr>
              <a:t>36</a:t>
            </a:fld>
            <a:endParaRPr kumimoji="0" lang="en-US" altLang="en-US" sz="1400"/>
          </a:p>
        </p:txBody>
      </p:sp>
      <p:sp>
        <p:nvSpPr>
          <p:cNvPr id="21507" name="Rectangle 2"/>
          <p:cNvSpPr>
            <a:spLocks noGrp="1" noChangeArrowheads="1"/>
          </p:cNvSpPr>
          <p:nvPr>
            <p:ph sz="quarter" idx="1"/>
          </p:nvPr>
        </p:nvSpPr>
        <p:spPr>
          <a:xfrm>
            <a:off x="0" y="1981200"/>
            <a:ext cx="9982200" cy="4876800"/>
          </a:xfrm>
        </p:spPr>
        <p:txBody>
          <a:bodyPr/>
          <a:lstStyle/>
          <a:p>
            <a:r>
              <a:rPr lang="en-GB" altLang="en-US" dirty="0"/>
              <a:t>COLUMN &amp; RECORD VARIABLES</a:t>
            </a:r>
          </a:p>
          <a:p>
            <a:pPr lvl="1"/>
            <a:r>
              <a:rPr lang="en-GB" altLang="en-US" dirty="0"/>
              <a:t> </a:t>
            </a:r>
            <a:r>
              <a:rPr lang="en-GB" altLang="en-US" dirty="0" err="1"/>
              <a:t>VariableName</a:t>
            </a:r>
            <a:r>
              <a:rPr lang="en-GB" altLang="en-US" dirty="0"/>
              <a:t>  </a:t>
            </a:r>
            <a:r>
              <a:rPr lang="en-GB" altLang="en-US" dirty="0" err="1"/>
              <a:t>TypeAttribute%TYPE</a:t>
            </a:r>
            <a:r>
              <a:rPr lang="en-GB" altLang="en-US" dirty="0"/>
              <a:t>[value assignment];</a:t>
            </a:r>
          </a:p>
          <a:p>
            <a:pPr lvl="2">
              <a:buFontTx/>
              <a:buNone/>
            </a:pPr>
            <a:r>
              <a:rPr lang="en-GB" altLang="en-US" dirty="0"/>
              <a:t>DECLARE</a:t>
            </a:r>
          </a:p>
          <a:p>
            <a:pPr lvl="2">
              <a:buFontTx/>
              <a:buNone/>
            </a:pPr>
            <a:r>
              <a:rPr lang="en-GB" altLang="en-US" dirty="0"/>
              <a:t>v_sal1  NUMBER (3);</a:t>
            </a:r>
          </a:p>
          <a:p>
            <a:pPr lvl="2">
              <a:buFontTx/>
              <a:buNone/>
            </a:pPr>
            <a:r>
              <a:rPr lang="en-GB" altLang="en-US" dirty="0"/>
              <a:t>v_sal2   v_sal1%TYPE;</a:t>
            </a:r>
          </a:p>
          <a:p>
            <a:pPr lvl="1"/>
            <a:r>
              <a:rPr lang="en-GB" altLang="en-US" dirty="0"/>
              <a:t> </a:t>
            </a:r>
            <a:r>
              <a:rPr lang="en-GB" altLang="en-US" dirty="0" err="1"/>
              <a:t>VariableName</a:t>
            </a:r>
            <a:r>
              <a:rPr lang="en-GB" altLang="en-US" dirty="0"/>
              <a:t>  </a:t>
            </a:r>
            <a:r>
              <a:rPr lang="en-GB" altLang="en-US" dirty="0" err="1"/>
              <a:t>TableName.ColumnName%TYPE</a:t>
            </a:r>
            <a:endParaRPr lang="en-GB" altLang="en-US" dirty="0"/>
          </a:p>
          <a:p>
            <a:pPr lvl="2">
              <a:buFontTx/>
              <a:buNone/>
            </a:pPr>
            <a:r>
              <a:rPr lang="en-GB" altLang="en-US" dirty="0"/>
              <a:t>DECLARE</a:t>
            </a:r>
          </a:p>
          <a:p>
            <a:pPr lvl="2">
              <a:buFontTx/>
              <a:buNone/>
            </a:pPr>
            <a:r>
              <a:rPr lang="en-GB" altLang="en-US" dirty="0"/>
              <a:t>v_sal1  </a:t>
            </a:r>
            <a:r>
              <a:rPr lang="en-GB" altLang="en-US" dirty="0" err="1"/>
              <a:t>employee.Salary%TYPE</a:t>
            </a:r>
            <a:r>
              <a:rPr lang="en-GB" altLang="en-US"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GB" altLang="en-US"/>
              <a:t>Assignment Operation</a:t>
            </a:r>
          </a:p>
        </p:txBody>
      </p:sp>
      <p:sp>
        <p:nvSpPr>
          <p:cNvPr id="22530"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72FF906C-075B-4CD4-94F5-F0EFE639524F}" type="slidenum">
              <a:rPr kumimoji="0" lang="en-US" altLang="en-US" sz="1400" smtClean="0"/>
              <a:pPr eaLnBrk="1" hangingPunct="1">
                <a:spcBef>
                  <a:spcPct val="50000"/>
                </a:spcBef>
                <a:buFontTx/>
                <a:buNone/>
              </a:pPr>
              <a:t>37</a:t>
            </a:fld>
            <a:endParaRPr kumimoji="0" lang="en-US" altLang="en-US" sz="1400"/>
          </a:p>
        </p:txBody>
      </p:sp>
      <p:sp>
        <p:nvSpPr>
          <p:cNvPr id="22532" name="Rectangle 3"/>
          <p:cNvSpPr>
            <a:spLocks noGrp="1" noChangeArrowheads="1"/>
          </p:cNvSpPr>
          <p:nvPr>
            <p:ph sz="quarter" idx="1"/>
          </p:nvPr>
        </p:nvSpPr>
        <p:spPr/>
        <p:txBody>
          <a:bodyPr/>
          <a:lstStyle/>
          <a:p>
            <a:r>
              <a:rPr lang="en-GB" altLang="en-US" dirty="0" err="1"/>
              <a:t>VariableName</a:t>
            </a:r>
            <a:r>
              <a:rPr lang="en-GB" altLang="en-US" dirty="0"/>
              <a:t> := </a:t>
            </a:r>
            <a:r>
              <a:rPr lang="en-GB" altLang="en-US" sz="2000" i="1" dirty="0"/>
              <a:t>Literal/</a:t>
            </a:r>
            <a:r>
              <a:rPr lang="en-GB" altLang="en-US" sz="2000" i="1" dirty="0" err="1"/>
              <a:t>VariableName</a:t>
            </a:r>
            <a:r>
              <a:rPr lang="en-GB" altLang="en-US" sz="2000" i="1" dirty="0"/>
              <a:t>/Expression</a:t>
            </a:r>
            <a:r>
              <a:rPr lang="en-GB" altLang="en-US" sz="2000" dirty="0"/>
              <a:t>;</a:t>
            </a:r>
          </a:p>
          <a:p>
            <a:r>
              <a:rPr lang="en-GB" altLang="en-US" dirty="0"/>
              <a:t>For example:</a:t>
            </a:r>
          </a:p>
          <a:p>
            <a:pPr lvl="1">
              <a:buFontTx/>
              <a:buNone/>
            </a:pPr>
            <a:r>
              <a:rPr lang="en-GB" altLang="en-US" sz="3200" dirty="0"/>
              <a:t>v_sal1 :=100;   		       </a:t>
            </a:r>
            <a:r>
              <a:rPr lang="en-GB" altLang="en-US" i="1" dirty="0">
                <a:solidFill>
                  <a:srgbClr val="0033CC"/>
                </a:solidFill>
              </a:rPr>
              <a:t>Literal value</a:t>
            </a:r>
          </a:p>
          <a:p>
            <a:pPr lvl="1">
              <a:buFontTx/>
              <a:buNone/>
            </a:pPr>
            <a:r>
              <a:rPr lang="en-GB" altLang="en-US" sz="3200" dirty="0"/>
              <a:t>v_sal2 := v_sal1;  		      </a:t>
            </a:r>
            <a:r>
              <a:rPr lang="en-GB" altLang="en-US" i="1" dirty="0">
                <a:solidFill>
                  <a:srgbClr val="0033CC"/>
                </a:solidFill>
              </a:rPr>
              <a:t>Variable value</a:t>
            </a:r>
          </a:p>
          <a:p>
            <a:pPr lvl="1">
              <a:buFontTx/>
              <a:buNone/>
            </a:pPr>
            <a:r>
              <a:rPr lang="en-GB" altLang="en-US" sz="3200" dirty="0" err="1"/>
              <a:t>v_sum</a:t>
            </a:r>
            <a:r>
              <a:rPr lang="en-GB" altLang="en-US" sz="3200" dirty="0"/>
              <a:t>:=v_sal1 + v_num2</a:t>
            </a:r>
            <a:r>
              <a:rPr lang="en-GB" altLang="en-US" sz="3200" dirty="0">
                <a:solidFill>
                  <a:srgbClr val="0033CC"/>
                </a:solidFill>
              </a:rPr>
              <a:t>;   </a:t>
            </a:r>
            <a:r>
              <a:rPr lang="en-GB" altLang="en-US" i="1" dirty="0">
                <a:solidFill>
                  <a:srgbClr val="0033CC"/>
                </a:solidFill>
              </a:rPr>
              <a:t>Expression value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noFill/>
        </p:spPr>
        <p:txBody>
          <a:bodyPr/>
          <a:lstStyle/>
          <a:p>
            <a:r>
              <a:rPr lang="en-GB" altLang="en-US"/>
              <a:t>PL/SQL</a:t>
            </a:r>
          </a:p>
        </p:txBody>
      </p:sp>
      <p:sp>
        <p:nvSpPr>
          <p:cNvPr id="23554" name="Rectangle 2"/>
          <p:cNvSpPr>
            <a:spLocks noGrp="1" noChangeArrowheads="1"/>
          </p:cNvSpPr>
          <p:nvPr>
            <p:ph sz="quarter" idx="1"/>
          </p:nvPr>
        </p:nvSpPr>
        <p:spPr/>
        <p:txBody>
          <a:bodyPr/>
          <a:lstStyle/>
          <a:p>
            <a:r>
              <a:rPr lang="en-GB" altLang="en-US" dirty="0"/>
              <a:t>Conditions and Loops</a:t>
            </a:r>
          </a:p>
          <a:p>
            <a:pPr lvl="1"/>
            <a:r>
              <a:rPr lang="en-GB" altLang="en-US" dirty="0">
                <a:solidFill>
                  <a:srgbClr val="0033CC"/>
                </a:solidFill>
              </a:rPr>
              <a:t>Selection</a:t>
            </a:r>
          </a:p>
          <a:p>
            <a:pPr lvl="1"/>
            <a:r>
              <a:rPr lang="en-GB" altLang="en-US" dirty="0">
                <a:solidFill>
                  <a:srgbClr val="0033CC"/>
                </a:solidFill>
              </a:rPr>
              <a:t>Sequence</a:t>
            </a:r>
          </a:p>
          <a:p>
            <a:pPr lvl="1"/>
            <a:r>
              <a:rPr lang="en-GB" altLang="en-US" dirty="0">
                <a:solidFill>
                  <a:srgbClr val="0033CC"/>
                </a:solidFill>
              </a:rPr>
              <a:t>Iteration</a:t>
            </a:r>
          </a:p>
          <a:p>
            <a:pPr lvl="1"/>
            <a:endParaRPr lang="en-GB" altLang="en-US" dirty="0">
              <a:solidFill>
                <a:srgbClr val="0033CC"/>
              </a:solidFill>
            </a:endParaRPr>
          </a:p>
          <a:p>
            <a:pPr lvl="1"/>
            <a:r>
              <a:rPr lang="en-GB" altLang="en-US" dirty="0">
                <a:solidFill>
                  <a:srgbClr val="0033CC"/>
                </a:solidFill>
              </a:rPr>
              <a:t>IF THEN ELSE</a:t>
            </a:r>
          </a:p>
          <a:p>
            <a:pPr lvl="1"/>
            <a:r>
              <a:rPr lang="en-GB" altLang="en-US" dirty="0">
                <a:solidFill>
                  <a:srgbClr val="0033CC"/>
                </a:solidFill>
              </a:rPr>
              <a:t>WHILE</a:t>
            </a:r>
          </a:p>
          <a:p>
            <a:pPr lvl="1"/>
            <a:r>
              <a:rPr lang="en-GB" altLang="en-US" dirty="0">
                <a:solidFill>
                  <a:srgbClr val="0033CC"/>
                </a:solidFill>
              </a:rPr>
              <a:t>FOR</a:t>
            </a:r>
          </a:p>
          <a:p>
            <a:pPr lvl="1"/>
            <a:r>
              <a:rPr lang="en-GB" altLang="en-US" dirty="0">
                <a:solidFill>
                  <a:srgbClr val="0033CC"/>
                </a:solidFill>
              </a:rPr>
              <a:t>LOOP – explained on the next 10 slides, in your own time</a:t>
            </a:r>
          </a:p>
          <a:p>
            <a:pPr lvl="1"/>
            <a:endParaRPr lang="en-GB" altLang="en-US" dirty="0">
              <a:solidFill>
                <a:srgbClr val="0033CC"/>
              </a:solidFill>
            </a:endParaRPr>
          </a:p>
          <a:p>
            <a:pPr lvl="1"/>
            <a:endParaRPr lang="en-GB" altLang="en-US" dirty="0">
              <a:solidFill>
                <a:srgbClr val="0033CC"/>
              </a:solidFill>
            </a:endParaRPr>
          </a:p>
        </p:txBody>
      </p:sp>
      <p:sp>
        <p:nvSpPr>
          <p:cNvPr id="23556" name="Text Box 4"/>
          <p:cNvSpPr txBox="1">
            <a:spLocks noChangeArrowheads="1"/>
          </p:cNvSpPr>
          <p:nvPr/>
        </p:nvSpPr>
        <p:spPr bwMode="auto">
          <a:xfrm>
            <a:off x="1095375" y="5226050"/>
            <a:ext cx="6826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0"/>
              </a:spcBef>
              <a:buFontTx/>
              <a:buNone/>
            </a:pPr>
            <a:r>
              <a:rPr kumimoji="0" lang="en-US" altLang="en-US" sz="2000" b="1" dirty="0"/>
              <a:t>THE PROCESSING PART OF THE BLOCK STRUCTURE</a:t>
            </a:r>
            <a:endParaRPr kumimoji="0" lang="en-GB" altLang="en-US" sz="20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52" y="1844824"/>
            <a:ext cx="8229600" cy="3779837"/>
          </a:xfrm>
          <a:prstGeom prst="rect">
            <a:avLst/>
          </a:prstGeom>
          <a:solidFill>
            <a:srgbClr val="777777"/>
          </a:solidFill>
          <a:ln w="9525">
            <a:solidFill>
              <a:schemeClr val="bg2"/>
            </a:solidFill>
            <a:miter lim="800000"/>
            <a:headEnd/>
            <a:tailEnd/>
          </a:ln>
        </p:spPr>
      </p:pic>
      <p:sp>
        <p:nvSpPr>
          <p:cNvPr id="24579" name="Rectangle 3"/>
          <p:cNvSpPr>
            <a:spLocks noGrp="1" noChangeArrowheads="1"/>
          </p:cNvSpPr>
          <p:nvPr>
            <p:ph type="title"/>
          </p:nvPr>
        </p:nvSpPr>
        <p:spPr>
          <a:noFill/>
        </p:spPr>
        <p:txBody>
          <a:bodyPr/>
          <a:lstStyle/>
          <a:p>
            <a:r>
              <a:rPr lang="en-GB" altLang="en-US"/>
              <a:t>PL/SQL conditions and loops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An example</a:t>
            </a:r>
            <a:endParaRPr lang="en-GB" dirty="0"/>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4</a:t>
            </a:fld>
            <a:endParaRPr lang="en-US"/>
          </a:p>
        </p:txBody>
      </p:sp>
      <p:sp>
        <p:nvSpPr>
          <p:cNvPr id="3" name="Content Placeholder 2"/>
          <p:cNvSpPr>
            <a:spLocks noGrp="1"/>
          </p:cNvSpPr>
          <p:nvPr>
            <p:ph sz="quarter" idx="1"/>
          </p:nvPr>
        </p:nvSpPr>
        <p:spPr>
          <a:xfrm>
            <a:off x="685800" y="1772816"/>
            <a:ext cx="7772400" cy="4114800"/>
          </a:xfrm>
        </p:spPr>
        <p:txBody>
          <a:bodyPr>
            <a:normAutofit/>
          </a:bodyPr>
          <a:lstStyle/>
          <a:p>
            <a:pPr marL="0" indent="0">
              <a:buNone/>
            </a:pPr>
            <a:r>
              <a:rPr lang="en-GB" sz="1800" dirty="0">
                <a:latin typeface="Arial" pitchFamily="34" charset="0"/>
                <a:cs typeface="Arial" pitchFamily="34" charset="0"/>
              </a:rPr>
              <a:t>1. SQL is a data oriented language for selecting and manipulating sets of data. PL/SQL is a procedural language to create applications. </a:t>
            </a:r>
          </a:p>
          <a:p>
            <a:pPr marL="0" indent="0">
              <a:buNone/>
            </a:pPr>
            <a:r>
              <a:rPr lang="en-GB" sz="1800" dirty="0">
                <a:latin typeface="Arial" pitchFamily="34" charset="0"/>
                <a:cs typeface="Arial" pitchFamily="34" charset="0"/>
              </a:rPr>
              <a:t>2. SQL is used to code queries, DML and DDL statements. PL/SQL is used to code program blocks, triggers, functions, procedures and packages.</a:t>
            </a:r>
          </a:p>
          <a:p>
            <a:pPr marL="0" indent="0">
              <a:buNone/>
            </a:pPr>
            <a:r>
              <a:rPr lang="en-GB" sz="1800" dirty="0">
                <a:latin typeface="Arial" pitchFamily="34" charset="0"/>
                <a:cs typeface="Arial" pitchFamily="34" charset="0"/>
              </a:rPr>
              <a:t>3. We can embed SQL in a PL/SQL program, but we cannot embed PL/SQL within a SQL statement.</a:t>
            </a:r>
          </a:p>
          <a:p>
            <a:endParaRPr lang="en-GB" dirty="0">
              <a:latin typeface="Arial" pitchFamily="34" charset="0"/>
              <a:cs typeface="Arial" pitchFamily="34" charset="0"/>
            </a:endParaRPr>
          </a:p>
        </p:txBody>
      </p:sp>
    </p:spTree>
    <p:extLst>
      <p:ext uri="{BB962C8B-B14F-4D97-AF65-F5344CB8AC3E}">
        <p14:creationId xmlns:p14="http://schemas.microsoft.com/office/powerpoint/2010/main" val="1527682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noFill/>
        </p:spPr>
        <p:txBody>
          <a:bodyPr/>
          <a:lstStyle/>
          <a:p>
            <a:r>
              <a:rPr lang="en-GB" altLang="en-US"/>
              <a:t>PL/SQL - Selection</a:t>
            </a:r>
          </a:p>
        </p:txBody>
      </p:sp>
      <p:sp>
        <p:nvSpPr>
          <p:cNvPr id="25602" name="Rectangle 2"/>
          <p:cNvSpPr>
            <a:spLocks noGrp="1" noChangeArrowheads="1"/>
          </p:cNvSpPr>
          <p:nvPr>
            <p:ph sz="quarter" idx="1"/>
          </p:nvPr>
        </p:nvSpPr>
        <p:spPr>
          <a:xfrm>
            <a:off x="685800" y="2209800"/>
            <a:ext cx="7772400" cy="4114800"/>
          </a:xfrm>
        </p:spPr>
        <p:txBody>
          <a:bodyPr/>
          <a:lstStyle/>
          <a:p>
            <a:pPr>
              <a:buFontTx/>
              <a:buNone/>
            </a:pPr>
            <a:r>
              <a:rPr lang="en-GB" altLang="en-US" dirty="0">
                <a:solidFill>
                  <a:srgbClr val="0033CC"/>
                </a:solidFill>
              </a:rPr>
              <a:t>IF condition</a:t>
            </a:r>
          </a:p>
          <a:p>
            <a:pPr>
              <a:buFontTx/>
              <a:buNone/>
            </a:pPr>
            <a:r>
              <a:rPr lang="en-GB" altLang="en-US" dirty="0">
                <a:solidFill>
                  <a:srgbClr val="0033CC"/>
                </a:solidFill>
              </a:rPr>
              <a:t>THEN</a:t>
            </a:r>
          </a:p>
          <a:p>
            <a:pPr>
              <a:buFontTx/>
              <a:buNone/>
            </a:pPr>
            <a:r>
              <a:rPr lang="en-GB" altLang="en-US" dirty="0">
                <a:solidFill>
                  <a:srgbClr val="0033CC"/>
                </a:solidFill>
              </a:rPr>
              <a:t>   </a:t>
            </a:r>
            <a:r>
              <a:rPr lang="en-GB" altLang="en-US" dirty="0" err="1">
                <a:solidFill>
                  <a:srgbClr val="0033CC"/>
                </a:solidFill>
              </a:rPr>
              <a:t>sequence_of_statements</a:t>
            </a:r>
            <a:endParaRPr lang="en-GB" altLang="en-US" dirty="0">
              <a:solidFill>
                <a:srgbClr val="0033CC"/>
              </a:solidFill>
            </a:endParaRPr>
          </a:p>
          <a:p>
            <a:pPr>
              <a:buFontTx/>
              <a:buNone/>
            </a:pPr>
            <a:r>
              <a:rPr lang="en-GB" altLang="en-US" dirty="0">
                <a:solidFill>
                  <a:srgbClr val="0033CC"/>
                </a:solidFill>
              </a:rPr>
              <a:t>END IF;</a:t>
            </a:r>
          </a:p>
          <a:p>
            <a:pPr>
              <a:buFontTx/>
              <a:buNone/>
            </a:pPr>
            <a:endParaRPr lang="en-GB" altLang="en-US" dirty="0"/>
          </a:p>
          <a:p>
            <a:pPr>
              <a:buFontTx/>
              <a:buNone/>
            </a:pPr>
            <a:endParaRPr lang="en-GB" altLang="en-US" dirty="0"/>
          </a:p>
        </p:txBody>
      </p:sp>
    </p:spTree>
  </p:cSld>
  <p:clrMapOvr>
    <a:masterClrMapping/>
  </p:clrMapOvr>
  <p:transition advClick="0" advTm="3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noFill/>
        </p:spPr>
        <p:txBody>
          <a:bodyPr/>
          <a:lstStyle/>
          <a:p>
            <a:r>
              <a:rPr lang="en-GB" altLang="en-US"/>
              <a:t>PL/SQL - Selection</a:t>
            </a:r>
          </a:p>
        </p:txBody>
      </p:sp>
      <p:sp>
        <p:nvSpPr>
          <p:cNvPr id="26626" name="Rectangle 2"/>
          <p:cNvSpPr>
            <a:spLocks noGrp="1" noChangeArrowheads="1"/>
          </p:cNvSpPr>
          <p:nvPr>
            <p:ph sz="quarter" idx="1"/>
          </p:nvPr>
        </p:nvSpPr>
        <p:spPr/>
        <p:txBody>
          <a:bodyPr/>
          <a:lstStyle/>
          <a:p>
            <a:pPr>
              <a:buFontTx/>
              <a:buNone/>
            </a:pPr>
            <a:r>
              <a:rPr lang="en-GB" altLang="en-US" dirty="0">
                <a:solidFill>
                  <a:srgbClr val="0033CC"/>
                </a:solidFill>
              </a:rPr>
              <a:t>IF condition</a:t>
            </a:r>
          </a:p>
          <a:p>
            <a:pPr>
              <a:buFontTx/>
              <a:buNone/>
            </a:pPr>
            <a:r>
              <a:rPr lang="en-GB" altLang="en-US" dirty="0">
                <a:solidFill>
                  <a:srgbClr val="0033CC"/>
                </a:solidFill>
              </a:rPr>
              <a:t>THEN</a:t>
            </a:r>
          </a:p>
          <a:p>
            <a:pPr>
              <a:buFontTx/>
              <a:buNone/>
            </a:pPr>
            <a:r>
              <a:rPr lang="en-GB" altLang="en-US" dirty="0">
                <a:solidFill>
                  <a:srgbClr val="0033CC"/>
                </a:solidFill>
              </a:rPr>
              <a:t>   sequence_of_statements1</a:t>
            </a:r>
          </a:p>
          <a:p>
            <a:pPr>
              <a:buFontTx/>
              <a:buNone/>
            </a:pPr>
            <a:r>
              <a:rPr lang="en-GB" altLang="en-US" dirty="0">
                <a:solidFill>
                  <a:srgbClr val="0033CC"/>
                </a:solidFill>
              </a:rPr>
              <a:t>ELSE</a:t>
            </a:r>
          </a:p>
          <a:p>
            <a:pPr>
              <a:buFontTx/>
              <a:buNone/>
            </a:pPr>
            <a:r>
              <a:rPr lang="en-GB" altLang="en-US" dirty="0">
                <a:solidFill>
                  <a:srgbClr val="0033CC"/>
                </a:solidFill>
              </a:rPr>
              <a:t>   sequence_of_statements2</a:t>
            </a:r>
          </a:p>
          <a:p>
            <a:pPr>
              <a:buFontTx/>
              <a:buNone/>
            </a:pPr>
            <a:r>
              <a:rPr lang="en-GB" altLang="en-US" dirty="0">
                <a:solidFill>
                  <a:srgbClr val="0033CC"/>
                </a:solidFill>
              </a:rPr>
              <a:t>END IF;</a:t>
            </a:r>
          </a:p>
          <a:p>
            <a:endParaRPr lang="en-GB" altLang="en-US" dirty="0"/>
          </a:p>
        </p:txBody>
      </p:sp>
    </p:spTree>
  </p:cSld>
  <p:clrMapOvr>
    <a:masterClrMapping/>
  </p:clrMapOvr>
  <p:transition advClick="0" advTm="4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noFill/>
        </p:spPr>
        <p:txBody>
          <a:bodyPr/>
          <a:lstStyle/>
          <a:p>
            <a:r>
              <a:rPr lang="en-GB" altLang="en-US"/>
              <a:t>PL/SQL - Selection</a:t>
            </a:r>
          </a:p>
        </p:txBody>
      </p:sp>
      <p:sp>
        <p:nvSpPr>
          <p:cNvPr id="27650" name="Rectangle 2"/>
          <p:cNvSpPr>
            <a:spLocks noGrp="1" noChangeArrowheads="1"/>
          </p:cNvSpPr>
          <p:nvPr>
            <p:ph sz="quarter" idx="1"/>
          </p:nvPr>
        </p:nvSpPr>
        <p:spPr/>
        <p:txBody>
          <a:bodyPr>
            <a:normAutofit/>
          </a:bodyPr>
          <a:lstStyle/>
          <a:p>
            <a:pPr>
              <a:lnSpc>
                <a:spcPct val="90000"/>
              </a:lnSpc>
              <a:buFontTx/>
              <a:buNone/>
            </a:pPr>
            <a:r>
              <a:rPr lang="en-GB" altLang="en-US" sz="2800" dirty="0"/>
              <a:t>IF condition1 </a:t>
            </a:r>
          </a:p>
          <a:p>
            <a:pPr>
              <a:lnSpc>
                <a:spcPct val="90000"/>
              </a:lnSpc>
              <a:buFontTx/>
              <a:buNone/>
            </a:pPr>
            <a:r>
              <a:rPr lang="en-GB" altLang="en-US" sz="2800" dirty="0"/>
              <a:t>THEN</a:t>
            </a:r>
          </a:p>
          <a:p>
            <a:pPr>
              <a:lnSpc>
                <a:spcPct val="90000"/>
              </a:lnSpc>
              <a:buFontTx/>
              <a:buNone/>
            </a:pPr>
            <a:r>
              <a:rPr lang="en-GB" altLang="en-US" sz="2800" dirty="0"/>
              <a:t>   sequence_of_statements1</a:t>
            </a:r>
          </a:p>
          <a:p>
            <a:pPr>
              <a:lnSpc>
                <a:spcPct val="90000"/>
              </a:lnSpc>
              <a:buFontTx/>
              <a:buNone/>
            </a:pPr>
            <a:r>
              <a:rPr lang="en-GB" altLang="en-US" sz="2800" dirty="0"/>
              <a:t>ELSIF condition2</a:t>
            </a:r>
          </a:p>
          <a:p>
            <a:pPr>
              <a:lnSpc>
                <a:spcPct val="90000"/>
              </a:lnSpc>
              <a:buFontTx/>
              <a:buNone/>
            </a:pPr>
            <a:r>
              <a:rPr lang="en-GB" altLang="en-US" sz="2800" dirty="0"/>
              <a:t>THEN</a:t>
            </a:r>
          </a:p>
          <a:p>
            <a:pPr>
              <a:lnSpc>
                <a:spcPct val="90000"/>
              </a:lnSpc>
              <a:buFontTx/>
              <a:buNone/>
            </a:pPr>
            <a:r>
              <a:rPr lang="en-GB" altLang="en-US" sz="2800" dirty="0"/>
              <a:t>   sequence_of_statements2</a:t>
            </a:r>
          </a:p>
          <a:p>
            <a:pPr>
              <a:lnSpc>
                <a:spcPct val="90000"/>
              </a:lnSpc>
              <a:buFontTx/>
              <a:buNone/>
            </a:pPr>
            <a:r>
              <a:rPr lang="en-GB" altLang="en-US" sz="2800" dirty="0"/>
              <a:t>ELSE</a:t>
            </a:r>
          </a:p>
          <a:p>
            <a:pPr>
              <a:lnSpc>
                <a:spcPct val="90000"/>
              </a:lnSpc>
              <a:buFontTx/>
              <a:buNone/>
            </a:pPr>
            <a:r>
              <a:rPr lang="en-GB" altLang="en-US" sz="2800" dirty="0"/>
              <a:t>   sequence_of_statements3</a:t>
            </a:r>
          </a:p>
          <a:p>
            <a:pPr>
              <a:lnSpc>
                <a:spcPct val="90000"/>
              </a:lnSpc>
              <a:buFontTx/>
              <a:buNone/>
            </a:pPr>
            <a:r>
              <a:rPr lang="en-GB" altLang="en-US" sz="2800" dirty="0"/>
              <a:t>END IF;</a:t>
            </a:r>
          </a:p>
        </p:txBody>
      </p:sp>
    </p:spTree>
  </p:cSld>
  <p:clrMapOvr>
    <a:masterClrMapping/>
  </p:clrMapOvr>
  <p:transition advClick="0" advTm="4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a:noFill/>
        </p:spPr>
        <p:txBody>
          <a:bodyPr/>
          <a:lstStyle/>
          <a:p>
            <a:r>
              <a:rPr lang="en-GB" altLang="en-US"/>
              <a:t>PL/SQL - Iteration</a:t>
            </a:r>
          </a:p>
        </p:txBody>
      </p:sp>
      <p:sp>
        <p:nvSpPr>
          <p:cNvPr id="28674" name="Rectangle 2"/>
          <p:cNvSpPr>
            <a:spLocks noGrp="1" noChangeArrowheads="1"/>
          </p:cNvSpPr>
          <p:nvPr>
            <p:ph sz="quarter" idx="1"/>
          </p:nvPr>
        </p:nvSpPr>
        <p:spPr>
          <a:xfrm>
            <a:off x="685800" y="2286000"/>
            <a:ext cx="7772400" cy="4114800"/>
          </a:xfrm>
        </p:spPr>
        <p:txBody>
          <a:bodyPr/>
          <a:lstStyle/>
          <a:p>
            <a:pPr>
              <a:buFontTx/>
              <a:buNone/>
            </a:pPr>
            <a:r>
              <a:rPr lang="en-GB" altLang="en-US" dirty="0">
                <a:solidFill>
                  <a:srgbClr val="0033CC"/>
                </a:solidFill>
              </a:rPr>
              <a:t>LOOP</a:t>
            </a:r>
          </a:p>
          <a:p>
            <a:pPr>
              <a:buFontTx/>
              <a:buNone/>
            </a:pPr>
            <a:r>
              <a:rPr lang="en-GB" altLang="en-US" dirty="0">
                <a:solidFill>
                  <a:srgbClr val="0033CC"/>
                </a:solidFill>
              </a:rPr>
              <a:t>   </a:t>
            </a:r>
            <a:r>
              <a:rPr lang="en-GB" altLang="en-US" dirty="0" err="1">
                <a:solidFill>
                  <a:srgbClr val="0033CC"/>
                </a:solidFill>
              </a:rPr>
              <a:t>sequence_of_statements</a:t>
            </a:r>
            <a:endParaRPr lang="en-GB" altLang="en-US" dirty="0">
              <a:solidFill>
                <a:srgbClr val="0033CC"/>
              </a:solidFill>
            </a:endParaRPr>
          </a:p>
          <a:p>
            <a:pPr>
              <a:buFontTx/>
              <a:buNone/>
            </a:pPr>
            <a:r>
              <a:rPr lang="en-GB" altLang="en-US" dirty="0">
                <a:solidFill>
                  <a:srgbClr val="0033CC"/>
                </a:solidFill>
              </a:rPr>
              <a:t>END LOOP;</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noFill/>
        </p:spPr>
        <p:txBody>
          <a:bodyPr/>
          <a:lstStyle/>
          <a:p>
            <a:r>
              <a:rPr lang="en-GB" altLang="en-US"/>
              <a:t>PL/SQL - Iteration</a:t>
            </a:r>
          </a:p>
        </p:txBody>
      </p:sp>
      <p:sp>
        <p:nvSpPr>
          <p:cNvPr id="29698" name="Rectangle 2"/>
          <p:cNvSpPr>
            <a:spLocks noGrp="1" noChangeArrowheads="1"/>
          </p:cNvSpPr>
          <p:nvPr>
            <p:ph sz="quarter" idx="1"/>
          </p:nvPr>
        </p:nvSpPr>
        <p:spPr>
          <a:xfrm>
            <a:off x="685800" y="2209800"/>
            <a:ext cx="7772400" cy="4114800"/>
          </a:xfrm>
        </p:spPr>
        <p:txBody>
          <a:bodyPr/>
          <a:lstStyle/>
          <a:p>
            <a:pPr>
              <a:buFontTx/>
              <a:buNone/>
            </a:pPr>
            <a:r>
              <a:rPr lang="en-GB" altLang="en-US" dirty="0">
                <a:solidFill>
                  <a:srgbClr val="0033CC"/>
                </a:solidFill>
              </a:rPr>
              <a:t>LOOP</a:t>
            </a:r>
          </a:p>
          <a:p>
            <a:pPr>
              <a:buFontTx/>
              <a:buNone/>
            </a:pPr>
            <a:r>
              <a:rPr lang="en-GB" altLang="en-US" dirty="0">
                <a:solidFill>
                  <a:srgbClr val="0033CC"/>
                </a:solidFill>
              </a:rPr>
              <a:t>   ...</a:t>
            </a:r>
          </a:p>
          <a:p>
            <a:pPr>
              <a:buFontTx/>
              <a:buNone/>
            </a:pPr>
            <a:r>
              <a:rPr lang="en-GB" altLang="en-US" dirty="0">
                <a:solidFill>
                  <a:srgbClr val="0033CC"/>
                </a:solidFill>
              </a:rPr>
              <a:t>   IF </a:t>
            </a:r>
            <a:r>
              <a:rPr lang="en-GB" altLang="en-US" dirty="0" err="1">
                <a:solidFill>
                  <a:srgbClr val="0033CC"/>
                </a:solidFill>
              </a:rPr>
              <a:t>credit_rating</a:t>
            </a:r>
            <a:r>
              <a:rPr lang="en-GB" altLang="en-US" dirty="0">
                <a:solidFill>
                  <a:srgbClr val="0033CC"/>
                </a:solidFill>
              </a:rPr>
              <a:t> &lt; 3 THEN</a:t>
            </a:r>
          </a:p>
          <a:p>
            <a:pPr>
              <a:buFontTx/>
              <a:buNone/>
            </a:pPr>
            <a:r>
              <a:rPr lang="en-GB" altLang="en-US" dirty="0">
                <a:solidFill>
                  <a:srgbClr val="0033CC"/>
                </a:solidFill>
              </a:rPr>
              <a:t>      ...</a:t>
            </a:r>
          </a:p>
          <a:p>
            <a:pPr>
              <a:buFontTx/>
              <a:buNone/>
            </a:pPr>
            <a:r>
              <a:rPr lang="en-GB" altLang="en-US" dirty="0">
                <a:solidFill>
                  <a:srgbClr val="0033CC"/>
                </a:solidFill>
              </a:rPr>
              <a:t>      EXIT;  -- exit loop immediately</a:t>
            </a:r>
          </a:p>
          <a:p>
            <a:pPr>
              <a:buFontTx/>
              <a:buNone/>
            </a:pPr>
            <a:r>
              <a:rPr lang="en-GB" altLang="en-US" dirty="0">
                <a:solidFill>
                  <a:srgbClr val="0033CC"/>
                </a:solidFill>
              </a:rPr>
              <a:t>   END IF;</a:t>
            </a:r>
          </a:p>
          <a:p>
            <a:pPr>
              <a:buFontTx/>
              <a:buNone/>
            </a:pPr>
            <a:r>
              <a:rPr lang="en-GB" altLang="en-US" dirty="0">
                <a:solidFill>
                  <a:srgbClr val="0033CC"/>
                </a:solidFill>
              </a:rPr>
              <a:t>END LOOP;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noFill/>
        </p:spPr>
        <p:txBody>
          <a:bodyPr/>
          <a:lstStyle/>
          <a:p>
            <a:r>
              <a:rPr lang="en-GB" altLang="en-US"/>
              <a:t>PL/SQL - Iteration</a:t>
            </a:r>
          </a:p>
        </p:txBody>
      </p:sp>
      <p:sp>
        <p:nvSpPr>
          <p:cNvPr id="30722" name="Rectangle 2"/>
          <p:cNvSpPr>
            <a:spLocks noGrp="1" noChangeArrowheads="1"/>
          </p:cNvSpPr>
          <p:nvPr>
            <p:ph sz="quarter" idx="1"/>
          </p:nvPr>
        </p:nvSpPr>
        <p:spPr>
          <a:xfrm>
            <a:off x="684213" y="1844675"/>
            <a:ext cx="8134350" cy="4687888"/>
          </a:xfrm>
        </p:spPr>
        <p:txBody>
          <a:bodyPr/>
          <a:lstStyle/>
          <a:p>
            <a:pPr>
              <a:buFontTx/>
              <a:buNone/>
            </a:pPr>
            <a:r>
              <a:rPr lang="en-GB" altLang="en-US" dirty="0">
                <a:solidFill>
                  <a:srgbClr val="0033CC"/>
                </a:solidFill>
              </a:rPr>
              <a:t>LOOP</a:t>
            </a:r>
          </a:p>
          <a:p>
            <a:pPr>
              <a:buFontTx/>
              <a:buNone/>
            </a:pPr>
            <a:r>
              <a:rPr lang="en-US" altLang="en-US" dirty="0">
                <a:solidFill>
                  <a:srgbClr val="0033CC"/>
                </a:solidFill>
              </a:rPr>
              <a:t>EXIT WHEN OLD_SAL &gt;=10000</a:t>
            </a:r>
            <a:r>
              <a:rPr lang="en-GB" altLang="en-US" dirty="0">
                <a:solidFill>
                  <a:srgbClr val="0033CC"/>
                </a:solidFill>
              </a:rPr>
              <a:t>;  </a:t>
            </a:r>
            <a:r>
              <a:rPr lang="en-GB" altLang="en-US" sz="2400" i="1" dirty="0">
                <a:solidFill>
                  <a:srgbClr val="0033CC"/>
                </a:solidFill>
              </a:rPr>
              <a:t>-- exit loop if 						     condition is true</a:t>
            </a:r>
          </a:p>
          <a:p>
            <a:pPr>
              <a:buFontTx/>
              <a:buNone/>
            </a:pPr>
            <a:r>
              <a:rPr lang="en-US" altLang="en-US" dirty="0">
                <a:solidFill>
                  <a:srgbClr val="0033CC"/>
                </a:solidFill>
              </a:rPr>
              <a:t>	NEW_SAL := OLD_SAL * 1.03</a:t>
            </a:r>
            <a:r>
              <a:rPr lang="en-GB" altLang="en-US" dirty="0">
                <a:solidFill>
                  <a:srgbClr val="0033CC"/>
                </a:solidFill>
              </a:rPr>
              <a:t>   </a:t>
            </a:r>
          </a:p>
          <a:p>
            <a:pPr>
              <a:buFontTx/>
              <a:buNone/>
            </a:pPr>
            <a:r>
              <a:rPr lang="en-GB" altLang="en-US" dirty="0">
                <a:solidFill>
                  <a:srgbClr val="0033CC"/>
                </a:solidFill>
              </a:rPr>
              <a:t>	…..</a:t>
            </a:r>
          </a:p>
          <a:p>
            <a:pPr>
              <a:buFontTx/>
              <a:buNone/>
            </a:pPr>
            <a:r>
              <a:rPr lang="en-GB" altLang="en-US" dirty="0">
                <a:solidFill>
                  <a:srgbClr val="0033CC"/>
                </a:solidFill>
              </a:rPr>
              <a:t>END LOOP;</a:t>
            </a:r>
          </a:p>
          <a:p>
            <a:pPr>
              <a:buFontTx/>
              <a:buNone/>
            </a:pPr>
            <a:endParaRPr lang="en-GB" altLang="en-US" i="1" dirty="0">
              <a:solidFill>
                <a:srgbClr val="0033CC"/>
              </a:solidFill>
            </a:endParaRPr>
          </a:p>
          <a:p>
            <a:pPr>
              <a:buFontTx/>
              <a:buNone/>
            </a:pPr>
            <a:r>
              <a:rPr lang="en-GB" altLang="en-US" i="1" dirty="0">
                <a:solidFill>
                  <a:srgbClr val="0033CC"/>
                </a:solidFill>
              </a:rPr>
              <a:t>It’s good practice to indent code within loops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a:noFill/>
        </p:spPr>
        <p:txBody>
          <a:bodyPr/>
          <a:lstStyle/>
          <a:p>
            <a:r>
              <a:rPr lang="en-GB" altLang="en-US"/>
              <a:t>PL/SQL - Iteration</a:t>
            </a:r>
          </a:p>
        </p:txBody>
      </p:sp>
      <p:sp>
        <p:nvSpPr>
          <p:cNvPr id="31746" name="Rectangle 2"/>
          <p:cNvSpPr>
            <a:spLocks noGrp="1" noChangeArrowheads="1"/>
          </p:cNvSpPr>
          <p:nvPr>
            <p:ph sz="quarter" idx="1"/>
          </p:nvPr>
        </p:nvSpPr>
        <p:spPr>
          <a:xfrm>
            <a:off x="457200" y="2438400"/>
            <a:ext cx="8229600" cy="3100388"/>
          </a:xfrm>
        </p:spPr>
        <p:txBody>
          <a:bodyPr/>
          <a:lstStyle/>
          <a:p>
            <a:pPr>
              <a:buFontTx/>
              <a:buNone/>
            </a:pPr>
            <a:r>
              <a:rPr lang="en-GB" altLang="en-US" dirty="0">
                <a:solidFill>
                  <a:srgbClr val="0033CC"/>
                </a:solidFill>
              </a:rPr>
              <a:t>WHILE condition</a:t>
            </a:r>
            <a:endParaRPr lang="en-US" altLang="en-US" dirty="0">
              <a:solidFill>
                <a:srgbClr val="0033CC"/>
              </a:solidFill>
            </a:endParaRPr>
          </a:p>
          <a:p>
            <a:pPr>
              <a:buFontTx/>
              <a:buNone/>
            </a:pPr>
            <a:r>
              <a:rPr lang="en-GB" altLang="en-US" dirty="0">
                <a:solidFill>
                  <a:srgbClr val="0033CC"/>
                </a:solidFill>
              </a:rPr>
              <a:t>LOOP</a:t>
            </a:r>
          </a:p>
          <a:p>
            <a:pPr>
              <a:buFontTx/>
              <a:buNone/>
            </a:pPr>
            <a:r>
              <a:rPr lang="en-GB" altLang="en-US" dirty="0">
                <a:solidFill>
                  <a:srgbClr val="0033CC"/>
                </a:solidFill>
              </a:rPr>
              <a:t>   </a:t>
            </a:r>
            <a:r>
              <a:rPr lang="en-GB" altLang="en-US" i="1" dirty="0" err="1">
                <a:solidFill>
                  <a:srgbClr val="0033CC"/>
                </a:solidFill>
              </a:rPr>
              <a:t>sequence_of_statements</a:t>
            </a:r>
            <a:endParaRPr lang="en-GB" altLang="en-US" i="1" dirty="0">
              <a:solidFill>
                <a:srgbClr val="0033CC"/>
              </a:solidFill>
            </a:endParaRPr>
          </a:p>
          <a:p>
            <a:pPr>
              <a:buFontTx/>
              <a:buNone/>
            </a:pPr>
            <a:r>
              <a:rPr lang="en-GB" altLang="en-US" dirty="0">
                <a:solidFill>
                  <a:srgbClr val="0033CC"/>
                </a:solidFill>
              </a:rPr>
              <a:t>END LOOP;</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noFill/>
        </p:spPr>
        <p:txBody>
          <a:bodyPr/>
          <a:lstStyle/>
          <a:p>
            <a:r>
              <a:rPr lang="en-GB" altLang="en-US"/>
              <a:t>PL/SQL - Iteration</a:t>
            </a:r>
          </a:p>
        </p:txBody>
      </p:sp>
      <p:sp>
        <p:nvSpPr>
          <p:cNvPr id="32770" name="Rectangle 2"/>
          <p:cNvSpPr>
            <a:spLocks noGrp="1" noChangeArrowheads="1"/>
          </p:cNvSpPr>
          <p:nvPr>
            <p:ph sz="quarter" idx="1"/>
          </p:nvPr>
        </p:nvSpPr>
        <p:spPr>
          <a:xfrm>
            <a:off x="685800" y="2362200"/>
            <a:ext cx="7772400" cy="4114800"/>
          </a:xfrm>
        </p:spPr>
        <p:txBody>
          <a:bodyPr/>
          <a:lstStyle/>
          <a:p>
            <a:pPr>
              <a:buFontTx/>
              <a:buNone/>
            </a:pPr>
            <a:r>
              <a:rPr lang="en-GB" altLang="en-US" dirty="0">
                <a:solidFill>
                  <a:srgbClr val="0033CC"/>
                </a:solidFill>
              </a:rPr>
              <a:t>WHILE total &lt;= 25000 LOOP</a:t>
            </a:r>
          </a:p>
          <a:p>
            <a:pPr>
              <a:buFontTx/>
              <a:buNone/>
            </a:pPr>
            <a:r>
              <a:rPr lang="en-GB" altLang="en-US" dirty="0">
                <a:solidFill>
                  <a:srgbClr val="0033CC"/>
                </a:solidFill>
              </a:rPr>
              <a:t>   ...</a:t>
            </a:r>
          </a:p>
          <a:p>
            <a:pPr>
              <a:buFontTx/>
              <a:buNone/>
            </a:pPr>
            <a:r>
              <a:rPr lang="en-GB" altLang="en-US" dirty="0">
                <a:solidFill>
                  <a:srgbClr val="0033CC"/>
                </a:solidFill>
              </a:rPr>
              <a:t>   SELECT </a:t>
            </a:r>
            <a:r>
              <a:rPr lang="en-GB" altLang="en-US" dirty="0" err="1">
                <a:solidFill>
                  <a:srgbClr val="0033CC"/>
                </a:solidFill>
              </a:rPr>
              <a:t>sal</a:t>
            </a:r>
            <a:r>
              <a:rPr lang="en-GB" altLang="en-US" dirty="0">
                <a:solidFill>
                  <a:srgbClr val="0033CC"/>
                </a:solidFill>
              </a:rPr>
              <a:t> INTO salary FROM </a:t>
            </a:r>
            <a:r>
              <a:rPr lang="en-GB" altLang="en-US" dirty="0" err="1">
                <a:solidFill>
                  <a:srgbClr val="0033CC"/>
                </a:solidFill>
              </a:rPr>
              <a:t>emp</a:t>
            </a:r>
            <a:r>
              <a:rPr lang="en-GB" altLang="en-US" dirty="0">
                <a:solidFill>
                  <a:srgbClr val="0033CC"/>
                </a:solidFill>
              </a:rPr>
              <a:t> WHERE </a:t>
            </a:r>
            <a:r>
              <a:rPr lang="en-GB" altLang="en-US" i="1" dirty="0">
                <a:solidFill>
                  <a:srgbClr val="0033CC"/>
                </a:solidFill>
              </a:rPr>
              <a:t>condition</a:t>
            </a:r>
          </a:p>
          <a:p>
            <a:pPr>
              <a:buFontTx/>
              <a:buNone/>
            </a:pPr>
            <a:r>
              <a:rPr lang="en-GB" altLang="en-US" dirty="0">
                <a:solidFill>
                  <a:srgbClr val="0033CC"/>
                </a:solidFill>
              </a:rPr>
              <a:t>   total := total + salary;</a:t>
            </a:r>
          </a:p>
          <a:p>
            <a:pPr>
              <a:buFontTx/>
              <a:buNone/>
            </a:pPr>
            <a:r>
              <a:rPr lang="en-GB" altLang="en-US" dirty="0">
                <a:solidFill>
                  <a:srgbClr val="0033CC"/>
                </a:solidFill>
              </a:rPr>
              <a:t>END LOOP;</a:t>
            </a:r>
          </a:p>
          <a:p>
            <a:pPr>
              <a:buFontTx/>
              <a:buNone/>
            </a:pPr>
            <a:endParaRPr lang="en-GB"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noFill/>
        </p:spPr>
        <p:txBody>
          <a:bodyPr/>
          <a:lstStyle/>
          <a:p>
            <a:r>
              <a:rPr lang="en-GB" altLang="en-US"/>
              <a:t>PL/SQL - Iteration</a:t>
            </a:r>
          </a:p>
        </p:txBody>
      </p:sp>
      <p:sp>
        <p:nvSpPr>
          <p:cNvPr id="33794" name="Rectangle 2"/>
          <p:cNvSpPr>
            <a:spLocks noGrp="1" noChangeArrowheads="1"/>
          </p:cNvSpPr>
          <p:nvPr>
            <p:ph sz="quarter" idx="1"/>
          </p:nvPr>
        </p:nvSpPr>
        <p:spPr>
          <a:xfrm>
            <a:off x="228600" y="2133600"/>
            <a:ext cx="8534400" cy="4114800"/>
          </a:xfrm>
        </p:spPr>
        <p:txBody>
          <a:bodyPr/>
          <a:lstStyle/>
          <a:p>
            <a:pPr>
              <a:buFontTx/>
              <a:buNone/>
            </a:pPr>
            <a:endParaRPr lang="en-GB" altLang="en-US" dirty="0"/>
          </a:p>
          <a:p>
            <a:pPr>
              <a:buFontTx/>
              <a:buNone/>
            </a:pPr>
            <a:r>
              <a:rPr lang="en-GB" altLang="en-US" b="1" dirty="0">
                <a:solidFill>
                  <a:srgbClr val="0033CC"/>
                </a:solidFill>
              </a:rPr>
              <a:t>FOR</a:t>
            </a:r>
            <a:r>
              <a:rPr lang="en-GB" altLang="en-US" dirty="0">
                <a:solidFill>
                  <a:srgbClr val="0033CC"/>
                </a:solidFill>
              </a:rPr>
              <a:t> </a:t>
            </a:r>
            <a:r>
              <a:rPr lang="en-GB" altLang="en-US" dirty="0" err="1">
                <a:solidFill>
                  <a:srgbClr val="0033CC"/>
                </a:solidFill>
              </a:rPr>
              <a:t>i</a:t>
            </a:r>
            <a:r>
              <a:rPr lang="en-GB" altLang="en-US" dirty="0">
                <a:solidFill>
                  <a:srgbClr val="0033CC"/>
                </a:solidFill>
              </a:rPr>
              <a:t> </a:t>
            </a:r>
            <a:r>
              <a:rPr lang="en-GB" altLang="en-US" b="1" dirty="0">
                <a:solidFill>
                  <a:srgbClr val="0033CC"/>
                </a:solidFill>
              </a:rPr>
              <a:t>IN</a:t>
            </a:r>
            <a:r>
              <a:rPr lang="en-GB" altLang="en-US" dirty="0">
                <a:solidFill>
                  <a:srgbClr val="0033CC"/>
                </a:solidFill>
              </a:rPr>
              <a:t> 1</a:t>
            </a:r>
            <a:r>
              <a:rPr lang="en-US" altLang="en-US" dirty="0">
                <a:solidFill>
                  <a:srgbClr val="0033CC"/>
                </a:solidFill>
              </a:rPr>
              <a:t> </a:t>
            </a:r>
            <a:r>
              <a:rPr lang="en-GB" altLang="en-US" dirty="0">
                <a:solidFill>
                  <a:srgbClr val="0033CC"/>
                </a:solidFill>
              </a:rPr>
              <a:t>..</a:t>
            </a:r>
            <a:r>
              <a:rPr lang="en-US" altLang="en-US" dirty="0">
                <a:solidFill>
                  <a:srgbClr val="0033CC"/>
                </a:solidFill>
              </a:rPr>
              <a:t> </a:t>
            </a:r>
            <a:r>
              <a:rPr lang="en-GB" altLang="en-US" dirty="0">
                <a:solidFill>
                  <a:srgbClr val="0033CC"/>
                </a:solidFill>
              </a:rPr>
              <a:t>3</a:t>
            </a:r>
            <a:r>
              <a:rPr lang="en-GB" altLang="en-US" b="1" dirty="0">
                <a:solidFill>
                  <a:srgbClr val="0033CC"/>
                </a:solidFill>
              </a:rPr>
              <a:t> LOOP</a:t>
            </a:r>
            <a:r>
              <a:rPr lang="en-GB" altLang="en-US" dirty="0">
                <a:solidFill>
                  <a:srgbClr val="0033CC"/>
                </a:solidFill>
              </a:rPr>
              <a:t>  -- </a:t>
            </a:r>
            <a:r>
              <a:rPr lang="en-GB" altLang="en-US" sz="2400" i="1" dirty="0">
                <a:solidFill>
                  <a:srgbClr val="0033CC"/>
                </a:solidFill>
              </a:rPr>
              <a:t>assign the values 1,2,3 to </a:t>
            </a:r>
            <a:r>
              <a:rPr lang="en-GB" altLang="en-US" sz="2400" i="1" dirty="0" err="1">
                <a:solidFill>
                  <a:srgbClr val="0033CC"/>
                </a:solidFill>
              </a:rPr>
              <a:t>i</a:t>
            </a:r>
            <a:endParaRPr lang="en-GB" altLang="en-US" sz="2400" i="1" dirty="0">
              <a:solidFill>
                <a:srgbClr val="0033CC"/>
              </a:solidFill>
            </a:endParaRPr>
          </a:p>
          <a:p>
            <a:pPr>
              <a:buFontTx/>
              <a:buNone/>
            </a:pPr>
            <a:r>
              <a:rPr lang="en-GB" altLang="en-US" dirty="0">
                <a:solidFill>
                  <a:srgbClr val="0033CC"/>
                </a:solidFill>
              </a:rPr>
              <a:t>   </a:t>
            </a:r>
            <a:r>
              <a:rPr lang="en-GB" altLang="en-US" i="1" dirty="0">
                <a:solidFill>
                  <a:srgbClr val="0033CC"/>
                </a:solidFill>
              </a:rPr>
              <a:t>sequence</a:t>
            </a:r>
            <a:r>
              <a:rPr lang="en-US" altLang="en-US" i="1" dirty="0">
                <a:solidFill>
                  <a:srgbClr val="0033CC"/>
                </a:solidFill>
              </a:rPr>
              <a:t> </a:t>
            </a:r>
            <a:r>
              <a:rPr lang="en-GB" altLang="en-US" i="1" dirty="0">
                <a:solidFill>
                  <a:srgbClr val="0033CC"/>
                </a:solidFill>
              </a:rPr>
              <a:t>of</a:t>
            </a:r>
            <a:r>
              <a:rPr lang="en-US" altLang="en-US" i="1" dirty="0">
                <a:solidFill>
                  <a:srgbClr val="0033CC"/>
                </a:solidFill>
              </a:rPr>
              <a:t> </a:t>
            </a:r>
            <a:r>
              <a:rPr lang="en-GB" altLang="en-US" i="1" dirty="0">
                <a:solidFill>
                  <a:srgbClr val="0033CC"/>
                </a:solidFill>
              </a:rPr>
              <a:t>statements  -- executes three times</a:t>
            </a:r>
          </a:p>
          <a:p>
            <a:pPr>
              <a:buFontTx/>
              <a:buNone/>
            </a:pPr>
            <a:r>
              <a:rPr lang="en-GB" altLang="en-US" b="1" dirty="0">
                <a:solidFill>
                  <a:srgbClr val="0033CC"/>
                </a:solidFill>
              </a:rPr>
              <a:t>END LOOP;</a:t>
            </a:r>
          </a:p>
          <a:p>
            <a:pPr>
              <a:buFontTx/>
              <a:buNone/>
            </a:pPr>
            <a:endParaRPr lang="en-GB" altLang="en-US" b="1" dirty="0"/>
          </a:p>
        </p:txBody>
      </p:sp>
      <p:sp>
        <p:nvSpPr>
          <p:cNvPr id="33796" name="Text Box 5"/>
          <p:cNvSpPr txBox="1">
            <a:spLocks noChangeArrowheads="1"/>
          </p:cNvSpPr>
          <p:nvPr/>
        </p:nvSpPr>
        <p:spPr bwMode="auto">
          <a:xfrm>
            <a:off x="34925" y="4962525"/>
            <a:ext cx="9082088"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0"/>
              </a:spcBef>
              <a:buFontTx/>
              <a:buNone/>
            </a:pPr>
            <a:r>
              <a:rPr kumimoji="0" lang="en-US" altLang="en-US" sz="1800" b="1"/>
              <a:t>i</a:t>
            </a:r>
            <a:r>
              <a:rPr kumimoji="0" lang="en-US" altLang="en-US" sz="1800"/>
              <a:t> IS THE NAME OF THE COUNTER.</a:t>
            </a:r>
          </a:p>
          <a:p>
            <a:pPr eaLnBrk="1" hangingPunct="1">
              <a:spcBef>
                <a:spcPct val="0"/>
              </a:spcBef>
              <a:buFontTx/>
              <a:buNone/>
            </a:pPr>
            <a:endParaRPr kumimoji="0" lang="en-US" altLang="en-US" sz="1800"/>
          </a:p>
          <a:p>
            <a:pPr eaLnBrk="1" hangingPunct="1">
              <a:spcBef>
                <a:spcPct val="0"/>
              </a:spcBef>
              <a:buFontTx/>
              <a:buNone/>
            </a:pPr>
            <a:r>
              <a:rPr kumimoji="0" lang="en-US" altLang="en-US" sz="1800" b="1"/>
              <a:t>1 ..3</a:t>
            </a:r>
            <a:r>
              <a:rPr kumimoji="0" lang="en-US" altLang="en-US" sz="1800"/>
              <a:t>  = LOWER BOUND / HIGHER BOUND   i.e. NUMBER OF TIMES ROUND THE LOOP</a:t>
            </a:r>
          </a:p>
          <a:p>
            <a:pPr eaLnBrk="1" hangingPunct="1">
              <a:spcBef>
                <a:spcPct val="0"/>
              </a:spcBef>
              <a:buFontTx/>
              <a:buNone/>
            </a:pPr>
            <a:endParaRPr kumimoji="0" lang="en-GB" altLang="en-US" sz="180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p:spPr>
        <p:txBody>
          <a:bodyPr/>
          <a:lstStyle/>
          <a:p>
            <a:r>
              <a:rPr lang="en-GB" altLang="en-US"/>
              <a:t>PL/SQL - Iteration</a:t>
            </a:r>
          </a:p>
        </p:txBody>
      </p:sp>
      <p:sp>
        <p:nvSpPr>
          <p:cNvPr id="34818" name="Rectangle 2"/>
          <p:cNvSpPr>
            <a:spLocks noGrp="1" noChangeArrowheads="1"/>
          </p:cNvSpPr>
          <p:nvPr>
            <p:ph sz="quarter" idx="1"/>
          </p:nvPr>
        </p:nvSpPr>
        <p:spPr>
          <a:xfrm>
            <a:off x="457200" y="1981200"/>
            <a:ext cx="8001000" cy="4419600"/>
          </a:xfrm>
          <a:extLst>
            <a:ext uri="{91240B29-F687-4F45-9708-019B960494DF}">
              <a14:hiddenLine xmlns:a14="http://schemas.microsoft.com/office/drawing/2010/main" w="9525">
                <a:solidFill>
                  <a:srgbClr val="FFFF00"/>
                </a:solidFill>
                <a:miter lim="800000"/>
                <a:headEnd/>
                <a:tailEnd/>
              </a14:hiddenLine>
            </a:ext>
          </a:extLst>
        </p:spPr>
        <p:txBody>
          <a:bodyPr>
            <a:normAutofit lnSpcReduction="10000"/>
          </a:bodyPr>
          <a:lstStyle/>
          <a:p>
            <a:pPr>
              <a:lnSpc>
                <a:spcPct val="90000"/>
              </a:lnSpc>
              <a:buFontTx/>
              <a:buNone/>
            </a:pPr>
            <a:r>
              <a:rPr lang="en-US" altLang="en-US" sz="2400" dirty="0">
                <a:solidFill>
                  <a:srgbClr val="0033CC"/>
                </a:solidFill>
              </a:rPr>
              <a:t>HEADER</a:t>
            </a:r>
          </a:p>
          <a:p>
            <a:pPr>
              <a:lnSpc>
                <a:spcPct val="90000"/>
              </a:lnSpc>
              <a:buFontTx/>
              <a:buNone/>
            </a:pPr>
            <a:r>
              <a:rPr lang="en-US" altLang="en-US" sz="2400" dirty="0">
                <a:solidFill>
                  <a:srgbClr val="0033CC"/>
                </a:solidFill>
              </a:rPr>
              <a:t>…</a:t>
            </a:r>
          </a:p>
          <a:p>
            <a:pPr>
              <a:lnSpc>
                <a:spcPct val="90000"/>
              </a:lnSpc>
              <a:buFontTx/>
              <a:buNone/>
            </a:pPr>
            <a:r>
              <a:rPr lang="en-US" altLang="en-US" sz="2400" dirty="0">
                <a:solidFill>
                  <a:srgbClr val="0033CC"/>
                </a:solidFill>
              </a:rPr>
              <a:t>DECLARE</a:t>
            </a:r>
          </a:p>
          <a:p>
            <a:pPr>
              <a:lnSpc>
                <a:spcPct val="90000"/>
              </a:lnSpc>
              <a:buFontTx/>
              <a:buNone/>
            </a:pPr>
            <a:r>
              <a:rPr lang="en-US" altLang="en-US" sz="2400" dirty="0">
                <a:solidFill>
                  <a:srgbClr val="0033CC"/>
                </a:solidFill>
              </a:rPr>
              <a:t>	</a:t>
            </a:r>
            <a:r>
              <a:rPr lang="en-US" altLang="en-US" sz="2400" b="1" dirty="0" err="1">
                <a:solidFill>
                  <a:srgbClr val="0033CC"/>
                </a:solidFill>
              </a:rPr>
              <a:t>emp_count</a:t>
            </a:r>
            <a:r>
              <a:rPr lang="en-US" altLang="en-US" sz="2400" dirty="0">
                <a:solidFill>
                  <a:srgbClr val="0033CC"/>
                </a:solidFill>
              </a:rPr>
              <a:t>  number (4,0)</a:t>
            </a:r>
          </a:p>
          <a:p>
            <a:pPr>
              <a:lnSpc>
                <a:spcPct val="90000"/>
              </a:lnSpc>
              <a:buFontTx/>
              <a:buNone/>
            </a:pPr>
            <a:r>
              <a:rPr lang="en-US" altLang="en-US" sz="2400" dirty="0">
                <a:solidFill>
                  <a:srgbClr val="0033CC"/>
                </a:solidFill>
              </a:rPr>
              <a:t>BEGIN</a:t>
            </a:r>
          </a:p>
          <a:p>
            <a:pPr>
              <a:lnSpc>
                <a:spcPct val="90000"/>
              </a:lnSpc>
              <a:buFontTx/>
              <a:buNone/>
            </a:pPr>
            <a:r>
              <a:rPr lang="en-GB" altLang="en-US" sz="2400" dirty="0">
                <a:solidFill>
                  <a:srgbClr val="0033CC"/>
                </a:solidFill>
              </a:rPr>
              <a:t>SELECT COUNT(</a:t>
            </a:r>
            <a:r>
              <a:rPr lang="en-GB" altLang="en-US" sz="2400" dirty="0" err="1">
                <a:solidFill>
                  <a:srgbClr val="0033CC"/>
                </a:solidFill>
              </a:rPr>
              <a:t>empno</a:t>
            </a:r>
            <a:r>
              <a:rPr lang="en-GB" altLang="en-US" sz="2400" dirty="0">
                <a:solidFill>
                  <a:srgbClr val="0033CC"/>
                </a:solidFill>
              </a:rPr>
              <a:t>) INTO </a:t>
            </a:r>
            <a:r>
              <a:rPr lang="en-GB" altLang="en-US" sz="2400" dirty="0" err="1">
                <a:solidFill>
                  <a:srgbClr val="0033CC"/>
                </a:solidFill>
              </a:rPr>
              <a:t>emp_count</a:t>
            </a:r>
            <a:r>
              <a:rPr lang="en-GB" altLang="en-US" sz="2400" dirty="0">
                <a:solidFill>
                  <a:srgbClr val="0033CC"/>
                </a:solidFill>
              </a:rPr>
              <a:t> FROM </a:t>
            </a:r>
            <a:r>
              <a:rPr lang="en-GB" altLang="en-US" sz="2400" dirty="0" err="1">
                <a:solidFill>
                  <a:srgbClr val="0033CC"/>
                </a:solidFill>
              </a:rPr>
              <a:t>emp</a:t>
            </a:r>
            <a:r>
              <a:rPr lang="en-GB" altLang="en-US" sz="2400" dirty="0">
                <a:solidFill>
                  <a:srgbClr val="0033CC"/>
                </a:solidFill>
              </a:rPr>
              <a:t>;</a:t>
            </a:r>
          </a:p>
          <a:p>
            <a:pPr lvl="1">
              <a:lnSpc>
                <a:spcPct val="90000"/>
              </a:lnSpc>
              <a:buFontTx/>
              <a:buNone/>
            </a:pPr>
            <a:endParaRPr lang="en-GB" altLang="en-US" sz="2400" dirty="0">
              <a:solidFill>
                <a:srgbClr val="0033CC"/>
              </a:solidFill>
            </a:endParaRPr>
          </a:p>
          <a:p>
            <a:pPr lvl="1">
              <a:lnSpc>
                <a:spcPct val="90000"/>
              </a:lnSpc>
              <a:buFontTx/>
              <a:buNone/>
            </a:pPr>
            <a:r>
              <a:rPr lang="en-GB" altLang="en-US" sz="2400" dirty="0">
                <a:solidFill>
                  <a:srgbClr val="0033CC"/>
                </a:solidFill>
              </a:rPr>
              <a:t>FOR </a:t>
            </a:r>
            <a:r>
              <a:rPr lang="en-GB" altLang="en-US" sz="2400" dirty="0" err="1">
                <a:solidFill>
                  <a:srgbClr val="0033CC"/>
                </a:solidFill>
              </a:rPr>
              <a:t>i</a:t>
            </a:r>
            <a:r>
              <a:rPr lang="en-GB" altLang="en-US" sz="2400" dirty="0">
                <a:solidFill>
                  <a:srgbClr val="0033CC"/>
                </a:solidFill>
              </a:rPr>
              <a:t> IN 1</a:t>
            </a:r>
            <a:r>
              <a:rPr lang="en-US" altLang="en-US" sz="2400" dirty="0">
                <a:solidFill>
                  <a:srgbClr val="0033CC"/>
                </a:solidFill>
              </a:rPr>
              <a:t> </a:t>
            </a:r>
            <a:r>
              <a:rPr lang="en-GB" altLang="en-US" sz="2400" dirty="0">
                <a:solidFill>
                  <a:srgbClr val="0033CC"/>
                </a:solidFill>
              </a:rPr>
              <a:t>..</a:t>
            </a:r>
            <a:r>
              <a:rPr lang="en-US" altLang="en-US" sz="2400" dirty="0">
                <a:solidFill>
                  <a:srgbClr val="0033CC"/>
                </a:solidFill>
              </a:rPr>
              <a:t> </a:t>
            </a:r>
            <a:r>
              <a:rPr lang="en-GB" altLang="en-US" sz="2400" b="1" dirty="0" err="1">
                <a:solidFill>
                  <a:srgbClr val="0033CC"/>
                </a:solidFill>
              </a:rPr>
              <a:t>emp_count</a:t>
            </a:r>
            <a:r>
              <a:rPr lang="en-GB" altLang="en-US" sz="2400" dirty="0">
                <a:solidFill>
                  <a:srgbClr val="0033CC"/>
                </a:solidFill>
              </a:rPr>
              <a:t> LOOP</a:t>
            </a:r>
          </a:p>
          <a:p>
            <a:pPr lvl="1">
              <a:lnSpc>
                <a:spcPct val="90000"/>
              </a:lnSpc>
              <a:buFontTx/>
              <a:buNone/>
            </a:pPr>
            <a:r>
              <a:rPr lang="en-GB" altLang="en-US" sz="2400" dirty="0">
                <a:solidFill>
                  <a:srgbClr val="0033CC"/>
                </a:solidFill>
              </a:rPr>
              <a:t>   ... </a:t>
            </a:r>
            <a:r>
              <a:rPr lang="en-GB" altLang="en-US" sz="2400" i="1" dirty="0">
                <a:solidFill>
                  <a:srgbClr val="0033CC"/>
                </a:solidFill>
              </a:rPr>
              <a:t>sequence</a:t>
            </a:r>
            <a:r>
              <a:rPr lang="en-US" altLang="en-US" sz="2400" i="1" dirty="0">
                <a:solidFill>
                  <a:srgbClr val="0033CC"/>
                </a:solidFill>
              </a:rPr>
              <a:t> </a:t>
            </a:r>
            <a:r>
              <a:rPr lang="en-GB" altLang="en-US" sz="2400" i="1" dirty="0">
                <a:solidFill>
                  <a:srgbClr val="0033CC"/>
                </a:solidFill>
              </a:rPr>
              <a:t>of</a:t>
            </a:r>
            <a:r>
              <a:rPr lang="en-US" altLang="en-US" sz="2400" i="1" dirty="0">
                <a:solidFill>
                  <a:srgbClr val="0033CC"/>
                </a:solidFill>
              </a:rPr>
              <a:t> </a:t>
            </a:r>
            <a:r>
              <a:rPr lang="en-GB" altLang="en-US" sz="2400" i="1" dirty="0">
                <a:solidFill>
                  <a:srgbClr val="0033CC"/>
                </a:solidFill>
              </a:rPr>
              <a:t>statements </a:t>
            </a:r>
            <a:endParaRPr lang="en-GB" altLang="en-US" sz="2400" dirty="0">
              <a:solidFill>
                <a:srgbClr val="0033CC"/>
              </a:solidFill>
            </a:endParaRPr>
          </a:p>
          <a:p>
            <a:pPr lvl="1">
              <a:lnSpc>
                <a:spcPct val="90000"/>
              </a:lnSpc>
              <a:buFontTx/>
              <a:buNone/>
            </a:pPr>
            <a:r>
              <a:rPr lang="en-GB" altLang="en-US" sz="2400" dirty="0">
                <a:solidFill>
                  <a:srgbClr val="0033CC"/>
                </a:solidFill>
              </a:rPr>
              <a:t>END LOOP; </a:t>
            </a:r>
          </a:p>
          <a:p>
            <a:pPr>
              <a:lnSpc>
                <a:spcPct val="90000"/>
              </a:lnSpc>
              <a:buFontTx/>
              <a:buNone/>
            </a:pPr>
            <a:r>
              <a:rPr lang="en-GB" altLang="en-US" sz="2400" dirty="0">
                <a:solidFill>
                  <a:srgbClr val="0033CC"/>
                </a:solidFill>
              </a:rPr>
              <a:t>END;</a:t>
            </a:r>
          </a:p>
          <a:p>
            <a:pPr>
              <a:lnSpc>
                <a:spcPct val="90000"/>
              </a:lnSpc>
              <a:buFontTx/>
              <a:buNone/>
            </a:pPr>
            <a:endParaRPr lang="en-GB" altLang="en-US" sz="24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Features</a:t>
            </a:r>
            <a:endParaRPr lang="en-US" dirty="0"/>
          </a:p>
        </p:txBody>
      </p:sp>
      <p:sp>
        <p:nvSpPr>
          <p:cNvPr id="3" name="Slide Number Placeholder 2"/>
          <p:cNvSpPr>
            <a:spLocks noGrp="1"/>
          </p:cNvSpPr>
          <p:nvPr>
            <p:ph type="sldNum" sz="quarter" idx="12"/>
          </p:nvPr>
        </p:nvSpPr>
        <p:spPr/>
        <p:txBody>
          <a:bodyPr/>
          <a:lstStyle/>
          <a:p>
            <a:pPr>
              <a:defRPr/>
            </a:pPr>
            <a:fld id="{1548279F-D3CC-41E9-9025-1BDA98B51322}" type="slidenum">
              <a:rPr lang="en-US" smtClean="0"/>
              <a:pPr>
                <a:defRPr/>
              </a:pPr>
              <a:t>5</a:t>
            </a:fld>
            <a:endParaRPr lang="en-US"/>
          </a:p>
        </p:txBody>
      </p:sp>
      <p:sp>
        <p:nvSpPr>
          <p:cNvPr id="4" name="Content Placeholder 3"/>
          <p:cNvSpPr>
            <a:spLocks noGrp="1"/>
          </p:cNvSpPr>
          <p:nvPr>
            <p:ph sz="quarter" idx="1"/>
          </p:nvPr>
        </p:nvSpPr>
        <p:spPr/>
        <p:txBody>
          <a:bodyPr/>
          <a:lstStyle/>
          <a:p>
            <a:pPr lvl="1">
              <a:lnSpc>
                <a:spcPct val="80000"/>
              </a:lnSpc>
              <a:defRPr/>
            </a:pPr>
            <a:r>
              <a:rPr lang="en-US" altLang="en-US" sz="2400" dirty="0"/>
              <a:t>Tight integration with SQL</a:t>
            </a:r>
          </a:p>
          <a:p>
            <a:pPr lvl="2">
              <a:lnSpc>
                <a:spcPct val="80000"/>
              </a:lnSpc>
              <a:defRPr/>
            </a:pPr>
            <a:r>
              <a:rPr lang="en-US" altLang="en-US" dirty="0"/>
              <a:t>Supports data types, functions, pseudo-columns, etc.</a:t>
            </a:r>
          </a:p>
          <a:p>
            <a:pPr lvl="1">
              <a:lnSpc>
                <a:spcPct val="80000"/>
              </a:lnSpc>
              <a:defRPr/>
            </a:pPr>
            <a:r>
              <a:rPr lang="en-US" altLang="en-US" sz="2400" dirty="0"/>
              <a:t>Increased performance</a:t>
            </a:r>
          </a:p>
          <a:p>
            <a:pPr lvl="2">
              <a:lnSpc>
                <a:spcPct val="80000"/>
              </a:lnSpc>
              <a:defRPr/>
            </a:pPr>
            <a:r>
              <a:rPr lang="en-US" altLang="en-US" dirty="0"/>
              <a:t>A block of statements sent as a single statement</a:t>
            </a:r>
          </a:p>
          <a:p>
            <a:pPr lvl="1">
              <a:lnSpc>
                <a:spcPct val="80000"/>
              </a:lnSpc>
              <a:defRPr/>
            </a:pPr>
            <a:r>
              <a:rPr lang="en-US" altLang="en-US" sz="2400" dirty="0"/>
              <a:t>Increased productivity</a:t>
            </a:r>
          </a:p>
          <a:p>
            <a:pPr lvl="2">
              <a:lnSpc>
                <a:spcPct val="80000"/>
              </a:lnSpc>
              <a:defRPr/>
            </a:pPr>
            <a:r>
              <a:rPr lang="en-US" altLang="en-US" dirty="0"/>
              <a:t>Same techniques can be used with most Oracle products</a:t>
            </a:r>
          </a:p>
          <a:p>
            <a:pPr lvl="1">
              <a:lnSpc>
                <a:spcPct val="80000"/>
              </a:lnSpc>
              <a:defRPr/>
            </a:pPr>
            <a:r>
              <a:rPr lang="en-US" altLang="en-US" sz="2400" dirty="0"/>
              <a:t>Portability</a:t>
            </a:r>
          </a:p>
          <a:p>
            <a:pPr lvl="2">
              <a:lnSpc>
                <a:spcPct val="80000"/>
              </a:lnSpc>
              <a:defRPr/>
            </a:pPr>
            <a:r>
              <a:rPr lang="en-US" altLang="en-US" dirty="0"/>
              <a:t>Works on any Oracle platform</a:t>
            </a:r>
          </a:p>
          <a:p>
            <a:pPr lvl="1">
              <a:lnSpc>
                <a:spcPct val="80000"/>
              </a:lnSpc>
              <a:defRPr/>
            </a:pPr>
            <a:r>
              <a:rPr lang="en-US" altLang="en-US" sz="2400" dirty="0"/>
              <a:t>Tighter security</a:t>
            </a:r>
          </a:p>
          <a:p>
            <a:pPr lvl="2">
              <a:lnSpc>
                <a:spcPct val="80000"/>
              </a:lnSpc>
              <a:defRPr/>
            </a:pPr>
            <a:r>
              <a:rPr lang="en-US" altLang="en-US" dirty="0"/>
              <a:t>Users may access database objects without granted privileges</a:t>
            </a:r>
          </a:p>
          <a:p>
            <a:endParaRPr lang="en-US" dirty="0"/>
          </a:p>
        </p:txBody>
      </p:sp>
    </p:spTree>
    <p:extLst>
      <p:ext uri="{BB962C8B-B14F-4D97-AF65-F5344CB8AC3E}">
        <p14:creationId xmlns:p14="http://schemas.microsoft.com/office/powerpoint/2010/main" val="38279126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noFill/>
        </p:spPr>
        <p:txBody>
          <a:bodyPr/>
          <a:lstStyle/>
          <a:p>
            <a:r>
              <a:rPr lang="en-GB" altLang="en-US"/>
              <a:t>PL/SQL - Iteration</a:t>
            </a:r>
          </a:p>
        </p:txBody>
      </p:sp>
      <p:sp>
        <p:nvSpPr>
          <p:cNvPr id="35842" name="Rectangle 2"/>
          <p:cNvSpPr>
            <a:spLocks noGrp="1" noChangeArrowheads="1"/>
          </p:cNvSpPr>
          <p:nvPr>
            <p:ph sz="quarter" idx="1"/>
          </p:nvPr>
        </p:nvSpPr>
        <p:spPr>
          <a:xfrm>
            <a:off x="755650" y="1989138"/>
            <a:ext cx="7772400" cy="3581400"/>
          </a:xfrm>
        </p:spPr>
        <p:txBody>
          <a:bodyPr/>
          <a:lstStyle/>
          <a:p>
            <a:pPr>
              <a:buFontTx/>
              <a:buNone/>
            </a:pPr>
            <a:r>
              <a:rPr lang="en-GB" altLang="en-US" dirty="0">
                <a:solidFill>
                  <a:srgbClr val="0033CC"/>
                </a:solidFill>
              </a:rPr>
              <a:t>FOR counter IN [REVERSE] lower_bound..</a:t>
            </a:r>
            <a:r>
              <a:rPr lang="en-GB" altLang="en-US" dirty="0" err="1">
                <a:solidFill>
                  <a:srgbClr val="0033CC"/>
                </a:solidFill>
              </a:rPr>
              <a:t>higher_bound</a:t>
            </a:r>
            <a:r>
              <a:rPr lang="en-GB" altLang="en-US" dirty="0">
                <a:solidFill>
                  <a:srgbClr val="0033CC"/>
                </a:solidFill>
              </a:rPr>
              <a:t> LOOP</a:t>
            </a:r>
          </a:p>
          <a:p>
            <a:pPr>
              <a:buFontTx/>
              <a:buNone/>
            </a:pPr>
            <a:r>
              <a:rPr lang="en-GB" altLang="en-US" dirty="0">
                <a:solidFill>
                  <a:srgbClr val="0033CC"/>
                </a:solidFill>
              </a:rPr>
              <a:t>   </a:t>
            </a:r>
            <a:r>
              <a:rPr lang="en-GB" altLang="en-US" i="1" dirty="0">
                <a:solidFill>
                  <a:srgbClr val="0033CC"/>
                </a:solidFill>
              </a:rPr>
              <a:t>sequence</a:t>
            </a:r>
            <a:r>
              <a:rPr lang="en-US" altLang="en-US" i="1" dirty="0">
                <a:solidFill>
                  <a:srgbClr val="0033CC"/>
                </a:solidFill>
              </a:rPr>
              <a:t> </a:t>
            </a:r>
            <a:r>
              <a:rPr lang="en-GB" altLang="en-US" i="1" dirty="0">
                <a:solidFill>
                  <a:srgbClr val="0033CC"/>
                </a:solidFill>
              </a:rPr>
              <a:t>of</a:t>
            </a:r>
            <a:r>
              <a:rPr lang="en-US" altLang="en-US" i="1" dirty="0">
                <a:solidFill>
                  <a:srgbClr val="0033CC"/>
                </a:solidFill>
              </a:rPr>
              <a:t> </a:t>
            </a:r>
            <a:r>
              <a:rPr lang="en-GB" altLang="en-US" i="1" dirty="0">
                <a:solidFill>
                  <a:srgbClr val="0033CC"/>
                </a:solidFill>
              </a:rPr>
              <a:t>statements</a:t>
            </a:r>
          </a:p>
          <a:p>
            <a:pPr>
              <a:buFontTx/>
              <a:buNone/>
            </a:pPr>
            <a:r>
              <a:rPr lang="en-GB" altLang="en-US" dirty="0">
                <a:solidFill>
                  <a:srgbClr val="0033CC"/>
                </a:solidFill>
              </a:rPr>
              <a:t>END LOOP;</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r>
              <a:rPr lang="en-GB" altLang="en-US"/>
              <a:t>PL/SQL - Summary</a:t>
            </a:r>
          </a:p>
        </p:txBody>
      </p:sp>
      <p:sp>
        <p:nvSpPr>
          <p:cNvPr id="36866"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fld id="{85481A3C-2259-4638-BFE0-56A141459A28}" type="slidenum">
              <a:rPr kumimoji="0" lang="en-US" altLang="en-US" sz="1400" smtClean="0"/>
              <a:pPr eaLnBrk="1" hangingPunct="1">
                <a:spcBef>
                  <a:spcPct val="50000"/>
                </a:spcBef>
                <a:buFontTx/>
                <a:buNone/>
              </a:pPr>
              <a:t>51</a:t>
            </a:fld>
            <a:endParaRPr kumimoji="0" lang="en-US" altLang="en-US" sz="1400"/>
          </a:p>
        </p:txBody>
      </p:sp>
      <p:sp>
        <p:nvSpPr>
          <p:cNvPr id="35845" name="Rectangle 4"/>
          <p:cNvSpPr>
            <a:spLocks noGrp="1" noChangeArrowheads="1"/>
          </p:cNvSpPr>
          <p:nvPr>
            <p:ph sz="quarter" idx="1"/>
          </p:nvPr>
        </p:nvSpPr>
        <p:spPr>
          <a:xfrm>
            <a:off x="683568" y="1772816"/>
            <a:ext cx="7772400" cy="41148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ormAutofit lnSpcReduction="10000"/>
          </a:bodyPr>
          <a:lstStyle/>
          <a:p>
            <a:pPr>
              <a:defRPr/>
            </a:pPr>
            <a:r>
              <a:rPr lang="en-GB" altLang="en-US" sz="2800" dirty="0"/>
              <a:t>Why we need PL/SQL</a:t>
            </a:r>
          </a:p>
          <a:p>
            <a:pPr>
              <a:defRPr/>
            </a:pPr>
            <a:r>
              <a:rPr lang="en-GB" altLang="en-US" sz="2800" dirty="0"/>
              <a:t>Structure</a:t>
            </a:r>
          </a:p>
          <a:p>
            <a:pPr>
              <a:defRPr/>
            </a:pPr>
            <a:r>
              <a:rPr lang="en-GB" altLang="en-US" sz="2800" dirty="0"/>
              <a:t>Syntax and constructs</a:t>
            </a:r>
            <a:endParaRPr lang="en-US" altLang="en-US" sz="2800" dirty="0"/>
          </a:p>
          <a:p>
            <a:pPr>
              <a:defRPr/>
            </a:pPr>
            <a:r>
              <a:rPr lang="en-GB" altLang="en-US" sz="2800" dirty="0"/>
              <a:t>Conditions and Loops</a:t>
            </a:r>
          </a:p>
          <a:p>
            <a:pPr>
              <a:defRPr/>
            </a:pPr>
            <a:r>
              <a:rPr lang="en-GB" altLang="en-US" sz="2800" dirty="0"/>
              <a:t>For more on PL/SQL read chapters 10-14 of </a:t>
            </a:r>
          </a:p>
          <a:p>
            <a:pPr marL="0" indent="0">
              <a:buFontTx/>
              <a:buNone/>
              <a:defRPr/>
            </a:pPr>
            <a:r>
              <a:rPr lang="en-GB" altLang="en-US" sz="2800" dirty="0"/>
              <a:t>	Database Systems Using Oracle A simplified 	guide to SQL and PL/SQL 2</a:t>
            </a:r>
            <a:r>
              <a:rPr lang="en-GB" altLang="en-US" sz="2800" baseline="30000" dirty="0"/>
              <a:t>nd</a:t>
            </a:r>
            <a:r>
              <a:rPr lang="en-GB" altLang="en-US" sz="2800" dirty="0"/>
              <a:t> Edition </a:t>
            </a:r>
          </a:p>
          <a:p>
            <a:pPr marL="0" indent="0">
              <a:buFontTx/>
              <a:buNone/>
              <a:defRPr/>
            </a:pPr>
            <a:r>
              <a:rPr lang="en-GB" altLang="en-US" sz="2800" dirty="0"/>
              <a:t>	by </a:t>
            </a:r>
            <a:r>
              <a:rPr lang="en-GB" altLang="en-US" sz="2800" dirty="0" err="1"/>
              <a:t>Nilesh</a:t>
            </a:r>
            <a:r>
              <a:rPr lang="en-GB" altLang="en-US" sz="2800" dirty="0"/>
              <a:t> Shah</a:t>
            </a:r>
          </a:p>
          <a:p>
            <a:pPr>
              <a:buFontTx/>
              <a:buNone/>
              <a:defRPr/>
            </a:pPr>
            <a:endParaRPr lang="en-GB" altLang="en-US" sz="2800" dirty="0">
              <a:solidFill>
                <a:srgbClr val="FF3300"/>
              </a:solidFill>
            </a:endParaRPr>
          </a:p>
          <a:p>
            <a:pPr>
              <a:buFontTx/>
              <a:buNone/>
              <a:defRPr/>
            </a:pPr>
            <a:endParaRPr lang="en-GB" alt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Next Week	</a:t>
            </a:r>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52</a:t>
            </a:fld>
            <a:endParaRPr lang="en-US"/>
          </a:p>
        </p:txBody>
      </p:sp>
      <p:sp>
        <p:nvSpPr>
          <p:cNvPr id="3" name="Content Placeholder 2"/>
          <p:cNvSpPr>
            <a:spLocks noGrp="1"/>
          </p:cNvSpPr>
          <p:nvPr>
            <p:ph sz="quarter" idx="1"/>
          </p:nvPr>
        </p:nvSpPr>
        <p:spPr/>
        <p:txBody>
          <a:bodyPr/>
          <a:lstStyle/>
          <a:p>
            <a:r>
              <a:rPr lang="en-GB" dirty="0"/>
              <a:t>Phase Test!</a:t>
            </a:r>
          </a:p>
          <a:p>
            <a:r>
              <a:rPr lang="en-GB" dirty="0"/>
              <a:t>Make sure you receive feedback on your Tasks 1-4, for the Phase Test Assignment.</a:t>
            </a:r>
          </a:p>
          <a:p>
            <a:r>
              <a:rPr lang="en-GB" dirty="0"/>
              <a:t>Practice Relational Data model Rules, Normalisation and Physical design what is discussed in </a:t>
            </a:r>
            <a:r>
              <a:rPr lang="en-GB"/>
              <a:t>the lecture notes.</a:t>
            </a:r>
            <a:endParaRPr lang="en-GB" dirty="0"/>
          </a:p>
        </p:txBody>
      </p:sp>
    </p:spTree>
    <p:extLst>
      <p:ext uri="{BB962C8B-B14F-4D97-AF65-F5344CB8AC3E}">
        <p14:creationId xmlns:p14="http://schemas.microsoft.com/office/powerpoint/2010/main" val="318990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vs. PL/SQL</a:t>
            </a:r>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6</a:t>
            </a:fld>
            <a:endParaRPr lang="en-US"/>
          </a:p>
        </p:txBody>
      </p:sp>
      <p:sp>
        <p:nvSpPr>
          <p:cNvPr id="3" name="Content Placeholder 2"/>
          <p:cNvSpPr>
            <a:spLocks noGrp="1"/>
          </p:cNvSpPr>
          <p:nvPr>
            <p:ph sz="quarter" idx="1"/>
          </p:nvPr>
        </p:nvSpPr>
        <p:spPr>
          <a:xfrm>
            <a:off x="685800" y="1772816"/>
            <a:ext cx="7772400" cy="4114800"/>
          </a:xfrm>
        </p:spPr>
        <p:txBody>
          <a:bodyPr>
            <a:normAutofit/>
          </a:bodyPr>
          <a:lstStyle/>
          <a:p>
            <a:pPr marL="0" indent="0">
              <a:buNone/>
            </a:pPr>
            <a:r>
              <a:rPr lang="en-GB" sz="1800" dirty="0">
                <a:latin typeface="Arial" pitchFamily="34" charset="0"/>
                <a:cs typeface="Arial" pitchFamily="34" charset="0"/>
              </a:rPr>
              <a:t>1. SQL is a data oriented language for selecting and manipulating sets of data. PL/SQL is a procedural language to create applications. </a:t>
            </a:r>
          </a:p>
          <a:p>
            <a:pPr marL="0" indent="0">
              <a:buNone/>
            </a:pPr>
            <a:r>
              <a:rPr lang="en-GB" sz="1800" dirty="0">
                <a:latin typeface="Arial" pitchFamily="34" charset="0"/>
                <a:cs typeface="Arial" pitchFamily="34" charset="0"/>
              </a:rPr>
              <a:t>2. SQL is used to code queries, DML and DDL statements. PL/SQL is used to code program blocks, triggers, functions, procedures and packages.</a:t>
            </a:r>
          </a:p>
          <a:p>
            <a:pPr marL="0" indent="0">
              <a:buNone/>
            </a:pPr>
            <a:r>
              <a:rPr lang="en-GB" sz="1800" dirty="0">
                <a:latin typeface="Arial" pitchFamily="34" charset="0"/>
                <a:cs typeface="Arial" pitchFamily="34" charset="0"/>
              </a:rPr>
              <a:t>3. We can embed SQL in a PL/SQL program, but we cannot embed PL/SQL within a SQL statement.</a:t>
            </a:r>
          </a:p>
          <a:p>
            <a:endParaRPr lang="en-GB" dirty="0">
              <a:latin typeface="Arial" pitchFamily="34" charset="0"/>
              <a:cs typeface="Arial" pitchFamily="34" charset="0"/>
            </a:endParaRPr>
          </a:p>
        </p:txBody>
      </p:sp>
    </p:spTree>
    <p:extLst>
      <p:ext uri="{BB962C8B-B14F-4D97-AF65-F5344CB8AC3E}">
        <p14:creationId xmlns:p14="http://schemas.microsoft.com/office/powerpoint/2010/main" val="29152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Lets look at some</a:t>
            </a:r>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7</a:t>
            </a:fld>
            <a:endParaRPr lang="en-US"/>
          </a:p>
        </p:txBody>
      </p:sp>
      <p:sp>
        <p:nvSpPr>
          <p:cNvPr id="3" name="Content Placeholder 2"/>
          <p:cNvSpPr>
            <a:spLocks noGrp="1"/>
          </p:cNvSpPr>
          <p:nvPr>
            <p:ph sz="quarter" idx="1"/>
          </p:nvPr>
        </p:nvSpPr>
        <p:spPr>
          <a:xfrm>
            <a:off x="682752" y="1716828"/>
            <a:ext cx="7772400" cy="4114800"/>
          </a:xfrm>
        </p:spPr>
        <p:txBody>
          <a:bodyPr>
            <a:normAutofit fontScale="85000" lnSpcReduction="20000"/>
          </a:bodyPr>
          <a:lstStyle/>
          <a:p>
            <a:pPr marL="0" indent="0">
              <a:buNone/>
            </a:pPr>
            <a:r>
              <a:rPr lang="en-GB" sz="1800"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SELECT </a:t>
            </a:r>
            <a:r>
              <a:rPr lang="en-GB" sz="1800" dirty="0" err="1">
                <a:latin typeface="Arial" pitchFamily="34" charset="0"/>
                <a:cs typeface="Arial" pitchFamily="34" charset="0"/>
              </a:rPr>
              <a:t>e.empno</a:t>
            </a:r>
            <a:r>
              <a:rPr lang="en-GB" sz="1800" dirty="0">
                <a:latin typeface="Arial" pitchFamily="34" charset="0"/>
                <a:cs typeface="Arial" pitchFamily="34" charset="0"/>
              </a:rPr>
              <a:t>, </a:t>
            </a:r>
            <a:r>
              <a:rPr lang="en-GB" sz="1800" dirty="0" err="1">
                <a:latin typeface="Arial" pitchFamily="34" charset="0"/>
                <a:cs typeface="Arial" pitchFamily="34" charset="0"/>
              </a:rPr>
              <a:t>e.ename</a:t>
            </a:r>
            <a:r>
              <a:rPr lang="en-GB" sz="1800" dirty="0">
                <a:latin typeface="Arial" pitchFamily="34" charset="0"/>
                <a:cs typeface="Arial" pitchFamily="34" charset="0"/>
              </a:rPr>
              <a:t>, </a:t>
            </a:r>
            <a:r>
              <a:rPr lang="en-GB" sz="1800" dirty="0" err="1">
                <a:latin typeface="Arial" pitchFamily="34" charset="0"/>
                <a:cs typeface="Arial" pitchFamily="34" charset="0"/>
              </a:rPr>
              <a:t>d.dname</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   INTO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p>
          <a:p>
            <a:pPr marL="0" indent="0">
              <a:buNone/>
            </a:pPr>
            <a:r>
              <a:rPr lang="en-GB" sz="1800" dirty="0">
                <a:latin typeface="Arial" pitchFamily="34" charset="0"/>
                <a:cs typeface="Arial" pitchFamily="34" charset="0"/>
              </a:rPr>
              <a:t>FROM emp1 e, </a:t>
            </a:r>
            <a:r>
              <a:rPr lang="en-GB" sz="1800" dirty="0" err="1">
                <a:latin typeface="Arial" pitchFamily="34" charset="0"/>
                <a:cs typeface="Arial" pitchFamily="34" charset="0"/>
              </a:rPr>
              <a:t>dept</a:t>
            </a:r>
            <a:r>
              <a:rPr lang="en-GB" sz="1800" dirty="0">
                <a:latin typeface="Arial" pitchFamily="34" charset="0"/>
                <a:cs typeface="Arial" pitchFamily="34" charset="0"/>
              </a:rPr>
              <a:t> d</a:t>
            </a:r>
          </a:p>
          <a:p>
            <a:pPr marL="0" indent="0">
              <a:buNone/>
            </a:pPr>
            <a:r>
              <a:rPr lang="en-GB" sz="1800" dirty="0">
                <a:latin typeface="Arial" pitchFamily="34" charset="0"/>
                <a:cs typeface="Arial" pitchFamily="34" charset="0"/>
              </a:rPr>
              <a:t>   WHERE </a:t>
            </a:r>
            <a:r>
              <a:rPr lang="en-GB" sz="1800" dirty="0" err="1">
                <a:latin typeface="Arial" pitchFamily="34" charset="0"/>
                <a:cs typeface="Arial" pitchFamily="34" charset="0"/>
              </a:rPr>
              <a:t>e.empno</a:t>
            </a:r>
            <a:r>
              <a:rPr lang="en-GB" sz="1800" dirty="0">
                <a:latin typeface="Arial" pitchFamily="34" charset="0"/>
                <a:cs typeface="Arial" pitchFamily="34" charset="0"/>
              </a:rPr>
              <a:t> = :</a:t>
            </a:r>
            <a:r>
              <a:rPr lang="en-GB" sz="1800" dirty="0" err="1">
                <a:latin typeface="Arial" pitchFamily="34" charset="0"/>
                <a:cs typeface="Arial" pitchFamily="34" charset="0"/>
              </a:rPr>
              <a:t>g_empid</a:t>
            </a:r>
            <a:endParaRPr lang="en-GB" sz="1800" dirty="0">
              <a:latin typeface="Arial" pitchFamily="34" charset="0"/>
              <a:cs typeface="Arial" pitchFamily="34" charset="0"/>
            </a:endParaRPr>
          </a:p>
          <a:p>
            <a:pPr marL="0" indent="0">
              <a:buNone/>
            </a:pPr>
            <a:r>
              <a:rPr lang="en-GB" sz="1800" dirty="0">
                <a:latin typeface="Arial" pitchFamily="34" charset="0"/>
                <a:cs typeface="Arial" pitchFamily="34" charset="0"/>
              </a:rPr>
              <a:t>AND </a:t>
            </a:r>
            <a:r>
              <a:rPr lang="en-GB" sz="1800" dirty="0" err="1">
                <a:latin typeface="Arial" pitchFamily="34" charset="0"/>
                <a:cs typeface="Arial" pitchFamily="34" charset="0"/>
              </a:rPr>
              <a:t>e.deptno</a:t>
            </a:r>
            <a:r>
              <a:rPr lang="en-GB" sz="1800" dirty="0">
                <a:latin typeface="Arial" pitchFamily="34" charset="0"/>
                <a:cs typeface="Arial" pitchFamily="34" charset="0"/>
              </a:rPr>
              <a:t> = </a:t>
            </a:r>
            <a:r>
              <a:rPr lang="en-GB" sz="1800" dirty="0" err="1">
                <a:latin typeface="Arial" pitchFamily="34" charset="0"/>
                <a:cs typeface="Arial" pitchFamily="34" charset="0"/>
              </a:rPr>
              <a:t>d.deptno</a:t>
            </a:r>
            <a:r>
              <a:rPr lang="en-GB" sz="1800"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dirty="0">
                <a:latin typeface="Arial" pitchFamily="34" charset="0"/>
                <a:cs typeface="Arial" pitchFamily="34" charset="0"/>
              </a:rPr>
              <a:t>END;</a:t>
            </a:r>
          </a:p>
        </p:txBody>
      </p:sp>
    </p:spTree>
    <p:extLst>
      <p:ext uri="{BB962C8B-B14F-4D97-AF65-F5344CB8AC3E}">
        <p14:creationId xmlns:p14="http://schemas.microsoft.com/office/powerpoint/2010/main" val="175660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Lets look at some</a:t>
            </a:r>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8</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lgn="ctr">
              <a:buNone/>
            </a:pPr>
            <a:r>
              <a:rPr lang="en-GB" sz="1800" b="1" dirty="0">
                <a:latin typeface="Arial" pitchFamily="34" charset="0"/>
                <a:cs typeface="Arial" pitchFamily="34" charset="0"/>
              </a:rPr>
              <a:t>SELECT </a:t>
            </a:r>
            <a:r>
              <a:rPr lang="en-GB" sz="1800" b="1" dirty="0" err="1">
                <a:latin typeface="Arial" pitchFamily="34" charset="0"/>
                <a:cs typeface="Arial" pitchFamily="34" charset="0"/>
              </a:rPr>
              <a:t>e.empno</a:t>
            </a:r>
            <a:r>
              <a:rPr lang="en-GB" sz="1800" b="1" dirty="0">
                <a:latin typeface="Arial" pitchFamily="34" charset="0"/>
                <a:cs typeface="Arial" pitchFamily="34" charset="0"/>
              </a:rPr>
              <a:t>, </a:t>
            </a:r>
            <a:r>
              <a:rPr lang="en-GB" sz="1800" b="1" dirty="0" err="1">
                <a:latin typeface="Arial" pitchFamily="34" charset="0"/>
                <a:cs typeface="Arial" pitchFamily="34" charset="0"/>
              </a:rPr>
              <a:t>e.ename</a:t>
            </a:r>
            <a:r>
              <a:rPr lang="en-GB" sz="1800" b="1" dirty="0">
                <a:latin typeface="Arial" pitchFamily="34" charset="0"/>
                <a:cs typeface="Arial" pitchFamily="34" charset="0"/>
              </a:rPr>
              <a:t>, </a:t>
            </a:r>
            <a:r>
              <a:rPr lang="en-GB" sz="1800" b="1" dirty="0" err="1">
                <a:latin typeface="Arial" pitchFamily="34" charset="0"/>
                <a:cs typeface="Arial" pitchFamily="34" charset="0"/>
              </a:rPr>
              <a:t>d.dname</a:t>
            </a:r>
            <a:endParaRPr lang="en-GB" sz="1800" b="1" dirty="0">
              <a:latin typeface="Arial" pitchFamily="34" charset="0"/>
              <a:cs typeface="Arial" pitchFamily="34" charset="0"/>
            </a:endParaRPr>
          </a:p>
          <a:p>
            <a:pPr marL="0" indent="0" algn="ctr">
              <a:buNone/>
            </a:pPr>
            <a:r>
              <a:rPr lang="en-GB" sz="1800" b="1" dirty="0">
                <a:latin typeface="Arial" pitchFamily="34" charset="0"/>
                <a:cs typeface="Arial" pitchFamily="34" charset="0"/>
              </a:rPr>
              <a:t>   INTO </a:t>
            </a:r>
            <a:r>
              <a:rPr lang="en-GB" sz="1800" b="1" dirty="0" err="1">
                <a:latin typeface="Arial" pitchFamily="34" charset="0"/>
                <a:cs typeface="Arial" pitchFamily="34" charset="0"/>
              </a:rPr>
              <a:t>lv_empid</a:t>
            </a:r>
            <a:r>
              <a:rPr lang="en-GB" sz="1800" b="1" dirty="0">
                <a:latin typeface="Arial" pitchFamily="34" charset="0"/>
                <a:cs typeface="Arial" pitchFamily="34" charset="0"/>
              </a:rPr>
              <a:t>, </a:t>
            </a:r>
            <a:r>
              <a:rPr lang="en-GB" sz="1800" b="1" dirty="0" err="1">
                <a:latin typeface="Arial" pitchFamily="34" charset="0"/>
                <a:cs typeface="Arial" pitchFamily="34" charset="0"/>
              </a:rPr>
              <a:t>lv_firstname</a:t>
            </a:r>
            <a:r>
              <a:rPr lang="en-GB" sz="1800" b="1" dirty="0">
                <a:latin typeface="Arial" pitchFamily="34" charset="0"/>
                <a:cs typeface="Arial" pitchFamily="34" charset="0"/>
              </a:rPr>
              <a:t>, </a:t>
            </a:r>
            <a:r>
              <a:rPr lang="en-GB" sz="1800" b="1" dirty="0" err="1">
                <a:latin typeface="Arial" pitchFamily="34" charset="0"/>
                <a:cs typeface="Arial" pitchFamily="34" charset="0"/>
              </a:rPr>
              <a:t>lv_deptname</a:t>
            </a:r>
            <a:r>
              <a:rPr lang="en-GB" sz="1800" b="1" dirty="0">
                <a:latin typeface="Arial" pitchFamily="34" charset="0"/>
                <a:cs typeface="Arial" pitchFamily="34" charset="0"/>
              </a:rPr>
              <a:t> </a:t>
            </a:r>
          </a:p>
          <a:p>
            <a:pPr marL="0" indent="0" algn="ctr">
              <a:buNone/>
            </a:pPr>
            <a:r>
              <a:rPr lang="en-GB" sz="1800" b="1" dirty="0">
                <a:latin typeface="Arial" pitchFamily="34" charset="0"/>
                <a:cs typeface="Arial" pitchFamily="34" charset="0"/>
              </a:rPr>
              <a:t>FROM emp1 e, </a:t>
            </a:r>
            <a:r>
              <a:rPr lang="en-GB" sz="1800" b="1" dirty="0" err="1">
                <a:latin typeface="Arial" pitchFamily="34" charset="0"/>
                <a:cs typeface="Arial" pitchFamily="34" charset="0"/>
              </a:rPr>
              <a:t>dept</a:t>
            </a:r>
            <a:r>
              <a:rPr lang="en-GB" sz="1800" b="1" dirty="0">
                <a:latin typeface="Arial" pitchFamily="34" charset="0"/>
                <a:cs typeface="Arial" pitchFamily="34" charset="0"/>
              </a:rPr>
              <a:t> d</a:t>
            </a:r>
          </a:p>
          <a:p>
            <a:pPr marL="0" indent="0" algn="ctr">
              <a:buNone/>
            </a:pPr>
            <a:r>
              <a:rPr lang="en-GB" sz="1800" b="1" dirty="0">
                <a:latin typeface="Arial" pitchFamily="34" charset="0"/>
                <a:cs typeface="Arial" pitchFamily="34" charset="0"/>
              </a:rPr>
              <a:t>   WHERE </a:t>
            </a:r>
            <a:r>
              <a:rPr lang="en-GB" sz="1800" b="1" dirty="0" err="1">
                <a:latin typeface="Arial" pitchFamily="34" charset="0"/>
                <a:cs typeface="Arial" pitchFamily="34" charset="0"/>
              </a:rPr>
              <a:t>e.empno</a:t>
            </a:r>
            <a:r>
              <a:rPr lang="en-GB" sz="1800" b="1" dirty="0">
                <a:latin typeface="Arial" pitchFamily="34" charset="0"/>
                <a:cs typeface="Arial" pitchFamily="34" charset="0"/>
              </a:rPr>
              <a:t> = :</a:t>
            </a:r>
            <a:r>
              <a:rPr lang="en-GB" sz="1800" b="1" dirty="0" err="1">
                <a:latin typeface="Arial" pitchFamily="34" charset="0"/>
                <a:cs typeface="Arial" pitchFamily="34" charset="0"/>
              </a:rPr>
              <a:t>g_empid</a:t>
            </a:r>
            <a:endParaRPr lang="en-GB" sz="1800" b="1" dirty="0">
              <a:latin typeface="Arial" pitchFamily="34" charset="0"/>
              <a:cs typeface="Arial" pitchFamily="34" charset="0"/>
            </a:endParaRPr>
          </a:p>
          <a:p>
            <a:pPr marL="0" indent="0" algn="ctr">
              <a:buNone/>
            </a:pPr>
            <a:r>
              <a:rPr lang="en-GB" sz="1800" b="1" dirty="0">
                <a:latin typeface="Arial" pitchFamily="34" charset="0"/>
                <a:cs typeface="Arial" pitchFamily="34" charset="0"/>
              </a:rPr>
              <a:t>AND </a:t>
            </a:r>
            <a:r>
              <a:rPr lang="en-GB" sz="1800" b="1" dirty="0" err="1">
                <a:latin typeface="Arial" pitchFamily="34" charset="0"/>
                <a:cs typeface="Arial" pitchFamily="34" charset="0"/>
              </a:rPr>
              <a:t>e.deptno</a:t>
            </a:r>
            <a:r>
              <a:rPr lang="en-GB" sz="1800" b="1" dirty="0">
                <a:latin typeface="Arial" pitchFamily="34" charset="0"/>
                <a:cs typeface="Arial" pitchFamily="34" charset="0"/>
              </a:rPr>
              <a:t> = </a:t>
            </a:r>
            <a:r>
              <a:rPr lang="en-GB" sz="1800" b="1" dirty="0" err="1">
                <a:latin typeface="Arial" pitchFamily="34" charset="0"/>
                <a:cs typeface="Arial" pitchFamily="34" charset="0"/>
              </a:rPr>
              <a:t>d.deptno</a:t>
            </a:r>
            <a:r>
              <a:rPr lang="en-GB" sz="1800" b="1"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dirty="0">
                <a:latin typeface="Arial" pitchFamily="34" charset="0"/>
                <a:cs typeface="Arial" pitchFamily="34" charset="0"/>
              </a:rPr>
              <a:t>END;</a:t>
            </a:r>
          </a:p>
        </p:txBody>
      </p:sp>
    </p:spTree>
    <p:extLst>
      <p:ext uri="{BB962C8B-B14F-4D97-AF65-F5344CB8AC3E}">
        <p14:creationId xmlns:p14="http://schemas.microsoft.com/office/powerpoint/2010/main" val="201893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Lets look at some</a:t>
            </a:r>
          </a:p>
        </p:txBody>
      </p:sp>
      <p:sp>
        <p:nvSpPr>
          <p:cNvPr id="4" name="Slide Number Placeholder 3"/>
          <p:cNvSpPr>
            <a:spLocks noGrp="1"/>
          </p:cNvSpPr>
          <p:nvPr>
            <p:ph type="sldNum" sz="quarter" idx="12"/>
          </p:nvPr>
        </p:nvSpPr>
        <p:spPr/>
        <p:txBody>
          <a:bodyPr/>
          <a:lstStyle/>
          <a:p>
            <a:pPr>
              <a:defRPr/>
            </a:pPr>
            <a:fld id="{1548279F-D3CC-41E9-9025-1BDA98B51322}" type="slidenum">
              <a:rPr lang="en-US" smtClean="0"/>
              <a:pPr>
                <a:defRPr/>
              </a:pPr>
              <a:t>9</a:t>
            </a:fld>
            <a:endParaRPr lang="en-US"/>
          </a:p>
        </p:txBody>
      </p:sp>
      <p:sp>
        <p:nvSpPr>
          <p:cNvPr id="3" name="Content Placeholder 2"/>
          <p:cNvSpPr>
            <a:spLocks noGrp="1"/>
          </p:cNvSpPr>
          <p:nvPr>
            <p:ph sz="quarter" idx="1"/>
          </p:nvPr>
        </p:nvSpPr>
        <p:spPr>
          <a:xfrm>
            <a:off x="683568" y="1772816"/>
            <a:ext cx="7772400" cy="4114800"/>
          </a:xfrm>
        </p:spPr>
        <p:txBody>
          <a:bodyPr>
            <a:normAutofit fontScale="85000" lnSpcReduction="20000"/>
          </a:bodyPr>
          <a:lstStyle/>
          <a:p>
            <a:pPr marL="0" indent="0">
              <a:buNone/>
            </a:pPr>
            <a:r>
              <a:rPr lang="en-GB" sz="1800" dirty="0">
                <a:latin typeface="Arial" pitchFamily="34" charset="0"/>
                <a:cs typeface="Arial" pitchFamily="34" charset="0"/>
              </a:rPr>
              <a:t>DECLARE</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lv_empid</a:t>
            </a:r>
            <a:r>
              <a:rPr lang="en-GB" sz="1800" dirty="0">
                <a:latin typeface="Arial" pitchFamily="34" charset="0"/>
                <a:cs typeface="Arial" pitchFamily="34" charset="0"/>
              </a:rPr>
              <a:t> </a:t>
            </a:r>
            <a:r>
              <a:rPr lang="en-GB" sz="1800" dirty="0" err="1">
                <a:latin typeface="Arial" pitchFamily="34" charset="0"/>
                <a:cs typeface="Arial" pitchFamily="34" charset="0"/>
              </a:rPr>
              <a:t>emp.empno%type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lv_firstname</a:t>
            </a:r>
            <a:r>
              <a:rPr lang="en-GB" sz="1800" dirty="0">
                <a:latin typeface="Arial" pitchFamily="34" charset="0"/>
                <a:cs typeface="Arial" pitchFamily="34" charset="0"/>
              </a:rPr>
              <a:t> </a:t>
            </a:r>
            <a:r>
              <a:rPr lang="en-GB" sz="1800" dirty="0" err="1">
                <a:latin typeface="Arial" pitchFamily="34" charset="0"/>
                <a:cs typeface="Arial" pitchFamily="34" charset="0"/>
              </a:rPr>
              <a:t>emp.ename%type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lv_deptname</a:t>
            </a:r>
            <a:r>
              <a:rPr lang="en-GB" sz="1800" dirty="0">
                <a:latin typeface="Arial" pitchFamily="34" charset="0"/>
                <a:cs typeface="Arial" pitchFamily="34" charset="0"/>
              </a:rPr>
              <a:t> </a:t>
            </a:r>
            <a:r>
              <a:rPr lang="en-GB" sz="1800" dirty="0" err="1">
                <a:latin typeface="Arial" pitchFamily="34" charset="0"/>
                <a:cs typeface="Arial" pitchFamily="34" charset="0"/>
              </a:rPr>
              <a:t>dept.dname%type</a:t>
            </a:r>
            <a:r>
              <a:rPr lang="en-GB" sz="1800" dirty="0">
                <a:latin typeface="Arial" pitchFamily="34" charset="0"/>
                <a:cs typeface="Arial" pitchFamily="34" charset="0"/>
              </a:rPr>
              <a:t>;</a:t>
            </a:r>
          </a:p>
          <a:p>
            <a:pPr marL="0" indent="0">
              <a:buNone/>
            </a:pPr>
            <a:r>
              <a:rPr lang="en-GB" sz="1800" dirty="0">
                <a:latin typeface="Arial" pitchFamily="34" charset="0"/>
                <a:cs typeface="Arial" pitchFamily="34" charset="0"/>
              </a:rPr>
              <a:t>BEGIN</a:t>
            </a:r>
          </a:p>
          <a:p>
            <a:pPr marL="0" indent="0">
              <a:buNone/>
            </a:pPr>
            <a:endParaRPr lang="en-GB" sz="1800" dirty="0">
              <a:latin typeface="Arial" pitchFamily="34" charset="0"/>
              <a:cs typeface="Arial" pitchFamily="34" charset="0"/>
            </a:endParaRPr>
          </a:p>
          <a:p>
            <a:pPr marL="0" indent="0">
              <a:buNone/>
            </a:pPr>
            <a:r>
              <a:rPr lang="en-GB" sz="1800" b="1" dirty="0">
                <a:latin typeface="Arial" pitchFamily="34" charset="0"/>
                <a:cs typeface="Arial" pitchFamily="34" charset="0"/>
              </a:rPr>
              <a:t>SELECT </a:t>
            </a:r>
            <a:r>
              <a:rPr lang="en-GB" sz="1800" b="1" dirty="0" err="1">
                <a:latin typeface="Arial" pitchFamily="34" charset="0"/>
                <a:cs typeface="Arial" pitchFamily="34" charset="0"/>
              </a:rPr>
              <a:t>e.empno</a:t>
            </a:r>
            <a:r>
              <a:rPr lang="en-GB" sz="1800" b="1" dirty="0">
                <a:latin typeface="Arial" pitchFamily="34" charset="0"/>
                <a:cs typeface="Arial" pitchFamily="34" charset="0"/>
              </a:rPr>
              <a:t>, </a:t>
            </a:r>
            <a:r>
              <a:rPr lang="en-GB" sz="1800" b="1" dirty="0" err="1">
                <a:latin typeface="Arial" pitchFamily="34" charset="0"/>
                <a:cs typeface="Arial" pitchFamily="34" charset="0"/>
              </a:rPr>
              <a:t>e.ename</a:t>
            </a:r>
            <a:r>
              <a:rPr lang="en-GB" sz="1800" b="1" dirty="0">
                <a:latin typeface="Arial" pitchFamily="34" charset="0"/>
                <a:cs typeface="Arial" pitchFamily="34" charset="0"/>
              </a:rPr>
              <a:t>, </a:t>
            </a:r>
            <a:r>
              <a:rPr lang="en-GB" sz="1800" b="1" dirty="0" err="1">
                <a:latin typeface="Arial" pitchFamily="34" charset="0"/>
                <a:cs typeface="Arial" pitchFamily="34" charset="0"/>
              </a:rPr>
              <a:t>d.dname</a:t>
            </a:r>
            <a:endParaRPr lang="en-GB" sz="1800" b="1" dirty="0">
              <a:latin typeface="Arial" pitchFamily="34" charset="0"/>
              <a:cs typeface="Arial" pitchFamily="34" charset="0"/>
            </a:endParaRPr>
          </a:p>
          <a:p>
            <a:pPr marL="0" indent="0" algn="ctr">
              <a:buNone/>
            </a:pPr>
            <a:r>
              <a:rPr lang="en-GB" sz="1800" b="1" dirty="0">
                <a:latin typeface="Arial" pitchFamily="34" charset="0"/>
                <a:cs typeface="Arial" pitchFamily="34" charset="0"/>
              </a:rPr>
              <a:t>   INTO </a:t>
            </a:r>
            <a:r>
              <a:rPr lang="en-GB" sz="1800" b="1" dirty="0" err="1">
                <a:latin typeface="Arial" pitchFamily="34" charset="0"/>
                <a:cs typeface="Arial" pitchFamily="34" charset="0"/>
              </a:rPr>
              <a:t>lv_empid</a:t>
            </a:r>
            <a:r>
              <a:rPr lang="en-GB" sz="1800" b="1" dirty="0">
                <a:latin typeface="Arial" pitchFamily="34" charset="0"/>
                <a:cs typeface="Arial" pitchFamily="34" charset="0"/>
              </a:rPr>
              <a:t>, </a:t>
            </a:r>
            <a:r>
              <a:rPr lang="en-GB" sz="1800" b="1" dirty="0" err="1">
                <a:latin typeface="Arial" pitchFamily="34" charset="0"/>
                <a:cs typeface="Arial" pitchFamily="34" charset="0"/>
              </a:rPr>
              <a:t>lv_firstname</a:t>
            </a:r>
            <a:r>
              <a:rPr lang="en-GB" sz="1800" b="1" dirty="0">
                <a:latin typeface="Arial" pitchFamily="34" charset="0"/>
                <a:cs typeface="Arial" pitchFamily="34" charset="0"/>
              </a:rPr>
              <a:t>, </a:t>
            </a:r>
            <a:r>
              <a:rPr lang="en-GB" sz="1800" b="1" dirty="0" err="1">
                <a:latin typeface="Arial" pitchFamily="34" charset="0"/>
                <a:cs typeface="Arial" pitchFamily="34" charset="0"/>
              </a:rPr>
              <a:t>lv_deptname</a:t>
            </a:r>
            <a:r>
              <a:rPr lang="en-GB" sz="1800" b="1" dirty="0">
                <a:latin typeface="Arial" pitchFamily="34" charset="0"/>
                <a:cs typeface="Arial" pitchFamily="34" charset="0"/>
              </a:rPr>
              <a:t> </a:t>
            </a:r>
          </a:p>
          <a:p>
            <a:pPr marL="0" indent="0">
              <a:buNone/>
            </a:pPr>
            <a:r>
              <a:rPr lang="en-GB" sz="1800" b="1" dirty="0">
                <a:latin typeface="Arial" pitchFamily="34" charset="0"/>
                <a:cs typeface="Arial" pitchFamily="34" charset="0"/>
              </a:rPr>
              <a:t>FROM emp1 e, </a:t>
            </a:r>
            <a:r>
              <a:rPr lang="en-GB" sz="1800" b="1" dirty="0" err="1">
                <a:latin typeface="Arial" pitchFamily="34" charset="0"/>
                <a:cs typeface="Arial" pitchFamily="34" charset="0"/>
              </a:rPr>
              <a:t>dept</a:t>
            </a:r>
            <a:r>
              <a:rPr lang="en-GB" sz="1800" b="1" dirty="0">
                <a:latin typeface="Arial" pitchFamily="34" charset="0"/>
                <a:cs typeface="Arial" pitchFamily="34" charset="0"/>
              </a:rPr>
              <a:t> d</a:t>
            </a:r>
          </a:p>
          <a:p>
            <a:pPr marL="0" indent="0">
              <a:buNone/>
            </a:pPr>
            <a:r>
              <a:rPr lang="en-GB" sz="1800" b="1" dirty="0">
                <a:latin typeface="Arial" pitchFamily="34" charset="0"/>
                <a:cs typeface="Arial" pitchFamily="34" charset="0"/>
              </a:rPr>
              <a:t>   WHERE </a:t>
            </a:r>
            <a:r>
              <a:rPr lang="en-GB" sz="1800" b="1" dirty="0" err="1">
                <a:latin typeface="Arial" pitchFamily="34" charset="0"/>
                <a:cs typeface="Arial" pitchFamily="34" charset="0"/>
              </a:rPr>
              <a:t>e.empno</a:t>
            </a:r>
            <a:r>
              <a:rPr lang="en-GB" sz="1800" b="1" dirty="0">
                <a:latin typeface="Arial" pitchFamily="34" charset="0"/>
                <a:cs typeface="Arial" pitchFamily="34" charset="0"/>
              </a:rPr>
              <a:t> = :</a:t>
            </a:r>
            <a:r>
              <a:rPr lang="en-GB" sz="1800" b="1" dirty="0" err="1">
                <a:latin typeface="Arial" pitchFamily="34" charset="0"/>
                <a:cs typeface="Arial" pitchFamily="34" charset="0"/>
              </a:rPr>
              <a:t>g_empid</a:t>
            </a:r>
            <a:r>
              <a:rPr lang="en-GB" sz="1800" b="1" dirty="0">
                <a:latin typeface="Arial" pitchFamily="34" charset="0"/>
                <a:cs typeface="Arial" pitchFamily="34" charset="0"/>
              </a:rPr>
              <a:t>  </a:t>
            </a:r>
            <a:r>
              <a:rPr lang="en-GB" sz="1800" b="1" i="1" dirty="0">
                <a:latin typeface="Arial" pitchFamily="34" charset="0"/>
                <a:cs typeface="Arial" pitchFamily="34" charset="0"/>
              </a:rPr>
              <a:t>(replace this with an </a:t>
            </a:r>
            <a:r>
              <a:rPr lang="en-GB" sz="1800" b="1" i="1" dirty="0" err="1">
                <a:latin typeface="Arial" pitchFamily="34" charset="0"/>
                <a:cs typeface="Arial" pitchFamily="34" charset="0"/>
              </a:rPr>
              <a:t>empno</a:t>
            </a:r>
            <a:r>
              <a:rPr lang="en-GB" sz="1800" b="1" i="1" dirty="0">
                <a:latin typeface="Arial" pitchFamily="34" charset="0"/>
                <a:cs typeface="Arial" pitchFamily="34" charset="0"/>
              </a:rPr>
              <a:t> </a:t>
            </a:r>
            <a:r>
              <a:rPr lang="en-GB" sz="1800" b="1" i="1" dirty="0" err="1">
                <a:latin typeface="Arial" pitchFamily="34" charset="0"/>
                <a:cs typeface="Arial" pitchFamily="34" charset="0"/>
              </a:rPr>
              <a:t>eg</a:t>
            </a:r>
            <a:r>
              <a:rPr lang="en-GB" sz="1800" b="1" i="1" dirty="0">
                <a:latin typeface="Arial" pitchFamily="34" charset="0"/>
                <a:cs typeface="Arial" pitchFamily="34" charset="0"/>
              </a:rPr>
              <a:t> 7499)</a:t>
            </a:r>
          </a:p>
          <a:p>
            <a:pPr marL="0" indent="0">
              <a:buNone/>
            </a:pPr>
            <a:r>
              <a:rPr lang="en-GB" sz="1800" b="1" dirty="0">
                <a:latin typeface="Arial" pitchFamily="34" charset="0"/>
                <a:cs typeface="Arial" pitchFamily="34" charset="0"/>
              </a:rPr>
              <a:t>AND </a:t>
            </a:r>
            <a:r>
              <a:rPr lang="en-GB" sz="1800" b="1" dirty="0" err="1">
                <a:latin typeface="Arial" pitchFamily="34" charset="0"/>
                <a:cs typeface="Arial" pitchFamily="34" charset="0"/>
              </a:rPr>
              <a:t>e.deptno</a:t>
            </a:r>
            <a:r>
              <a:rPr lang="en-GB" sz="1800" b="1" dirty="0">
                <a:latin typeface="Arial" pitchFamily="34" charset="0"/>
                <a:cs typeface="Arial" pitchFamily="34" charset="0"/>
              </a:rPr>
              <a:t> = </a:t>
            </a:r>
            <a:r>
              <a:rPr lang="en-GB" sz="1800" b="1" dirty="0" err="1">
                <a:latin typeface="Arial" pitchFamily="34" charset="0"/>
                <a:cs typeface="Arial" pitchFamily="34" charset="0"/>
              </a:rPr>
              <a:t>d.deptno</a:t>
            </a:r>
            <a:r>
              <a:rPr lang="en-GB" sz="1800" b="1" dirty="0">
                <a:latin typeface="Arial" pitchFamily="34" charset="0"/>
                <a:cs typeface="Arial" pitchFamily="34" charset="0"/>
              </a:rPr>
              <a:t>;</a:t>
            </a:r>
          </a:p>
          <a:p>
            <a:pPr marL="0" indent="0">
              <a:buNone/>
            </a:pPr>
            <a:endParaRPr lang="en-GB" sz="1800" dirty="0">
              <a:latin typeface="Arial" pitchFamily="34" charset="0"/>
              <a:cs typeface="Arial" pitchFamily="34" charset="0"/>
            </a:endParaRPr>
          </a:p>
          <a:p>
            <a:pPr marL="0" indent="0">
              <a:buNone/>
            </a:pPr>
            <a:r>
              <a:rPr lang="en-GB" sz="1800" dirty="0" err="1">
                <a:latin typeface="Arial" pitchFamily="34" charset="0"/>
                <a:cs typeface="Arial" pitchFamily="34" charset="0"/>
              </a:rPr>
              <a:t>dbms_output.put_line</a:t>
            </a:r>
            <a:r>
              <a:rPr lang="en-GB" sz="1800" dirty="0">
                <a:latin typeface="Arial" pitchFamily="34" charset="0"/>
                <a:cs typeface="Arial" pitchFamily="34" charset="0"/>
              </a:rPr>
              <a:t> ('The employee: ' || </a:t>
            </a:r>
            <a:r>
              <a:rPr lang="en-GB" sz="1800" dirty="0" err="1">
                <a:latin typeface="Arial" pitchFamily="34" charset="0"/>
                <a:cs typeface="Arial" pitchFamily="34" charset="0"/>
              </a:rPr>
              <a:t>lv_firstname</a:t>
            </a:r>
            <a:r>
              <a:rPr lang="en-GB" sz="1800" dirty="0">
                <a:latin typeface="Arial" pitchFamily="34" charset="0"/>
                <a:cs typeface="Arial" pitchFamily="34" charset="0"/>
              </a:rPr>
              <a:t> || ' is the department: ' || </a:t>
            </a:r>
            <a:r>
              <a:rPr lang="en-GB" sz="1800" dirty="0" err="1">
                <a:latin typeface="Arial" pitchFamily="34" charset="0"/>
                <a:cs typeface="Arial" pitchFamily="34" charset="0"/>
              </a:rPr>
              <a:t>lv_deptname</a:t>
            </a:r>
            <a:r>
              <a:rPr lang="en-GB" sz="1800" dirty="0">
                <a:latin typeface="Arial" pitchFamily="34" charset="0"/>
                <a:cs typeface="Arial" pitchFamily="34" charset="0"/>
              </a:rPr>
              <a:t> || ' ');</a:t>
            </a:r>
          </a:p>
          <a:p>
            <a:pPr marL="0" indent="0">
              <a:buNone/>
            </a:pPr>
            <a:r>
              <a:rPr lang="en-GB" sz="1800" dirty="0">
                <a:latin typeface="Arial" pitchFamily="34" charset="0"/>
                <a:cs typeface="Arial" pitchFamily="34" charset="0"/>
              </a:rPr>
              <a:t>   EXCEPTION </a:t>
            </a:r>
          </a:p>
          <a:p>
            <a:pPr marL="0" indent="0">
              <a:buNone/>
            </a:pPr>
            <a:r>
              <a:rPr lang="en-GB" sz="1800" dirty="0">
                <a:latin typeface="Arial" pitchFamily="34" charset="0"/>
                <a:cs typeface="Arial" pitchFamily="34" charset="0"/>
              </a:rPr>
              <a:t>   WHEN </a:t>
            </a:r>
            <a:r>
              <a:rPr lang="en-GB" sz="1800" dirty="0" err="1">
                <a:latin typeface="Arial" pitchFamily="34" charset="0"/>
                <a:cs typeface="Arial" pitchFamily="34" charset="0"/>
              </a:rPr>
              <a:t>no_data_found</a:t>
            </a:r>
            <a:r>
              <a:rPr lang="en-GB" sz="1800" dirty="0">
                <a:latin typeface="Arial" pitchFamily="34" charset="0"/>
                <a:cs typeface="Arial" pitchFamily="34" charset="0"/>
              </a:rPr>
              <a:t> THEN</a:t>
            </a:r>
          </a:p>
          <a:p>
            <a:pPr marL="0" indent="0">
              <a:buNone/>
            </a:pPr>
            <a:r>
              <a:rPr lang="en-GB" sz="1800" dirty="0">
                <a:latin typeface="Arial" pitchFamily="34" charset="0"/>
                <a:cs typeface="Arial" pitchFamily="34" charset="0"/>
              </a:rPr>
              <a:t>      </a:t>
            </a:r>
            <a:r>
              <a:rPr lang="en-GB" sz="1800" dirty="0" err="1">
                <a:latin typeface="Arial" pitchFamily="34" charset="0"/>
                <a:cs typeface="Arial" pitchFamily="34" charset="0"/>
              </a:rPr>
              <a:t>dbms_output.put_line</a:t>
            </a:r>
            <a:r>
              <a:rPr lang="en-GB" sz="1800" dirty="0">
                <a:latin typeface="Arial" pitchFamily="34" charset="0"/>
                <a:cs typeface="Arial" pitchFamily="34" charset="0"/>
              </a:rPr>
              <a:t>('The employee: ' || :</a:t>
            </a:r>
            <a:r>
              <a:rPr lang="en-GB" sz="1800" dirty="0" err="1">
                <a:latin typeface="Arial" pitchFamily="34" charset="0"/>
                <a:cs typeface="Arial" pitchFamily="34" charset="0"/>
              </a:rPr>
              <a:t>g_empid</a:t>
            </a:r>
            <a:r>
              <a:rPr lang="en-GB" sz="1800" dirty="0">
                <a:latin typeface="Arial" pitchFamily="34" charset="0"/>
                <a:cs typeface="Arial" pitchFamily="34" charset="0"/>
              </a:rPr>
              <a:t> || ' is not in this Company.');</a:t>
            </a:r>
          </a:p>
          <a:p>
            <a:pPr marL="0" indent="0">
              <a:buNone/>
            </a:pPr>
            <a:r>
              <a:rPr lang="en-GB" sz="1800" dirty="0">
                <a:latin typeface="Arial" pitchFamily="34" charset="0"/>
                <a:cs typeface="Arial" pitchFamily="34" charset="0"/>
              </a:rPr>
              <a:t>END;</a:t>
            </a:r>
          </a:p>
        </p:txBody>
      </p:sp>
    </p:spTree>
    <p:extLst>
      <p:ext uri="{BB962C8B-B14F-4D97-AF65-F5344CB8AC3E}">
        <p14:creationId xmlns:p14="http://schemas.microsoft.com/office/powerpoint/2010/main" val="4415124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5088</TotalTime>
  <Words>4351</Words>
  <Application>Microsoft Macintosh PowerPoint</Application>
  <PresentationFormat>On-screen Show (4:3)</PresentationFormat>
  <Paragraphs>593</Paragraphs>
  <Slides>52</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 Unicode MS</vt:lpstr>
      <vt:lpstr>Arial</vt:lpstr>
      <vt:lpstr>Georgia</vt:lpstr>
      <vt:lpstr>Times New Roman</vt:lpstr>
      <vt:lpstr>Wingdings</vt:lpstr>
      <vt:lpstr>Wingdings 2</vt:lpstr>
      <vt:lpstr>Civic</vt:lpstr>
      <vt:lpstr>PowerPoint Presentation</vt:lpstr>
      <vt:lpstr>PL/SQL Introduction</vt:lpstr>
      <vt:lpstr>PL/SQL Introduction</vt:lpstr>
      <vt:lpstr>An example</vt:lpstr>
      <vt:lpstr>Features</vt:lpstr>
      <vt:lpstr>SQL vs. PL/SQL</vt:lpstr>
      <vt:lpstr>Lets look at some</vt:lpstr>
      <vt:lpstr>Lets look at some</vt:lpstr>
      <vt:lpstr>Lets look at some</vt:lpstr>
      <vt:lpstr>Lets look at some</vt:lpstr>
      <vt:lpstr>Lets look at some</vt:lpstr>
      <vt:lpstr>Lets look at some</vt:lpstr>
      <vt:lpstr>Back to this, PL/SQL</vt:lpstr>
      <vt:lpstr>Back to this, PL/SQL</vt:lpstr>
      <vt:lpstr>Back to this, PL/SQL</vt:lpstr>
      <vt:lpstr>Back to this, PL/SQL</vt:lpstr>
      <vt:lpstr>Back to this, PL/SQL</vt:lpstr>
      <vt:lpstr>SQL vs. PL/SQL</vt:lpstr>
      <vt:lpstr>You could take my emp/dept example and edit it to:</vt:lpstr>
      <vt:lpstr>PL/SQL Introduction</vt:lpstr>
      <vt:lpstr>PL/SQL background </vt:lpstr>
      <vt:lpstr>PL/SQL background</vt:lpstr>
      <vt:lpstr>PL/SQL background</vt:lpstr>
      <vt:lpstr>Another example.</vt:lpstr>
      <vt:lpstr>How does it work?</vt:lpstr>
      <vt:lpstr>PL/SQL background</vt:lpstr>
      <vt:lpstr>Introduction to PL/SQL</vt:lpstr>
      <vt:lpstr>Fundamentals of PL/SQL</vt:lpstr>
      <vt:lpstr>Fundamentals of PL/SQL</vt:lpstr>
      <vt:lpstr>Fundamentals of PL/SQL</vt:lpstr>
      <vt:lpstr>Fundamentals of PL/SQL</vt:lpstr>
      <vt:lpstr>PL/SQL block structure</vt:lpstr>
      <vt:lpstr>PL/SQL block structure</vt:lpstr>
      <vt:lpstr>PL/SQL – Data Types</vt:lpstr>
      <vt:lpstr>Variable DECLARATION </vt:lpstr>
      <vt:lpstr>Anchored DECLARATION </vt:lpstr>
      <vt:lpstr>Assignment Operation</vt:lpstr>
      <vt:lpstr>PL/SQL</vt:lpstr>
      <vt:lpstr>PL/SQL conditions and loops</vt:lpstr>
      <vt:lpstr>PL/SQL - Selection</vt:lpstr>
      <vt:lpstr>PL/SQL - Selection</vt:lpstr>
      <vt:lpstr>PL/SQL - Selection</vt:lpstr>
      <vt:lpstr>PL/SQL - Iteration</vt:lpstr>
      <vt:lpstr>PL/SQL - Iteration</vt:lpstr>
      <vt:lpstr>PL/SQL - Iteration</vt:lpstr>
      <vt:lpstr>PL/SQL - Iteration</vt:lpstr>
      <vt:lpstr>PL/SQL - Iteration</vt:lpstr>
      <vt:lpstr>PL/SQL - Iteration</vt:lpstr>
      <vt:lpstr>PL/SQL - Iteration</vt:lpstr>
      <vt:lpstr>PL/SQL - Iteration</vt:lpstr>
      <vt:lpstr>PL/SQL - Summary</vt:lpstr>
      <vt:lpstr>Next Week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Development</dc:title>
  <dc:creator>lmu</dc:creator>
  <cp:lastModifiedBy>nkc33945@gmail.com</cp:lastModifiedBy>
  <cp:revision>287</cp:revision>
  <cp:lastPrinted>2015-10-19T07:29:50Z</cp:lastPrinted>
  <dcterms:created xsi:type="dcterms:W3CDTF">2000-02-08T14:11:36Z</dcterms:created>
  <dcterms:modified xsi:type="dcterms:W3CDTF">2022-11-12T04:26:15Z</dcterms:modified>
</cp:coreProperties>
</file>