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24"/>
  </p:notesMasterIdLst>
  <p:handoutMasterIdLst>
    <p:handoutMasterId r:id="rId25"/>
  </p:handoutMasterIdLst>
  <p:sldIdLst>
    <p:sldId id="256" r:id="rId2"/>
    <p:sldId id="344" r:id="rId3"/>
    <p:sldId id="362" r:id="rId4"/>
    <p:sldId id="345" r:id="rId5"/>
    <p:sldId id="346" r:id="rId6"/>
    <p:sldId id="347" r:id="rId7"/>
    <p:sldId id="348" r:id="rId8"/>
    <p:sldId id="363" r:id="rId9"/>
    <p:sldId id="364" r:id="rId10"/>
    <p:sldId id="365" r:id="rId11"/>
    <p:sldId id="366" r:id="rId12"/>
    <p:sldId id="349" r:id="rId13"/>
    <p:sldId id="350" r:id="rId14"/>
    <p:sldId id="351" r:id="rId15"/>
    <p:sldId id="367" r:id="rId16"/>
    <p:sldId id="352" r:id="rId17"/>
    <p:sldId id="353" r:id="rId18"/>
    <p:sldId id="369" r:id="rId19"/>
    <p:sldId id="354" r:id="rId20"/>
    <p:sldId id="368" r:id="rId21"/>
    <p:sldId id="356" r:id="rId22"/>
    <p:sldId id="343" r:id="rId23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00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6166" autoAdjust="0"/>
  </p:normalViewPr>
  <p:slideViewPr>
    <p:cSldViewPr>
      <p:cViewPr varScale="1">
        <p:scale>
          <a:sx n="139" d="100"/>
          <a:sy n="139" d="100"/>
        </p:scale>
        <p:origin x="3656" y="160"/>
      </p:cViewPr>
      <p:guideLst>
        <p:guide orient="horz" pos="1056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2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341" cy="49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334" y="1"/>
            <a:ext cx="2946341" cy="49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976"/>
            <a:ext cx="2946341" cy="49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334" y="9431976"/>
            <a:ext cx="2946341" cy="49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9CAA20A-E93E-48DD-BDBA-9E5DBF9BC8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958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341" cy="49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2707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334" y="1"/>
            <a:ext cx="2946341" cy="49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2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2709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8945" y="4744276"/>
            <a:ext cx="6068959" cy="446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72710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976"/>
            <a:ext cx="2946341" cy="49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2711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334" y="9431976"/>
            <a:ext cx="2946341" cy="49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6B04C4-336A-4ED1-96E8-D7826AE738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2577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966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65390AA-E51C-490D-8AAA-5EF65FAC4FBE}" type="slidenum">
              <a:rPr lang="en-GB" altLang="en-US" sz="1200" smtClean="0"/>
              <a:pPr eaLnBrk="1" hangingPunct="1">
                <a:spcBef>
                  <a:spcPct val="0"/>
                </a:spcBef>
              </a:pPr>
              <a:t>16</a:t>
            </a:fld>
            <a:endParaRPr lang="en-GB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7" y="4715180"/>
            <a:ext cx="4984542" cy="4467863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Loops if and while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624836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8F69B1A-E54F-40D5-9AC7-1CF01C04A36D}" type="slidenum">
              <a:rPr lang="en-GB" altLang="en-US" sz="1200" smtClean="0"/>
              <a:pPr eaLnBrk="1" hangingPunct="1">
                <a:spcBef>
                  <a:spcPct val="0"/>
                </a:spcBef>
              </a:pPr>
              <a:t>17</a:t>
            </a:fld>
            <a:endParaRPr lang="en-GB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7" y="4715180"/>
            <a:ext cx="4984542" cy="4467863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Here we are using the variable total as the loop control value when it’s value goes above 25000 the loop will terminate.</a:t>
            </a:r>
          </a:p>
        </p:txBody>
      </p:sp>
    </p:spTree>
    <p:extLst>
      <p:ext uri="{BB962C8B-B14F-4D97-AF65-F5344CB8AC3E}">
        <p14:creationId xmlns:p14="http://schemas.microsoft.com/office/powerpoint/2010/main" val="3644129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86E2D3-9C9E-4614-A84C-633E4B67665F}" type="slidenum">
              <a:rPr lang="en-GB" altLang="en-US" sz="1200" smtClean="0"/>
              <a:pPr eaLnBrk="1" hangingPunct="1">
                <a:spcBef>
                  <a:spcPct val="0"/>
                </a:spcBef>
              </a:pPr>
              <a:t>19</a:t>
            </a:fld>
            <a:endParaRPr lang="en-GB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7" y="4715180"/>
            <a:ext cx="4984542" cy="4467863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i IS THE NAME OF THE COUNTER.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1 ..3  = LOWER BOUND / HIGHER BOUND   i.e. NUMBER OF TIMES ROUND THE LOOP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 VALUE OF</a:t>
            </a:r>
            <a:r>
              <a:rPr lang="en-US" altLang="en-US" sz="1800"/>
              <a:t> i </a:t>
            </a:r>
            <a:r>
              <a:rPr lang="en-US" altLang="en-US"/>
              <a:t>CAN ALSO BE USED IN THE LOOP STATEMENTS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24776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31A112C-7BD4-4941-9DA6-4DF4C9966A71}" type="slidenum">
              <a:rPr lang="en-GB" altLang="en-US" sz="1200" smtClean="0"/>
              <a:pPr eaLnBrk="1" hangingPunct="1">
                <a:spcBef>
                  <a:spcPct val="0"/>
                </a:spcBef>
              </a:pPr>
              <a:t>21</a:t>
            </a:fld>
            <a:endParaRPr lang="en-GB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7" y="4715180"/>
            <a:ext cx="4984542" cy="4467863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SO FOR EXPAMLE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DECLARE A VARIABLE emp_count AND USE THAT IN THE LOOP INSTEAD OF A FIXED NUMBER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3295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z="2800">
              <a:latin typeface="Arial" charset="0"/>
            </a:endParaRPr>
          </a:p>
          <a:p>
            <a:pPr eaLnBrk="1" hangingPunct="1"/>
            <a:endParaRPr lang="en-GB" altLang="en-US">
              <a:latin typeface="Arial" charset="0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057661" y="4881674"/>
            <a:ext cx="4984542" cy="446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2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27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7657043-8E65-4E7E-9120-2F270E767BB3}" type="slidenum">
              <a:rPr lang="en-GB" altLang="en-US" sz="1200" smtClean="0"/>
              <a:pPr eaLnBrk="1" hangingPunct="1">
                <a:spcBef>
                  <a:spcPct val="0"/>
                </a:spcBef>
              </a:pPr>
              <a:t>2</a:t>
            </a:fld>
            <a:endParaRPr lang="en-GB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7" y="4715180"/>
            <a:ext cx="4984542" cy="4467863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NOW WE ARE MOVING INTO THE PROCESSING PART OF THE BLOCK STRUCTURE.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10554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99B128A-1625-46F1-8E7C-7926538608FD}" type="slidenum">
              <a:rPr lang="en-GB" altLang="en-US" sz="1200" smtClean="0"/>
              <a:pPr eaLnBrk="1" hangingPunct="1">
                <a:spcBef>
                  <a:spcPct val="0"/>
                </a:spcBef>
              </a:pPr>
              <a:t>4</a:t>
            </a:fld>
            <a:endParaRPr lang="en-GB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7" y="4715180"/>
            <a:ext cx="4984542" cy="4467863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9408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B61FD1B-A7B4-4C1E-A66D-2819696B88E8}" type="slidenum">
              <a:rPr lang="en-GB" altLang="en-US" sz="1200" smtClean="0"/>
              <a:pPr eaLnBrk="1" hangingPunct="1">
                <a:spcBef>
                  <a:spcPct val="0"/>
                </a:spcBef>
              </a:pPr>
              <a:t>5</a:t>
            </a:fld>
            <a:endParaRPr lang="en-GB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7" y="4715180"/>
            <a:ext cx="4984542" cy="4467863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417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FAF3347-C532-4C94-A63B-57F4F9152CFC}" type="slidenum">
              <a:rPr lang="en-GB" altLang="en-US" sz="1200" smtClean="0"/>
              <a:pPr eaLnBrk="1" hangingPunct="1">
                <a:spcBef>
                  <a:spcPct val="0"/>
                </a:spcBef>
              </a:pPr>
              <a:t>6</a:t>
            </a:fld>
            <a:endParaRPr lang="en-GB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7" y="4715180"/>
            <a:ext cx="4984542" cy="4467863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532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404A4D8-EE33-4D66-A491-635EC5A2464F}" type="slidenum">
              <a:rPr lang="en-GB" altLang="en-US" sz="1200" smtClean="0"/>
              <a:pPr eaLnBrk="1" hangingPunct="1">
                <a:spcBef>
                  <a:spcPct val="0"/>
                </a:spcBef>
              </a:pPr>
              <a:t>7</a:t>
            </a:fld>
            <a:endParaRPr lang="en-GB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7" y="4715180"/>
            <a:ext cx="4984542" cy="4467863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7444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10B64A1-ECF5-4B98-9259-B7DE4EFB2365}" type="slidenum">
              <a:rPr lang="en-GB" altLang="en-US" sz="1200" smtClean="0"/>
              <a:pPr eaLnBrk="1" hangingPunct="1">
                <a:spcBef>
                  <a:spcPct val="0"/>
                </a:spcBef>
              </a:pPr>
              <a:t>12</a:t>
            </a:fld>
            <a:endParaRPr lang="en-GB" alt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7" y="4715180"/>
            <a:ext cx="4984542" cy="4467863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94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B36F7F-DFB9-438E-BC83-84BD85BF8561}" type="slidenum">
              <a:rPr lang="en-GB" altLang="en-US" sz="1200" smtClean="0"/>
              <a:pPr eaLnBrk="1" hangingPunct="1">
                <a:spcBef>
                  <a:spcPct val="0"/>
                </a:spcBef>
              </a:pPr>
              <a:t>13</a:t>
            </a:fld>
            <a:endParaRPr lang="en-GB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7" y="4715180"/>
            <a:ext cx="4984542" cy="4467863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4932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351A059-B1F5-4894-B3F9-EE3D359DD0A7}" type="slidenum">
              <a:rPr lang="en-GB" altLang="en-US" sz="1200" smtClean="0"/>
              <a:pPr eaLnBrk="1" hangingPunct="1">
                <a:spcBef>
                  <a:spcPct val="0"/>
                </a:spcBef>
              </a:pPr>
              <a:t>14</a:t>
            </a:fld>
            <a:endParaRPr lang="en-GB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67" y="4715180"/>
            <a:ext cx="4984542" cy="4467863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409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F681B73-57D4-4ADC-A8CA-AB7AB0ACE0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DA1270-72CB-460A-8045-63F2813048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AB829BD1-0B05-4757-B1F4-98C994C2A1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1548279F-D3CC-41E9-9025-1BDA98B513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20B08BF-CE32-4A09-85DF-D629671530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8CBBC-51E7-41FB-8FFB-58BE51EB9B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A6500CD-9100-4306-A78A-8176268920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025041D4-6A84-4857-8F21-2CED1A15C8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6B90E48-F96B-482E-A2EC-C1A0C52995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43870E0-7564-4001-8F50-117A348DF3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BDAA8D36-BF8B-41E5-9F0C-4CE9CD0CF1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12E11F4-25F0-4A1B-8CDA-18ED09AE5B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590800"/>
            <a:ext cx="75438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800" b="1" dirty="0"/>
              <a:t>PL/SQL: Procedural Language Basics</a:t>
            </a:r>
          </a:p>
          <a:p>
            <a:pPr>
              <a:lnSpc>
                <a:spcPct val="90000"/>
              </a:lnSpc>
            </a:pPr>
            <a:r>
              <a:rPr lang="en-GB" altLang="en-US" sz="2800" b="1" dirty="0"/>
              <a:t> </a:t>
            </a:r>
          </a:p>
          <a:p>
            <a:pPr>
              <a:lnSpc>
                <a:spcPct val="90000"/>
              </a:lnSpc>
            </a:pPr>
            <a:endParaRPr lang="en-GB" altLang="en-US" sz="1600" b="1" dirty="0"/>
          </a:p>
          <a:p>
            <a:pPr>
              <a:lnSpc>
                <a:spcPct val="90000"/>
              </a:lnSpc>
            </a:pPr>
            <a:endParaRPr lang="en-GB" altLang="en-US" sz="1600" dirty="0"/>
          </a:p>
          <a:p>
            <a:pPr>
              <a:lnSpc>
                <a:spcPct val="90000"/>
              </a:lnSpc>
            </a:pPr>
            <a:endParaRPr lang="en-GB" altLang="en-US" sz="2800" dirty="0"/>
          </a:p>
          <a:p>
            <a:pPr>
              <a:lnSpc>
                <a:spcPct val="90000"/>
              </a:lnSpc>
            </a:pPr>
            <a:endParaRPr lang="en-GB" altLang="en-US" sz="2800" dirty="0"/>
          </a:p>
        </p:txBody>
      </p:sp>
      <p:sp>
        <p:nvSpPr>
          <p:cNvPr id="3074" name="Rectangle 32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fld id="{4BCCC19F-DE52-4905-A71D-09C7D3750E5E}" type="slidenum">
              <a:rPr kumimoji="0" lang="en-US" altLang="en-US" sz="1400" smtClean="0">
                <a:solidFill>
                  <a:srgbClr val="FFFFFF"/>
                </a:solidFill>
              </a:rPr>
              <a:pPr eaLnBrk="1" hangingPunct="1">
                <a:spcBef>
                  <a:spcPct val="50000"/>
                </a:spcBef>
                <a:buFontTx/>
                <a:buNone/>
              </a:pPr>
              <a:t>1</a:t>
            </a:fld>
            <a:endParaRPr kumimoji="0" lang="en-US" altLang="en-US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8279F-D3CC-41E9-9025-1BDA98B5132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/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Suppose we have the following table: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3581400"/>
            <a:ext cx="5029200" cy="3167063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2075" tIns="46038" rIns="92075" bIns="46038">
            <a:sp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800" dirty="0"/>
              <a:t>Want to keep track of how many times someone logged on to the DB</a:t>
            </a:r>
          </a:p>
          <a:p>
            <a:pPr fontAlgn="auto">
              <a:spcAft>
                <a:spcPts val="0"/>
              </a:spcAft>
            </a:pPr>
            <a:r>
              <a:rPr lang="en-US" altLang="en-US" sz="2800" dirty="0"/>
              <a:t>When running, if user is already in table, increment </a:t>
            </a:r>
            <a:r>
              <a:rPr lang="en-US" altLang="en-US" sz="2800" dirty="0" err="1"/>
              <a:t>logon_num</a:t>
            </a:r>
            <a:r>
              <a:rPr lang="en-US" altLang="en-US" sz="2800" dirty="0"/>
              <a:t>. Otherwise, insert user into table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blackWhite">
          <a:xfrm>
            <a:off x="762000" y="1600200"/>
            <a:ext cx="4419600" cy="1641475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rtl="0">
              <a:lnSpc>
                <a:spcPct val="7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create table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mylog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pPr rtl="0">
              <a:lnSpc>
                <a:spcPct val="7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who varchar2(30), </a:t>
            </a:r>
          </a:p>
          <a:p>
            <a:pPr rtl="0">
              <a:lnSpc>
                <a:spcPct val="7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logon_num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number</a:t>
            </a:r>
          </a:p>
          <a:p>
            <a:pPr rtl="0">
              <a:lnSpc>
                <a:spcPct val="7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graphicFrame>
        <p:nvGraphicFramePr>
          <p:cNvPr id="8" name="Group 4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005288328"/>
              </p:ext>
            </p:extLst>
          </p:nvPr>
        </p:nvGraphicFramePr>
        <p:xfrm>
          <a:off x="5791200" y="1955800"/>
          <a:ext cx="3200400" cy="2823592"/>
        </p:xfrm>
        <a:graphic>
          <a:graphicData uri="http://schemas.openxmlformats.org/drawingml/2006/table">
            <a:tbl>
              <a:tblPr rtl="1"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1200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logon_num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who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992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Peter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John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200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Moshe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934200" y="1498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sng"/>
              <a:t>mylog</a:t>
            </a:r>
          </a:p>
        </p:txBody>
      </p:sp>
    </p:spTree>
    <p:extLst>
      <p:ext uri="{BB962C8B-B14F-4D97-AF65-F5344CB8AC3E}">
        <p14:creationId xmlns:p14="http://schemas.microsoft.com/office/powerpoint/2010/main" val="197708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8279F-D3CC-41E9-9025-1BDA98B5132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239000" cy="8382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/>
          <a:p>
            <a:pPr eaLnBrk="1" hangingPunct="1"/>
            <a:r>
              <a:rPr lang="en-US" altLang="en-US" dirty="0">
                <a:solidFill>
                  <a:srgbClr val="008000"/>
                </a:solidFill>
              </a:rPr>
              <a:t>Solution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990600" y="914400"/>
            <a:ext cx="7504113" cy="57054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r" defTabSz="400050" rtl="1">
              <a:spcBef>
                <a:spcPct val="20000"/>
              </a:spcBef>
              <a:buChar char="•"/>
              <a:tabLst>
                <a:tab pos="400050" algn="r"/>
                <a:tab pos="673100" algn="l"/>
                <a:tab pos="2057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algn="r" defTabSz="400050" rtl="1">
              <a:spcBef>
                <a:spcPct val="20000"/>
              </a:spcBef>
              <a:buChar char="–"/>
              <a:tabLst>
                <a:tab pos="400050" algn="r"/>
                <a:tab pos="673100" algn="l"/>
                <a:tab pos="2057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algn="r" defTabSz="400050" rtl="1">
              <a:spcBef>
                <a:spcPct val="20000"/>
              </a:spcBef>
              <a:buChar char="•"/>
              <a:tabLst>
                <a:tab pos="400050" algn="r"/>
                <a:tab pos="673100" algn="l"/>
                <a:tab pos="2057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algn="r" defTabSz="400050" rtl="1">
              <a:spcBef>
                <a:spcPct val="20000"/>
              </a:spcBef>
              <a:buChar char="–"/>
              <a:tabLst>
                <a:tab pos="400050" algn="r"/>
                <a:tab pos="673100" algn="l"/>
                <a:tab pos="2057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algn="r" defTabSz="400050" rtl="1">
              <a:spcBef>
                <a:spcPct val="20000"/>
              </a:spcBef>
              <a:buChar char="»"/>
              <a:tabLst>
                <a:tab pos="400050" algn="r"/>
                <a:tab pos="673100" algn="l"/>
                <a:tab pos="2057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algn="r" defTabSz="400050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73100" algn="l"/>
                <a:tab pos="2057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algn="r" defTabSz="400050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73100" algn="l"/>
                <a:tab pos="2057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algn="r" defTabSz="400050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73100" algn="l"/>
                <a:tab pos="2057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algn="r" defTabSz="400050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73100" algn="l"/>
                <a:tab pos="2057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DECLARE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cnt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NUMBER;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select count(*)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into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cnt</a:t>
            </a: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from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mylog</a:t>
            </a: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where who = user;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if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cnt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&gt; 0 then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update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mylog</a:t>
            </a: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set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logon_num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logon_num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where who = user;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else 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insert into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mylog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values(user, 1);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end if;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commit;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end;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4737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PL/SQL - Iteration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22860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dirty="0">
                <a:solidFill>
                  <a:srgbClr val="0033CC"/>
                </a:solidFill>
              </a:rPr>
              <a:t>LOOP</a:t>
            </a:r>
          </a:p>
          <a:p>
            <a:pPr>
              <a:buFontTx/>
              <a:buNone/>
            </a:pPr>
            <a:r>
              <a:rPr lang="en-GB" altLang="en-US" dirty="0">
                <a:solidFill>
                  <a:srgbClr val="0033CC"/>
                </a:solidFill>
              </a:rPr>
              <a:t>   </a:t>
            </a:r>
            <a:r>
              <a:rPr lang="en-GB" altLang="en-US" dirty="0" err="1">
                <a:solidFill>
                  <a:srgbClr val="0033CC"/>
                </a:solidFill>
              </a:rPr>
              <a:t>sequence_of_statements</a:t>
            </a:r>
            <a:endParaRPr lang="en-GB" altLang="en-US" dirty="0">
              <a:solidFill>
                <a:srgbClr val="0033CC"/>
              </a:solidFill>
            </a:endParaRPr>
          </a:p>
          <a:p>
            <a:pPr>
              <a:buFontTx/>
              <a:buNone/>
            </a:pPr>
            <a:r>
              <a:rPr lang="en-GB" altLang="en-US" dirty="0">
                <a:solidFill>
                  <a:srgbClr val="0033CC"/>
                </a:solidFill>
              </a:rPr>
              <a:t>END LOOP;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PL/SQL - Iteration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dirty="0">
                <a:solidFill>
                  <a:srgbClr val="0033CC"/>
                </a:solidFill>
              </a:rPr>
              <a:t>LOOP</a:t>
            </a:r>
          </a:p>
          <a:p>
            <a:pPr>
              <a:buFontTx/>
              <a:buNone/>
            </a:pPr>
            <a:r>
              <a:rPr lang="en-GB" altLang="en-US" dirty="0">
                <a:solidFill>
                  <a:srgbClr val="0033CC"/>
                </a:solidFill>
              </a:rPr>
              <a:t>   ...</a:t>
            </a:r>
          </a:p>
          <a:p>
            <a:pPr>
              <a:buFontTx/>
              <a:buNone/>
            </a:pPr>
            <a:r>
              <a:rPr lang="en-GB" altLang="en-US" dirty="0">
                <a:solidFill>
                  <a:srgbClr val="0033CC"/>
                </a:solidFill>
              </a:rPr>
              <a:t>   IF </a:t>
            </a:r>
            <a:r>
              <a:rPr lang="en-GB" altLang="en-US" dirty="0" err="1">
                <a:solidFill>
                  <a:srgbClr val="0033CC"/>
                </a:solidFill>
              </a:rPr>
              <a:t>credit_rating</a:t>
            </a:r>
            <a:r>
              <a:rPr lang="en-GB" altLang="en-US" dirty="0">
                <a:solidFill>
                  <a:srgbClr val="0033CC"/>
                </a:solidFill>
              </a:rPr>
              <a:t> &lt; 3 THEN</a:t>
            </a:r>
          </a:p>
          <a:p>
            <a:pPr>
              <a:buFontTx/>
              <a:buNone/>
            </a:pPr>
            <a:r>
              <a:rPr lang="en-GB" altLang="en-US" dirty="0">
                <a:solidFill>
                  <a:srgbClr val="0033CC"/>
                </a:solidFill>
              </a:rPr>
              <a:t>      ...</a:t>
            </a:r>
          </a:p>
          <a:p>
            <a:pPr>
              <a:buFontTx/>
              <a:buNone/>
            </a:pPr>
            <a:r>
              <a:rPr lang="en-GB" altLang="en-US" dirty="0">
                <a:solidFill>
                  <a:srgbClr val="0033CC"/>
                </a:solidFill>
              </a:rPr>
              <a:t>      EXIT;  -- exit loop immediately</a:t>
            </a:r>
          </a:p>
          <a:p>
            <a:pPr>
              <a:buFontTx/>
              <a:buNone/>
            </a:pPr>
            <a:r>
              <a:rPr lang="en-GB" altLang="en-US" dirty="0">
                <a:solidFill>
                  <a:srgbClr val="0033CC"/>
                </a:solidFill>
              </a:rPr>
              <a:t>   END IF;</a:t>
            </a:r>
          </a:p>
          <a:p>
            <a:pPr>
              <a:buFontTx/>
              <a:buNone/>
            </a:pPr>
            <a:r>
              <a:rPr lang="en-GB" altLang="en-US" dirty="0">
                <a:solidFill>
                  <a:srgbClr val="0033CC"/>
                </a:solidFill>
              </a:rPr>
              <a:t>END LOOP;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PL/SQL - Iteration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4213" y="1844675"/>
            <a:ext cx="8134350" cy="4687888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dirty="0">
                <a:solidFill>
                  <a:srgbClr val="0033CC"/>
                </a:solidFill>
              </a:rPr>
              <a:t>LOOP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0033CC"/>
                </a:solidFill>
              </a:rPr>
              <a:t>EXIT WHEN OLD_SAL &gt;=10000</a:t>
            </a:r>
            <a:r>
              <a:rPr lang="en-GB" altLang="en-US" dirty="0">
                <a:solidFill>
                  <a:srgbClr val="0033CC"/>
                </a:solidFill>
              </a:rPr>
              <a:t>;  </a:t>
            </a:r>
            <a:r>
              <a:rPr lang="en-GB" altLang="en-US" sz="2400" i="1" dirty="0">
                <a:solidFill>
                  <a:srgbClr val="0033CC"/>
                </a:solidFill>
              </a:rPr>
              <a:t>-- exit loop if 						     condition is true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0033CC"/>
                </a:solidFill>
              </a:rPr>
              <a:t>	NEW_SAL := OLD_SAL * 1.03</a:t>
            </a:r>
            <a:r>
              <a:rPr lang="en-GB" altLang="en-US" dirty="0">
                <a:solidFill>
                  <a:srgbClr val="0033CC"/>
                </a:solidFill>
              </a:rPr>
              <a:t>   </a:t>
            </a:r>
          </a:p>
          <a:p>
            <a:pPr>
              <a:buFontTx/>
              <a:buNone/>
            </a:pPr>
            <a:r>
              <a:rPr lang="en-GB" altLang="en-US" dirty="0">
                <a:solidFill>
                  <a:srgbClr val="0033CC"/>
                </a:solidFill>
              </a:rPr>
              <a:t>	…..</a:t>
            </a:r>
          </a:p>
          <a:p>
            <a:pPr>
              <a:buFontTx/>
              <a:buNone/>
            </a:pPr>
            <a:r>
              <a:rPr lang="en-GB" altLang="en-US" dirty="0">
                <a:solidFill>
                  <a:srgbClr val="0033CC"/>
                </a:solidFill>
              </a:rPr>
              <a:t>END LOOP;</a:t>
            </a:r>
          </a:p>
          <a:p>
            <a:pPr>
              <a:buFontTx/>
              <a:buNone/>
            </a:pPr>
            <a:endParaRPr lang="en-GB" altLang="en-US" i="1" dirty="0">
              <a:solidFill>
                <a:srgbClr val="0033CC"/>
              </a:solidFill>
            </a:endParaRPr>
          </a:p>
          <a:p>
            <a:pPr>
              <a:buFontTx/>
              <a:buNone/>
            </a:pPr>
            <a:r>
              <a:rPr lang="en-GB" altLang="en-US" i="1" dirty="0">
                <a:solidFill>
                  <a:srgbClr val="0033CC"/>
                </a:solidFill>
              </a:rPr>
              <a:t>It’s good practice to indent code within loops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8279F-D3CC-41E9-9025-1BDA98B5132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8382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/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Loops: Simple Loop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977900" y="2438400"/>
            <a:ext cx="7175500" cy="3979863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algn="r" rtl="1">
              <a:spcBef>
                <a:spcPct val="20000"/>
              </a:spcBef>
              <a:buChar char="•"/>
              <a:tabLst>
                <a:tab pos="1200150" algn="l"/>
                <a:tab pos="16589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tabLst>
                <a:tab pos="1200150" algn="l"/>
                <a:tab pos="16589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tabLst>
                <a:tab pos="1200150" algn="l"/>
                <a:tab pos="16589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DECLARE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number_table.num%TYPE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:= 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 dirty="0">
                <a:solidFill>
                  <a:srgbClr val="FF3300"/>
                </a:solidFill>
                <a:latin typeface="Courier New" panose="02070309020205020404" pitchFamily="49" charset="0"/>
              </a:rPr>
              <a:t>LOOP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INSERT INTO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number_table</a:t>
            </a: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VALUES(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FF3300"/>
                </a:solidFill>
                <a:latin typeface="Courier New" panose="02070309020205020404" pitchFamily="49" charset="0"/>
              </a:rPr>
              <a:t>EXIT WHEN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&gt; 10;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 dirty="0">
                <a:solidFill>
                  <a:srgbClr val="FF3300"/>
                </a:solidFill>
                <a:latin typeface="Courier New" panose="02070309020205020404" pitchFamily="49" charset="0"/>
              </a:rPr>
              <a:t>END LOOP;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blackWhite">
          <a:xfrm>
            <a:off x="914400" y="838200"/>
            <a:ext cx="7405688" cy="1220788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rtl="0">
              <a:lnSpc>
                <a:spcPct val="7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create table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number_table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pPr rtl="0">
              <a:lnSpc>
                <a:spcPct val="7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num NUMBER(10)</a:t>
            </a:r>
          </a:p>
          <a:p>
            <a:pPr rtl="0">
              <a:lnSpc>
                <a:spcPct val="7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56774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PL/SQL - Iteration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2438400"/>
            <a:ext cx="8229600" cy="3100388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dirty="0">
                <a:solidFill>
                  <a:srgbClr val="0033CC"/>
                </a:solidFill>
              </a:rPr>
              <a:t>WHILE condition</a:t>
            </a:r>
            <a:endParaRPr lang="en-US" altLang="en-US" dirty="0">
              <a:solidFill>
                <a:srgbClr val="0033CC"/>
              </a:solidFill>
            </a:endParaRPr>
          </a:p>
          <a:p>
            <a:pPr>
              <a:buFontTx/>
              <a:buNone/>
            </a:pPr>
            <a:r>
              <a:rPr lang="en-GB" altLang="en-US" dirty="0">
                <a:solidFill>
                  <a:srgbClr val="0033CC"/>
                </a:solidFill>
              </a:rPr>
              <a:t>LOOP</a:t>
            </a:r>
          </a:p>
          <a:p>
            <a:pPr>
              <a:buFontTx/>
              <a:buNone/>
            </a:pPr>
            <a:r>
              <a:rPr lang="en-GB" altLang="en-US" dirty="0">
                <a:solidFill>
                  <a:srgbClr val="0033CC"/>
                </a:solidFill>
              </a:rPr>
              <a:t>   </a:t>
            </a:r>
            <a:r>
              <a:rPr lang="en-GB" altLang="en-US" i="1" dirty="0" err="1">
                <a:solidFill>
                  <a:srgbClr val="0033CC"/>
                </a:solidFill>
              </a:rPr>
              <a:t>sequence_of_statements</a:t>
            </a:r>
            <a:endParaRPr lang="en-GB" altLang="en-US" i="1" dirty="0">
              <a:solidFill>
                <a:srgbClr val="0033CC"/>
              </a:solidFill>
            </a:endParaRPr>
          </a:p>
          <a:p>
            <a:pPr>
              <a:buFontTx/>
              <a:buNone/>
            </a:pPr>
            <a:r>
              <a:rPr lang="en-GB" altLang="en-US" dirty="0">
                <a:solidFill>
                  <a:srgbClr val="0033CC"/>
                </a:solidFill>
              </a:rPr>
              <a:t>END LOOP;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PL/SQL - Iteration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2362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dirty="0">
                <a:solidFill>
                  <a:srgbClr val="0033CC"/>
                </a:solidFill>
              </a:rPr>
              <a:t>WHILE total &lt;= 25000 LOOP</a:t>
            </a:r>
          </a:p>
          <a:p>
            <a:pPr>
              <a:buFontTx/>
              <a:buNone/>
            </a:pPr>
            <a:r>
              <a:rPr lang="en-GB" altLang="en-US" dirty="0">
                <a:solidFill>
                  <a:srgbClr val="0033CC"/>
                </a:solidFill>
              </a:rPr>
              <a:t>   ...</a:t>
            </a:r>
          </a:p>
          <a:p>
            <a:pPr>
              <a:buFontTx/>
              <a:buNone/>
            </a:pPr>
            <a:r>
              <a:rPr lang="en-GB" altLang="en-US" dirty="0">
                <a:solidFill>
                  <a:srgbClr val="0033CC"/>
                </a:solidFill>
              </a:rPr>
              <a:t>   SELECT </a:t>
            </a:r>
            <a:r>
              <a:rPr lang="en-GB" altLang="en-US" dirty="0" err="1">
                <a:solidFill>
                  <a:srgbClr val="0033CC"/>
                </a:solidFill>
              </a:rPr>
              <a:t>sal</a:t>
            </a:r>
            <a:r>
              <a:rPr lang="en-GB" altLang="en-US" dirty="0">
                <a:solidFill>
                  <a:srgbClr val="0033CC"/>
                </a:solidFill>
              </a:rPr>
              <a:t> INTO salary FROM </a:t>
            </a:r>
            <a:r>
              <a:rPr lang="en-GB" altLang="en-US" dirty="0" err="1">
                <a:solidFill>
                  <a:srgbClr val="0033CC"/>
                </a:solidFill>
              </a:rPr>
              <a:t>emp</a:t>
            </a:r>
            <a:r>
              <a:rPr lang="en-GB" altLang="en-US" dirty="0">
                <a:solidFill>
                  <a:srgbClr val="0033CC"/>
                </a:solidFill>
              </a:rPr>
              <a:t> WHERE </a:t>
            </a:r>
            <a:r>
              <a:rPr lang="en-GB" altLang="en-US" i="1" dirty="0">
                <a:solidFill>
                  <a:srgbClr val="0033CC"/>
                </a:solidFill>
              </a:rPr>
              <a:t>condition</a:t>
            </a:r>
          </a:p>
          <a:p>
            <a:pPr>
              <a:buFontTx/>
              <a:buNone/>
            </a:pPr>
            <a:r>
              <a:rPr lang="en-GB" altLang="en-US" dirty="0">
                <a:solidFill>
                  <a:srgbClr val="0033CC"/>
                </a:solidFill>
              </a:rPr>
              <a:t>   total := total + salary;</a:t>
            </a:r>
          </a:p>
          <a:p>
            <a:pPr>
              <a:buFontTx/>
              <a:buNone/>
            </a:pPr>
            <a:r>
              <a:rPr lang="en-GB" altLang="en-US" dirty="0">
                <a:solidFill>
                  <a:srgbClr val="0033CC"/>
                </a:solidFill>
              </a:rPr>
              <a:t>END LOOP;</a:t>
            </a:r>
          </a:p>
          <a:p>
            <a:pPr>
              <a:buFontTx/>
              <a:buNone/>
            </a:pPr>
            <a:endParaRPr lang="en-GB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8279F-D3CC-41E9-9025-1BDA98B5132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/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Loops: WHILE Loop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190500" y="1676400"/>
            <a:ext cx="8763000" cy="426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algn="r" rtl="1">
              <a:spcBef>
                <a:spcPct val="20000"/>
              </a:spcBef>
              <a:buChar char="•"/>
              <a:tabLst>
                <a:tab pos="1200150" algn="l"/>
                <a:tab pos="16589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tabLst>
                <a:tab pos="1200150" algn="l"/>
                <a:tab pos="16589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tabLst>
                <a:tab pos="1200150" algn="l"/>
                <a:tab pos="16589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DECLARE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TEN number:=10;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number_table.num%TYPE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:=1;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 dirty="0">
                <a:solidFill>
                  <a:srgbClr val="0066FF"/>
                </a:solidFill>
                <a:latin typeface="Courier New" panose="02070309020205020404" pitchFamily="49" charset="0"/>
              </a:rPr>
              <a:t>WHILE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&lt;= TEN </a:t>
            </a:r>
            <a:r>
              <a:rPr lang="en-US" altLang="en-US" sz="2400" b="1" dirty="0">
                <a:solidFill>
                  <a:srgbClr val="0066FF"/>
                </a:solidFill>
                <a:latin typeface="Courier New" panose="02070309020205020404" pitchFamily="49" charset="0"/>
              </a:rPr>
              <a:t>LOOP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INSERT INTO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number_table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VALUES(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 dirty="0">
                <a:solidFill>
                  <a:srgbClr val="0066FF"/>
                </a:solidFill>
                <a:latin typeface="Courier New" panose="02070309020205020404" pitchFamily="49" charset="0"/>
              </a:rPr>
              <a:t>END LOOP;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4082880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PL/SQL - Iteration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28600" y="2133600"/>
            <a:ext cx="8534400" cy="4114800"/>
          </a:xfrm>
        </p:spPr>
        <p:txBody>
          <a:bodyPr/>
          <a:lstStyle/>
          <a:p>
            <a:pPr>
              <a:buFontTx/>
              <a:buNone/>
            </a:pPr>
            <a:endParaRPr lang="en-GB" altLang="en-US" dirty="0"/>
          </a:p>
          <a:p>
            <a:pPr>
              <a:buFontTx/>
              <a:buNone/>
            </a:pPr>
            <a:r>
              <a:rPr lang="en-GB" altLang="en-US" b="1" dirty="0">
                <a:solidFill>
                  <a:srgbClr val="0033CC"/>
                </a:solidFill>
              </a:rPr>
              <a:t>FOR</a:t>
            </a:r>
            <a:r>
              <a:rPr lang="en-GB" altLang="en-US" dirty="0">
                <a:solidFill>
                  <a:srgbClr val="0033CC"/>
                </a:solidFill>
              </a:rPr>
              <a:t> </a:t>
            </a:r>
            <a:r>
              <a:rPr lang="en-GB" altLang="en-US" dirty="0" err="1">
                <a:solidFill>
                  <a:srgbClr val="0033CC"/>
                </a:solidFill>
              </a:rPr>
              <a:t>i</a:t>
            </a:r>
            <a:r>
              <a:rPr lang="en-GB" altLang="en-US" dirty="0">
                <a:solidFill>
                  <a:srgbClr val="0033CC"/>
                </a:solidFill>
              </a:rPr>
              <a:t> </a:t>
            </a:r>
            <a:r>
              <a:rPr lang="en-GB" altLang="en-US" b="1" dirty="0">
                <a:solidFill>
                  <a:srgbClr val="0033CC"/>
                </a:solidFill>
              </a:rPr>
              <a:t>IN</a:t>
            </a:r>
            <a:r>
              <a:rPr lang="en-GB" altLang="en-US" dirty="0">
                <a:solidFill>
                  <a:srgbClr val="0033CC"/>
                </a:solidFill>
              </a:rPr>
              <a:t> 1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GB" altLang="en-US" dirty="0">
                <a:solidFill>
                  <a:srgbClr val="0033CC"/>
                </a:solidFill>
              </a:rPr>
              <a:t>..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GB" altLang="en-US" dirty="0">
                <a:solidFill>
                  <a:srgbClr val="0033CC"/>
                </a:solidFill>
              </a:rPr>
              <a:t>3</a:t>
            </a:r>
            <a:r>
              <a:rPr lang="en-GB" altLang="en-US" b="1" dirty="0">
                <a:solidFill>
                  <a:srgbClr val="0033CC"/>
                </a:solidFill>
              </a:rPr>
              <a:t> LOOP</a:t>
            </a:r>
            <a:r>
              <a:rPr lang="en-GB" altLang="en-US" dirty="0">
                <a:solidFill>
                  <a:srgbClr val="0033CC"/>
                </a:solidFill>
              </a:rPr>
              <a:t>  -- </a:t>
            </a:r>
            <a:r>
              <a:rPr lang="en-GB" altLang="en-US" sz="2400" i="1" dirty="0">
                <a:solidFill>
                  <a:srgbClr val="0033CC"/>
                </a:solidFill>
              </a:rPr>
              <a:t>assign the values 1,2,3 to </a:t>
            </a:r>
            <a:r>
              <a:rPr lang="en-GB" altLang="en-US" sz="2400" i="1" dirty="0" err="1">
                <a:solidFill>
                  <a:srgbClr val="0033CC"/>
                </a:solidFill>
              </a:rPr>
              <a:t>i</a:t>
            </a:r>
            <a:endParaRPr lang="en-GB" altLang="en-US" sz="2400" i="1" dirty="0">
              <a:solidFill>
                <a:srgbClr val="0033CC"/>
              </a:solidFill>
            </a:endParaRPr>
          </a:p>
          <a:p>
            <a:pPr>
              <a:buFontTx/>
              <a:buNone/>
            </a:pPr>
            <a:r>
              <a:rPr lang="en-GB" altLang="en-US" dirty="0">
                <a:solidFill>
                  <a:srgbClr val="0033CC"/>
                </a:solidFill>
              </a:rPr>
              <a:t>   </a:t>
            </a:r>
            <a:r>
              <a:rPr lang="en-GB" altLang="en-US" i="1" dirty="0">
                <a:solidFill>
                  <a:srgbClr val="0033CC"/>
                </a:solidFill>
              </a:rPr>
              <a:t>sequence</a:t>
            </a:r>
            <a:r>
              <a:rPr lang="en-US" altLang="en-US" i="1" dirty="0">
                <a:solidFill>
                  <a:srgbClr val="0033CC"/>
                </a:solidFill>
              </a:rPr>
              <a:t> </a:t>
            </a:r>
            <a:r>
              <a:rPr lang="en-GB" altLang="en-US" i="1" dirty="0">
                <a:solidFill>
                  <a:srgbClr val="0033CC"/>
                </a:solidFill>
              </a:rPr>
              <a:t>of</a:t>
            </a:r>
            <a:r>
              <a:rPr lang="en-US" altLang="en-US" i="1" dirty="0">
                <a:solidFill>
                  <a:srgbClr val="0033CC"/>
                </a:solidFill>
              </a:rPr>
              <a:t> </a:t>
            </a:r>
            <a:r>
              <a:rPr lang="en-GB" altLang="en-US" i="1" dirty="0">
                <a:solidFill>
                  <a:srgbClr val="0033CC"/>
                </a:solidFill>
              </a:rPr>
              <a:t>statements  -- executes three times</a:t>
            </a:r>
          </a:p>
          <a:p>
            <a:pPr>
              <a:buFontTx/>
              <a:buNone/>
            </a:pPr>
            <a:r>
              <a:rPr lang="en-GB" altLang="en-US" b="1" dirty="0">
                <a:solidFill>
                  <a:srgbClr val="0033CC"/>
                </a:solidFill>
              </a:rPr>
              <a:t>END LOOP;</a:t>
            </a:r>
          </a:p>
          <a:p>
            <a:pPr>
              <a:buFontTx/>
              <a:buNone/>
            </a:pPr>
            <a:endParaRPr lang="en-GB" altLang="en-US" b="1" dirty="0"/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34925" y="4962525"/>
            <a:ext cx="908208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b="1"/>
              <a:t>i</a:t>
            </a:r>
            <a:r>
              <a:rPr kumimoji="0" lang="en-US" altLang="en-US" sz="1800"/>
              <a:t> IS THE NAME OF THE COUNTER.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b="1"/>
              <a:t>1 ..3</a:t>
            </a:r>
            <a:r>
              <a:rPr kumimoji="0" lang="en-US" altLang="en-US" sz="1800"/>
              <a:t>  = LOWER BOUND / HIGHER BOUND   i.e. NUMBER OF TIMES ROUND THE LOOP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GB" altLang="en-US" sz="18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PL/SQL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altLang="en-US" dirty="0"/>
              <a:t>Conditions and Loops</a:t>
            </a:r>
          </a:p>
          <a:p>
            <a:pPr lvl="1"/>
            <a:r>
              <a:rPr lang="en-GB" altLang="en-US" dirty="0">
                <a:solidFill>
                  <a:srgbClr val="0033CC"/>
                </a:solidFill>
              </a:rPr>
              <a:t>Selection</a:t>
            </a:r>
          </a:p>
          <a:p>
            <a:pPr lvl="1"/>
            <a:r>
              <a:rPr lang="en-GB" altLang="en-US" dirty="0">
                <a:solidFill>
                  <a:srgbClr val="0033CC"/>
                </a:solidFill>
              </a:rPr>
              <a:t>Sequence</a:t>
            </a:r>
          </a:p>
          <a:p>
            <a:pPr lvl="1"/>
            <a:r>
              <a:rPr lang="en-GB" altLang="en-US" dirty="0">
                <a:solidFill>
                  <a:srgbClr val="0033CC"/>
                </a:solidFill>
              </a:rPr>
              <a:t>Iteration</a:t>
            </a:r>
          </a:p>
          <a:p>
            <a:pPr lvl="1"/>
            <a:endParaRPr lang="en-GB" altLang="en-US" dirty="0">
              <a:solidFill>
                <a:srgbClr val="0033CC"/>
              </a:solidFill>
            </a:endParaRPr>
          </a:p>
          <a:p>
            <a:pPr lvl="1"/>
            <a:r>
              <a:rPr lang="en-GB" altLang="en-US" dirty="0">
                <a:solidFill>
                  <a:srgbClr val="0033CC"/>
                </a:solidFill>
              </a:rPr>
              <a:t>IF THEN ELSE</a:t>
            </a:r>
          </a:p>
          <a:p>
            <a:pPr lvl="1"/>
            <a:r>
              <a:rPr lang="en-GB" altLang="en-US" dirty="0">
                <a:solidFill>
                  <a:srgbClr val="0033CC"/>
                </a:solidFill>
              </a:rPr>
              <a:t>WHILE</a:t>
            </a:r>
          </a:p>
          <a:p>
            <a:pPr lvl="1"/>
            <a:r>
              <a:rPr lang="en-GB" altLang="en-US" dirty="0">
                <a:solidFill>
                  <a:srgbClr val="0033CC"/>
                </a:solidFill>
              </a:rPr>
              <a:t>FOR</a:t>
            </a:r>
          </a:p>
          <a:p>
            <a:pPr lvl="1"/>
            <a:r>
              <a:rPr lang="en-GB" altLang="en-US" dirty="0">
                <a:solidFill>
                  <a:srgbClr val="0033CC"/>
                </a:solidFill>
              </a:rPr>
              <a:t>LOOP – explained on the next 10 slides, in your own time</a:t>
            </a:r>
          </a:p>
          <a:p>
            <a:pPr lvl="1"/>
            <a:endParaRPr lang="en-GB" altLang="en-US" dirty="0">
              <a:solidFill>
                <a:srgbClr val="0033CC"/>
              </a:solidFill>
            </a:endParaRPr>
          </a:p>
          <a:p>
            <a:pPr lvl="1"/>
            <a:endParaRPr lang="en-GB" altLang="en-US" dirty="0">
              <a:solidFill>
                <a:srgbClr val="0033CC"/>
              </a:solidFill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095375" y="5226050"/>
            <a:ext cx="6826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2000" b="1"/>
              <a:t>THE PROCESSING PART OF THE BLOCK STRUCTURE</a:t>
            </a:r>
            <a:endParaRPr kumimoji="0" lang="en-GB" altLang="en-US" sz="20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8279F-D3CC-41E9-9025-1BDA98B5132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/>
          <a:p>
            <a:pPr eaLnBrk="1" hangingPunct="1"/>
            <a:r>
              <a:rPr lang="en-US" altLang="en-US" dirty="0"/>
              <a:t>Loops</a:t>
            </a:r>
            <a:r>
              <a:rPr lang="en-US" altLang="en-US" dirty="0">
                <a:solidFill>
                  <a:srgbClr val="008000"/>
                </a:solidFill>
              </a:rPr>
              <a:t>: </a:t>
            </a:r>
            <a:r>
              <a:rPr lang="en-US" altLang="en-US" dirty="0"/>
              <a:t>FOR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/>
              <a:t>Loop</a:t>
            </a:r>
          </a:p>
        </p:txBody>
      </p:sp>
      <p:sp>
        <p:nvSpPr>
          <p:cNvPr id="6" name="Rectangle 1027"/>
          <p:cNvSpPr>
            <a:spLocks noChangeArrowheads="1"/>
          </p:cNvSpPr>
          <p:nvPr/>
        </p:nvSpPr>
        <p:spPr bwMode="blackWhite">
          <a:xfrm>
            <a:off x="990600" y="1600200"/>
            <a:ext cx="7467600" cy="32686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algn="r" rtl="1">
              <a:spcBef>
                <a:spcPct val="20000"/>
              </a:spcBef>
              <a:buChar char="•"/>
              <a:tabLst>
                <a:tab pos="1200150" algn="l"/>
                <a:tab pos="16589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tabLst>
                <a:tab pos="1200150" algn="l"/>
                <a:tab pos="16589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tabLst>
                <a:tab pos="1200150" algn="l"/>
                <a:tab pos="16589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DECLARE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number_table.num%TYPE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 dirty="0">
                <a:solidFill>
                  <a:srgbClr val="FF3300"/>
                </a:solidFill>
                <a:latin typeface="Courier New" panose="02070309020205020404" pitchFamily="49" charset="0"/>
              </a:rPr>
              <a:t>FOR </a:t>
            </a:r>
            <a:r>
              <a:rPr lang="en-US" altLang="en-US" sz="24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FF3300"/>
                </a:solidFill>
                <a:latin typeface="Courier New" panose="02070309020205020404" pitchFamily="49" charset="0"/>
              </a:rPr>
              <a:t> IN 1..10 LOOP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INSERT INTO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number_table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VALUES(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 dirty="0">
                <a:solidFill>
                  <a:srgbClr val="FF3300"/>
                </a:solidFill>
                <a:latin typeface="Courier New" panose="02070309020205020404" pitchFamily="49" charset="0"/>
              </a:rPr>
              <a:t>END LOOP;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END;</a:t>
            </a:r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1752600" y="5410200"/>
            <a:ext cx="60198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Notice that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is incremented automatically  </a:t>
            </a:r>
          </a:p>
        </p:txBody>
      </p:sp>
    </p:spTree>
    <p:extLst>
      <p:ext uri="{BB962C8B-B14F-4D97-AF65-F5344CB8AC3E}">
        <p14:creationId xmlns:p14="http://schemas.microsoft.com/office/powerpoint/2010/main" val="1940725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dirty="0"/>
              <a:t>PL/SQL - Iteration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8001000" cy="44196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33CC"/>
                </a:solidFill>
              </a:rPr>
              <a:t>HEADER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33CC"/>
                </a:solidFill>
              </a:rPr>
              <a:t>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33CC"/>
                </a:solidFill>
              </a:rPr>
              <a:t>DECLARE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33CC"/>
                </a:solidFill>
              </a:rPr>
              <a:t>	</a:t>
            </a:r>
            <a:r>
              <a:rPr lang="en-US" altLang="en-US" sz="2400" b="1" dirty="0" err="1">
                <a:solidFill>
                  <a:srgbClr val="0033CC"/>
                </a:solidFill>
              </a:rPr>
              <a:t>emp_count</a:t>
            </a:r>
            <a:r>
              <a:rPr lang="en-US" altLang="en-US" sz="2400" dirty="0">
                <a:solidFill>
                  <a:srgbClr val="0033CC"/>
                </a:solidFill>
              </a:rPr>
              <a:t>  number (4,0)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33CC"/>
                </a:solidFill>
              </a:rPr>
              <a:t>BEGIN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33CC"/>
                </a:solidFill>
              </a:rPr>
              <a:t>SELECT COUNT(</a:t>
            </a:r>
            <a:r>
              <a:rPr lang="en-GB" altLang="en-US" sz="2400" dirty="0" err="1">
                <a:solidFill>
                  <a:srgbClr val="0033CC"/>
                </a:solidFill>
              </a:rPr>
              <a:t>empno</a:t>
            </a:r>
            <a:r>
              <a:rPr lang="en-GB" altLang="en-US" sz="2400" dirty="0">
                <a:solidFill>
                  <a:srgbClr val="0033CC"/>
                </a:solidFill>
              </a:rPr>
              <a:t>) INTO </a:t>
            </a:r>
            <a:r>
              <a:rPr lang="en-GB" altLang="en-US" sz="2400" dirty="0" err="1">
                <a:solidFill>
                  <a:srgbClr val="0033CC"/>
                </a:solidFill>
              </a:rPr>
              <a:t>emp_count</a:t>
            </a:r>
            <a:r>
              <a:rPr lang="en-GB" altLang="en-US" sz="2400" dirty="0">
                <a:solidFill>
                  <a:srgbClr val="0033CC"/>
                </a:solidFill>
              </a:rPr>
              <a:t> FROM </a:t>
            </a:r>
            <a:r>
              <a:rPr lang="en-GB" altLang="en-US" sz="2400" dirty="0" err="1">
                <a:solidFill>
                  <a:srgbClr val="0033CC"/>
                </a:solidFill>
              </a:rPr>
              <a:t>emp</a:t>
            </a:r>
            <a:r>
              <a:rPr lang="en-GB" altLang="en-US" sz="2400" dirty="0">
                <a:solidFill>
                  <a:srgbClr val="0033CC"/>
                </a:solidFill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GB" altLang="en-US" sz="2400" dirty="0">
              <a:solidFill>
                <a:srgbClr val="0033CC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33CC"/>
                </a:solidFill>
              </a:rPr>
              <a:t>FOR </a:t>
            </a:r>
            <a:r>
              <a:rPr lang="en-GB" altLang="en-US" sz="2400" dirty="0" err="1">
                <a:solidFill>
                  <a:srgbClr val="0033CC"/>
                </a:solidFill>
              </a:rPr>
              <a:t>i</a:t>
            </a:r>
            <a:r>
              <a:rPr lang="en-GB" altLang="en-US" sz="2400" dirty="0">
                <a:solidFill>
                  <a:srgbClr val="0033CC"/>
                </a:solidFill>
              </a:rPr>
              <a:t> IN 1</a:t>
            </a:r>
            <a:r>
              <a:rPr lang="en-US" altLang="en-US" sz="2400" dirty="0">
                <a:solidFill>
                  <a:srgbClr val="0033CC"/>
                </a:solidFill>
              </a:rPr>
              <a:t> </a:t>
            </a:r>
            <a:r>
              <a:rPr lang="en-GB" altLang="en-US" sz="2400" dirty="0">
                <a:solidFill>
                  <a:srgbClr val="0033CC"/>
                </a:solidFill>
              </a:rPr>
              <a:t>..</a:t>
            </a:r>
            <a:r>
              <a:rPr lang="en-US" altLang="en-US" sz="2400" dirty="0">
                <a:solidFill>
                  <a:srgbClr val="0033CC"/>
                </a:solidFill>
              </a:rPr>
              <a:t> </a:t>
            </a:r>
            <a:r>
              <a:rPr lang="en-GB" altLang="en-US" sz="2400" b="1" dirty="0" err="1">
                <a:solidFill>
                  <a:srgbClr val="0033CC"/>
                </a:solidFill>
              </a:rPr>
              <a:t>emp_count</a:t>
            </a:r>
            <a:r>
              <a:rPr lang="en-GB" altLang="en-US" sz="2400" dirty="0">
                <a:solidFill>
                  <a:srgbClr val="0033CC"/>
                </a:solidFill>
              </a:rPr>
              <a:t> LOOP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33CC"/>
                </a:solidFill>
              </a:rPr>
              <a:t>   ... </a:t>
            </a:r>
            <a:r>
              <a:rPr lang="en-GB" altLang="en-US" sz="2400" i="1" dirty="0">
                <a:solidFill>
                  <a:srgbClr val="0033CC"/>
                </a:solidFill>
              </a:rPr>
              <a:t>sequence</a:t>
            </a:r>
            <a:r>
              <a:rPr lang="en-US" altLang="en-US" sz="2400" i="1" dirty="0">
                <a:solidFill>
                  <a:srgbClr val="0033CC"/>
                </a:solidFill>
              </a:rPr>
              <a:t> </a:t>
            </a:r>
            <a:r>
              <a:rPr lang="en-GB" altLang="en-US" sz="2400" i="1" dirty="0">
                <a:solidFill>
                  <a:srgbClr val="0033CC"/>
                </a:solidFill>
              </a:rPr>
              <a:t>of</a:t>
            </a:r>
            <a:r>
              <a:rPr lang="en-US" altLang="en-US" sz="2400" i="1" dirty="0">
                <a:solidFill>
                  <a:srgbClr val="0033CC"/>
                </a:solidFill>
              </a:rPr>
              <a:t> </a:t>
            </a:r>
            <a:r>
              <a:rPr lang="en-GB" altLang="en-US" sz="2400" i="1" dirty="0">
                <a:solidFill>
                  <a:srgbClr val="0033CC"/>
                </a:solidFill>
              </a:rPr>
              <a:t>statements </a:t>
            </a:r>
            <a:endParaRPr lang="en-GB" altLang="en-US" sz="2400" dirty="0">
              <a:solidFill>
                <a:srgbClr val="0033CC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33CC"/>
                </a:solidFill>
              </a:rPr>
              <a:t>END LOOP;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solidFill>
                  <a:srgbClr val="0033CC"/>
                </a:solidFill>
              </a:rPr>
              <a:t>END;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2400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/>
          <a:p>
            <a:r>
              <a:rPr lang="en-GB" altLang="en-US"/>
              <a:t>PL/SQL - Summary</a:t>
            </a: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fld id="{85481A3C-2259-4638-BFE0-56A141459A28}" type="slidenum">
              <a:rPr kumimoji="0" lang="en-US" altLang="en-US" sz="1400" smtClean="0"/>
              <a:pPr eaLnBrk="1" hangingPunct="1">
                <a:spcBef>
                  <a:spcPct val="50000"/>
                </a:spcBef>
                <a:buFontTx/>
                <a:buNone/>
              </a:pPr>
              <a:t>22</a:t>
            </a:fld>
            <a:endParaRPr kumimoji="0" lang="en-US" altLang="en-US" sz="1400"/>
          </a:p>
        </p:txBody>
      </p:sp>
      <p:sp>
        <p:nvSpPr>
          <p:cNvPr id="35845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83568" y="1772816"/>
            <a:ext cx="77724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normAutofit lnSpcReduction="10000"/>
          </a:bodyPr>
          <a:lstStyle/>
          <a:p>
            <a:pPr>
              <a:defRPr/>
            </a:pPr>
            <a:r>
              <a:rPr lang="en-GB" altLang="en-US" sz="2800" dirty="0"/>
              <a:t>Why we need PL/SQL</a:t>
            </a:r>
          </a:p>
          <a:p>
            <a:pPr>
              <a:defRPr/>
            </a:pPr>
            <a:r>
              <a:rPr lang="en-GB" altLang="en-US" sz="2800" dirty="0"/>
              <a:t>Structure</a:t>
            </a:r>
          </a:p>
          <a:p>
            <a:pPr>
              <a:defRPr/>
            </a:pPr>
            <a:r>
              <a:rPr lang="en-GB" altLang="en-US" sz="2800" dirty="0"/>
              <a:t>Syntax and constructs</a:t>
            </a:r>
            <a:endParaRPr lang="en-US" altLang="en-US" sz="2800" dirty="0"/>
          </a:p>
          <a:p>
            <a:pPr>
              <a:defRPr/>
            </a:pPr>
            <a:r>
              <a:rPr lang="en-GB" altLang="en-US" sz="2800" dirty="0"/>
              <a:t>Conditions and Loops</a:t>
            </a:r>
          </a:p>
          <a:p>
            <a:pPr>
              <a:defRPr/>
            </a:pPr>
            <a:r>
              <a:rPr lang="en-GB" altLang="en-US" sz="2800" dirty="0"/>
              <a:t>For more on PL/SQL read chapters 10-14 of </a:t>
            </a:r>
          </a:p>
          <a:p>
            <a:pPr marL="0" indent="0">
              <a:buFontTx/>
              <a:buNone/>
              <a:defRPr/>
            </a:pPr>
            <a:r>
              <a:rPr lang="en-GB" altLang="en-US" sz="2800" dirty="0"/>
              <a:t>	Database Systems Using Oracle A simplified 	guide to SQL and PL/SQL 2</a:t>
            </a:r>
            <a:r>
              <a:rPr lang="en-GB" altLang="en-US" sz="2800" baseline="30000" dirty="0"/>
              <a:t>nd</a:t>
            </a:r>
            <a:r>
              <a:rPr lang="en-GB" altLang="en-US" sz="2800" dirty="0"/>
              <a:t> Edition </a:t>
            </a:r>
          </a:p>
          <a:p>
            <a:pPr marL="0" indent="0">
              <a:buFontTx/>
              <a:buNone/>
              <a:defRPr/>
            </a:pPr>
            <a:r>
              <a:rPr lang="en-GB" altLang="en-US" sz="2800" dirty="0"/>
              <a:t>	by </a:t>
            </a:r>
            <a:r>
              <a:rPr lang="en-GB" altLang="en-US" sz="2800" dirty="0" err="1"/>
              <a:t>Nilesh</a:t>
            </a:r>
            <a:r>
              <a:rPr lang="en-GB" altLang="en-US" sz="2800" dirty="0"/>
              <a:t> Shah</a:t>
            </a:r>
          </a:p>
          <a:p>
            <a:pPr>
              <a:buFontTx/>
              <a:buNone/>
              <a:defRPr/>
            </a:pPr>
            <a:endParaRPr lang="en-GB" altLang="en-US" sz="2800" dirty="0">
              <a:solidFill>
                <a:srgbClr val="FF3300"/>
              </a:solidFill>
            </a:endParaRPr>
          </a:p>
          <a:p>
            <a:pPr>
              <a:buFontTx/>
              <a:buNone/>
              <a:defRPr/>
            </a:pPr>
            <a:endParaRPr lang="en-GB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8279F-D3CC-41E9-9025-1BDA98B5132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2075" tIns="46038" rIns="92075" bIns="46038" anchor="t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>
                <a:solidFill>
                  <a:srgbClr val="008000"/>
                </a:solidFill>
              </a:rPr>
              <a:t>SELECT Statements </a:t>
            </a:r>
            <a:endParaRPr lang="en-US" altLang="en-US" dirty="0">
              <a:solidFill>
                <a:srgbClr val="008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90600" y="4648200"/>
            <a:ext cx="7385050" cy="171803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2075" tIns="46038" rIns="92075" bIns="46038">
            <a:sp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400" dirty="0"/>
              <a:t>INTO clause is required.</a:t>
            </a:r>
          </a:p>
          <a:p>
            <a:pPr fontAlgn="auto">
              <a:spcAft>
                <a:spcPts val="0"/>
              </a:spcAft>
            </a:pPr>
            <a:r>
              <a:rPr lang="en-US" altLang="en-US" sz="2400" dirty="0"/>
              <a:t>Query must return exactly one row.</a:t>
            </a:r>
          </a:p>
          <a:p>
            <a:pPr fontAlgn="auto">
              <a:spcAft>
                <a:spcPts val="0"/>
              </a:spcAft>
            </a:pPr>
            <a:r>
              <a:rPr lang="en-US" altLang="en-US" sz="2400" dirty="0"/>
              <a:t>Otherwise, a NO_DATA_FOUND or TOO_MANY_ROWS exception is thrown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blackWhite">
          <a:xfrm>
            <a:off x="990600" y="1192394"/>
            <a:ext cx="6819448" cy="3569311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rtl="0">
              <a:lnSpc>
                <a:spcPct val="7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DECLARE</a:t>
            </a:r>
          </a:p>
          <a:p>
            <a:pPr rtl="0">
              <a:lnSpc>
                <a:spcPct val="5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v_sname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 VARCHAR2(10);</a:t>
            </a:r>
          </a:p>
          <a:p>
            <a:pPr rtl="0">
              <a:lnSpc>
                <a:spcPct val="5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v_rating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 NUMBER(3);</a:t>
            </a:r>
          </a:p>
          <a:p>
            <a:pPr rtl="0">
              <a:lnSpc>
                <a:spcPct val="5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pPr rtl="0">
              <a:lnSpc>
                <a:spcPct val="5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SELECT	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sname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rating</a:t>
            </a:r>
          </a:p>
          <a:p>
            <a:pPr rtl="0">
              <a:lnSpc>
                <a:spcPct val="5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INTO	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v_sname</a:t>
            </a:r>
            <a:r>
              <a:rPr lang="en-US" altLang="en-US" sz="2400" b="1" dirty="0">
                <a:latin typeface="Courier New" panose="02070309020205020404" pitchFamily="49" charset="0"/>
              </a:rPr>
              <a:t>,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v_rating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rtl="0">
              <a:lnSpc>
                <a:spcPct val="5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FROM	Sailors</a:t>
            </a:r>
          </a:p>
          <a:p>
            <a:pPr rtl="0">
              <a:lnSpc>
                <a:spcPct val="5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WHERE	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sid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'112';   </a:t>
            </a:r>
          </a:p>
          <a:p>
            <a:pPr rtl="0">
              <a:lnSpc>
                <a:spcPct val="5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END;</a:t>
            </a:r>
          </a:p>
          <a:p>
            <a:pPr rtl="0">
              <a:lnSpc>
                <a:spcPct val="5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147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47888"/>
            <a:ext cx="8229600" cy="3779837"/>
          </a:xfrm>
          <a:prstGeom prst="rect">
            <a:avLst/>
          </a:prstGeom>
          <a:solidFill>
            <a:srgbClr val="777777"/>
          </a:solidFill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PL/SQL conditions and loops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PL/SQL -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348880"/>
            <a:ext cx="7620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3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PL/SQL - Selection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 dirty="0">
                <a:solidFill>
                  <a:srgbClr val="0033CC"/>
                </a:solidFill>
              </a:rPr>
              <a:t>IF condition THEN</a:t>
            </a:r>
          </a:p>
          <a:p>
            <a:pPr>
              <a:buFontTx/>
              <a:buNone/>
            </a:pPr>
            <a:r>
              <a:rPr lang="en-GB" altLang="en-US" dirty="0">
                <a:solidFill>
                  <a:srgbClr val="0033CC"/>
                </a:solidFill>
              </a:rPr>
              <a:t>   sequence_of_statements1</a:t>
            </a:r>
          </a:p>
          <a:p>
            <a:pPr>
              <a:buFontTx/>
              <a:buNone/>
            </a:pPr>
            <a:r>
              <a:rPr lang="en-GB" altLang="en-US" dirty="0">
                <a:solidFill>
                  <a:srgbClr val="0033CC"/>
                </a:solidFill>
              </a:rPr>
              <a:t>ELSE</a:t>
            </a:r>
          </a:p>
          <a:p>
            <a:pPr>
              <a:buFontTx/>
              <a:buNone/>
            </a:pPr>
            <a:r>
              <a:rPr lang="en-GB" altLang="en-US" dirty="0">
                <a:solidFill>
                  <a:srgbClr val="0033CC"/>
                </a:solidFill>
              </a:rPr>
              <a:t>   sequence_of_statements2</a:t>
            </a:r>
          </a:p>
          <a:p>
            <a:pPr>
              <a:buFontTx/>
              <a:buNone/>
            </a:pPr>
            <a:r>
              <a:rPr lang="en-GB" altLang="en-US" dirty="0">
                <a:solidFill>
                  <a:srgbClr val="0033CC"/>
                </a:solidFill>
              </a:rPr>
              <a:t>END IF;</a:t>
            </a:r>
          </a:p>
          <a:p>
            <a:endParaRPr lang="en-GB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16" y="4365104"/>
            <a:ext cx="8928991" cy="20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4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PL/SQL - Selection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544" y="1916832"/>
            <a:ext cx="80010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4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rgbClr val="0066FF"/>
                </a:solidFill>
              </a:rPr>
              <a:t>Nested conditions: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8279F-D3CC-41E9-9025-1BDA98B5132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/>
              <a:t>If &lt;</a:t>
            </a:r>
            <a:r>
              <a:rPr lang="en-US" altLang="en-US" dirty="0" err="1"/>
              <a:t>cond</a:t>
            </a:r>
            <a:r>
              <a:rPr lang="en-US" altLang="en-US" dirty="0"/>
              <a:t>&gt;</a:t>
            </a:r>
          </a:p>
          <a:p>
            <a:pPr>
              <a:buNone/>
            </a:pPr>
            <a:r>
              <a:rPr lang="en-US" altLang="en-US" dirty="0"/>
              <a:t>    then </a:t>
            </a:r>
          </a:p>
          <a:p>
            <a:pPr>
              <a:buNone/>
            </a:pPr>
            <a:r>
              <a:rPr lang="en-US" altLang="en-US" dirty="0"/>
              <a:t>       if &lt;cond2&gt;</a:t>
            </a:r>
          </a:p>
          <a:p>
            <a:pPr>
              <a:buNone/>
            </a:pPr>
            <a:r>
              <a:rPr lang="en-US" altLang="en-US" dirty="0"/>
              <a:t>          then   </a:t>
            </a:r>
          </a:p>
          <a:p>
            <a:pPr>
              <a:buNone/>
            </a:pPr>
            <a:r>
              <a:rPr lang="en-US" altLang="en-US" dirty="0"/>
              <a:t>            &lt;command1&gt;</a:t>
            </a:r>
          </a:p>
          <a:p>
            <a:pPr>
              <a:buNone/>
            </a:pPr>
            <a:r>
              <a:rPr lang="en-US" altLang="en-US" dirty="0"/>
              <a:t>        end if;</a:t>
            </a:r>
          </a:p>
          <a:p>
            <a:pPr>
              <a:buNone/>
            </a:pPr>
            <a:r>
              <a:rPr lang="en-US" altLang="en-US" dirty="0"/>
              <a:t>  else &lt;command2&gt;</a:t>
            </a:r>
          </a:p>
          <a:p>
            <a:pPr>
              <a:buNone/>
            </a:pPr>
            <a:r>
              <a:rPr lang="en-US" altLang="en-US" dirty="0"/>
              <a:t>  end if;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6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8279F-D3CC-41E9-9025-1BDA98B5132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1026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2075" tIns="46038" rIns="92075" bIns="46038" anchor="t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>
                <a:solidFill>
                  <a:srgbClr val="008000"/>
                </a:solidFill>
              </a:rPr>
              <a:t>IF-THEN-ELSIF Statements</a:t>
            </a:r>
            <a:endParaRPr lang="en-US" altLang="en-US" dirty="0">
              <a:solidFill>
                <a:srgbClr val="008000"/>
              </a:solidFill>
            </a:endParaRPr>
          </a:p>
        </p:txBody>
      </p:sp>
      <p:sp>
        <p:nvSpPr>
          <p:cNvPr id="6" name="Rectangle 1027"/>
          <p:cNvSpPr>
            <a:spLocks noChangeArrowheads="1"/>
          </p:cNvSpPr>
          <p:nvPr/>
        </p:nvSpPr>
        <p:spPr bwMode="blackWhite">
          <a:xfrm>
            <a:off x="965200" y="1981200"/>
            <a:ext cx="6962775" cy="3338513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algn="r" rtl="1">
              <a:spcBef>
                <a:spcPct val="20000"/>
              </a:spcBef>
              <a:buChar char="•"/>
              <a:tabLst>
                <a:tab pos="1200150" algn="l"/>
                <a:tab pos="1658938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tabLst>
                <a:tab pos="1200150" algn="l"/>
                <a:tab pos="165893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tabLst>
                <a:tab pos="1200150" algn="l"/>
                <a:tab pos="16589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00150" algn="l"/>
                <a:tab pos="16589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. . 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rating &gt; 7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v_message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:= 'You are great';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ELSIF rating &gt;= 5 THEN             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v_message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:= 'Not bad';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v_message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:= 'Pretty bad';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383340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4667</TotalTime>
  <Words>970</Words>
  <Application>Microsoft Macintosh PowerPoint</Application>
  <PresentationFormat>On-screen Show (4:3)</PresentationFormat>
  <Paragraphs>218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Comic Sans MS</vt:lpstr>
      <vt:lpstr>Courier New</vt:lpstr>
      <vt:lpstr>Georgia</vt:lpstr>
      <vt:lpstr>Times New Roman</vt:lpstr>
      <vt:lpstr>Wingdings</vt:lpstr>
      <vt:lpstr>Wingdings 2</vt:lpstr>
      <vt:lpstr>Civic</vt:lpstr>
      <vt:lpstr>PowerPoint Presentation</vt:lpstr>
      <vt:lpstr>PL/SQL</vt:lpstr>
      <vt:lpstr>PowerPoint Presentation</vt:lpstr>
      <vt:lpstr>PL/SQL conditions and loops</vt:lpstr>
      <vt:lpstr>PL/SQL - Selection</vt:lpstr>
      <vt:lpstr>PL/SQL - Selection</vt:lpstr>
      <vt:lpstr>PL/SQL - Selection</vt:lpstr>
      <vt:lpstr>Nested conditions:</vt:lpstr>
      <vt:lpstr>PowerPoint Presentation</vt:lpstr>
      <vt:lpstr>Suppose we have the following table:</vt:lpstr>
      <vt:lpstr>Solution</vt:lpstr>
      <vt:lpstr>PL/SQL - Iteration</vt:lpstr>
      <vt:lpstr>PL/SQL - Iteration</vt:lpstr>
      <vt:lpstr>PL/SQL - Iteration</vt:lpstr>
      <vt:lpstr>Loops: Simple Loop </vt:lpstr>
      <vt:lpstr>PL/SQL - Iteration</vt:lpstr>
      <vt:lpstr>PL/SQL - Iteration</vt:lpstr>
      <vt:lpstr>Loops: WHILE Loop</vt:lpstr>
      <vt:lpstr>PL/SQL - Iteration</vt:lpstr>
      <vt:lpstr>Loops: FOR Loop</vt:lpstr>
      <vt:lpstr>PL/SQL - Iteration</vt:lpstr>
      <vt:lpstr>PL/SQL -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Development</dc:title>
  <dc:creator>lmu</dc:creator>
  <cp:lastModifiedBy>nkc33945@gmail.com</cp:lastModifiedBy>
  <cp:revision>288</cp:revision>
  <cp:lastPrinted>2015-10-19T07:29:50Z</cp:lastPrinted>
  <dcterms:created xsi:type="dcterms:W3CDTF">2000-02-08T14:11:36Z</dcterms:created>
  <dcterms:modified xsi:type="dcterms:W3CDTF">2022-11-12T04:50:55Z</dcterms:modified>
</cp:coreProperties>
</file>