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00" r:id="rId3"/>
    <p:sldId id="265" r:id="rId4"/>
    <p:sldId id="266" r:id="rId5"/>
    <p:sldId id="267" r:id="rId6"/>
    <p:sldId id="301" r:id="rId7"/>
    <p:sldId id="302" r:id="rId8"/>
    <p:sldId id="273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4" r:id="rId17"/>
    <p:sldId id="275" r:id="rId18"/>
    <p:sldId id="276" r:id="rId19"/>
    <p:sldId id="277" r:id="rId20"/>
    <p:sldId id="278" r:id="rId21"/>
    <p:sldId id="279" r:id="rId22"/>
    <p:sldId id="290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6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5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2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Oracle PL/SQL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MIS480 	ADVANCED DATABASE 	4</a:t>
            </a:r>
          </a:p>
        </p:txBody>
      </p:sp>
    </p:spTree>
    <p:extLst>
      <p:ext uri="{BB962C8B-B14F-4D97-AF65-F5344CB8AC3E}">
        <p14:creationId xmlns:p14="http://schemas.microsoft.com/office/powerpoint/2010/main" val="17737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sz="2800" dirty="0">
                <a:solidFill>
                  <a:schemeClr val="tx2"/>
                </a:solidFill>
              </a:rPr>
              <a:t>CURSOR </a:t>
            </a:r>
            <a:r>
              <a:rPr lang="en-US" altLang="en-US" sz="2800" dirty="0" err="1">
                <a:solidFill>
                  <a:schemeClr val="tx2"/>
                </a:solidFill>
              </a:rPr>
              <a:t>CursorName</a:t>
            </a:r>
            <a:r>
              <a:rPr lang="en-US" altLang="en-US" sz="2800" dirty="0">
                <a:solidFill>
                  <a:schemeClr val="tx2"/>
                </a:solidFill>
              </a:rPr>
              <a:t> IS </a:t>
            </a:r>
            <a:r>
              <a:rPr lang="en-US" altLang="en-US" sz="2800" dirty="0" err="1">
                <a:solidFill>
                  <a:schemeClr val="tx2"/>
                </a:solidFill>
              </a:rPr>
              <a:t>SelectStatement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en-US" dirty="0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dirty="0"/>
              <a:t>	</a:t>
            </a:r>
            <a:r>
              <a:rPr lang="en-US" altLang="en-US" sz="2800" dirty="0">
                <a:solidFill>
                  <a:schemeClr val="tx2"/>
                </a:solidFill>
              </a:rPr>
              <a:t>OPEN </a:t>
            </a:r>
            <a:r>
              <a:rPr lang="en-US" altLang="en-US" sz="2800" dirty="0" err="1">
                <a:solidFill>
                  <a:schemeClr val="tx2"/>
                </a:solidFill>
              </a:rPr>
              <a:t>CursorName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  <a:r>
              <a:rPr lang="en-US" altLang="en-US" dirty="0"/>
              <a:t> </a:t>
            </a:r>
          </a:p>
          <a:p>
            <a:pPr eaLnBrk="1" hangingPunct="1">
              <a:defRPr/>
            </a:pPr>
            <a:r>
              <a:rPr lang="en-US" altLang="en-US" dirty="0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dirty="0"/>
              <a:t>	</a:t>
            </a:r>
            <a:r>
              <a:rPr lang="en-US" altLang="en-US" sz="2800" dirty="0">
                <a:solidFill>
                  <a:schemeClr val="tx2"/>
                </a:solidFill>
              </a:rPr>
              <a:t>FETCH </a:t>
            </a:r>
            <a:r>
              <a:rPr lang="en-US" altLang="en-US" sz="2800" dirty="0" err="1">
                <a:solidFill>
                  <a:schemeClr val="tx2"/>
                </a:solidFill>
              </a:rPr>
              <a:t>CursorName</a:t>
            </a:r>
            <a:r>
              <a:rPr lang="en-US" altLang="en-US" sz="2800" dirty="0">
                <a:solidFill>
                  <a:schemeClr val="tx2"/>
                </a:solidFill>
              </a:rPr>
              <a:t> INTO </a:t>
            </a:r>
            <a:r>
              <a:rPr lang="en-US" altLang="en-US" sz="2800" dirty="0" err="1">
                <a:solidFill>
                  <a:schemeClr val="tx2"/>
                </a:solidFill>
              </a:rPr>
              <a:t>RowVariables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00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z="280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VarName CursorName%ROWTYPE;</a:t>
            </a: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CLOSE CursorName;</a:t>
            </a:r>
          </a:p>
        </p:txBody>
      </p:sp>
    </p:spTree>
    <p:extLst>
      <p:ext uri="{BB962C8B-B14F-4D97-AF65-F5344CB8AC3E}">
        <p14:creationId xmlns:p14="http://schemas.microsoft.com/office/powerpoint/2010/main" val="362372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883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dirty="0" err="1"/>
              <a:t>CursorName%ROWCOUNT</a:t>
            </a:r>
            <a:r>
              <a:rPr lang="en-US" altLang="en-US" b="1" dirty="0"/>
              <a:t>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dirty="0" err="1"/>
              <a:t>CursorName%FOUND</a:t>
            </a:r>
            <a:r>
              <a:rPr lang="en-US" altLang="en-US" b="1" dirty="0"/>
              <a:t>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dirty="0" err="1"/>
              <a:t>CursorName%NOTFOUND</a:t>
            </a:r>
            <a:r>
              <a:rPr lang="en-US" altLang="en-US" b="1" dirty="0"/>
              <a:t> – True if Fetch Goes Past Last Row</a:t>
            </a:r>
          </a:p>
        </p:txBody>
      </p:sp>
    </p:spTree>
    <p:extLst>
      <p:ext uri="{BB962C8B-B14F-4D97-AF65-F5344CB8AC3E}">
        <p14:creationId xmlns:p14="http://schemas.microsoft.com/office/powerpoint/2010/main" val="378819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 dirty="0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 dirty="0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 dirty="0"/>
              <a:t>Requires %ROWTYPE Variable</a:t>
            </a:r>
          </a:p>
        </p:txBody>
      </p:sp>
    </p:spTree>
    <p:extLst>
      <p:ext uri="{BB962C8B-B14F-4D97-AF65-F5344CB8AC3E}">
        <p14:creationId xmlns:p14="http://schemas.microsoft.com/office/powerpoint/2010/main" val="335783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Stored Procedures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Run a procedure with the PL/SQL EXECUTE command</a:t>
            </a:r>
          </a:p>
          <a:p>
            <a:pPr eaLnBrk="1" hangingPunct="1">
              <a:defRPr/>
            </a:pPr>
            <a:r>
              <a:rPr lang="en-US" altLang="en-US"/>
              <a:t>Parameters are enclosed in parentheses</a:t>
            </a:r>
          </a:p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Stored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Like a procedure except they return a single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Associated with a particular table</a:t>
            </a:r>
          </a:p>
          <a:p>
            <a:pPr eaLnBrk="1" hangingPunct="1">
              <a:defRPr/>
            </a:pPr>
            <a:r>
              <a:rPr lang="en-US" altLang="en-US"/>
              <a:t>Automatically executed when a particular event occurs</a:t>
            </a:r>
          </a:p>
          <a:p>
            <a:pPr lvl="1" eaLnBrk="1" hangingPunct="1">
              <a:defRPr/>
            </a:pPr>
            <a:r>
              <a:rPr lang="en-US" altLang="en-US"/>
              <a:t>Insert</a:t>
            </a:r>
          </a:p>
          <a:p>
            <a:pPr lvl="1" eaLnBrk="1" hangingPunct="1">
              <a:defRPr/>
            </a:pPr>
            <a:r>
              <a:rPr lang="en-US" altLang="en-US"/>
              <a:t>Update</a:t>
            </a:r>
          </a:p>
          <a:p>
            <a:pPr lvl="1" eaLnBrk="1" hangingPunct="1">
              <a:defRPr/>
            </a:pPr>
            <a:r>
              <a:rPr lang="en-US" altLang="en-US"/>
              <a:t>Delete</a:t>
            </a:r>
          </a:p>
          <a:p>
            <a:pPr lvl="1" eaLnBrk="1" hangingPunct="1">
              <a:defRPr/>
            </a:pPr>
            <a:r>
              <a:rPr lang="en-US" altLang="en-US"/>
              <a:t>Others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 vs. Procedures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Procedures are </a:t>
            </a:r>
            <a:r>
              <a:rPr lang="en-US" altLang="en-US">
                <a:solidFill>
                  <a:srgbClr val="FF0000"/>
                </a:solidFill>
              </a:rPr>
              <a:t>explicitly</a:t>
            </a:r>
            <a:r>
              <a:rPr lang="en-US" altLang="en-US"/>
              <a:t> executed by a user or application</a:t>
            </a:r>
          </a:p>
          <a:p>
            <a:pPr eaLnBrk="1" hangingPunct="1">
              <a:defRPr/>
            </a:pPr>
            <a:r>
              <a:rPr lang="en-US" altLang="en-US"/>
              <a:t>Triggers are </a:t>
            </a:r>
            <a:r>
              <a:rPr lang="en-US" altLang="en-US">
                <a:solidFill>
                  <a:srgbClr val="FF0000"/>
                </a:solidFill>
              </a:rPr>
              <a:t>implicitly</a:t>
            </a:r>
            <a:r>
              <a:rPr lang="en-US" altLang="en-US"/>
              <a:t> executed (fired) when the triggering event occurs</a:t>
            </a:r>
          </a:p>
          <a:p>
            <a:pPr eaLnBrk="1" hangingPunct="1">
              <a:defRPr/>
            </a:pPr>
            <a:r>
              <a:rPr lang="en-US" altLang="en-US"/>
              <a:t>Triggers should not be used as a lazy way to invoke a procedure as they are fired </a:t>
            </a:r>
            <a:r>
              <a:rPr lang="en-US" altLang="en-US" u="sng"/>
              <a:t>every</a:t>
            </a:r>
            <a:r>
              <a:rPr lang="en-US" altLang="en-US"/>
              <a:t> time the event occurs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Trapping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Here we define the actions that should happen when an exception is thrown.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When handling an exception, consider performing a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9248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trigger specification</a:t>
            </a:r>
            <a:r>
              <a:rPr lang="en-US" altLang="en-US"/>
              <a:t> names the trigger and indicates when it will fire</a:t>
            </a:r>
          </a:p>
          <a:p>
            <a:pPr eaLnBrk="1" hangingPunct="1">
              <a:defRPr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trigger body</a:t>
            </a:r>
            <a:r>
              <a:rPr lang="en-US" altLang="en-US"/>
              <a:t> contains the PL/SQL code to accomplish whatever task(s) need to be performed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077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 Timing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 triggers timing has to be specified first</a:t>
            </a:r>
          </a:p>
          <a:p>
            <a:pPr lvl="1" eaLnBrk="1" hangingPunct="1">
              <a:defRPr/>
            </a:pPr>
            <a:r>
              <a:rPr lang="en-US" altLang="en-US"/>
              <a:t>Before (most common)</a:t>
            </a:r>
          </a:p>
          <a:p>
            <a:pPr lvl="2" eaLnBrk="1" hangingPunct="1">
              <a:defRPr/>
            </a:pPr>
            <a:r>
              <a:rPr lang="en-US" altLang="en-US"/>
              <a:t>Trigger should be fired before the operation</a:t>
            </a:r>
          </a:p>
          <a:p>
            <a:pPr lvl="3" eaLnBrk="1" hangingPunct="1">
              <a:defRPr/>
            </a:pPr>
            <a:r>
              <a:rPr lang="en-US" altLang="en-US"/>
              <a:t>i.e. before an insert</a:t>
            </a:r>
          </a:p>
          <a:p>
            <a:pPr lvl="1" eaLnBrk="1" hangingPunct="1">
              <a:defRPr/>
            </a:pPr>
            <a:r>
              <a:rPr lang="en-US" altLang="en-US"/>
              <a:t>After</a:t>
            </a:r>
          </a:p>
          <a:p>
            <a:pPr lvl="2" eaLnBrk="1" hangingPunct="1">
              <a:defRPr/>
            </a:pPr>
            <a:r>
              <a:rPr lang="en-US" altLang="en-US"/>
              <a:t>Trigger should be fired after the operation</a:t>
            </a:r>
          </a:p>
          <a:p>
            <a:pPr lvl="3" eaLnBrk="1" hangingPunct="1">
              <a:defRPr/>
            </a:pPr>
            <a:r>
              <a:rPr lang="en-US" altLang="en-US"/>
              <a:t>i.e. after a delete is performed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 Events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Three types of events are available</a:t>
            </a:r>
          </a:p>
          <a:p>
            <a:pPr lvl="1" eaLnBrk="1" hangingPunct="1">
              <a:defRPr/>
            </a:pPr>
            <a:r>
              <a:rPr lang="en-US" altLang="en-US"/>
              <a:t>DML events</a:t>
            </a:r>
          </a:p>
          <a:p>
            <a:pPr lvl="1" eaLnBrk="1" hangingPunct="1">
              <a:defRPr/>
            </a:pPr>
            <a:r>
              <a:rPr lang="en-US" altLang="en-US"/>
              <a:t>DDL events</a:t>
            </a:r>
          </a:p>
          <a:p>
            <a:pPr lvl="1" eaLnBrk="1" hangingPunct="1">
              <a:defRPr/>
            </a:pPr>
            <a:r>
              <a:rPr lang="en-US" altLang="en-US"/>
              <a:t>Database events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DML Events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Changes to data in a table</a:t>
            </a:r>
          </a:p>
          <a:p>
            <a:pPr lvl="1" eaLnBrk="1" hangingPunct="1">
              <a:defRPr/>
            </a:pPr>
            <a:r>
              <a:rPr lang="en-US" altLang="en-US"/>
              <a:t>Insert</a:t>
            </a:r>
          </a:p>
          <a:p>
            <a:pPr lvl="1" eaLnBrk="1" hangingPunct="1">
              <a:defRPr/>
            </a:pPr>
            <a:r>
              <a:rPr lang="en-US" altLang="en-US"/>
              <a:t>Update</a:t>
            </a:r>
          </a:p>
          <a:p>
            <a:pPr lvl="1" eaLnBrk="1" hangingPunct="1">
              <a:defRPr/>
            </a:pPr>
            <a:r>
              <a:rPr lang="en-US" altLang="en-US"/>
              <a:t>Delete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DDL Events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Changes to the definition of objects</a:t>
            </a:r>
          </a:p>
          <a:p>
            <a:pPr lvl="1" eaLnBrk="1" hangingPunct="1">
              <a:defRPr/>
            </a:pPr>
            <a:r>
              <a:rPr lang="en-US" altLang="en-US"/>
              <a:t>Tables</a:t>
            </a:r>
          </a:p>
          <a:p>
            <a:pPr lvl="1" eaLnBrk="1" hangingPunct="1">
              <a:defRPr/>
            </a:pPr>
            <a:r>
              <a:rPr lang="en-US" altLang="en-US"/>
              <a:t>Indexes</a:t>
            </a:r>
          </a:p>
          <a:p>
            <a:pPr lvl="1" eaLnBrk="1" hangingPunct="1">
              <a:defRPr/>
            </a:pPr>
            <a:r>
              <a:rPr lang="en-US" altLang="en-US"/>
              <a:t>Procedures</a:t>
            </a:r>
          </a:p>
          <a:p>
            <a:pPr lvl="1" eaLnBrk="1" hangingPunct="1">
              <a:defRPr/>
            </a:pPr>
            <a:r>
              <a:rPr lang="en-US" altLang="en-US"/>
              <a:t>Functions</a:t>
            </a:r>
          </a:p>
          <a:p>
            <a:pPr lvl="1" eaLnBrk="1" hangingPunct="1">
              <a:defRPr/>
            </a:pPr>
            <a:r>
              <a:rPr lang="en-US" altLang="en-US"/>
              <a:t>Others</a:t>
            </a:r>
          </a:p>
          <a:p>
            <a:pPr lvl="2" eaLnBrk="1" hangingPunct="1">
              <a:defRPr/>
            </a:pPr>
            <a:r>
              <a:rPr lang="en-US" altLang="en-US"/>
              <a:t>Include CREATE, ALTER and DROP statements on these objects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Database Events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Server Errors</a:t>
            </a:r>
          </a:p>
          <a:p>
            <a:pPr eaLnBrk="1" hangingPunct="1">
              <a:defRPr/>
            </a:pPr>
            <a:r>
              <a:rPr lang="en-US" altLang="en-US"/>
              <a:t>Users Log On or Off</a:t>
            </a:r>
          </a:p>
          <a:p>
            <a:pPr eaLnBrk="1" hangingPunct="1">
              <a:defRPr/>
            </a:pPr>
            <a:r>
              <a:rPr lang="en-US" altLang="en-US"/>
              <a:t>Database Started or Stopped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 DML Events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Can specify one or more events in the specification</a:t>
            </a:r>
          </a:p>
          <a:p>
            <a:pPr lvl="1" eaLnBrk="1" hangingPunct="1">
              <a:defRPr/>
            </a:pPr>
            <a:r>
              <a:rPr lang="en-US" altLang="en-US" dirty="0"/>
              <a:t>i.e. INSERT OR UPDATE OR DELETE</a:t>
            </a:r>
          </a:p>
          <a:p>
            <a:pPr eaLnBrk="1" hangingPunct="1">
              <a:defRPr/>
            </a:pPr>
            <a:r>
              <a:rPr lang="en-US" altLang="en-US" dirty="0"/>
              <a:t>Can specify one or more columns to be associated with a type of event</a:t>
            </a:r>
          </a:p>
          <a:p>
            <a:pPr lvl="1" eaLnBrk="1" hangingPunct="1">
              <a:defRPr/>
            </a:pPr>
            <a:r>
              <a:rPr lang="en-US" altLang="en-US" dirty="0"/>
              <a:t>i.e. BEFORE UPDATE OF SID OR SNAME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 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next item in the trigger is the name of the table to be affected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Predefined Exceptions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INVALID_NUMBER (ORA-01722)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Attempted to store non-numeric data in a variable with a numeric data type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NO_DATA_FOUND (ORA-01403)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Query resulted in no rows being found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NOT_LOGGED_ON (ORA-01012)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Not currently connected to an Oracle database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TOO_MANY_ROWS (ORA-01422)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A SELECT INTO statement returned more than one row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 Level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Two levels for Triggers</a:t>
            </a:r>
          </a:p>
          <a:p>
            <a:pPr lvl="1" eaLnBrk="1" hangingPunct="1">
              <a:defRPr/>
            </a:pPr>
            <a:r>
              <a:rPr lang="en-US" altLang="en-US"/>
              <a:t>Row-level trigger</a:t>
            </a:r>
          </a:p>
          <a:p>
            <a:pPr lvl="2" eaLnBrk="1" hangingPunct="1">
              <a:defRPr/>
            </a:pPr>
            <a:r>
              <a:rPr lang="en-US" altLang="en-US"/>
              <a:t>Requires FOR EACH ROW clause</a:t>
            </a:r>
          </a:p>
          <a:p>
            <a:pPr lvl="3" eaLnBrk="1" hangingPunct="1">
              <a:defRPr/>
            </a:pPr>
            <a:r>
              <a:rPr lang="en-US" altLang="en-US"/>
              <a:t>If operation affects multiple rows, trigger fires once for each row affected</a:t>
            </a:r>
          </a:p>
          <a:p>
            <a:pPr lvl="1" eaLnBrk="1" hangingPunct="1">
              <a:defRPr/>
            </a:pPr>
            <a:r>
              <a:rPr lang="en-US" altLang="en-US"/>
              <a:t>Statement-level trigger</a:t>
            </a:r>
          </a:p>
          <a:p>
            <a:pPr lvl="1" eaLnBrk="1" hangingPunct="1">
              <a:defRPr/>
            </a:pPr>
            <a:r>
              <a:rPr lang="en-US" altLang="en-US"/>
              <a:t>DML triggers should be row-level</a:t>
            </a:r>
          </a:p>
          <a:p>
            <a:pPr lvl="1" eaLnBrk="1" hangingPunct="1">
              <a:defRPr/>
            </a:pPr>
            <a:r>
              <a:rPr lang="en-US" altLang="en-US"/>
              <a:t>DDL and Database triggers should not be row-level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Event Examples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76200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Conditions Available So Multiple Operations Can Be Dealt With In Same Trigger</a:t>
            </a:r>
          </a:p>
          <a:p>
            <a:pPr lvl="1" eaLnBrk="1" hangingPunct="1">
              <a:defRPr/>
            </a:pPr>
            <a:r>
              <a:rPr lang="en-US" altLang="en-US"/>
              <a:t>Inserting, Updating, Deleting</a:t>
            </a:r>
          </a:p>
          <a:p>
            <a:pPr eaLnBrk="1" hangingPunct="1">
              <a:defRPr/>
            </a:pPr>
            <a:r>
              <a:rPr lang="en-US" altLang="en-US"/>
              <a:t>Column Prefixes Allow Identification Of Value Changes</a:t>
            </a:r>
          </a:p>
          <a:p>
            <a:pPr lvl="1" eaLnBrk="1" hangingPunct="1">
              <a:defRPr/>
            </a:pPr>
            <a:r>
              <a:rPr lang="en-US" altLang="en-US"/>
              <a:t>New, Old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Triggers Exceptions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EXCEPTION Data Type Allows Custom Exceptions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RAISE Allows An Exception To Be Manually Occur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RAISE_APPLICATION_ERROR Allows Termination Using A Custom Error Message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Must Be Between -20000 and -20999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Message Can Be Up to 512 Bytes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/>
              <a:t>Implicit – Automatically Created When a Query or Manipulation is for a Single Row</a:t>
            </a:r>
          </a:p>
          <a:p>
            <a:pPr lvl="1" eaLnBrk="1" hangingPunct="1">
              <a:defRPr/>
            </a:pPr>
            <a:r>
              <a:rPr lang="en-US" altLang="en-US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/>
              <a:t>Creates a Unit of Storage Called a Result Set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MIS480 	ADVANCED DATABASE 	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z="2800">
                <a:solidFill>
                  <a:schemeClr val="tx2"/>
                </a:solidFill>
              </a:rPr>
              <a:t>CURSOR CursorName IS SelectStatement;</a:t>
            </a:r>
          </a:p>
          <a:p>
            <a:pPr eaLnBrk="1" hangingPunct="1">
              <a:defRPr/>
            </a:pPr>
            <a:r>
              <a:rPr lang="en-US" altLang="en-US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/>
              <a:t>	</a:t>
            </a:r>
            <a:r>
              <a:rPr lang="en-US" altLang="en-US" sz="2800">
                <a:solidFill>
                  <a:schemeClr val="tx2"/>
                </a:solidFill>
              </a:rPr>
              <a:t>OPEN CursorName;</a:t>
            </a:r>
            <a:r>
              <a:rPr lang="en-US" altLang="en-US"/>
              <a:t> </a:t>
            </a:r>
          </a:p>
          <a:p>
            <a:pPr eaLnBrk="1" hangingPunct="1">
              <a:defRPr/>
            </a:pPr>
            <a:r>
              <a:rPr lang="en-US" altLang="en-US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/>
              <a:t>	</a:t>
            </a:r>
            <a:r>
              <a:rPr lang="en-US" altLang="en-US" sz="2800">
                <a:solidFill>
                  <a:schemeClr val="tx2"/>
                </a:solidFill>
              </a:rPr>
              <a:t>FETCH CursorName INTO RowVariables;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z="280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VarName CursorName%ROWTYPE;</a:t>
            </a: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CLOSE CursorName;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CursorName%ROWCOUNT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CursorName%FOUND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CursorName%NOTFOUND – True if Fetch Goes Past Last Row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Predefined Exceptions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b="1"/>
              <a:t>DUP_VALUE_ON_INDEX (ORA-00001</a:t>
            </a:r>
            <a:r>
              <a:rPr lang="en-US" altLang="en-US" sz="2800"/>
              <a:t>)</a:t>
            </a:r>
          </a:p>
          <a:p>
            <a:pPr lvl="1" eaLnBrk="1" hangingPunct="1">
              <a:defRPr/>
            </a:pPr>
            <a:r>
              <a:rPr lang="en-US" altLang="en-US" sz="2400" b="1"/>
              <a:t>Value inserted for a primary key is not unique</a:t>
            </a:r>
            <a:r>
              <a:rPr lang="en-US" altLang="en-US" sz="2400"/>
              <a:t> </a:t>
            </a:r>
          </a:p>
          <a:p>
            <a:pPr eaLnBrk="1" hangingPunct="1">
              <a:defRPr/>
            </a:pPr>
            <a:r>
              <a:rPr lang="en-US" altLang="en-US" sz="2800" b="1"/>
              <a:t>VALUE_ERROR</a:t>
            </a:r>
            <a:r>
              <a:rPr lang="en-US" altLang="en-US" sz="2800"/>
              <a:t> (</a:t>
            </a:r>
            <a:r>
              <a:rPr lang="en-US" altLang="en-US" sz="2800" b="1"/>
              <a:t>ORA-06502</a:t>
            </a:r>
            <a:r>
              <a:rPr lang="en-US" altLang="en-US" sz="2800"/>
              <a:t>)</a:t>
            </a:r>
          </a:p>
          <a:p>
            <a:pPr lvl="1" eaLnBrk="1" hangingPunct="1">
              <a:defRPr/>
            </a:pPr>
            <a:r>
              <a:rPr lang="en-US" altLang="en-US" sz="2400" b="1"/>
              <a:t>The value being placed in a variable is the wrong length or data type</a:t>
            </a:r>
            <a:r>
              <a:rPr lang="en-US" altLang="en-US" sz="2400"/>
              <a:t> </a:t>
            </a:r>
          </a:p>
          <a:p>
            <a:pPr eaLnBrk="1" hangingPunct="1">
              <a:defRPr/>
            </a:pPr>
            <a:r>
              <a:rPr lang="en-US" altLang="en-US" sz="2800" b="1"/>
              <a:t>ZERO_DIVIDE (ORA-01476)</a:t>
            </a:r>
          </a:p>
          <a:p>
            <a:pPr lvl="1" eaLnBrk="1" hangingPunct="1">
              <a:defRPr/>
            </a:pPr>
            <a:r>
              <a:rPr lang="en-US" altLang="en-US" sz="2400" b="1"/>
              <a:t>An attempt was made to divide a number by zero</a:t>
            </a:r>
            <a:r>
              <a:rPr lang="en-US" altLang="en-US" sz="2400"/>
              <a:t> </a:t>
            </a:r>
            <a:endParaRPr lang="en-US" altLang="en-US" sz="2400" b="1"/>
          </a:p>
          <a:p>
            <a:pPr lvl="1" eaLnBrk="1" hangingPunct="1">
              <a:buFontTx/>
              <a:buNone/>
              <a:defRPr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/>
              <a:t>Requires %ROWTYPE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Structure of Exception Section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7620000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298450"/>
            <a:ext cx="7572375" cy="6102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 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number_table%ROWTYPE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select * 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(1/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num_row.num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NO_DATA_FOUND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('No data!');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TOO_MANY_ROWS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('Too many!');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OTHERS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690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User-Defined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990600" y="1068648"/>
            <a:ext cx="7361238" cy="5800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 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e_number1  EXCEPTION;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NUMBER;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select count(*)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 THEN RAISE e_number1;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ELSE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END IF;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WHEN e_number1 THEN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('Count = 1');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73550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Stored Procedures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first line is called the </a:t>
            </a:r>
            <a:r>
              <a:rPr lang="en-US" altLang="en-US">
                <a:solidFill>
                  <a:srgbClr val="FF0000"/>
                </a:solidFill>
              </a:rPr>
              <a:t>Procedure Specification</a:t>
            </a:r>
          </a:p>
          <a:p>
            <a:pPr eaLnBrk="1" hangingPunct="1">
              <a:defRPr/>
            </a:pPr>
            <a:r>
              <a:rPr lang="en-US" altLang="en-US"/>
              <a:t>The remainder is the </a:t>
            </a:r>
            <a:r>
              <a:rPr lang="en-US" altLang="en-US">
                <a:solidFill>
                  <a:srgbClr val="FF0000"/>
                </a:solidFill>
              </a:rPr>
              <a:t>Procedure Body</a:t>
            </a:r>
          </a:p>
          <a:p>
            <a:pPr eaLnBrk="1" hangingPunct="1">
              <a:defRPr/>
            </a:pPr>
            <a:r>
              <a:rPr lang="en-US" altLang="en-US"/>
              <a:t>A procedure is compiled and loaded in the database as an object</a:t>
            </a:r>
          </a:p>
          <a:p>
            <a:pPr eaLnBrk="1" hangingPunct="1">
              <a:defRPr/>
            </a:pPr>
            <a:r>
              <a:rPr lang="en-US" altLang="en-US"/>
              <a:t>Procedures can have parameters passed to them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/>
              <a:t>Implicit – Automatically Created When a Query or Manipulation is for a Single Row</a:t>
            </a:r>
          </a:p>
          <a:p>
            <a:pPr lvl="1" eaLnBrk="1" hangingPunct="1">
              <a:defRPr/>
            </a:pPr>
            <a:r>
              <a:rPr lang="en-US" altLang="en-US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/>
              <a:t>Creates a Unit of Storage Called a Result Set</a:t>
            </a:r>
          </a:p>
        </p:txBody>
      </p:sp>
    </p:spTree>
    <p:extLst>
      <p:ext uri="{BB962C8B-B14F-4D97-AF65-F5344CB8AC3E}">
        <p14:creationId xmlns:p14="http://schemas.microsoft.com/office/powerpoint/2010/main" val="138492798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471</TotalTime>
  <Words>1372</Words>
  <Application>Microsoft Macintosh PowerPoint</Application>
  <PresentationFormat>On-screen Show (4:3)</PresentationFormat>
  <Paragraphs>233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 New</vt:lpstr>
      <vt:lpstr>Times New Roman</vt:lpstr>
      <vt:lpstr>Verdana</vt:lpstr>
      <vt:lpstr>Wingdings</vt:lpstr>
      <vt:lpstr>Globe</vt:lpstr>
      <vt:lpstr>Oracle PL/SQL</vt:lpstr>
      <vt:lpstr>Trapping Exceptions</vt:lpstr>
      <vt:lpstr>Predefined Exceptions</vt:lpstr>
      <vt:lpstr>Predefined Exceptions (cont.)</vt:lpstr>
      <vt:lpstr>Structure of Exception Section</vt:lpstr>
      <vt:lpstr>PowerPoint Presentation</vt:lpstr>
      <vt:lpstr>User-Defined Exception</vt:lpstr>
      <vt:lpstr>Stored Procedures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  <vt:lpstr>Stored Procedures</vt:lpstr>
      <vt:lpstr>Stored Functions</vt:lpstr>
      <vt:lpstr>Triggers</vt:lpstr>
      <vt:lpstr>Triggers vs. Procedures</vt:lpstr>
      <vt:lpstr>Triggers</vt:lpstr>
      <vt:lpstr>Triggers</vt:lpstr>
      <vt:lpstr>Triggers</vt:lpstr>
      <vt:lpstr>Triggers Timing</vt:lpstr>
      <vt:lpstr>Trigger Events</vt:lpstr>
      <vt:lpstr>DML Events</vt:lpstr>
      <vt:lpstr>DDL Events</vt:lpstr>
      <vt:lpstr>Database Events</vt:lpstr>
      <vt:lpstr>Trigger DML Events</vt:lpstr>
      <vt:lpstr>Table Name</vt:lpstr>
      <vt:lpstr>Trigger Level</vt:lpstr>
      <vt:lpstr>Event Examples</vt:lpstr>
      <vt:lpstr>Triggers</vt:lpstr>
      <vt:lpstr>Triggers Exceptions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</vt:vector>
  </TitlesOfParts>
  <Company>PSTCC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nkc33945@gmail.com</cp:lastModifiedBy>
  <cp:revision>13</cp:revision>
  <dcterms:created xsi:type="dcterms:W3CDTF">2003-11-18T21:02:00Z</dcterms:created>
  <dcterms:modified xsi:type="dcterms:W3CDTF">2022-11-12T06:59:08Z</dcterms:modified>
</cp:coreProperties>
</file>