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2"/>
  </p:notesMasterIdLst>
  <p:sldIdLst>
    <p:sldId id="294" r:id="rId2"/>
    <p:sldId id="311" r:id="rId3"/>
    <p:sldId id="312" r:id="rId4"/>
    <p:sldId id="313" r:id="rId5"/>
    <p:sldId id="314" r:id="rId6"/>
    <p:sldId id="315" r:id="rId7"/>
    <p:sldId id="258" r:id="rId8"/>
    <p:sldId id="259" r:id="rId9"/>
    <p:sldId id="260" r:id="rId10"/>
    <p:sldId id="261" r:id="rId11"/>
    <p:sldId id="317" r:id="rId12"/>
    <p:sldId id="318" r:id="rId13"/>
    <p:sldId id="262" r:id="rId14"/>
    <p:sldId id="263" r:id="rId15"/>
    <p:sldId id="265" r:id="rId16"/>
    <p:sldId id="288" r:id="rId17"/>
    <p:sldId id="289" r:id="rId18"/>
    <p:sldId id="267" r:id="rId19"/>
    <p:sldId id="269" r:id="rId20"/>
    <p:sldId id="271" r:id="rId21"/>
    <p:sldId id="272" r:id="rId22"/>
    <p:sldId id="273" r:id="rId23"/>
    <p:sldId id="274" r:id="rId24"/>
    <p:sldId id="275" r:id="rId25"/>
    <p:sldId id="277" r:id="rId26"/>
    <p:sldId id="278" r:id="rId27"/>
    <p:sldId id="281" r:id="rId28"/>
    <p:sldId id="319" r:id="rId29"/>
    <p:sldId id="282" r:id="rId30"/>
    <p:sldId id="284" r:id="rId3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2"/>
    <p:restoredTop sz="94771"/>
  </p:normalViewPr>
  <p:slideViewPr>
    <p:cSldViewPr>
      <p:cViewPr varScale="1">
        <p:scale>
          <a:sx n="153" d="100"/>
          <a:sy n="153" d="100"/>
        </p:scale>
        <p:origin x="228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p>
        </p:txBody>
      </p:sp>
      <p:sp>
        <p:nvSpPr>
          <p:cNvPr id="645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45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45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p>
        </p:txBody>
      </p:sp>
      <p:sp>
        <p:nvSpPr>
          <p:cNvPr id="645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25128AF9-D680-4E8C-BD4F-BBEB3308E4BD}" type="slidenum">
              <a:rPr lang="en-US"/>
              <a:pPr/>
              <a:t>‹#›</a:t>
            </a:fld>
            <a:endParaRPr lang="en-US"/>
          </a:p>
        </p:txBody>
      </p:sp>
    </p:spTree>
    <p:extLst>
      <p:ext uri="{BB962C8B-B14F-4D97-AF65-F5344CB8AC3E}">
        <p14:creationId xmlns:p14="http://schemas.microsoft.com/office/powerpoint/2010/main" val="31640919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484A08-9D77-4DC5-A2D4-5EACD853378D}" type="slidenum">
              <a:rPr lang="en-US"/>
              <a:pPr/>
              <a:t>1</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42730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1">
                <a:gamma/>
                <a:shade val="48627"/>
                <a:invGamma/>
              </a:schemeClr>
            </a:gs>
          </a:gsLst>
          <a:lin ang="2700000" scaled="1"/>
        </a:gradFill>
        <a:effectLst/>
      </p:bgPr>
    </p:bg>
    <p:spTree>
      <p:nvGrpSpPr>
        <p:cNvPr id="1" name=""/>
        <p:cNvGrpSpPr/>
        <p:nvPr/>
      </p:nvGrpSpPr>
      <p:grpSpPr>
        <a:xfrm>
          <a:off x="0" y="0"/>
          <a:ext cx="0" cy="0"/>
          <a:chOff x="0" y="0"/>
          <a:chExt cx="0" cy="0"/>
        </a:xfrm>
      </p:grpSpPr>
      <p:grpSp>
        <p:nvGrpSpPr>
          <p:cNvPr id="62466" name="Group 2"/>
          <p:cNvGrpSpPr>
            <a:grpSpLocks/>
          </p:cNvGrpSpPr>
          <p:nvPr/>
        </p:nvGrpSpPr>
        <p:grpSpPr bwMode="auto">
          <a:xfrm>
            <a:off x="-498475" y="1311275"/>
            <a:ext cx="10429875" cy="5908675"/>
            <a:chOff x="-313" y="824"/>
            <a:chExt cx="6570" cy="3722"/>
          </a:xfrm>
        </p:grpSpPr>
        <p:sp>
          <p:nvSpPr>
            <p:cNvPr id="62467" name="Rectangle 3"/>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68" name="Rectangle 4"/>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69" name="Rectangle 5"/>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70" name="Rectangle 6"/>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71" name="Rectangle 7"/>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72" name="Rectangle 8"/>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73" name="Rectangle 9"/>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74" name="Rectangle 10"/>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75" name="Rectangle 11"/>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76" name="Rectangle 12"/>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77" name="Rectangle 13"/>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78" name="Rectangle 14"/>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79" name="Rectangle 15"/>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80" name="Rectangle 16"/>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81" name="Rectangle 17"/>
            <p:cNvSpPr>
              <a:spLocks noChangeArrowheads="1"/>
            </p:cNvSpPr>
            <p:nvPr userDrawn="1"/>
          </p:nvSpPr>
          <p:spPr bwMode="hidden">
            <a:xfrm rot="18603245" flipV="1">
              <a:off x="4052" y="3504"/>
              <a:ext cx="2079" cy="6"/>
            </a:xfrm>
            <a:prstGeom prst="rect">
              <a:avLst/>
            </a:prstGeom>
            <a:gradFill rotWithShape="0">
              <a:gsLst>
                <a:gs pos="0">
                  <a:schemeClr val="bg1"/>
                </a:gs>
                <a:gs pos="100000">
                  <a:schemeClr val="bg1">
                    <a:gamma/>
                    <a:shade val="0"/>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a:lstStyle/>
            <a:p>
              <a:pPr algn="ctr" eaLnBrk="1" hangingPunct="1"/>
              <a:endParaRPr lang="en-US"/>
            </a:p>
          </p:txBody>
        </p:sp>
        <p:sp>
          <p:nvSpPr>
            <p:cNvPr id="62482" name="Rectangle 18"/>
            <p:cNvSpPr>
              <a:spLocks noChangeArrowheads="1"/>
            </p:cNvSpPr>
            <p:nvPr userDrawn="1"/>
          </p:nvSpPr>
          <p:spPr bwMode="hidden">
            <a:xfrm rot="39991575" flipH="1" flipV="1">
              <a:off x="5368" y="4167"/>
              <a:ext cx="501" cy="6"/>
            </a:xfrm>
            <a:prstGeom prst="rect">
              <a:avLst/>
            </a:prstGeom>
            <a:gradFill rotWithShape="0">
              <a:gsLst>
                <a:gs pos="0">
                  <a:schemeClr val="bg1"/>
                </a:gs>
                <a:gs pos="100000">
                  <a:schemeClr val="bg1">
                    <a:gamma/>
                    <a:shade val="0"/>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a:lstStyle/>
            <a:p>
              <a:pPr algn="ctr" eaLnBrk="1" hangingPunct="1"/>
              <a:endParaRPr lang="en-US"/>
            </a:p>
          </p:txBody>
        </p:sp>
        <p:sp>
          <p:nvSpPr>
            <p:cNvPr id="62483" name="Rectangle 19"/>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p>
          </p:txBody>
        </p:sp>
        <p:sp>
          <p:nvSpPr>
            <p:cNvPr id="62484" name="Rectangle 20"/>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a:noFill/>
            </a:ln>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p>
          </p:txBody>
        </p:sp>
        <p:sp>
          <p:nvSpPr>
            <p:cNvPr id="62485" name="Rectangle 21"/>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a:noFill/>
            </a:ln>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p>
          </p:txBody>
        </p:sp>
        <p:sp>
          <p:nvSpPr>
            <p:cNvPr id="62486" name="Rectangle 22"/>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p>
          </p:txBody>
        </p:sp>
        <p:sp>
          <p:nvSpPr>
            <p:cNvPr id="62487" name="Rectangle 23"/>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p>
          </p:txBody>
        </p:sp>
        <p:sp>
          <p:nvSpPr>
            <p:cNvPr id="62488" name="Rectangle 24"/>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p>
          </p:txBody>
        </p:sp>
        <p:sp>
          <p:nvSpPr>
            <p:cNvPr id="62489" name="Rectangle 25"/>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90" name="Rectangle 26"/>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p>
          </p:txBody>
        </p:sp>
        <p:sp>
          <p:nvSpPr>
            <p:cNvPr id="62491" name="Rectangle 27"/>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p>
          </p:txBody>
        </p:sp>
        <p:sp>
          <p:nvSpPr>
            <p:cNvPr id="62492" name="Rectangle 28"/>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p>
          </p:txBody>
        </p:sp>
        <p:sp>
          <p:nvSpPr>
            <p:cNvPr id="62493" name="Rectangle 29"/>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p>
          </p:txBody>
        </p:sp>
        <p:sp>
          <p:nvSpPr>
            <p:cNvPr id="62494" name="Rectangle 30"/>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95" name="Rectangle 31"/>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96" name="Rectangle 32"/>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97" name="Rectangle 33"/>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98" name="Rectangle 34"/>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p>
          </p:txBody>
        </p:sp>
        <p:sp>
          <p:nvSpPr>
            <p:cNvPr id="62499" name="Oval 35"/>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00" name="Oval 36"/>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01" name="Oval 37"/>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02" name="Oval 38"/>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03" name="Oval 39"/>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04" name="Oval 40"/>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05" name="Oval 41"/>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06" name="Oval 42"/>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07" name="Oval 43"/>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08" name="Oval 44"/>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09" name="Oval 45"/>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10" name="Oval 46"/>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11" name="Oval 47"/>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12" name="Oval 48"/>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13" name="Oval 49"/>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14" name="Oval 50"/>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15" name="Oval 51"/>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16" name="Oval 52"/>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17" name="Oval 53"/>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18" name="Oval 54"/>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19" name="Oval 55"/>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20" name="Oval 56"/>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21" name="Oval 57"/>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22" name="Oval 58"/>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23" name="Oval 59"/>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24" name="Oval 60"/>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25" name="Oval 61"/>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26" name="Oval 62"/>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27" name="Oval 63"/>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28" name="Oval 64"/>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29" name="Oval 65"/>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30" name="Oval 66"/>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31" name="Oval 67"/>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32" name="Oval 68"/>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33" name="Oval 69"/>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34" name="Oval 70"/>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35" name="Oval 71"/>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36" name="Oval 72"/>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37" name="Oval 73"/>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38" name="Oval 74"/>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39" name="Oval 75"/>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40" name="Oval 76"/>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41" name="Oval 77"/>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42" name="Oval 78"/>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43" name="Oval 79"/>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44" name="Oval 80"/>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45" name="Oval 81"/>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46" name="Oval 82"/>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47" name="Oval 83"/>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48" name="Oval 84"/>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49" name="Oval 85"/>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50" name="Oval 86"/>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51" name="Oval 87"/>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52" name="Oval 88"/>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53" name="Oval 89"/>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54" name="Oval 90"/>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55" name="Oval 91"/>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56" name="Oval 92"/>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57" name="Oval 93"/>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58" name="Oval 94"/>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59" name="Oval 95"/>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60" name="Oval 96"/>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61" name="Oval 97"/>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62" name="Oval 98"/>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63" name="Oval 99"/>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64" name="Oval 100"/>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65" name="Oval 101"/>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66" name="Oval 102"/>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67" name="Oval 103"/>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68" name="Oval 104"/>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69" name="Oval 105"/>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70" name="Oval 106"/>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71" name="Oval 107"/>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72" name="Oval 108"/>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73" name="Oval 109"/>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74" name="Oval 110"/>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75" name="Oval 111"/>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76" name="Oval 112"/>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77" name="Oval 113"/>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78" name="Oval 114"/>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79" name="Oval 115"/>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80" name="Oval 116"/>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81" name="Oval 117"/>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82" name="Oval 118"/>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83" name="Oval 119"/>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84" name="Oval 120"/>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85" name="Oval 121"/>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86" name="Oval 122"/>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87" name="Oval 123"/>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88" name="Oval 124"/>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89" name="Oval 125"/>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90" name="Oval 126"/>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91" name="Oval 127"/>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92" name="Oval 128"/>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93" name="Oval 129"/>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94" name="Oval 130"/>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95" name="Oval 131"/>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96" name="Oval 132"/>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97" name="Oval 133"/>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98" name="Oval 134"/>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599" name="Oval 135"/>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00" name="Oval 136"/>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01" name="Oval 137"/>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02" name="Oval 138"/>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03" name="Oval 139"/>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04" name="Oval 140"/>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05" name="Oval 141"/>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06" name="Oval 142"/>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07" name="Oval 143"/>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08" name="Oval 144"/>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09" name="Oval 145"/>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10" name="Oval 146"/>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11" name="Oval 147"/>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12" name="Oval 148"/>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13" name="Oval 149"/>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14" name="Oval 150"/>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15" name="Oval 151"/>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16" name="Oval 152"/>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17" name="Oval 153"/>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18" name="Oval 154"/>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19" name="Oval 155"/>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20" name="Oval 156"/>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21" name="Oval 157"/>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22" name="Oval 158"/>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23" name="Oval 159"/>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24" name="Oval 160"/>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25" name="Oval 161"/>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26" name="Oval 162"/>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27" name="Oval 163"/>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28" name="Oval 164"/>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29" name="Oval 165"/>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30" name="Oval 166"/>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31" name="Oval 167"/>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32" name="Oval 168"/>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33" name="Oval 169"/>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34" name="Oval 170"/>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35" name="Oval 171"/>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36" name="Oval 172"/>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37" name="Oval 173"/>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38" name="Oval 174"/>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39" name="Oval 175"/>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40" name="Oval 176"/>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41" name="Oval 177"/>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42" name="Oval 178"/>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43" name="Oval 179"/>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44" name="Oval 180"/>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45" name="Oval 181"/>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46" name="Oval 182"/>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47" name="Oval 183"/>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48" name="Oval 184"/>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49" name="Oval 185"/>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50" name="Oval 186"/>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51" name="Oval 187"/>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52" name="Oval 188"/>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53" name="Oval 189"/>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54" name="Oval 190"/>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55" name="Oval 191"/>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56" name="Oval 192"/>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57" name="Oval 193"/>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58" name="Oval 194"/>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59" name="Oval 195"/>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60" name="Oval 196"/>
            <p:cNvSpPr>
              <a:spLocks noChangeArrowheads="1"/>
            </p:cNvSpPr>
            <p:nvPr/>
          </p:nvSpPr>
          <p:spPr bwMode="hidden">
            <a:xfrm>
              <a:off x="3255" y="4071"/>
              <a:ext cx="196" cy="106"/>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61" name="Oval 197"/>
            <p:cNvSpPr>
              <a:spLocks noChangeArrowheads="1"/>
            </p:cNvSpPr>
            <p:nvPr/>
          </p:nvSpPr>
          <p:spPr bwMode="hidden">
            <a:xfrm>
              <a:off x="3651" y="3693"/>
              <a:ext cx="196" cy="111"/>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62" name="Oval 198"/>
            <p:cNvSpPr>
              <a:spLocks noChangeArrowheads="1"/>
            </p:cNvSpPr>
            <p:nvPr/>
          </p:nvSpPr>
          <p:spPr bwMode="hidden">
            <a:xfrm>
              <a:off x="4773" y="3705"/>
              <a:ext cx="201" cy="106"/>
            </a:xfrm>
            <a:prstGeom prst="ellipse">
              <a:avLst/>
            </a:prstGeom>
            <a:gradFill rotWithShape="0">
              <a:gsLst>
                <a:gs pos="0">
                  <a:schemeClr val="bg1"/>
                </a:gs>
                <a:gs pos="100000">
                  <a:schemeClr val="bg1">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63" name="Oval 199"/>
            <p:cNvSpPr>
              <a:spLocks noChangeArrowheads="1"/>
            </p:cNvSpPr>
            <p:nvPr/>
          </p:nvSpPr>
          <p:spPr bwMode="hidden">
            <a:xfrm>
              <a:off x="4491" y="4049"/>
              <a:ext cx="196" cy="105"/>
            </a:xfrm>
            <a:prstGeom prst="ellipse">
              <a:avLst/>
            </a:prstGeom>
            <a:gradFill rotWithShape="0">
              <a:gsLst>
                <a:gs pos="0">
                  <a:schemeClr val="bg1"/>
                </a:gs>
                <a:gs pos="100000">
                  <a:schemeClr val="bg1">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64" name="Oval 200"/>
            <p:cNvSpPr>
              <a:spLocks noChangeArrowheads="1"/>
            </p:cNvSpPr>
            <p:nvPr/>
          </p:nvSpPr>
          <p:spPr bwMode="hidden">
            <a:xfrm>
              <a:off x="3989" y="3396"/>
              <a:ext cx="168" cy="96"/>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65" name="Oval 201"/>
            <p:cNvSpPr>
              <a:spLocks noChangeArrowheads="1"/>
            </p:cNvSpPr>
            <p:nvPr/>
          </p:nvSpPr>
          <p:spPr bwMode="hidden">
            <a:xfrm>
              <a:off x="4263" y="3141"/>
              <a:ext cx="167" cy="95"/>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66" name="Oval 202"/>
            <p:cNvSpPr>
              <a:spLocks noChangeArrowheads="1"/>
            </p:cNvSpPr>
            <p:nvPr/>
          </p:nvSpPr>
          <p:spPr bwMode="hidden">
            <a:xfrm>
              <a:off x="5044" y="3418"/>
              <a:ext cx="167" cy="95"/>
            </a:xfrm>
            <a:prstGeom prst="ellipse">
              <a:avLst/>
            </a:prstGeom>
            <a:gradFill rotWithShape="0">
              <a:gsLst>
                <a:gs pos="0">
                  <a:schemeClr val="bg1"/>
                </a:gs>
                <a:gs pos="100000">
                  <a:schemeClr val="bg1">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67" name="Oval 203"/>
            <p:cNvSpPr>
              <a:spLocks noChangeArrowheads="1"/>
            </p:cNvSpPr>
            <p:nvPr/>
          </p:nvSpPr>
          <p:spPr bwMode="hidden">
            <a:xfrm>
              <a:off x="4553" y="2873"/>
              <a:ext cx="156" cy="83"/>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68" name="Oval 204"/>
            <p:cNvSpPr>
              <a:spLocks noChangeArrowheads="1"/>
            </p:cNvSpPr>
            <p:nvPr/>
          </p:nvSpPr>
          <p:spPr bwMode="hidden">
            <a:xfrm>
              <a:off x="5293" y="3116"/>
              <a:ext cx="168" cy="95"/>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69" name="Oval 205"/>
            <p:cNvSpPr>
              <a:spLocks noChangeArrowheads="1"/>
            </p:cNvSpPr>
            <p:nvPr/>
          </p:nvSpPr>
          <p:spPr bwMode="hidden">
            <a:xfrm>
              <a:off x="5497" y="2879"/>
              <a:ext cx="156" cy="89"/>
            </a:xfrm>
            <a:prstGeom prst="ellipse">
              <a:avLst/>
            </a:prstGeom>
            <a:gradFill rotWithShape="0">
              <a:gsLst>
                <a:gs pos="0">
                  <a:schemeClr val="bg1"/>
                </a:gs>
                <a:gs pos="100000">
                  <a:schemeClr val="bg1">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70" name="Oval 206"/>
            <p:cNvSpPr>
              <a:spLocks noChangeArrowheads="1"/>
            </p:cNvSpPr>
            <p:nvPr/>
          </p:nvSpPr>
          <p:spPr bwMode="hidden">
            <a:xfrm>
              <a:off x="4772" y="2673"/>
              <a:ext cx="156" cy="83"/>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71" name="Oval 207"/>
            <p:cNvSpPr>
              <a:spLocks noChangeArrowheads="1"/>
            </p:cNvSpPr>
            <p:nvPr/>
          </p:nvSpPr>
          <p:spPr bwMode="hidden">
            <a:xfrm>
              <a:off x="4966" y="2488"/>
              <a:ext cx="156" cy="84"/>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72" name="Oval 208"/>
            <p:cNvSpPr>
              <a:spLocks noChangeArrowheads="1"/>
            </p:cNvSpPr>
            <p:nvPr/>
          </p:nvSpPr>
          <p:spPr bwMode="hidden">
            <a:xfrm>
              <a:off x="5444" y="2052"/>
              <a:ext cx="134" cy="73"/>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73" name="Oval 209"/>
            <p:cNvSpPr>
              <a:spLocks noChangeArrowheads="1"/>
            </p:cNvSpPr>
            <p:nvPr/>
          </p:nvSpPr>
          <p:spPr bwMode="hidden">
            <a:xfrm>
              <a:off x="5161" y="2314"/>
              <a:ext cx="140" cy="73"/>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74" name="Oval 210"/>
            <p:cNvSpPr>
              <a:spLocks noChangeArrowheads="1"/>
            </p:cNvSpPr>
            <p:nvPr/>
          </p:nvSpPr>
          <p:spPr bwMode="hidden">
            <a:xfrm>
              <a:off x="5318" y="2176"/>
              <a:ext cx="134" cy="61"/>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75" name="Oval 211"/>
            <p:cNvSpPr>
              <a:spLocks noChangeArrowheads="1"/>
            </p:cNvSpPr>
            <p:nvPr/>
          </p:nvSpPr>
          <p:spPr bwMode="hidden">
            <a:xfrm>
              <a:off x="5581" y="1933"/>
              <a:ext cx="128" cy="61"/>
            </a:xfrm>
            <a:prstGeom prst="ellipse">
              <a:avLst/>
            </a:prstGeom>
            <a:gradFill rotWithShape="0">
              <a:gsLst>
                <a:gs pos="0">
                  <a:schemeClr val="bg1"/>
                </a:gs>
                <a:gs pos="100000">
                  <a:schemeClr val="bg1">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76" name="Oval 212"/>
            <p:cNvSpPr>
              <a:spLocks noChangeArrowheads="1"/>
            </p:cNvSpPr>
            <p:nvPr/>
          </p:nvSpPr>
          <p:spPr bwMode="hidden">
            <a:xfrm>
              <a:off x="5689" y="1811"/>
              <a:ext cx="128" cy="61"/>
            </a:xfrm>
            <a:prstGeom prst="ellipse">
              <a:avLst/>
            </a:prstGeom>
            <a:gradFill rotWithShape="0">
              <a:gsLst>
                <a:gs pos="0">
                  <a:schemeClr val="bg1"/>
                </a:gs>
                <a:gs pos="100000">
                  <a:schemeClr val="bg1">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77" name="Oval 213"/>
            <p:cNvSpPr>
              <a:spLocks noChangeArrowheads="1"/>
            </p:cNvSpPr>
            <p:nvPr/>
          </p:nvSpPr>
          <p:spPr bwMode="hidden">
            <a:xfrm>
              <a:off x="5663" y="2680"/>
              <a:ext cx="156" cy="83"/>
            </a:xfrm>
            <a:prstGeom prst="ellipse">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78" name="Oval 214"/>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79" name="Oval 215"/>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80" name="Oval 216"/>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2681" name="Oval 217"/>
            <p:cNvSpPr>
              <a:spLocks noChangeArrowheads="1"/>
            </p:cNvSpPr>
            <p:nvPr/>
          </p:nvSpPr>
          <p:spPr bwMode="hidden">
            <a:xfrm>
              <a:off x="5624" y="4010"/>
              <a:ext cx="201" cy="106"/>
            </a:xfrm>
            <a:prstGeom prst="ellipse">
              <a:avLst/>
            </a:prstGeom>
            <a:gradFill rotWithShape="0">
              <a:gsLst>
                <a:gs pos="0">
                  <a:schemeClr val="bg1"/>
                </a:gs>
                <a:gs pos="100000">
                  <a:schemeClr val="bg1">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62682" name="Rectangle 218"/>
          <p:cNvSpPr>
            <a:spLocks noGrp="1" noChangeArrowheads="1"/>
          </p:cNvSpPr>
          <p:nvPr>
            <p:ph type="ctrTitle" sz="quarter"/>
          </p:nvPr>
        </p:nvSpPr>
        <p:spPr>
          <a:xfrm>
            <a:off x="685800" y="1844675"/>
            <a:ext cx="7772400" cy="1736725"/>
          </a:xfrm>
        </p:spPr>
        <p:txBody>
          <a:bodyPr anchor="b" anchorCtr="1"/>
          <a:lstStyle>
            <a:lvl1pPr>
              <a:defRPr sz="5400"/>
            </a:lvl1pPr>
          </a:lstStyle>
          <a:p>
            <a:pPr lvl="0"/>
            <a:r>
              <a:rPr lang="en-US" noProof="0"/>
              <a:t>Click to edit Master title style</a:t>
            </a:r>
          </a:p>
        </p:txBody>
      </p:sp>
      <p:sp>
        <p:nvSpPr>
          <p:cNvPr id="62683" name="Rectangle 219"/>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en-US" noProof="0"/>
              <a:t>Click to edit Master subtitle style</a:t>
            </a:r>
          </a:p>
        </p:txBody>
      </p:sp>
      <p:sp>
        <p:nvSpPr>
          <p:cNvPr id="62684" name="Rectangle 220"/>
          <p:cNvSpPr>
            <a:spLocks noGrp="1" noChangeArrowheads="1"/>
          </p:cNvSpPr>
          <p:nvPr>
            <p:ph type="dt" sz="quarter" idx="2"/>
          </p:nvPr>
        </p:nvSpPr>
        <p:spPr/>
        <p:txBody>
          <a:bodyPr/>
          <a:lstStyle>
            <a:lvl1pPr>
              <a:defRPr/>
            </a:lvl1pPr>
          </a:lstStyle>
          <a:p>
            <a:endParaRPr lang="en-US"/>
          </a:p>
        </p:txBody>
      </p:sp>
      <p:sp>
        <p:nvSpPr>
          <p:cNvPr id="62685" name="Rectangle 221"/>
          <p:cNvSpPr>
            <a:spLocks noGrp="1" noChangeArrowheads="1"/>
          </p:cNvSpPr>
          <p:nvPr>
            <p:ph type="ftr" sz="quarter" idx="3"/>
          </p:nvPr>
        </p:nvSpPr>
        <p:spPr>
          <a:xfrm>
            <a:off x="3124200" y="6248400"/>
            <a:ext cx="2895600" cy="457200"/>
          </a:xfrm>
        </p:spPr>
        <p:txBody>
          <a:bodyPr/>
          <a:lstStyle>
            <a:lvl1pPr>
              <a:defRPr/>
            </a:lvl1pPr>
          </a:lstStyle>
          <a:p>
            <a:endParaRPr lang="en-US"/>
          </a:p>
        </p:txBody>
      </p:sp>
      <p:sp>
        <p:nvSpPr>
          <p:cNvPr id="62686" name="Rectangle 222"/>
          <p:cNvSpPr>
            <a:spLocks noGrp="1" noChangeArrowheads="1"/>
          </p:cNvSpPr>
          <p:nvPr>
            <p:ph type="sldNum" sz="quarter" idx="4"/>
          </p:nvPr>
        </p:nvSpPr>
        <p:spPr/>
        <p:txBody>
          <a:bodyPr/>
          <a:lstStyle>
            <a:lvl1pPr>
              <a:defRPr/>
            </a:lvl1pPr>
          </a:lstStyle>
          <a:p>
            <a:fld id="{1857D768-792A-430D-8B72-8B26A16610A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79AB5E50-6B38-40AB-99B1-AC6B850D4FE4}" type="slidenum">
              <a:rPr lang="en-US"/>
              <a:pPr/>
              <a:t>‹#›</a:t>
            </a:fld>
            <a:endParaRPr lang="en-US"/>
          </a:p>
        </p:txBody>
      </p:sp>
      <p:sp>
        <p:nvSpPr>
          <p:cNvPr id="5" name="Date Placeholder 4"/>
          <p:cNvSpPr>
            <a:spLocks noGrp="1"/>
          </p:cNvSpPr>
          <p:nvPr>
            <p:ph type="dt" sz="half" idx="11"/>
          </p:nvPr>
        </p:nvSpPr>
        <p:spPr/>
        <p:txBody>
          <a:bodyPr/>
          <a:lstStyle>
            <a:lvl1pPr>
              <a:defRPr/>
            </a:lvl1pPr>
          </a:lstStyle>
          <a:p>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1605552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94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94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8ED6B881-D22F-4872-9ADC-33C36080FA82}" type="slidenum">
              <a:rPr lang="en-US"/>
              <a:pPr/>
              <a:t>‹#›</a:t>
            </a:fld>
            <a:endParaRPr lang="en-US"/>
          </a:p>
        </p:txBody>
      </p:sp>
      <p:sp>
        <p:nvSpPr>
          <p:cNvPr id="5" name="Date Placeholder 4"/>
          <p:cNvSpPr>
            <a:spLocks noGrp="1"/>
          </p:cNvSpPr>
          <p:nvPr>
            <p:ph type="dt" sz="half" idx="11"/>
          </p:nvPr>
        </p:nvSpPr>
        <p:spPr/>
        <p:txBody>
          <a:bodyPr/>
          <a:lstStyle>
            <a:lvl1pPr>
              <a:defRPr/>
            </a:lvl1pPr>
          </a:lstStyle>
          <a:p>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3223343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190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3943350"/>
            <a:ext cx="8229600" cy="2190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6553200" y="6243638"/>
            <a:ext cx="2133600" cy="457200"/>
          </a:xfrm>
        </p:spPr>
        <p:txBody>
          <a:bodyPr/>
          <a:lstStyle>
            <a:lvl1pPr>
              <a:defRPr/>
            </a:lvl1pPr>
          </a:lstStyle>
          <a:p>
            <a:fld id="{64087D04-60C4-4E12-A438-F61C7736C861}" type="slidenum">
              <a:rPr lang="en-US"/>
              <a:pPr/>
              <a:t>‹#›</a:t>
            </a:fld>
            <a:endParaRPr lang="en-US"/>
          </a:p>
        </p:txBody>
      </p:sp>
      <p:sp>
        <p:nvSpPr>
          <p:cNvPr id="6" name="Date Placeholder 5"/>
          <p:cNvSpPr>
            <a:spLocks noGrp="1"/>
          </p:cNvSpPr>
          <p:nvPr>
            <p:ph type="dt" sz="half" idx="11"/>
          </p:nvPr>
        </p:nvSpPr>
        <p:spPr>
          <a:xfrm>
            <a:off x="457200" y="6243638"/>
            <a:ext cx="2133600" cy="457200"/>
          </a:xfrm>
        </p:spPr>
        <p:txBody>
          <a:bodyPr/>
          <a:lstStyle>
            <a:lvl1pPr>
              <a:defRPr/>
            </a:lvl1pPr>
          </a:lstStyle>
          <a:p>
            <a:endParaRPr lang="en-US"/>
          </a:p>
        </p:txBody>
      </p:sp>
      <p:sp>
        <p:nvSpPr>
          <p:cNvPr id="7" name="Footer Placeholder 6"/>
          <p:cNvSpPr>
            <a:spLocks noGrp="1"/>
          </p:cNvSpPr>
          <p:nvPr>
            <p:ph type="ftr" sz="quarter" idx="12"/>
          </p:nvPr>
        </p:nvSpPr>
        <p:spPr>
          <a:xfrm>
            <a:off x="3124200" y="6243638"/>
            <a:ext cx="2895600" cy="457200"/>
          </a:xfrm>
        </p:spPr>
        <p:txBody>
          <a:bodyPr/>
          <a:lstStyle>
            <a:lvl1pPr>
              <a:defRPr/>
            </a:lvl1pPr>
          </a:lstStyle>
          <a:p>
            <a:endParaRPr lang="en-US"/>
          </a:p>
        </p:txBody>
      </p:sp>
    </p:spTree>
    <p:extLst>
      <p:ext uri="{BB962C8B-B14F-4D97-AF65-F5344CB8AC3E}">
        <p14:creationId xmlns:p14="http://schemas.microsoft.com/office/powerpoint/2010/main" val="66083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33900"/>
          </a:xfrm>
        </p:spPr>
        <p:txBody>
          <a:bodyPr/>
          <a:lstStyle/>
          <a:p>
            <a:endParaRPr lang="en-US"/>
          </a:p>
        </p:txBody>
      </p:sp>
      <p:sp>
        <p:nvSpPr>
          <p:cNvPr id="4" name="Slide Number Placeholder 3"/>
          <p:cNvSpPr>
            <a:spLocks noGrp="1"/>
          </p:cNvSpPr>
          <p:nvPr>
            <p:ph type="sldNum" sz="quarter" idx="10"/>
          </p:nvPr>
        </p:nvSpPr>
        <p:spPr>
          <a:xfrm>
            <a:off x="6553200" y="6243638"/>
            <a:ext cx="2133600" cy="457200"/>
          </a:xfrm>
        </p:spPr>
        <p:txBody>
          <a:bodyPr/>
          <a:lstStyle>
            <a:lvl1pPr>
              <a:defRPr/>
            </a:lvl1pPr>
          </a:lstStyle>
          <a:p>
            <a:fld id="{D120B5D9-E607-420A-A118-C7E48BC1AF75}" type="slidenum">
              <a:rPr lang="en-US"/>
              <a:pPr/>
              <a:t>‹#›</a:t>
            </a:fld>
            <a:endParaRPr lang="en-US"/>
          </a:p>
        </p:txBody>
      </p:sp>
      <p:sp>
        <p:nvSpPr>
          <p:cNvPr id="5" name="Date Placeholder 4"/>
          <p:cNvSpPr>
            <a:spLocks noGrp="1"/>
          </p:cNvSpPr>
          <p:nvPr>
            <p:ph type="dt" sz="half" idx="11"/>
          </p:nvPr>
        </p:nvSpPr>
        <p:spPr>
          <a:xfrm>
            <a:off x="457200" y="6243638"/>
            <a:ext cx="2133600" cy="457200"/>
          </a:xfrm>
        </p:spPr>
        <p:txBody>
          <a:bodyPr/>
          <a:lstStyle>
            <a:lvl1pPr>
              <a:defRPr/>
            </a:lvl1pPr>
          </a:lstStyle>
          <a:p>
            <a:endParaRPr lang="en-US"/>
          </a:p>
        </p:txBody>
      </p:sp>
      <p:sp>
        <p:nvSpPr>
          <p:cNvPr id="6" name="Footer Placeholder 5"/>
          <p:cNvSpPr>
            <a:spLocks noGrp="1"/>
          </p:cNvSpPr>
          <p:nvPr>
            <p:ph type="ftr" sz="quarter" idx="12"/>
          </p:nvPr>
        </p:nvSpPr>
        <p:spPr>
          <a:xfrm>
            <a:off x="3124200" y="6243638"/>
            <a:ext cx="2895600" cy="457200"/>
          </a:xfrm>
        </p:spPr>
        <p:txBody>
          <a:bodyPr/>
          <a:lstStyle>
            <a:lvl1pPr>
              <a:defRPr/>
            </a:lvl1pPr>
          </a:lstStyle>
          <a:p>
            <a:endParaRPr lang="en-US"/>
          </a:p>
        </p:txBody>
      </p:sp>
    </p:spTree>
    <p:extLst>
      <p:ext uri="{BB962C8B-B14F-4D97-AF65-F5344CB8AC3E}">
        <p14:creationId xmlns:p14="http://schemas.microsoft.com/office/powerpoint/2010/main" val="4283935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F84FED94-5B9D-497C-B33C-0E13F411A73A}" type="slidenum">
              <a:rPr lang="en-US"/>
              <a:pPr/>
              <a:t>‹#›</a:t>
            </a:fld>
            <a:endParaRPr lang="en-US"/>
          </a:p>
        </p:txBody>
      </p:sp>
      <p:sp>
        <p:nvSpPr>
          <p:cNvPr id="5" name="Date Placeholder 4"/>
          <p:cNvSpPr>
            <a:spLocks noGrp="1"/>
          </p:cNvSpPr>
          <p:nvPr>
            <p:ph type="dt" sz="half" idx="11"/>
          </p:nvPr>
        </p:nvSpPr>
        <p:spPr/>
        <p:txBody>
          <a:bodyPr/>
          <a:lstStyle>
            <a:lvl1pPr>
              <a:defRPr/>
            </a:lvl1pPr>
          </a:lstStyle>
          <a:p>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1085000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25D4AA72-3DEB-4B35-A887-F857CD5DC978}" type="slidenum">
              <a:rPr lang="en-US"/>
              <a:pPr/>
              <a:t>‹#›</a:t>
            </a:fld>
            <a:endParaRPr lang="en-US"/>
          </a:p>
        </p:txBody>
      </p:sp>
      <p:sp>
        <p:nvSpPr>
          <p:cNvPr id="5" name="Date Placeholder 4"/>
          <p:cNvSpPr>
            <a:spLocks noGrp="1"/>
          </p:cNvSpPr>
          <p:nvPr>
            <p:ph type="dt" sz="half" idx="11"/>
          </p:nvPr>
        </p:nvSpPr>
        <p:spPr/>
        <p:txBody>
          <a:bodyPr/>
          <a:lstStyle>
            <a:lvl1pPr>
              <a:defRPr/>
            </a:lvl1pPr>
          </a:lstStyle>
          <a:p>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4163493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EF4077FC-01C1-445E-8C57-8D1ED26EF546}" type="slidenum">
              <a:rPr lang="en-US"/>
              <a:pPr/>
              <a:t>‹#›</a:t>
            </a:fld>
            <a:endParaRPr lang="en-US"/>
          </a:p>
        </p:txBody>
      </p:sp>
      <p:sp>
        <p:nvSpPr>
          <p:cNvPr id="6" name="Date Placeholder 5"/>
          <p:cNvSpPr>
            <a:spLocks noGrp="1"/>
          </p:cNvSpPr>
          <p:nvPr>
            <p:ph type="dt" sz="half" idx="11"/>
          </p:nvPr>
        </p:nvSpPr>
        <p:spPr/>
        <p:txBody>
          <a:bodyPr/>
          <a:lstStyle>
            <a:lvl1pPr>
              <a:defRPr/>
            </a:lvl1pPr>
          </a:lstStyle>
          <a:p>
            <a:endParaRPr lang="en-US"/>
          </a:p>
        </p:txBody>
      </p:sp>
      <p:sp>
        <p:nvSpPr>
          <p:cNvPr id="7" name="Footer Placeholder 6"/>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732902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A5561F86-14D1-4EC3-93A4-E626D3D1C0C5}" type="slidenum">
              <a:rPr lang="en-US"/>
              <a:pPr/>
              <a:t>‹#›</a:t>
            </a:fld>
            <a:endParaRPr lang="en-US"/>
          </a:p>
        </p:txBody>
      </p:sp>
      <p:sp>
        <p:nvSpPr>
          <p:cNvPr id="8" name="Date Placeholder 7"/>
          <p:cNvSpPr>
            <a:spLocks noGrp="1"/>
          </p:cNvSpPr>
          <p:nvPr>
            <p:ph type="dt" sz="half" idx="11"/>
          </p:nvPr>
        </p:nvSpPr>
        <p:spPr/>
        <p:txBody>
          <a:bodyPr/>
          <a:lstStyle>
            <a:lvl1pPr>
              <a:defRPr/>
            </a:lvl1pPr>
          </a:lstStyle>
          <a:p>
            <a:endParaRPr lang="en-US"/>
          </a:p>
        </p:txBody>
      </p:sp>
      <p:sp>
        <p:nvSpPr>
          <p:cNvPr id="9" name="Footer Placeholder 8"/>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217549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CD4C198E-B745-4CCB-B11B-18B050A6C783}" type="slidenum">
              <a:rPr lang="en-US"/>
              <a:pPr/>
              <a:t>‹#›</a:t>
            </a:fld>
            <a:endParaRPr lang="en-US"/>
          </a:p>
        </p:txBody>
      </p:sp>
      <p:sp>
        <p:nvSpPr>
          <p:cNvPr id="4" name="Date Placeholder 3"/>
          <p:cNvSpPr>
            <a:spLocks noGrp="1"/>
          </p:cNvSpPr>
          <p:nvPr>
            <p:ph type="dt" sz="half" idx="11"/>
          </p:nvPr>
        </p:nvSpPr>
        <p:spPr/>
        <p:txBody>
          <a:bodyPr/>
          <a:lstStyle>
            <a:lvl1pPr>
              <a:defRPr/>
            </a:lvl1pPr>
          </a:lstStyle>
          <a:p>
            <a:endParaRPr lang="en-US"/>
          </a:p>
        </p:txBody>
      </p:sp>
      <p:sp>
        <p:nvSpPr>
          <p:cNvPr id="5" name="Footer Placeholder 4"/>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287957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24BE925B-AF66-459D-8CF7-EF362E4B00DF}" type="slidenum">
              <a:rPr lang="en-US"/>
              <a:pPr/>
              <a:t>‹#›</a:t>
            </a:fld>
            <a:endParaRPr lang="en-US"/>
          </a:p>
        </p:txBody>
      </p:sp>
      <p:sp>
        <p:nvSpPr>
          <p:cNvPr id="3" name="Date Placeholder 2"/>
          <p:cNvSpPr>
            <a:spLocks noGrp="1"/>
          </p:cNvSpPr>
          <p:nvPr>
            <p:ph type="dt" sz="half" idx="11"/>
          </p:nvPr>
        </p:nvSpPr>
        <p:spPr/>
        <p:txBody>
          <a:bodyPr/>
          <a:lstStyle>
            <a:lvl1pPr>
              <a:defRPr/>
            </a:lvl1pPr>
          </a:lstStyle>
          <a:p>
            <a:endParaRPr lang="en-US"/>
          </a:p>
        </p:txBody>
      </p:sp>
      <p:sp>
        <p:nvSpPr>
          <p:cNvPr id="4" name="Footer Placeholder 3"/>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3506629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C99C9889-B781-490F-8051-499BCD6946A1}" type="slidenum">
              <a:rPr lang="en-US"/>
              <a:pPr/>
              <a:t>‹#›</a:t>
            </a:fld>
            <a:endParaRPr lang="en-US"/>
          </a:p>
        </p:txBody>
      </p:sp>
      <p:sp>
        <p:nvSpPr>
          <p:cNvPr id="6" name="Date Placeholder 5"/>
          <p:cNvSpPr>
            <a:spLocks noGrp="1"/>
          </p:cNvSpPr>
          <p:nvPr>
            <p:ph type="dt" sz="half" idx="11"/>
          </p:nvPr>
        </p:nvSpPr>
        <p:spPr/>
        <p:txBody>
          <a:bodyPr/>
          <a:lstStyle>
            <a:lvl1pPr>
              <a:defRPr/>
            </a:lvl1pPr>
          </a:lstStyle>
          <a:p>
            <a:endParaRPr lang="en-US"/>
          </a:p>
        </p:txBody>
      </p:sp>
      <p:sp>
        <p:nvSpPr>
          <p:cNvPr id="7" name="Footer Placeholder 6"/>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531749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89202C44-C7DC-47B2-B8A9-DD93358C51D2}" type="slidenum">
              <a:rPr lang="en-US"/>
              <a:pPr/>
              <a:t>‹#›</a:t>
            </a:fld>
            <a:endParaRPr lang="en-US"/>
          </a:p>
        </p:txBody>
      </p:sp>
      <p:sp>
        <p:nvSpPr>
          <p:cNvPr id="6" name="Date Placeholder 5"/>
          <p:cNvSpPr>
            <a:spLocks noGrp="1"/>
          </p:cNvSpPr>
          <p:nvPr>
            <p:ph type="dt" sz="half" idx="11"/>
          </p:nvPr>
        </p:nvSpPr>
        <p:spPr/>
        <p:txBody>
          <a:bodyPr/>
          <a:lstStyle>
            <a:lvl1pPr>
              <a:defRPr/>
            </a:lvl1pPr>
          </a:lstStyle>
          <a:p>
            <a:endParaRPr lang="en-US"/>
          </a:p>
        </p:txBody>
      </p:sp>
      <p:sp>
        <p:nvSpPr>
          <p:cNvPr id="7" name="Footer Placeholder 6"/>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1048617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46275"/>
                <a:invGamma/>
              </a:schemeClr>
            </a:gs>
          </a:gsLst>
          <a:lin ang="2700000" scaled="1"/>
        </a:gradFill>
        <a:effectLst/>
      </p:bgPr>
    </p:bg>
    <p:spTree>
      <p:nvGrpSpPr>
        <p:cNvPr id="1" name=""/>
        <p:cNvGrpSpPr/>
        <p:nvPr/>
      </p:nvGrpSpPr>
      <p:grpSpPr>
        <a:xfrm>
          <a:off x="0" y="0"/>
          <a:ext cx="0" cy="0"/>
          <a:chOff x="0" y="0"/>
          <a:chExt cx="0" cy="0"/>
        </a:xfrm>
      </p:grpSpPr>
      <p:grpSp>
        <p:nvGrpSpPr>
          <p:cNvPr id="61442" name="Group 2"/>
          <p:cNvGrpSpPr>
            <a:grpSpLocks/>
          </p:cNvGrpSpPr>
          <p:nvPr/>
        </p:nvGrpSpPr>
        <p:grpSpPr bwMode="auto">
          <a:xfrm>
            <a:off x="-496888" y="1308100"/>
            <a:ext cx="10429876" cy="5908675"/>
            <a:chOff x="-313" y="824"/>
            <a:chExt cx="6570" cy="3722"/>
          </a:xfrm>
        </p:grpSpPr>
        <p:sp>
          <p:nvSpPr>
            <p:cNvPr id="61443" name="Rectangle 3"/>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44" name="Rectangle 4"/>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45" name="Rectangle 5"/>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46" name="Rectangle 6"/>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47" name="Rectangle 7"/>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48" name="Rectangle 8"/>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49" name="Rectangle 9"/>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50" name="Rectangle 10"/>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51" name="Rectangle 11"/>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52" name="Rectangle 12"/>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53" name="Rectangle 13"/>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54" name="Rectangle 14"/>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55" name="Rectangle 15"/>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56" name="Rectangle 16"/>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57" name="Rectangle 17"/>
            <p:cNvSpPr>
              <a:spLocks noChangeArrowheads="1"/>
            </p:cNvSpPr>
            <p:nvPr userDrawn="1"/>
          </p:nvSpPr>
          <p:spPr bwMode="hidden">
            <a:xfrm rot="18603245" flipV="1">
              <a:off x="4052" y="3504"/>
              <a:ext cx="2079" cy="6"/>
            </a:xfrm>
            <a:prstGeom prst="rect">
              <a:avLst/>
            </a:prstGeom>
            <a:gradFill rotWithShape="0">
              <a:gsLst>
                <a:gs pos="0">
                  <a:schemeClr val="bg1"/>
                </a:gs>
                <a:gs pos="100000">
                  <a:schemeClr val="bg1">
                    <a:gamma/>
                    <a:shade val="0"/>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a:lstStyle/>
            <a:p>
              <a:pPr algn="ctr" eaLnBrk="1" hangingPunct="1"/>
              <a:endParaRPr lang="en-US">
                <a:effectLst>
                  <a:outerShdw blurRad="38100" dist="38100" dir="2700000" algn="tl">
                    <a:srgbClr val="000000"/>
                  </a:outerShdw>
                </a:effectLst>
              </a:endParaRPr>
            </a:p>
          </p:txBody>
        </p:sp>
        <p:sp>
          <p:nvSpPr>
            <p:cNvPr id="61458" name="Rectangle 18"/>
            <p:cNvSpPr>
              <a:spLocks noChangeArrowheads="1"/>
            </p:cNvSpPr>
            <p:nvPr userDrawn="1"/>
          </p:nvSpPr>
          <p:spPr bwMode="hidden">
            <a:xfrm rot="39991575" flipH="1" flipV="1">
              <a:off x="5368" y="4167"/>
              <a:ext cx="501" cy="6"/>
            </a:xfrm>
            <a:prstGeom prst="rect">
              <a:avLst/>
            </a:prstGeom>
            <a:gradFill rotWithShape="0">
              <a:gsLst>
                <a:gs pos="0">
                  <a:schemeClr val="bg1"/>
                </a:gs>
                <a:gs pos="100000">
                  <a:schemeClr val="bg1">
                    <a:gamma/>
                    <a:shade val="0"/>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a:lstStyle/>
            <a:p>
              <a:pPr algn="ctr" eaLnBrk="1" hangingPunct="1"/>
              <a:endParaRPr lang="en-US">
                <a:effectLst>
                  <a:outerShdw blurRad="38100" dist="38100" dir="2700000" algn="tl">
                    <a:srgbClr val="000000"/>
                  </a:outerShdw>
                </a:effectLst>
              </a:endParaRPr>
            </a:p>
          </p:txBody>
        </p:sp>
        <p:sp>
          <p:nvSpPr>
            <p:cNvPr id="61459" name="Rectangle 19"/>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effectLst>
                  <a:outerShdw blurRad="38100" dist="38100" dir="2700000" algn="tl">
                    <a:srgbClr val="000000"/>
                  </a:outerShdw>
                </a:effectLst>
              </a:endParaRPr>
            </a:p>
          </p:txBody>
        </p:sp>
        <p:sp>
          <p:nvSpPr>
            <p:cNvPr id="61460" name="Rectangle 20"/>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a:noFill/>
            </a:ln>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effectLst>
                  <a:outerShdw blurRad="38100" dist="38100" dir="2700000" algn="tl">
                    <a:srgbClr val="000000"/>
                  </a:outerShdw>
                </a:effectLst>
              </a:endParaRPr>
            </a:p>
          </p:txBody>
        </p:sp>
        <p:sp>
          <p:nvSpPr>
            <p:cNvPr id="61461" name="Rectangle 21"/>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a:noFill/>
            </a:ln>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effectLst>
                  <a:outerShdw blurRad="38100" dist="38100" dir="2700000" algn="tl">
                    <a:srgbClr val="000000"/>
                  </a:outerShdw>
                </a:effectLst>
              </a:endParaRPr>
            </a:p>
          </p:txBody>
        </p:sp>
        <p:sp>
          <p:nvSpPr>
            <p:cNvPr id="61462" name="Rectangle 22"/>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effectLst>
                  <a:outerShdw blurRad="38100" dist="38100" dir="2700000" algn="tl">
                    <a:srgbClr val="000000"/>
                  </a:outerShdw>
                </a:effectLst>
              </a:endParaRPr>
            </a:p>
          </p:txBody>
        </p:sp>
        <p:sp>
          <p:nvSpPr>
            <p:cNvPr id="61463" name="Rectangle 23"/>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effectLst>
                  <a:outerShdw blurRad="38100" dist="38100" dir="2700000" algn="tl">
                    <a:srgbClr val="000000"/>
                  </a:outerShdw>
                </a:effectLst>
              </a:endParaRPr>
            </a:p>
          </p:txBody>
        </p:sp>
        <p:sp>
          <p:nvSpPr>
            <p:cNvPr id="61464" name="Rectangle 24"/>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effectLst>
                  <a:outerShdw blurRad="38100" dist="38100" dir="2700000" algn="tl">
                    <a:srgbClr val="000000"/>
                  </a:outerShdw>
                </a:effectLst>
              </a:endParaRPr>
            </a:p>
          </p:txBody>
        </p:sp>
        <p:sp>
          <p:nvSpPr>
            <p:cNvPr id="61465" name="Rectangle 25"/>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66" name="Rectangle 26"/>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effectLst>
                  <a:outerShdw blurRad="38100" dist="38100" dir="2700000" algn="tl">
                    <a:srgbClr val="000000"/>
                  </a:outerShdw>
                </a:effectLst>
              </a:endParaRPr>
            </a:p>
          </p:txBody>
        </p:sp>
        <p:sp>
          <p:nvSpPr>
            <p:cNvPr id="61467" name="Rectangle 27"/>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effectLst>
                  <a:outerShdw blurRad="38100" dist="38100" dir="2700000" algn="tl">
                    <a:srgbClr val="000000"/>
                  </a:outerShdw>
                </a:effectLst>
              </a:endParaRPr>
            </a:p>
          </p:txBody>
        </p:sp>
        <p:sp>
          <p:nvSpPr>
            <p:cNvPr id="61468" name="Rectangle 28"/>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effectLst>
                  <a:outerShdw blurRad="38100" dist="38100" dir="2700000" algn="tl">
                    <a:srgbClr val="000000"/>
                  </a:outerShdw>
                </a:effectLst>
              </a:endParaRPr>
            </a:p>
          </p:txBody>
        </p:sp>
        <p:sp>
          <p:nvSpPr>
            <p:cNvPr id="61469" name="Rectangle 29"/>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endParaRPr lang="en-US">
                <a:effectLst>
                  <a:outerShdw blurRad="38100" dist="38100" dir="2700000" algn="tl">
                    <a:srgbClr val="000000"/>
                  </a:outerShdw>
                </a:effectLst>
              </a:endParaRPr>
            </a:p>
          </p:txBody>
        </p:sp>
        <p:sp>
          <p:nvSpPr>
            <p:cNvPr id="61470" name="Rectangle 30"/>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71" name="Rectangle 31"/>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72" name="Rectangle 32"/>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73" name="Rectangle 33"/>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74" name="Rectangle 34"/>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p>
              <a:pPr algn="ctr" eaLnBrk="1" hangingPunct="1"/>
              <a:endParaRPr lang="en-US">
                <a:effectLst>
                  <a:outerShdw blurRad="38100" dist="38100" dir="2700000" algn="tl">
                    <a:srgbClr val="000000"/>
                  </a:outerShdw>
                </a:effectLst>
              </a:endParaRPr>
            </a:p>
          </p:txBody>
        </p:sp>
        <p:sp>
          <p:nvSpPr>
            <p:cNvPr id="61475" name="Oval 35"/>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76" name="Oval 36"/>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77" name="Oval 37"/>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78" name="Oval 38"/>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79" name="Oval 39"/>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80" name="Oval 40"/>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81" name="Oval 41"/>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82" name="Oval 42"/>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83" name="Oval 43"/>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84" name="Oval 44"/>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85" name="Oval 45"/>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86" name="Oval 46"/>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87" name="Oval 47"/>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88" name="Oval 48"/>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89" name="Oval 49"/>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90" name="Oval 50"/>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91" name="Oval 51"/>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92" name="Oval 52"/>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93" name="Oval 53"/>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94" name="Oval 54"/>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95" name="Oval 55"/>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96" name="Oval 56"/>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97" name="Oval 57"/>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98" name="Oval 58"/>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99" name="Oval 59"/>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00" name="Oval 60"/>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01" name="Oval 61"/>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02" name="Oval 62"/>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03" name="Oval 63"/>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04" name="Oval 64"/>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05" name="Oval 65"/>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06" name="Oval 66"/>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07" name="Oval 67"/>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08" name="Oval 68"/>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09" name="Oval 69"/>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10" name="Oval 70"/>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11" name="Oval 71"/>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12" name="Oval 72"/>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13" name="Oval 73"/>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14" name="Oval 74"/>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15" name="Oval 75"/>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16" name="Oval 76"/>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17" name="Oval 77"/>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18" name="Oval 78"/>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19" name="Oval 79"/>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20" name="Oval 80"/>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21" name="Oval 81"/>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22" name="Oval 82"/>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23" name="Oval 83"/>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24" name="Oval 84"/>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25" name="Oval 85"/>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26" name="Oval 86"/>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27" name="Oval 87"/>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28" name="Oval 88"/>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29" name="Oval 89"/>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30" name="Oval 90"/>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31" name="Oval 91"/>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32" name="Oval 92"/>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33" name="Oval 93"/>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34" name="Oval 94"/>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35" name="Oval 95"/>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36" name="Oval 96"/>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37" name="Oval 97"/>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38" name="Oval 98"/>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39" name="Oval 99"/>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40" name="Oval 100"/>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41" name="Oval 101"/>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42" name="Oval 102"/>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43" name="Oval 103"/>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44" name="Oval 104"/>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45" name="Oval 105"/>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46" name="Oval 106"/>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47" name="Oval 107"/>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48" name="Oval 108"/>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49" name="Oval 109"/>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50" name="Oval 110"/>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51" name="Oval 111"/>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52" name="Oval 112"/>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53" name="Oval 113"/>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54" name="Oval 114"/>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55" name="Oval 115"/>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56" name="Oval 116"/>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57" name="Oval 117"/>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58" name="Oval 118"/>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59" name="Oval 119"/>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60" name="Oval 120"/>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61" name="Oval 121"/>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62" name="Oval 122"/>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63" name="Oval 123"/>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64" name="Oval 124"/>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65" name="Oval 125"/>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66" name="Oval 126"/>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67" name="Oval 127"/>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68" name="Oval 128"/>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69" name="Oval 129"/>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70" name="Oval 130"/>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71" name="Oval 131"/>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72" name="Oval 132"/>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73" name="Oval 133"/>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74" name="Oval 134"/>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75" name="Oval 135"/>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76" name="Oval 136"/>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77" name="Oval 137"/>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78" name="Oval 138"/>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79" name="Oval 139"/>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80" name="Oval 140"/>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81" name="Oval 141"/>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82" name="Oval 142"/>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83" name="Oval 143"/>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84" name="Oval 144"/>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85" name="Oval 145"/>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86" name="Oval 146"/>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87" name="Oval 147"/>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88" name="Oval 148"/>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89" name="Oval 149"/>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90" name="Oval 150"/>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91" name="Oval 151"/>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92" name="Oval 152"/>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93" name="Oval 153"/>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94" name="Oval 154"/>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95" name="Oval 155"/>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96" name="Oval 156"/>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97" name="Oval 157"/>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98" name="Oval 158"/>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99" name="Oval 159"/>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00" name="Oval 160"/>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01" name="Oval 161"/>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02" name="Oval 162"/>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03" name="Oval 163"/>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04" name="Oval 164"/>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05" name="Oval 165"/>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06" name="Oval 166"/>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07" name="Oval 167"/>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08" name="Oval 168"/>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09" name="Oval 169"/>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10" name="Oval 170"/>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11" name="Oval 171"/>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12" name="Oval 172"/>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13" name="Oval 173"/>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14" name="Oval 174"/>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15" name="Oval 175"/>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16" name="Oval 176"/>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17" name="Oval 177"/>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18" name="Oval 178"/>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19" name="Oval 179"/>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20" name="Oval 180"/>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21" name="Oval 181"/>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22" name="Oval 182"/>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23" name="Oval 183"/>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24" name="Oval 184"/>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25" name="Oval 185"/>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26" name="Oval 186"/>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27" name="Oval 187"/>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28" name="Oval 188"/>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29" name="Oval 189"/>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30" name="Oval 190"/>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31" name="Oval 191"/>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32" name="Oval 192"/>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33" name="Oval 193"/>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34" name="Oval 194"/>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35" name="Oval 195"/>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36" name="Oval 196"/>
            <p:cNvSpPr>
              <a:spLocks noChangeArrowheads="1"/>
            </p:cNvSpPr>
            <p:nvPr/>
          </p:nvSpPr>
          <p:spPr bwMode="hidden">
            <a:xfrm>
              <a:off x="3255" y="4071"/>
              <a:ext cx="196" cy="106"/>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37" name="Oval 197"/>
            <p:cNvSpPr>
              <a:spLocks noChangeArrowheads="1"/>
            </p:cNvSpPr>
            <p:nvPr/>
          </p:nvSpPr>
          <p:spPr bwMode="hidden">
            <a:xfrm>
              <a:off x="3651" y="3693"/>
              <a:ext cx="196" cy="111"/>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38" name="Oval 198"/>
            <p:cNvSpPr>
              <a:spLocks noChangeArrowheads="1"/>
            </p:cNvSpPr>
            <p:nvPr/>
          </p:nvSpPr>
          <p:spPr bwMode="hidden">
            <a:xfrm>
              <a:off x="4773" y="3705"/>
              <a:ext cx="201" cy="106"/>
            </a:xfrm>
            <a:prstGeom prst="ellipse">
              <a:avLst/>
            </a:prstGeom>
            <a:gradFill rotWithShape="0">
              <a:gsLst>
                <a:gs pos="0">
                  <a:schemeClr val="accent2"/>
                </a:gs>
                <a:gs pos="100000">
                  <a:schemeClr val="accent2">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39" name="Oval 199"/>
            <p:cNvSpPr>
              <a:spLocks noChangeArrowheads="1"/>
            </p:cNvSpPr>
            <p:nvPr/>
          </p:nvSpPr>
          <p:spPr bwMode="hidden">
            <a:xfrm>
              <a:off x="4491" y="4049"/>
              <a:ext cx="196" cy="105"/>
            </a:xfrm>
            <a:prstGeom prst="ellipse">
              <a:avLst/>
            </a:prstGeom>
            <a:gradFill rotWithShape="0">
              <a:gsLst>
                <a:gs pos="0">
                  <a:schemeClr val="accent2"/>
                </a:gs>
                <a:gs pos="100000">
                  <a:schemeClr val="accent2">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40" name="Oval 200"/>
            <p:cNvSpPr>
              <a:spLocks noChangeArrowheads="1"/>
            </p:cNvSpPr>
            <p:nvPr/>
          </p:nvSpPr>
          <p:spPr bwMode="hidden">
            <a:xfrm>
              <a:off x="3989" y="3396"/>
              <a:ext cx="168" cy="96"/>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41" name="Oval 201"/>
            <p:cNvSpPr>
              <a:spLocks noChangeArrowheads="1"/>
            </p:cNvSpPr>
            <p:nvPr/>
          </p:nvSpPr>
          <p:spPr bwMode="hidden">
            <a:xfrm>
              <a:off x="4263" y="3141"/>
              <a:ext cx="167" cy="95"/>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42" name="Oval 202"/>
            <p:cNvSpPr>
              <a:spLocks noChangeArrowheads="1"/>
            </p:cNvSpPr>
            <p:nvPr/>
          </p:nvSpPr>
          <p:spPr bwMode="hidden">
            <a:xfrm>
              <a:off x="5044" y="3418"/>
              <a:ext cx="167" cy="95"/>
            </a:xfrm>
            <a:prstGeom prst="ellipse">
              <a:avLst/>
            </a:prstGeom>
            <a:gradFill rotWithShape="0">
              <a:gsLst>
                <a:gs pos="0">
                  <a:schemeClr val="accent2"/>
                </a:gs>
                <a:gs pos="100000">
                  <a:schemeClr val="accent2">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43" name="Oval 203"/>
            <p:cNvSpPr>
              <a:spLocks noChangeArrowheads="1"/>
            </p:cNvSpPr>
            <p:nvPr/>
          </p:nvSpPr>
          <p:spPr bwMode="hidden">
            <a:xfrm>
              <a:off x="4553" y="2873"/>
              <a:ext cx="156" cy="83"/>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44" name="Oval 204"/>
            <p:cNvSpPr>
              <a:spLocks noChangeArrowheads="1"/>
            </p:cNvSpPr>
            <p:nvPr/>
          </p:nvSpPr>
          <p:spPr bwMode="hidden">
            <a:xfrm>
              <a:off x="5293" y="3116"/>
              <a:ext cx="168" cy="95"/>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45" name="Oval 205"/>
            <p:cNvSpPr>
              <a:spLocks noChangeArrowheads="1"/>
            </p:cNvSpPr>
            <p:nvPr/>
          </p:nvSpPr>
          <p:spPr bwMode="hidden">
            <a:xfrm>
              <a:off x="5497" y="2879"/>
              <a:ext cx="156" cy="89"/>
            </a:xfrm>
            <a:prstGeom prst="ellipse">
              <a:avLst/>
            </a:prstGeom>
            <a:gradFill rotWithShape="0">
              <a:gsLst>
                <a:gs pos="0">
                  <a:schemeClr val="accent2"/>
                </a:gs>
                <a:gs pos="100000">
                  <a:schemeClr val="accent2">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46" name="Oval 206"/>
            <p:cNvSpPr>
              <a:spLocks noChangeArrowheads="1"/>
            </p:cNvSpPr>
            <p:nvPr/>
          </p:nvSpPr>
          <p:spPr bwMode="hidden">
            <a:xfrm>
              <a:off x="4772" y="2673"/>
              <a:ext cx="156" cy="83"/>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47" name="Oval 207"/>
            <p:cNvSpPr>
              <a:spLocks noChangeArrowheads="1"/>
            </p:cNvSpPr>
            <p:nvPr/>
          </p:nvSpPr>
          <p:spPr bwMode="hidden">
            <a:xfrm>
              <a:off x="4966" y="2488"/>
              <a:ext cx="156" cy="84"/>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48" name="Oval 208"/>
            <p:cNvSpPr>
              <a:spLocks noChangeArrowheads="1"/>
            </p:cNvSpPr>
            <p:nvPr/>
          </p:nvSpPr>
          <p:spPr bwMode="hidden">
            <a:xfrm>
              <a:off x="5444" y="2052"/>
              <a:ext cx="134" cy="73"/>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49" name="Oval 209"/>
            <p:cNvSpPr>
              <a:spLocks noChangeArrowheads="1"/>
            </p:cNvSpPr>
            <p:nvPr/>
          </p:nvSpPr>
          <p:spPr bwMode="hidden">
            <a:xfrm>
              <a:off x="5161" y="2314"/>
              <a:ext cx="140" cy="73"/>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50" name="Oval 210"/>
            <p:cNvSpPr>
              <a:spLocks noChangeArrowheads="1"/>
            </p:cNvSpPr>
            <p:nvPr/>
          </p:nvSpPr>
          <p:spPr bwMode="hidden">
            <a:xfrm>
              <a:off x="5318" y="2176"/>
              <a:ext cx="134" cy="61"/>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51" name="Oval 211"/>
            <p:cNvSpPr>
              <a:spLocks noChangeArrowheads="1"/>
            </p:cNvSpPr>
            <p:nvPr/>
          </p:nvSpPr>
          <p:spPr bwMode="hidden">
            <a:xfrm>
              <a:off x="5581" y="1933"/>
              <a:ext cx="128" cy="61"/>
            </a:xfrm>
            <a:prstGeom prst="ellipse">
              <a:avLst/>
            </a:prstGeom>
            <a:gradFill rotWithShape="0">
              <a:gsLst>
                <a:gs pos="0">
                  <a:schemeClr val="accent2"/>
                </a:gs>
                <a:gs pos="100000">
                  <a:schemeClr val="accent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52" name="Oval 212"/>
            <p:cNvSpPr>
              <a:spLocks noChangeArrowheads="1"/>
            </p:cNvSpPr>
            <p:nvPr/>
          </p:nvSpPr>
          <p:spPr bwMode="hidden">
            <a:xfrm>
              <a:off x="5689" y="1811"/>
              <a:ext cx="128" cy="61"/>
            </a:xfrm>
            <a:prstGeom prst="ellipse">
              <a:avLst/>
            </a:prstGeom>
            <a:gradFill rotWithShape="0">
              <a:gsLst>
                <a:gs pos="0">
                  <a:schemeClr val="accent2"/>
                </a:gs>
                <a:gs pos="100000">
                  <a:schemeClr val="accent2">
                    <a:gamma/>
                    <a:shade val="57647"/>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53" name="Oval 213"/>
            <p:cNvSpPr>
              <a:spLocks noChangeArrowheads="1"/>
            </p:cNvSpPr>
            <p:nvPr/>
          </p:nvSpPr>
          <p:spPr bwMode="hidden">
            <a:xfrm>
              <a:off x="5663" y="2680"/>
              <a:ext cx="156" cy="83"/>
            </a:xfrm>
            <a:prstGeom prst="ellipse">
              <a:avLst/>
            </a:prstGeom>
            <a:gradFill rotWithShape="0">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54" name="Oval 214"/>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55" name="Oval 215"/>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56" name="Oval 216"/>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657" name="Oval 217"/>
            <p:cNvSpPr>
              <a:spLocks noChangeArrowheads="1"/>
            </p:cNvSpPr>
            <p:nvPr/>
          </p:nvSpPr>
          <p:spPr bwMode="hidden">
            <a:xfrm>
              <a:off x="5624" y="4010"/>
              <a:ext cx="201" cy="106"/>
            </a:xfrm>
            <a:prstGeom prst="ellipse">
              <a:avLst/>
            </a:prstGeom>
            <a:gradFill rotWithShape="0">
              <a:gsLst>
                <a:gs pos="0">
                  <a:schemeClr val="accent2"/>
                </a:gs>
                <a:gs pos="100000">
                  <a:schemeClr val="accent2">
                    <a:gamma/>
                    <a:shade val="39216"/>
                    <a:invGamma/>
                  </a:schemeClr>
                </a:gs>
              </a:gsLst>
              <a:lin ang="2700000" scaled="1"/>
            </a:gra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61658" name="Rectangle 218"/>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fld id="{A0B3F4B6-5956-45CC-87F5-4BC7048E0E0B}" type="slidenum">
              <a:rPr lang="en-US"/>
              <a:pPr/>
              <a:t>‹#›</a:t>
            </a:fld>
            <a:endParaRPr lang="en-US"/>
          </a:p>
        </p:txBody>
      </p:sp>
      <p:sp>
        <p:nvSpPr>
          <p:cNvPr id="61659" name="Rectangle 219"/>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endParaRPr lang="en-US"/>
          </a:p>
        </p:txBody>
      </p:sp>
      <p:sp>
        <p:nvSpPr>
          <p:cNvPr id="61660" name="Rectangle 220"/>
          <p:cNvSpPr>
            <a:spLocks noGrp="1" noChangeArrowheads="1"/>
          </p:cNvSpPr>
          <p:nvPr>
            <p:ph type="ftr" sz="quarter" idx="3"/>
          </p:nvPr>
        </p:nvSpPr>
        <p:spPr bwMode="auto">
          <a:xfrm>
            <a:off x="31242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endParaRPr lang="en-US"/>
          </a:p>
        </p:txBody>
      </p:sp>
      <p:sp>
        <p:nvSpPr>
          <p:cNvPr id="61661" name="Rectangle 221"/>
          <p:cNvSpPr>
            <a:spLocks noGrp="1" noChangeArrowheads="1"/>
          </p:cNvSpPr>
          <p:nvPr>
            <p:ph type="body" idx="1"/>
          </p:nvPr>
        </p:nvSpPr>
        <p:spPr bwMode="auto">
          <a:xfrm>
            <a:off x="457200" y="1600200"/>
            <a:ext cx="8229600"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662" name="Rectangle 22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dk2" tx1="lt1" bg2="dk1"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Lst>
  <p:txStyles>
    <p:titleStyle>
      <a:lvl1pPr algn="ctr" rtl="0" fontAlgn="base">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defRPr>
      </a:lvl9pPr>
    </p:titleStyle>
    <p:bodyStyle>
      <a:lvl1pPr marL="342900" indent="-342900" algn="l" rtl="0" fontAlgn="base">
        <a:spcBef>
          <a:spcPct val="20000"/>
        </a:spcBef>
        <a:spcAft>
          <a:spcPct val="0"/>
        </a:spcAft>
        <a:buClr>
          <a:schemeClr val="hlink"/>
        </a:buClr>
        <a:buFont typeface="Wingdings" panose="05000000000000000000" pitchFamily="2" charset="2"/>
        <a:buBlip>
          <a:blip r:embed="rId15"/>
        </a:buBlip>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folHlink"/>
        </a:buClr>
        <a:buSzPct val="50000"/>
        <a:buFont typeface="Wingdings" panose="05000000000000000000" pitchFamily="2" charset="2"/>
        <a:buChar char="n"/>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hlink"/>
        </a:buClr>
        <a:buFont typeface="Wingdings" panose="05000000000000000000" pitchFamily="2" charset="2"/>
        <a:buBlip>
          <a:blip r:embed="rId15"/>
        </a:buBlip>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hlink"/>
        </a:buClr>
        <a:buFont typeface="Wingdings" panose="05000000000000000000" pitchFamily="2" charset="2"/>
        <a:buBlip>
          <a:blip r:embed="rId15"/>
        </a:buBlip>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ctrTitle"/>
          </p:nvPr>
        </p:nvSpPr>
        <p:spPr>
          <a:xfrm>
            <a:off x="609600" y="1524000"/>
            <a:ext cx="7772400" cy="1470025"/>
          </a:xfrm>
        </p:spPr>
        <p:txBody>
          <a:bodyPr/>
          <a:lstStyle/>
          <a:p>
            <a:r>
              <a:rPr lang="en-US" sz="6600">
                <a:latin typeface="Script MT Bold" panose="03040602040607080904" pitchFamily="66" charset="0"/>
              </a:rPr>
              <a:t>Data Warehouse</a:t>
            </a:r>
          </a:p>
        </p:txBody>
      </p:sp>
      <p:sp>
        <p:nvSpPr>
          <p:cNvPr id="63492" name="Rectangle 4"/>
          <p:cNvSpPr>
            <a:spLocks noGrp="1" noChangeArrowheads="1"/>
          </p:cNvSpPr>
          <p:nvPr>
            <p:ph type="subTitle" idx="1"/>
          </p:nvPr>
        </p:nvSpPr>
        <p:spPr>
          <a:xfrm>
            <a:off x="1371600" y="3352800"/>
            <a:ext cx="6400800" cy="2819400"/>
          </a:xfrm>
        </p:spPr>
        <p:txBody>
          <a:bodyPr/>
          <a:lstStyle/>
          <a:p>
            <a:pPr>
              <a:lnSpc>
                <a:spcPct val="80000"/>
              </a:lnSpc>
            </a:pPr>
            <a:r>
              <a:rPr lang="en-US" sz="3600" dirty="0">
                <a:latin typeface="Edwardian Script ITC" panose="030303020407070D0804" pitchFamily="66" charset="0"/>
              </a:rPr>
              <a:t>Dibya Tara Shakya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z="2400" b="1" u="sng" dirty="0">
                <a:latin typeface="Georgia" panose="02040502050405020303" pitchFamily="18" charset="0"/>
              </a:rPr>
              <a:t>Data Warehouse</a:t>
            </a:r>
          </a:p>
        </p:txBody>
      </p:sp>
      <p:sp>
        <p:nvSpPr>
          <p:cNvPr id="9219" name="Rectangle 3"/>
          <p:cNvSpPr>
            <a:spLocks noGrp="1" noChangeArrowheads="1"/>
          </p:cNvSpPr>
          <p:nvPr>
            <p:ph type="body" idx="1"/>
          </p:nvPr>
        </p:nvSpPr>
        <p:spPr/>
        <p:txBody>
          <a:bodyPr/>
          <a:lstStyle/>
          <a:p>
            <a:pPr algn="just"/>
            <a:r>
              <a:rPr lang="en-US" sz="2000" dirty="0">
                <a:latin typeface="Georgia" panose="02040502050405020303" pitchFamily="18" charset="0"/>
              </a:rPr>
              <a:t>In order for data to be effective, DW must be:</a:t>
            </a:r>
          </a:p>
          <a:p>
            <a:pPr lvl="1" algn="just"/>
            <a:r>
              <a:rPr lang="en-US" sz="2000" dirty="0">
                <a:latin typeface="Georgia" panose="02040502050405020303" pitchFamily="18" charset="0"/>
              </a:rPr>
              <a:t>Consistent.</a:t>
            </a:r>
          </a:p>
          <a:p>
            <a:pPr lvl="1" algn="just"/>
            <a:r>
              <a:rPr lang="en-US" sz="2000" dirty="0">
                <a:latin typeface="Georgia" panose="02040502050405020303" pitchFamily="18" charset="0"/>
              </a:rPr>
              <a:t>Well integrated.</a:t>
            </a:r>
          </a:p>
          <a:p>
            <a:pPr lvl="1" algn="just"/>
            <a:r>
              <a:rPr lang="en-US" sz="2000" dirty="0">
                <a:latin typeface="Georgia" panose="02040502050405020303" pitchFamily="18" charset="0"/>
              </a:rPr>
              <a:t>Well defined.</a:t>
            </a:r>
          </a:p>
          <a:p>
            <a:pPr lvl="1" algn="just"/>
            <a:r>
              <a:rPr lang="en-US" sz="2000" dirty="0">
                <a:latin typeface="Georgia" panose="02040502050405020303" pitchFamily="18" charset="0"/>
              </a:rPr>
              <a:t>Time stamped.</a:t>
            </a:r>
          </a:p>
          <a:p>
            <a:pPr algn="just"/>
            <a:r>
              <a:rPr lang="en-US" sz="2000" dirty="0">
                <a:latin typeface="Georgia" panose="02040502050405020303" pitchFamily="18" charset="0"/>
              </a:rPr>
              <a:t>DW environment:</a:t>
            </a:r>
          </a:p>
          <a:p>
            <a:pPr lvl="1" algn="just"/>
            <a:r>
              <a:rPr lang="en-US" sz="2000" dirty="0">
                <a:latin typeface="Georgia" panose="02040502050405020303" pitchFamily="18" charset="0"/>
              </a:rPr>
              <a:t>The data store, data mart &amp; the metadata.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0594" name="Picture 2" descr="Application-Orientation vs. Subject-Orientation Application-Orientation Operational Database Loans Credit  Card Trust Sav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0962"/>
            <a:ext cx="8229600" cy="617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984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1618" name="Picture 2" descr="Functioning of Data warehousing Data Source Cleaning Transformation Data Warehouse New Update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5590" y="274637"/>
            <a:ext cx="8251209" cy="6188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385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z="4000" b="1" u="sng" dirty="0">
                <a:solidFill>
                  <a:srgbClr val="00B0F0"/>
                </a:solidFill>
                <a:latin typeface="Times New Roman" panose="02020603050405020304" pitchFamily="18" charset="0"/>
              </a:rPr>
              <a:t>The Data Store</a:t>
            </a:r>
          </a:p>
        </p:txBody>
      </p:sp>
      <p:sp>
        <p:nvSpPr>
          <p:cNvPr id="10243" name="Rectangle 3"/>
          <p:cNvSpPr>
            <a:spLocks noGrp="1" noChangeArrowheads="1"/>
          </p:cNvSpPr>
          <p:nvPr>
            <p:ph type="body" idx="1"/>
          </p:nvPr>
        </p:nvSpPr>
        <p:spPr/>
        <p:txBody>
          <a:bodyPr/>
          <a:lstStyle/>
          <a:p>
            <a:pPr algn="just"/>
            <a:r>
              <a:rPr lang="en-US" sz="2000" dirty="0">
                <a:latin typeface="Georgia" panose="02040502050405020303" pitchFamily="18" charset="0"/>
              </a:rPr>
              <a:t>An operational data store (ODS) stores data for a specific application.  It </a:t>
            </a:r>
            <a:r>
              <a:rPr lang="en-US" sz="2000" b="1" dirty="0">
                <a:solidFill>
                  <a:srgbClr val="00B050"/>
                </a:solidFill>
                <a:latin typeface="Georgia" panose="02040502050405020303" pitchFamily="18" charset="0"/>
              </a:rPr>
              <a:t>feeds the data warehouse a stream of desired raw data.</a:t>
            </a:r>
          </a:p>
          <a:p>
            <a:pPr marL="0" indent="0" algn="just">
              <a:buNone/>
            </a:pPr>
            <a:endParaRPr lang="en-US" sz="2000" dirty="0">
              <a:latin typeface="Georgia" panose="02040502050405020303" pitchFamily="18" charset="0"/>
            </a:endParaRPr>
          </a:p>
          <a:p>
            <a:pPr algn="just"/>
            <a:r>
              <a:rPr lang="en-US" sz="2000" dirty="0">
                <a:latin typeface="Georgia" panose="02040502050405020303" pitchFamily="18" charset="0"/>
              </a:rPr>
              <a:t>Is the </a:t>
            </a:r>
            <a:r>
              <a:rPr lang="en-US" sz="2000" b="1" dirty="0">
                <a:solidFill>
                  <a:srgbClr val="00B050"/>
                </a:solidFill>
                <a:latin typeface="Georgia" panose="02040502050405020303" pitchFamily="18" charset="0"/>
              </a:rPr>
              <a:t>most common component of DW environment.</a:t>
            </a:r>
          </a:p>
          <a:p>
            <a:pPr marL="0" indent="0" algn="just">
              <a:buNone/>
            </a:pPr>
            <a:endParaRPr lang="en-US" sz="2000" dirty="0">
              <a:latin typeface="Georgia" panose="02040502050405020303" pitchFamily="18" charset="0"/>
            </a:endParaRPr>
          </a:p>
          <a:p>
            <a:pPr algn="just"/>
            <a:r>
              <a:rPr lang="en-US" sz="2000" dirty="0">
                <a:solidFill>
                  <a:srgbClr val="FFC000"/>
                </a:solidFill>
                <a:latin typeface="Georgia" panose="02040502050405020303" pitchFamily="18" charset="0"/>
              </a:rPr>
              <a:t>Data store is generally subject oriented, volatile, current commonly focused on customers, products, orders, policies, claims, </a:t>
            </a:r>
            <a:r>
              <a:rPr lang="en-US" sz="2000" dirty="0" err="1">
                <a:solidFill>
                  <a:srgbClr val="FFC000"/>
                </a:solidFill>
                <a:latin typeface="Georgia" panose="02040502050405020303" pitchFamily="18" charset="0"/>
              </a:rPr>
              <a:t>etc</a:t>
            </a:r>
            <a:r>
              <a:rPr lang="en-US" sz="2000" dirty="0">
                <a:solidFill>
                  <a:srgbClr val="FFC000"/>
                </a:solidFill>
                <a:latin typeface="Georgia" panose="02040502050405020303" pitchFamily="18" charset="0"/>
              </a:rPr>
              <a:t>…</a:t>
            </a:r>
          </a:p>
          <a:p>
            <a:r>
              <a:rPr lang="en-US" sz="2000" dirty="0">
                <a:latin typeface="Georgia" panose="02040502050405020303" pitchFamily="18" charset="0"/>
              </a:rPr>
              <a:t>Its </a:t>
            </a:r>
            <a:r>
              <a:rPr lang="en-US" sz="2000" b="1" dirty="0">
                <a:solidFill>
                  <a:srgbClr val="00B050"/>
                </a:solidFill>
                <a:latin typeface="Georgia" panose="02040502050405020303" pitchFamily="18" charset="0"/>
              </a:rPr>
              <a:t>day-to-day function is to store the data for a single specific set of operational application.</a:t>
            </a:r>
          </a:p>
          <a:p>
            <a:pPr marL="0" indent="0">
              <a:buNone/>
            </a:pPr>
            <a:endParaRPr lang="en-US" sz="2000" b="1" dirty="0">
              <a:solidFill>
                <a:srgbClr val="00B050"/>
              </a:solidFill>
              <a:latin typeface="Georgia" panose="02040502050405020303" pitchFamily="18" charset="0"/>
            </a:endParaRPr>
          </a:p>
          <a:p>
            <a:r>
              <a:rPr lang="en-US" sz="2000" dirty="0">
                <a:latin typeface="Georgia" panose="02040502050405020303" pitchFamily="18" charset="0"/>
              </a:rPr>
              <a:t>Its function is </a:t>
            </a:r>
            <a:r>
              <a:rPr lang="en-US" sz="2000" b="1" dirty="0">
                <a:solidFill>
                  <a:srgbClr val="00B050"/>
                </a:solidFill>
                <a:latin typeface="Georgia" panose="02040502050405020303" pitchFamily="18" charset="0"/>
              </a:rPr>
              <a:t>to feed the data warehouse data for the purpose of analysis.</a:t>
            </a:r>
          </a:p>
          <a:p>
            <a:pPr algn="just"/>
            <a:endParaRPr lang="en-US" sz="2000" dirty="0">
              <a:solidFill>
                <a:srgbClr val="FFC000"/>
              </a:solidFill>
              <a:latin typeface="Georgia" panose="02040502050405020303"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z="4000" b="1" u="sng" dirty="0">
                <a:solidFill>
                  <a:srgbClr val="0070C0"/>
                </a:solidFill>
                <a:latin typeface="Times New Roman" panose="02020603050405020304" pitchFamily="18" charset="0"/>
              </a:rPr>
              <a:t>Data Store &amp; Data Warehouse </a:t>
            </a:r>
          </a:p>
        </p:txBody>
      </p:sp>
      <p:sp>
        <p:nvSpPr>
          <p:cNvPr id="11267" name="Rectangle 3"/>
          <p:cNvSpPr>
            <a:spLocks noGrp="1" noChangeArrowheads="1"/>
          </p:cNvSpPr>
          <p:nvPr>
            <p:ph type="body" idx="1"/>
          </p:nvPr>
        </p:nvSpPr>
        <p:spPr/>
        <p:txBody>
          <a:bodyPr/>
          <a:lstStyle/>
          <a:p>
            <a:r>
              <a:rPr lang="en-US" sz="2400" b="1" dirty="0">
                <a:latin typeface="Times New Roman" panose="02020603050405020304" pitchFamily="18" charset="0"/>
              </a:rPr>
              <a:t>Data store &amp; Data warehouse</a:t>
            </a:r>
          </a:p>
          <a:p>
            <a:endParaRPr lang="en-US" dirty="0">
              <a:latin typeface="Times New Roman" panose="02020603050405020304" pitchFamily="18" charset="0"/>
            </a:endParaRPr>
          </a:p>
          <a:p>
            <a:endParaRPr lang="en-US" dirty="0">
              <a:latin typeface="Times New Roman" panose="02020603050405020304" pitchFamily="18" charset="0"/>
              <a:hlinkMouseOver r:id="" action="ppaction://noaction">
                <a:snd r:embed="rId2" name="bomb.wav"/>
              </a:hlinkMouseOver>
            </a:endParaRPr>
          </a:p>
        </p:txBody>
      </p:sp>
      <p:pic>
        <p:nvPicPr>
          <p:cNvPr id="11268" name="Picture 4" descr="untit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28850"/>
            <a:ext cx="8229600" cy="3276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33400" y="228600"/>
            <a:ext cx="2514600" cy="762000"/>
          </a:xfrm>
        </p:spPr>
        <p:txBody>
          <a:bodyPr/>
          <a:lstStyle/>
          <a:p>
            <a:r>
              <a:rPr lang="en-US" sz="2400" b="1" u="sng" dirty="0">
                <a:solidFill>
                  <a:srgbClr val="00B050"/>
                </a:solidFill>
                <a:latin typeface="Georgia" panose="02040502050405020303" pitchFamily="18" charset="0"/>
              </a:rPr>
              <a:t>The Data Mart</a:t>
            </a:r>
          </a:p>
        </p:txBody>
      </p:sp>
      <p:sp>
        <p:nvSpPr>
          <p:cNvPr id="13315" name="Rectangle 3"/>
          <p:cNvSpPr>
            <a:spLocks noGrp="1" noChangeArrowheads="1"/>
          </p:cNvSpPr>
          <p:nvPr>
            <p:ph type="body" idx="1"/>
          </p:nvPr>
        </p:nvSpPr>
        <p:spPr>
          <a:xfrm>
            <a:off x="457200" y="838200"/>
            <a:ext cx="8229600" cy="1371600"/>
          </a:xfrm>
        </p:spPr>
        <p:txBody>
          <a:bodyPr/>
          <a:lstStyle/>
          <a:p>
            <a:r>
              <a:rPr lang="en-US" sz="2000" dirty="0">
                <a:latin typeface="Georgia" panose="02040502050405020303" pitchFamily="18" charset="0"/>
              </a:rPr>
              <a:t>It is </a:t>
            </a:r>
            <a:r>
              <a:rPr lang="en-US" sz="2000" b="1" dirty="0">
                <a:solidFill>
                  <a:srgbClr val="00B050"/>
                </a:solidFill>
                <a:latin typeface="Georgia" panose="02040502050405020303" pitchFamily="18" charset="0"/>
              </a:rPr>
              <a:t>lower-cost, scaled down version of the DW.</a:t>
            </a:r>
          </a:p>
          <a:p>
            <a:pPr marL="0" indent="0">
              <a:buNone/>
            </a:pPr>
            <a:endParaRPr lang="en-US" sz="2000" dirty="0">
              <a:latin typeface="Georgia" panose="02040502050405020303" pitchFamily="18" charset="0"/>
            </a:endParaRPr>
          </a:p>
          <a:p>
            <a:r>
              <a:rPr lang="en-US" sz="2000" dirty="0">
                <a:latin typeface="Georgia" panose="02040502050405020303" pitchFamily="18" charset="0"/>
              </a:rPr>
              <a:t>Data Mart offer a targeted and less costly method of gaining the advantages associated with data warehousing and can be scaled up to a full DW environment over time.</a:t>
            </a:r>
          </a:p>
        </p:txBody>
      </p:sp>
      <p:sp>
        <p:nvSpPr>
          <p:cNvPr id="5" name="TextBox 4">
            <a:extLst>
              <a:ext uri="{FF2B5EF4-FFF2-40B4-BE49-F238E27FC236}">
                <a16:creationId xmlns:a16="http://schemas.microsoft.com/office/drawing/2014/main" id="{731D0365-AC84-4167-1AAC-ACEF0873A43F}"/>
              </a:ext>
            </a:extLst>
          </p:cNvPr>
          <p:cNvSpPr txBox="1"/>
          <p:nvPr/>
        </p:nvSpPr>
        <p:spPr>
          <a:xfrm>
            <a:off x="609600" y="2702792"/>
            <a:ext cx="2514600" cy="461665"/>
          </a:xfrm>
          <a:prstGeom prst="rect">
            <a:avLst/>
          </a:prstGeom>
          <a:noFill/>
        </p:spPr>
        <p:txBody>
          <a:bodyPr wrap="square">
            <a:spAutoFit/>
          </a:bodyPr>
          <a:lstStyle/>
          <a:p>
            <a:r>
              <a:rPr lang="en-US" sz="2400" b="1" u="sng" dirty="0">
                <a:solidFill>
                  <a:srgbClr val="FFC000"/>
                </a:solidFill>
                <a:latin typeface="Times New Roman" panose="02020603050405020304" pitchFamily="18" charset="0"/>
              </a:rPr>
              <a:t>The Meta Data</a:t>
            </a:r>
            <a:endParaRPr lang="en-NP" sz="2400" dirty="0">
              <a:solidFill>
                <a:srgbClr val="FFC000"/>
              </a:solidFill>
            </a:endParaRPr>
          </a:p>
        </p:txBody>
      </p:sp>
      <p:sp>
        <p:nvSpPr>
          <p:cNvPr id="7" name="TextBox 6">
            <a:extLst>
              <a:ext uri="{FF2B5EF4-FFF2-40B4-BE49-F238E27FC236}">
                <a16:creationId xmlns:a16="http://schemas.microsoft.com/office/drawing/2014/main" id="{5E798EC3-7B92-51AB-6CDE-CFFDE7A4DDCA}"/>
              </a:ext>
            </a:extLst>
          </p:cNvPr>
          <p:cNvSpPr txBox="1"/>
          <p:nvPr/>
        </p:nvSpPr>
        <p:spPr>
          <a:xfrm>
            <a:off x="609600" y="3200400"/>
            <a:ext cx="7696200" cy="1588127"/>
          </a:xfrm>
          <a:prstGeom prst="rect">
            <a:avLst/>
          </a:prstGeom>
          <a:noFill/>
        </p:spPr>
        <p:txBody>
          <a:bodyPr wrap="square">
            <a:spAutoFit/>
          </a:bodyPr>
          <a:lstStyle/>
          <a:p>
            <a:pPr algn="just">
              <a:lnSpc>
                <a:spcPct val="90000"/>
              </a:lnSpc>
            </a:pPr>
            <a:r>
              <a:rPr lang="en-US" sz="1800" b="1" dirty="0">
                <a:solidFill>
                  <a:srgbClr val="00B050"/>
                </a:solidFill>
                <a:latin typeface="Times New Roman" panose="02020603050405020304" pitchFamily="18" charset="0"/>
              </a:rPr>
              <a:t>Last component of DW environments.</a:t>
            </a:r>
            <a:endParaRPr lang="en-US" sz="1800" dirty="0"/>
          </a:p>
          <a:p>
            <a:pPr algn="just">
              <a:lnSpc>
                <a:spcPct val="90000"/>
              </a:lnSpc>
            </a:pPr>
            <a:r>
              <a:rPr lang="en-US" sz="1800" dirty="0">
                <a:latin typeface="Times New Roman" panose="02020603050405020304" pitchFamily="18" charset="0"/>
              </a:rPr>
              <a:t>It is information that is </a:t>
            </a:r>
            <a:r>
              <a:rPr lang="en-US" sz="1800" b="1" dirty="0">
                <a:solidFill>
                  <a:srgbClr val="00B0F0"/>
                </a:solidFill>
                <a:latin typeface="Times New Roman" panose="02020603050405020304" pitchFamily="18" charset="0"/>
              </a:rPr>
              <a:t>kept about the warehouse rather than information kept within the warehouse.</a:t>
            </a:r>
          </a:p>
          <a:p>
            <a:pPr algn="just">
              <a:lnSpc>
                <a:spcPct val="90000"/>
              </a:lnSpc>
            </a:pPr>
            <a:r>
              <a:rPr lang="en-US" sz="1800" dirty="0">
                <a:latin typeface="Times New Roman" panose="02020603050405020304" pitchFamily="18" charset="0"/>
              </a:rPr>
              <a:t>Legacy systems generally don’t keep a record of characteristics of the data (such as what pieces of data exist and where they are located).</a:t>
            </a:r>
          </a:p>
          <a:p>
            <a:pPr algn="just">
              <a:lnSpc>
                <a:spcPct val="90000"/>
              </a:lnSpc>
            </a:pPr>
            <a:r>
              <a:rPr lang="en-US" sz="1800" dirty="0">
                <a:latin typeface="Times New Roman" panose="02020603050405020304" pitchFamily="18" charset="0"/>
              </a:rPr>
              <a:t>The </a:t>
            </a:r>
            <a:r>
              <a:rPr lang="en-US" sz="1800" b="1" dirty="0">
                <a:solidFill>
                  <a:srgbClr val="FFC000"/>
                </a:solidFill>
                <a:latin typeface="Times New Roman" panose="02020603050405020304" pitchFamily="18" charset="0"/>
              </a:rPr>
              <a:t>metadata is simply data about data.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274638"/>
            <a:ext cx="8229600" cy="639762"/>
          </a:xfrm>
        </p:spPr>
        <p:txBody>
          <a:bodyPr/>
          <a:lstStyle/>
          <a:p>
            <a:r>
              <a:rPr lang="en-US" sz="2400" b="1" u="sng" dirty="0">
                <a:solidFill>
                  <a:srgbClr val="0070C0"/>
                </a:solidFill>
              </a:rPr>
              <a:t>Components of the Metadata</a:t>
            </a:r>
          </a:p>
        </p:txBody>
      </p:sp>
      <p:sp>
        <p:nvSpPr>
          <p:cNvPr id="36867" name="Rectangle 3"/>
          <p:cNvSpPr>
            <a:spLocks noGrp="1" noChangeArrowheads="1"/>
          </p:cNvSpPr>
          <p:nvPr>
            <p:ph type="body" idx="1"/>
          </p:nvPr>
        </p:nvSpPr>
        <p:spPr>
          <a:xfrm>
            <a:off x="457200" y="990600"/>
            <a:ext cx="8229600" cy="5592762"/>
          </a:xfrm>
        </p:spPr>
        <p:txBody>
          <a:bodyPr/>
          <a:lstStyle/>
          <a:p>
            <a:pPr algn="just">
              <a:lnSpc>
                <a:spcPct val="90000"/>
              </a:lnSpc>
            </a:pPr>
            <a:r>
              <a:rPr lang="en-US" sz="2000" b="1" i="1" u="sng" dirty="0">
                <a:solidFill>
                  <a:srgbClr val="0070C0"/>
                </a:solidFill>
                <a:latin typeface="Georgia" panose="02040502050405020303" pitchFamily="18" charset="0"/>
              </a:rPr>
              <a:t>Transformation maps</a:t>
            </a:r>
            <a:r>
              <a:rPr lang="en-US" sz="2000" b="1" u="sng" dirty="0">
                <a:solidFill>
                  <a:srgbClr val="0070C0"/>
                </a:solidFill>
                <a:latin typeface="Georgia" panose="02040502050405020303" pitchFamily="18" charset="0"/>
              </a:rPr>
              <a:t> </a:t>
            </a:r>
            <a:r>
              <a:rPr lang="en-US" sz="2000" dirty="0">
                <a:latin typeface="Georgia" panose="02040502050405020303" pitchFamily="18" charset="0"/>
              </a:rPr>
              <a:t>– </a:t>
            </a:r>
            <a:r>
              <a:rPr lang="en-US" sz="2000" b="1" dirty="0">
                <a:solidFill>
                  <a:srgbClr val="00B050"/>
                </a:solidFill>
                <a:latin typeface="Georgia" panose="02040502050405020303" pitchFamily="18" charset="0"/>
              </a:rPr>
              <a:t>records that show what transformations were applied.</a:t>
            </a:r>
          </a:p>
          <a:p>
            <a:pPr algn="just">
              <a:lnSpc>
                <a:spcPct val="90000"/>
              </a:lnSpc>
            </a:pPr>
            <a:r>
              <a:rPr lang="en-US" sz="2000" b="1" i="1" u="sng" dirty="0">
                <a:solidFill>
                  <a:srgbClr val="0070C0"/>
                </a:solidFill>
                <a:latin typeface="Georgia" panose="02040502050405020303" pitchFamily="18" charset="0"/>
              </a:rPr>
              <a:t>Extraction &amp; relationship history</a:t>
            </a:r>
            <a:r>
              <a:rPr lang="en-US" sz="2000" b="1" u="sng" dirty="0">
                <a:solidFill>
                  <a:srgbClr val="0070C0"/>
                </a:solidFill>
                <a:latin typeface="Georgia" panose="02040502050405020303" pitchFamily="18" charset="0"/>
              </a:rPr>
              <a:t> </a:t>
            </a:r>
            <a:r>
              <a:rPr lang="en-US" sz="2000" dirty="0">
                <a:latin typeface="Georgia" panose="02040502050405020303" pitchFamily="18" charset="0"/>
              </a:rPr>
              <a:t>– </a:t>
            </a:r>
            <a:r>
              <a:rPr lang="en-US" sz="2000" b="1" dirty="0">
                <a:solidFill>
                  <a:srgbClr val="00B050"/>
                </a:solidFill>
                <a:latin typeface="Georgia" panose="02040502050405020303" pitchFamily="18" charset="0"/>
              </a:rPr>
              <a:t>records that show what data was analyzed.</a:t>
            </a:r>
          </a:p>
          <a:p>
            <a:pPr algn="just">
              <a:lnSpc>
                <a:spcPct val="90000"/>
              </a:lnSpc>
            </a:pPr>
            <a:r>
              <a:rPr lang="en-US" sz="2000" b="1" i="1" u="sng" dirty="0">
                <a:solidFill>
                  <a:srgbClr val="0070C0"/>
                </a:solidFill>
                <a:latin typeface="Georgia" panose="02040502050405020303" pitchFamily="18" charset="0"/>
              </a:rPr>
              <a:t>Algorithms for summarization</a:t>
            </a:r>
            <a:r>
              <a:rPr lang="en-US" sz="2000" b="1" u="sng" dirty="0">
                <a:solidFill>
                  <a:srgbClr val="0070C0"/>
                </a:solidFill>
                <a:latin typeface="Georgia" panose="02040502050405020303" pitchFamily="18" charset="0"/>
              </a:rPr>
              <a:t> </a:t>
            </a:r>
            <a:r>
              <a:rPr lang="en-US" sz="2000" dirty="0">
                <a:latin typeface="Georgia" panose="02040502050405020303" pitchFamily="18" charset="0"/>
              </a:rPr>
              <a:t>– </a:t>
            </a:r>
            <a:r>
              <a:rPr lang="en-US" sz="2000" b="1" dirty="0">
                <a:solidFill>
                  <a:srgbClr val="00B050"/>
                </a:solidFill>
                <a:latin typeface="Georgia" panose="02040502050405020303" pitchFamily="18" charset="0"/>
              </a:rPr>
              <a:t>methods available for aggregating and summarizing.</a:t>
            </a:r>
          </a:p>
          <a:p>
            <a:pPr algn="just">
              <a:lnSpc>
                <a:spcPct val="90000"/>
              </a:lnSpc>
            </a:pPr>
            <a:r>
              <a:rPr lang="en-US" sz="2000" b="1" i="1" u="sng" dirty="0">
                <a:solidFill>
                  <a:srgbClr val="0070C0"/>
                </a:solidFill>
                <a:latin typeface="Georgia" panose="02040502050405020303" pitchFamily="18" charset="0"/>
              </a:rPr>
              <a:t>Data ownership</a:t>
            </a:r>
            <a:r>
              <a:rPr lang="en-US" sz="2000" b="1" u="sng" dirty="0">
                <a:solidFill>
                  <a:srgbClr val="0070C0"/>
                </a:solidFill>
                <a:latin typeface="Georgia" panose="02040502050405020303" pitchFamily="18" charset="0"/>
              </a:rPr>
              <a:t> </a:t>
            </a:r>
            <a:r>
              <a:rPr lang="en-US" sz="2000" dirty="0">
                <a:latin typeface="Georgia" panose="02040502050405020303" pitchFamily="18" charset="0"/>
              </a:rPr>
              <a:t>– </a:t>
            </a:r>
            <a:r>
              <a:rPr lang="en-US" sz="2000" b="1" dirty="0">
                <a:solidFill>
                  <a:srgbClr val="00B050"/>
                </a:solidFill>
                <a:latin typeface="Georgia" panose="02040502050405020303" pitchFamily="18" charset="0"/>
              </a:rPr>
              <a:t>records that show origin</a:t>
            </a:r>
          </a:p>
          <a:p>
            <a:pPr algn="just">
              <a:lnSpc>
                <a:spcPct val="90000"/>
              </a:lnSpc>
            </a:pPr>
            <a:r>
              <a:rPr lang="en-US" sz="2000" b="1" i="1" u="sng" dirty="0">
                <a:solidFill>
                  <a:srgbClr val="0070C0"/>
                </a:solidFill>
                <a:latin typeface="Georgia" panose="02040502050405020303" pitchFamily="18" charset="0"/>
              </a:rPr>
              <a:t>Patterns of access</a:t>
            </a:r>
            <a:r>
              <a:rPr lang="en-US" sz="2000" b="1" u="sng" dirty="0">
                <a:solidFill>
                  <a:srgbClr val="0070C0"/>
                </a:solidFill>
                <a:latin typeface="Georgia" panose="02040502050405020303" pitchFamily="18" charset="0"/>
              </a:rPr>
              <a:t> </a:t>
            </a:r>
            <a:r>
              <a:rPr lang="en-US" sz="2000" dirty="0">
                <a:latin typeface="Georgia" panose="02040502050405020303" pitchFamily="18" charset="0"/>
              </a:rPr>
              <a:t>– </a:t>
            </a:r>
            <a:r>
              <a:rPr lang="en-US" sz="2000" b="1" dirty="0">
                <a:solidFill>
                  <a:srgbClr val="00B050"/>
                </a:solidFill>
                <a:latin typeface="Georgia" panose="02040502050405020303" pitchFamily="18" charset="0"/>
              </a:rPr>
              <a:t>records that show what data are accessed and how often</a:t>
            </a:r>
          </a:p>
          <a:p>
            <a:pPr>
              <a:lnSpc>
                <a:spcPct val="90000"/>
              </a:lnSpc>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74638"/>
            <a:ext cx="4648200" cy="944562"/>
          </a:xfrm>
        </p:spPr>
        <p:txBody>
          <a:bodyPr/>
          <a:lstStyle/>
          <a:p>
            <a:r>
              <a:rPr lang="en-US" sz="2400" b="1" u="sng" dirty="0">
                <a:solidFill>
                  <a:srgbClr val="0070C0"/>
                </a:solidFill>
              </a:rPr>
              <a:t>Typical Mapping Metadata</a:t>
            </a:r>
          </a:p>
        </p:txBody>
      </p:sp>
      <p:sp>
        <p:nvSpPr>
          <p:cNvPr id="37891" name="Rectangle 3"/>
          <p:cNvSpPr>
            <a:spLocks noGrp="1" noChangeArrowheads="1"/>
          </p:cNvSpPr>
          <p:nvPr>
            <p:ph type="body" idx="1"/>
          </p:nvPr>
        </p:nvSpPr>
        <p:spPr/>
        <p:txBody>
          <a:bodyPr/>
          <a:lstStyle/>
          <a:p>
            <a:pPr algn="just">
              <a:buFont typeface="Wingdings" panose="05000000000000000000" pitchFamily="2" charset="2"/>
              <a:buNone/>
            </a:pPr>
            <a:r>
              <a:rPr lang="en-US" sz="2000" dirty="0">
                <a:solidFill>
                  <a:schemeClr val="tx2">
                    <a:lumMod val="10000"/>
                  </a:schemeClr>
                </a:solidFill>
                <a:latin typeface="Georgia" panose="02040502050405020303" pitchFamily="18" charset="0"/>
              </a:rPr>
              <a:t>Transformation mapping records include:</a:t>
            </a:r>
          </a:p>
          <a:p>
            <a:pPr lvl="1" algn="just"/>
            <a:r>
              <a:rPr lang="en-US" sz="2000" dirty="0">
                <a:solidFill>
                  <a:schemeClr val="tx2">
                    <a:lumMod val="10000"/>
                  </a:schemeClr>
                </a:solidFill>
                <a:latin typeface="Georgia" panose="02040502050405020303" pitchFamily="18" charset="0"/>
              </a:rPr>
              <a:t>Identification of original source</a:t>
            </a:r>
          </a:p>
          <a:p>
            <a:pPr lvl="1" algn="just"/>
            <a:r>
              <a:rPr lang="en-US" sz="2000" dirty="0">
                <a:solidFill>
                  <a:schemeClr val="tx2">
                    <a:lumMod val="10000"/>
                  </a:schemeClr>
                </a:solidFill>
                <a:latin typeface="Georgia" panose="02040502050405020303" pitchFamily="18" charset="0"/>
              </a:rPr>
              <a:t>Attribute conversions</a:t>
            </a:r>
          </a:p>
          <a:p>
            <a:pPr lvl="1" algn="just"/>
            <a:r>
              <a:rPr lang="en-US" sz="2000" dirty="0">
                <a:solidFill>
                  <a:schemeClr val="tx2">
                    <a:lumMod val="10000"/>
                  </a:schemeClr>
                </a:solidFill>
                <a:latin typeface="Georgia" panose="02040502050405020303" pitchFamily="18" charset="0"/>
              </a:rPr>
              <a:t>Physical characteristic conversions</a:t>
            </a:r>
          </a:p>
          <a:p>
            <a:pPr lvl="1" algn="just"/>
            <a:r>
              <a:rPr lang="en-US" sz="2000" dirty="0">
                <a:solidFill>
                  <a:schemeClr val="tx2">
                    <a:lumMod val="10000"/>
                  </a:schemeClr>
                </a:solidFill>
                <a:latin typeface="Georgia" panose="02040502050405020303" pitchFamily="18" charset="0"/>
              </a:rPr>
              <a:t>Encoding/reference table conversions</a:t>
            </a:r>
          </a:p>
          <a:p>
            <a:pPr lvl="1" algn="just"/>
            <a:r>
              <a:rPr lang="en-US" sz="2000" dirty="0">
                <a:solidFill>
                  <a:schemeClr val="tx2">
                    <a:lumMod val="10000"/>
                  </a:schemeClr>
                </a:solidFill>
                <a:latin typeface="Georgia" panose="02040502050405020303" pitchFamily="18" charset="0"/>
              </a:rPr>
              <a:t>Naming changes</a:t>
            </a:r>
          </a:p>
          <a:p>
            <a:pPr lvl="1" algn="just"/>
            <a:r>
              <a:rPr lang="en-US" sz="2000" dirty="0">
                <a:solidFill>
                  <a:schemeClr val="tx2">
                    <a:lumMod val="10000"/>
                  </a:schemeClr>
                </a:solidFill>
                <a:latin typeface="Georgia" panose="02040502050405020303" pitchFamily="18" charset="0"/>
              </a:rPr>
              <a:t>Key changes</a:t>
            </a:r>
          </a:p>
          <a:p>
            <a:pPr lvl="1" algn="just"/>
            <a:r>
              <a:rPr lang="en-US" sz="2000" dirty="0">
                <a:solidFill>
                  <a:schemeClr val="tx2">
                    <a:lumMod val="10000"/>
                  </a:schemeClr>
                </a:solidFill>
                <a:latin typeface="Georgia" panose="02040502050405020303" pitchFamily="18" charset="0"/>
              </a:rPr>
              <a:t>Values of default attributes</a:t>
            </a:r>
          </a:p>
          <a:p>
            <a:pPr lvl="1" algn="just"/>
            <a:r>
              <a:rPr lang="en-US" sz="2000" dirty="0">
                <a:solidFill>
                  <a:schemeClr val="tx2">
                    <a:lumMod val="10000"/>
                  </a:schemeClr>
                </a:solidFill>
                <a:latin typeface="Georgia" panose="02040502050405020303" pitchFamily="18" charset="0"/>
              </a:rPr>
              <a:t>Logic to choose from multiple sources</a:t>
            </a:r>
          </a:p>
          <a:p>
            <a:pPr lvl="1" algn="just"/>
            <a:r>
              <a:rPr lang="en-US" sz="2000" dirty="0">
                <a:solidFill>
                  <a:schemeClr val="tx2">
                    <a:lumMod val="10000"/>
                  </a:schemeClr>
                </a:solidFill>
                <a:latin typeface="Georgia" panose="02040502050405020303" pitchFamily="18" charset="0"/>
              </a:rPr>
              <a:t>Algorithmic changes</a:t>
            </a:r>
          </a:p>
          <a:p>
            <a:endParaRPr 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4191000" cy="1143000"/>
          </a:xfrm>
        </p:spPr>
        <p:txBody>
          <a:bodyPr/>
          <a:lstStyle/>
          <a:p>
            <a:r>
              <a:rPr lang="en-US" sz="2400" b="1" u="sng" dirty="0">
                <a:solidFill>
                  <a:srgbClr val="00B0F0"/>
                </a:solidFill>
                <a:latin typeface="Georgia" panose="02040502050405020303" pitchFamily="18" charset="0"/>
              </a:rPr>
              <a:t>Conclusion</a:t>
            </a:r>
          </a:p>
        </p:txBody>
      </p:sp>
      <p:sp>
        <p:nvSpPr>
          <p:cNvPr id="15363" name="Rectangle 3"/>
          <p:cNvSpPr>
            <a:spLocks noGrp="1" noChangeArrowheads="1"/>
          </p:cNvSpPr>
          <p:nvPr>
            <p:ph type="body" idx="1"/>
          </p:nvPr>
        </p:nvSpPr>
        <p:spPr/>
        <p:txBody>
          <a:bodyPr/>
          <a:lstStyle/>
          <a:p>
            <a:pPr algn="just">
              <a:lnSpc>
                <a:spcPct val="80000"/>
              </a:lnSpc>
            </a:pPr>
            <a:r>
              <a:rPr lang="en-US" sz="2000" dirty="0">
                <a:latin typeface="Georgia" panose="02040502050405020303" pitchFamily="18" charset="0"/>
              </a:rPr>
              <a:t>A Data Warehouse is </a:t>
            </a:r>
            <a:r>
              <a:rPr lang="en-US" sz="2000" b="1" dirty="0">
                <a:solidFill>
                  <a:srgbClr val="00B050"/>
                </a:solidFill>
                <a:latin typeface="Georgia" panose="02040502050405020303" pitchFamily="18" charset="0"/>
              </a:rPr>
              <a:t>a collection of integrated subject-oriented databases designed to support a DSS.</a:t>
            </a:r>
          </a:p>
          <a:p>
            <a:pPr lvl="1" algn="just">
              <a:lnSpc>
                <a:spcPct val="80000"/>
              </a:lnSpc>
            </a:pPr>
            <a:r>
              <a:rPr lang="en-US" sz="2000" dirty="0">
                <a:solidFill>
                  <a:srgbClr val="00B050"/>
                </a:solidFill>
                <a:latin typeface="Georgia" panose="02040502050405020303" pitchFamily="18" charset="0"/>
              </a:rPr>
              <a:t>Each unit of data is non-volatile and relevant to some moment in time.</a:t>
            </a:r>
          </a:p>
          <a:p>
            <a:pPr marL="0" indent="0" algn="just">
              <a:lnSpc>
                <a:spcPct val="80000"/>
              </a:lnSpc>
              <a:buNone/>
            </a:pPr>
            <a:endParaRPr lang="en-US" sz="2000" dirty="0">
              <a:latin typeface="Georgia" panose="02040502050405020303" pitchFamily="18" charset="0"/>
            </a:endParaRPr>
          </a:p>
          <a:p>
            <a:pPr algn="just">
              <a:lnSpc>
                <a:spcPct val="80000"/>
              </a:lnSpc>
            </a:pPr>
            <a:r>
              <a:rPr lang="en-US" sz="2000" dirty="0">
                <a:latin typeface="Georgia" panose="02040502050405020303" pitchFamily="18" charset="0"/>
              </a:rPr>
              <a:t>An operational data store (ODS) </a:t>
            </a:r>
            <a:r>
              <a:rPr lang="en-US" sz="2000" b="1" dirty="0">
                <a:solidFill>
                  <a:srgbClr val="00B050"/>
                </a:solidFill>
                <a:latin typeface="Georgia" panose="02040502050405020303" pitchFamily="18" charset="0"/>
              </a:rPr>
              <a:t>stores data for a specific application.  It feeds the data warehouse a stream of desired raw data.</a:t>
            </a:r>
          </a:p>
          <a:p>
            <a:pPr algn="just">
              <a:lnSpc>
                <a:spcPct val="80000"/>
              </a:lnSpc>
            </a:pPr>
            <a:endParaRPr lang="en-US" sz="2000" dirty="0">
              <a:latin typeface="Georgia" panose="02040502050405020303" pitchFamily="18" charset="0"/>
            </a:endParaRPr>
          </a:p>
          <a:p>
            <a:pPr algn="just">
              <a:lnSpc>
                <a:spcPct val="80000"/>
              </a:lnSpc>
            </a:pPr>
            <a:r>
              <a:rPr lang="en-US" sz="2000" dirty="0">
                <a:latin typeface="Georgia" panose="02040502050405020303" pitchFamily="18" charset="0"/>
              </a:rPr>
              <a:t>A data mart </a:t>
            </a:r>
            <a:r>
              <a:rPr lang="en-US" sz="2000" b="1" dirty="0">
                <a:solidFill>
                  <a:srgbClr val="00B050"/>
                </a:solidFill>
                <a:latin typeface="Georgia" panose="02040502050405020303" pitchFamily="18" charset="0"/>
              </a:rPr>
              <a:t>is a lower-cost, scaled-down version of a data warehouse, usually designed to support a small group of users (rather than the entire firm).</a:t>
            </a:r>
          </a:p>
          <a:p>
            <a:pPr marL="0" indent="0" algn="just">
              <a:lnSpc>
                <a:spcPct val="80000"/>
              </a:lnSpc>
              <a:buNone/>
            </a:pPr>
            <a:endParaRPr lang="en-US" sz="2000" dirty="0">
              <a:latin typeface="Georgia" panose="02040502050405020303" pitchFamily="18" charset="0"/>
            </a:endParaRPr>
          </a:p>
          <a:p>
            <a:pPr algn="just">
              <a:lnSpc>
                <a:spcPct val="80000"/>
              </a:lnSpc>
            </a:pPr>
            <a:r>
              <a:rPr lang="en-US" sz="2000" dirty="0">
                <a:latin typeface="Georgia" panose="02040502050405020303" pitchFamily="18" charset="0"/>
              </a:rPr>
              <a:t>The metadata </a:t>
            </a:r>
            <a:r>
              <a:rPr lang="en-US" sz="2000" b="1" dirty="0">
                <a:solidFill>
                  <a:srgbClr val="00B050"/>
                </a:solidFill>
                <a:latin typeface="Georgia" panose="02040502050405020303" pitchFamily="18" charset="0"/>
              </a:rPr>
              <a:t>is information that is kept about the warehouse.</a:t>
            </a:r>
          </a:p>
          <a:p>
            <a:pPr>
              <a:lnSpc>
                <a:spcPct val="80000"/>
              </a:lnSpc>
            </a:pPr>
            <a:endParaRPr lang="en-US" sz="2400" dirty="0">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z="2400" b="1" u="sng" dirty="0">
                <a:solidFill>
                  <a:srgbClr val="00B0F0"/>
                </a:solidFill>
              </a:rPr>
              <a:t>Characteristics of Data Warehouse</a:t>
            </a:r>
          </a:p>
        </p:txBody>
      </p:sp>
      <p:sp>
        <p:nvSpPr>
          <p:cNvPr id="17411" name="Rectangle 3"/>
          <p:cNvSpPr>
            <a:spLocks noGrp="1" noChangeArrowheads="1"/>
          </p:cNvSpPr>
          <p:nvPr>
            <p:ph type="body" idx="1"/>
          </p:nvPr>
        </p:nvSpPr>
        <p:spPr/>
        <p:txBody>
          <a:bodyPr/>
          <a:lstStyle/>
          <a:p>
            <a:pPr>
              <a:lnSpc>
                <a:spcPct val="90000"/>
              </a:lnSpc>
            </a:pPr>
            <a:endParaRPr lang="en-US" sz="2800" b="1" dirty="0"/>
          </a:p>
          <a:p>
            <a:pPr algn="just">
              <a:lnSpc>
                <a:spcPct val="90000"/>
              </a:lnSpc>
            </a:pPr>
            <a:r>
              <a:rPr lang="en-US" sz="2000" b="1" dirty="0">
                <a:latin typeface="Georgia" panose="02040502050405020303" pitchFamily="18" charset="0"/>
              </a:rPr>
              <a:t>Subject oriented   : </a:t>
            </a:r>
            <a:r>
              <a:rPr lang="en-US" sz="2000" dirty="0">
                <a:solidFill>
                  <a:srgbClr val="00B050"/>
                </a:solidFill>
                <a:latin typeface="Georgia" panose="02040502050405020303" pitchFamily="18" charset="0"/>
              </a:rPr>
              <a:t>Data are organized based on how the users refer to them. </a:t>
            </a:r>
          </a:p>
          <a:p>
            <a:pPr algn="just">
              <a:lnSpc>
                <a:spcPct val="90000"/>
              </a:lnSpc>
            </a:pPr>
            <a:r>
              <a:rPr lang="en-US" sz="2000" b="1" dirty="0">
                <a:latin typeface="Georgia" panose="02040502050405020303" pitchFamily="18" charset="0"/>
              </a:rPr>
              <a:t>Integrated :</a:t>
            </a:r>
            <a:r>
              <a:rPr lang="en-US" sz="2000" dirty="0">
                <a:latin typeface="Georgia" panose="02040502050405020303" pitchFamily="18" charset="0"/>
              </a:rPr>
              <a:t> </a:t>
            </a:r>
            <a:r>
              <a:rPr lang="en-US" sz="2000" dirty="0">
                <a:solidFill>
                  <a:srgbClr val="00B050"/>
                </a:solidFill>
                <a:latin typeface="Georgia" panose="02040502050405020303" pitchFamily="18" charset="0"/>
              </a:rPr>
              <a:t>All inconsistencies regarding naming convention and value representations are removed.</a:t>
            </a:r>
          </a:p>
          <a:p>
            <a:pPr algn="just">
              <a:lnSpc>
                <a:spcPct val="90000"/>
              </a:lnSpc>
            </a:pPr>
            <a:r>
              <a:rPr lang="en-US" sz="2000" b="1" dirty="0">
                <a:latin typeface="Georgia" panose="02040502050405020303" pitchFamily="18" charset="0"/>
              </a:rPr>
              <a:t>Nonvolatile :</a:t>
            </a:r>
            <a:r>
              <a:rPr lang="en-US" sz="2000" dirty="0">
                <a:latin typeface="Georgia" panose="02040502050405020303" pitchFamily="18" charset="0"/>
              </a:rPr>
              <a:t> </a:t>
            </a:r>
            <a:r>
              <a:rPr lang="en-US" sz="2000" dirty="0">
                <a:solidFill>
                  <a:srgbClr val="00B050"/>
                </a:solidFill>
                <a:latin typeface="Georgia" panose="02040502050405020303" pitchFamily="18" charset="0"/>
              </a:rPr>
              <a:t>Data are stored in read-only format and do not change over time.</a:t>
            </a:r>
          </a:p>
          <a:p>
            <a:pPr algn="just">
              <a:lnSpc>
                <a:spcPct val="90000"/>
              </a:lnSpc>
            </a:pPr>
            <a:r>
              <a:rPr lang="en-US" sz="2000" b="1" dirty="0">
                <a:latin typeface="Georgia" panose="02040502050405020303" pitchFamily="18" charset="0"/>
              </a:rPr>
              <a:t>Time variant :</a:t>
            </a:r>
            <a:r>
              <a:rPr lang="en-US" sz="2000" i="1" dirty="0">
                <a:latin typeface="Georgia" panose="02040502050405020303" pitchFamily="18" charset="0"/>
              </a:rPr>
              <a:t> </a:t>
            </a:r>
            <a:r>
              <a:rPr lang="en-US" sz="2000" dirty="0">
                <a:solidFill>
                  <a:srgbClr val="00B050"/>
                </a:solidFill>
                <a:latin typeface="Georgia" panose="02040502050405020303" pitchFamily="18" charset="0"/>
              </a:rPr>
              <a:t>Data are not current but normally time series.</a:t>
            </a:r>
          </a:p>
          <a:p>
            <a:pPr>
              <a:lnSpc>
                <a:spcPct val="80000"/>
              </a:lnSpc>
            </a:pPr>
            <a:r>
              <a:rPr lang="en-US" sz="2000" dirty="0">
                <a:latin typeface="Georgia" panose="02040502050405020303" pitchFamily="18" charset="0"/>
              </a:rPr>
              <a:t>Operational data are mapped into a decision-usable format</a:t>
            </a:r>
          </a:p>
          <a:p>
            <a:pPr>
              <a:lnSpc>
                <a:spcPct val="80000"/>
              </a:lnSpc>
            </a:pPr>
            <a:r>
              <a:rPr lang="en-US" sz="2000" b="1" dirty="0">
                <a:latin typeface="Georgia" panose="02040502050405020303" pitchFamily="18" charset="0"/>
              </a:rPr>
              <a:t>Large volume</a:t>
            </a:r>
            <a:r>
              <a:rPr lang="en-US" sz="2000" b="1" i="1" dirty="0">
                <a:latin typeface="Georgia" panose="02040502050405020303" pitchFamily="18" charset="0"/>
              </a:rPr>
              <a:t> </a:t>
            </a:r>
            <a:r>
              <a:rPr lang="en-US" sz="2000" b="1" dirty="0">
                <a:latin typeface="Georgia" panose="02040502050405020303" pitchFamily="18" charset="0"/>
              </a:rPr>
              <a:t>:</a:t>
            </a:r>
            <a:r>
              <a:rPr lang="en-US" sz="2000" i="1" dirty="0">
                <a:latin typeface="Georgia" panose="02040502050405020303" pitchFamily="18" charset="0"/>
              </a:rPr>
              <a:t> </a:t>
            </a:r>
            <a:r>
              <a:rPr lang="en-US" sz="2000" dirty="0">
                <a:solidFill>
                  <a:srgbClr val="00B050"/>
                </a:solidFill>
                <a:latin typeface="Georgia" panose="02040502050405020303" pitchFamily="18" charset="0"/>
              </a:rPr>
              <a:t>Time series data sets are normally quite large.</a:t>
            </a:r>
            <a:endParaRPr lang="en-US" sz="2000" i="1" dirty="0">
              <a:solidFill>
                <a:srgbClr val="00B050"/>
              </a:solidFill>
              <a:latin typeface="Georgia" panose="02040502050405020303" pitchFamily="18" charset="0"/>
            </a:endParaRPr>
          </a:p>
          <a:p>
            <a:pPr>
              <a:lnSpc>
                <a:spcPct val="80000"/>
              </a:lnSpc>
            </a:pPr>
            <a:r>
              <a:rPr lang="en-US" sz="2000" b="1" dirty="0">
                <a:latin typeface="Georgia" panose="02040502050405020303" pitchFamily="18" charset="0"/>
              </a:rPr>
              <a:t>Not normalized</a:t>
            </a:r>
            <a:r>
              <a:rPr lang="en-US" sz="2000" b="1" i="1" dirty="0">
                <a:latin typeface="Georgia" panose="02040502050405020303" pitchFamily="18" charset="0"/>
              </a:rPr>
              <a:t> </a:t>
            </a:r>
            <a:r>
              <a:rPr lang="en-US" sz="2000" b="1" dirty="0">
                <a:latin typeface="Georgia" panose="02040502050405020303" pitchFamily="18" charset="0"/>
              </a:rPr>
              <a:t>:</a:t>
            </a:r>
            <a:r>
              <a:rPr lang="en-US" sz="2000" i="1" dirty="0">
                <a:latin typeface="Georgia" panose="02040502050405020303" pitchFamily="18" charset="0"/>
              </a:rPr>
              <a:t> </a:t>
            </a:r>
            <a:r>
              <a:rPr lang="en-US" sz="2000" dirty="0">
                <a:solidFill>
                  <a:srgbClr val="00B050"/>
                </a:solidFill>
                <a:latin typeface="Georgia" panose="02040502050405020303" pitchFamily="18" charset="0"/>
              </a:rPr>
              <a:t>DW data can be, and often are, redundant.</a:t>
            </a:r>
            <a:endParaRPr lang="en-US" sz="2000" i="1" dirty="0">
              <a:solidFill>
                <a:srgbClr val="00B050"/>
              </a:solidFill>
              <a:latin typeface="Georgia" panose="02040502050405020303" pitchFamily="18" charset="0"/>
            </a:endParaRPr>
          </a:p>
          <a:p>
            <a:pPr>
              <a:lnSpc>
                <a:spcPct val="80000"/>
              </a:lnSpc>
            </a:pPr>
            <a:r>
              <a:rPr lang="en-US" sz="2000" b="1" dirty="0">
                <a:latin typeface="Georgia" panose="02040502050405020303" pitchFamily="18" charset="0"/>
              </a:rPr>
              <a:t>Metadata</a:t>
            </a:r>
            <a:r>
              <a:rPr lang="en-US" sz="2000" b="1" i="1" dirty="0">
                <a:latin typeface="Georgia" panose="02040502050405020303" pitchFamily="18" charset="0"/>
              </a:rPr>
              <a:t> </a:t>
            </a:r>
            <a:r>
              <a:rPr lang="en-US" sz="2000" b="1" dirty="0">
                <a:latin typeface="Georgia" panose="02040502050405020303" pitchFamily="18" charset="0"/>
              </a:rPr>
              <a:t>:</a:t>
            </a:r>
            <a:r>
              <a:rPr lang="en-US" sz="2000" i="1" dirty="0">
                <a:latin typeface="Georgia" panose="02040502050405020303" pitchFamily="18" charset="0"/>
              </a:rPr>
              <a:t> </a:t>
            </a:r>
            <a:r>
              <a:rPr lang="en-US" sz="2000" dirty="0">
                <a:solidFill>
                  <a:srgbClr val="00B050"/>
                </a:solidFill>
                <a:latin typeface="Georgia" panose="02040502050405020303" pitchFamily="18" charset="0"/>
              </a:rPr>
              <a:t>Data about data are stored.</a:t>
            </a:r>
          </a:p>
          <a:p>
            <a:pPr>
              <a:lnSpc>
                <a:spcPct val="80000"/>
              </a:lnSpc>
            </a:pPr>
            <a:r>
              <a:rPr lang="en-US" sz="2000" b="1" dirty="0">
                <a:latin typeface="Georgia" panose="02040502050405020303" pitchFamily="18" charset="0"/>
              </a:rPr>
              <a:t>Data sources : </a:t>
            </a:r>
            <a:r>
              <a:rPr lang="en-US" sz="2000" dirty="0">
                <a:solidFill>
                  <a:srgbClr val="00B050"/>
                </a:solidFill>
                <a:latin typeface="Georgia" panose="02040502050405020303" pitchFamily="18" charset="0"/>
              </a:rPr>
              <a:t>Data come from internal and external unintegrated operational systems.</a:t>
            </a:r>
          </a:p>
          <a:p>
            <a:pPr algn="just">
              <a:lnSpc>
                <a:spcPct val="90000"/>
              </a:lnSpc>
            </a:pPr>
            <a:endParaRPr lang="en-US" sz="2000" dirty="0">
              <a:solidFill>
                <a:srgbClr val="00B050"/>
              </a:solidFill>
              <a:latin typeface="Georgia" panose="02040502050405020303"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4450" name="Picture 2" descr="What is a Data Warehouse? &lt;ul&gt;&lt;li&gt;A single, complete and consistent  store  of data obtained from a variety of differen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492" y="274638"/>
            <a:ext cx="8260307" cy="6195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9396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z="3200" b="1" dirty="0"/>
              <a:t>A Data Warehouse is </a:t>
            </a:r>
            <a:r>
              <a:rPr lang="en-US" sz="3200" b="1" u="sng" dirty="0"/>
              <a:t>Subject</a:t>
            </a:r>
            <a:r>
              <a:rPr lang="en-US" sz="3200" b="1" dirty="0"/>
              <a:t> Oriented</a:t>
            </a:r>
          </a:p>
        </p:txBody>
      </p:sp>
      <p:sp>
        <p:nvSpPr>
          <p:cNvPr id="19459" name="Rectangle 3"/>
          <p:cNvSpPr>
            <a:spLocks noGrp="1" noChangeArrowheads="1"/>
          </p:cNvSpPr>
          <p:nvPr>
            <p:ph type="body" idx="1"/>
          </p:nvPr>
        </p:nvSpPr>
        <p:spPr/>
        <p:txBody>
          <a:bodyPr/>
          <a:lstStyle/>
          <a:p>
            <a:endParaRPr lang="en-US"/>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8520113" cy="43100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Subject Orientation</a:t>
            </a:r>
          </a:p>
        </p:txBody>
      </p:sp>
      <p:graphicFrame>
        <p:nvGraphicFramePr>
          <p:cNvPr id="20508" name="Group 28"/>
          <p:cNvGraphicFramePr>
            <a:graphicFrameLocks noGrp="1"/>
          </p:cNvGraphicFramePr>
          <p:nvPr>
            <p:ph type="tbl" idx="1"/>
          </p:nvPr>
        </p:nvGraphicFramePr>
        <p:xfrm>
          <a:off x="762000" y="2743200"/>
          <a:ext cx="7772400" cy="2072640"/>
        </p:xfrm>
        <a:graphic>
          <a:graphicData uri="http://schemas.openxmlformats.org/drawingml/2006/table">
            <a:tbl>
              <a:tblPr/>
              <a:tblGrid>
                <a:gridCol w="3884613">
                  <a:extLst>
                    <a:ext uri="{9D8B030D-6E8A-4147-A177-3AD203B41FA5}">
                      <a16:colId xmlns:a16="http://schemas.microsoft.com/office/drawing/2014/main" val="20000"/>
                    </a:ext>
                  </a:extLst>
                </a:gridCol>
                <a:gridCol w="3887787">
                  <a:extLst>
                    <a:ext uri="{9D8B030D-6E8A-4147-A177-3AD203B41FA5}">
                      <a16:colId xmlns:a16="http://schemas.microsoft.com/office/drawing/2014/main" val="20001"/>
                    </a:ext>
                  </a:extLst>
                </a:gridCol>
              </a:tblGrid>
              <a:tr h="233363">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en-US" sz="2600" b="0" i="0" u="none" strike="noStrike" cap="none" normalizeH="0" baseline="0" dirty="0">
                          <a:ln>
                            <a:noFill/>
                          </a:ln>
                          <a:solidFill>
                            <a:schemeClr val="tx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Application Environment</a:t>
                      </a:r>
                      <a:endParaRPr kumimoji="0" lang="en-US" sz="26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en-US" sz="2600" b="0" i="0" u="none" strike="noStrike" cap="none" normalizeH="0" baseline="0" dirty="0">
                          <a:ln>
                            <a:noFill/>
                          </a:ln>
                          <a:solidFill>
                            <a:schemeClr val="tx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Data warehouse Environment</a:t>
                      </a:r>
                      <a:endParaRPr kumimoji="0" lang="en-US" sz="26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77875">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Design activities must be equally focused on both process and database design </a:t>
                      </a:r>
                      <a:endParaRPr kumimoji="0" 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DW world is primarily void of process design and tends to focus exclusively on issues of data modeling and database design</a:t>
                      </a:r>
                      <a:endParaRPr kumimoji="0" lang="en-US" sz="1800" b="0"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z="2400" b="1" u="sng" dirty="0">
                <a:latin typeface="Georgia" panose="02040502050405020303" pitchFamily="18" charset="0"/>
              </a:rPr>
              <a:t>Data Integrated</a:t>
            </a:r>
          </a:p>
        </p:txBody>
      </p:sp>
      <p:sp>
        <p:nvSpPr>
          <p:cNvPr id="21507" name="Rectangle 3"/>
          <p:cNvSpPr>
            <a:spLocks noGrp="1" noChangeArrowheads="1"/>
          </p:cNvSpPr>
          <p:nvPr>
            <p:ph type="body" idx="1"/>
          </p:nvPr>
        </p:nvSpPr>
        <p:spPr/>
        <p:txBody>
          <a:bodyPr/>
          <a:lstStyle/>
          <a:p>
            <a:pPr algn="just"/>
            <a:r>
              <a:rPr lang="en-US" sz="2000" b="1" dirty="0">
                <a:latin typeface="Georgia" panose="02040502050405020303" pitchFamily="18" charset="0"/>
              </a:rPr>
              <a:t>Integration</a:t>
            </a:r>
            <a:r>
              <a:rPr lang="en-US" sz="2000" dirty="0">
                <a:latin typeface="Georgia" panose="02040502050405020303" pitchFamily="18" charset="0"/>
              </a:rPr>
              <a:t> –</a:t>
            </a:r>
            <a:r>
              <a:rPr lang="en-US" sz="2000" dirty="0">
                <a:solidFill>
                  <a:srgbClr val="00B050"/>
                </a:solidFill>
                <a:latin typeface="Georgia" panose="02040502050405020303" pitchFamily="18" charset="0"/>
              </a:rPr>
              <a:t>consistency naming conventions and measurement attributers, accuracy, and common aggregation</a:t>
            </a:r>
            <a:r>
              <a:rPr lang="en-US" sz="2000" dirty="0">
                <a:latin typeface="Georgia" panose="02040502050405020303" pitchFamily="18" charset="0"/>
              </a:rPr>
              <a:t>.</a:t>
            </a:r>
          </a:p>
          <a:p>
            <a:pPr algn="just"/>
            <a:r>
              <a:rPr lang="en-US" sz="2000" dirty="0">
                <a:latin typeface="Georgia" panose="02040502050405020303" pitchFamily="18" charset="0"/>
              </a:rPr>
              <a:t>Establishment of a common unit of measure for all synonymous data elements from dissimilar database.</a:t>
            </a:r>
          </a:p>
          <a:p>
            <a:pPr algn="just"/>
            <a:r>
              <a:rPr lang="en-US" sz="2000" dirty="0">
                <a:latin typeface="Georgia" panose="02040502050405020303" pitchFamily="18" charset="0"/>
              </a:rPr>
              <a:t>The data must be stored in the DW in an integrated, globally acceptable manner.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Data Integrated</a:t>
            </a:r>
          </a:p>
        </p:txBody>
      </p:sp>
      <p:sp>
        <p:nvSpPr>
          <p:cNvPr id="22531" name="Rectangle 3"/>
          <p:cNvSpPr>
            <a:spLocks noGrp="1" noChangeArrowheads="1"/>
          </p:cNvSpPr>
          <p:nvPr>
            <p:ph type="body" idx="1"/>
          </p:nvPr>
        </p:nvSpPr>
        <p:spPr/>
        <p:txBody>
          <a:bodyPr/>
          <a:lstStyle/>
          <a:p>
            <a:endParaRPr lang="en-US"/>
          </a:p>
        </p:txBody>
      </p:sp>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8083550" cy="5181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z="2400" b="1" u="sng" dirty="0">
                <a:latin typeface="Georgia" panose="02040502050405020303" pitchFamily="18" charset="0"/>
              </a:rPr>
              <a:t>Time Variant</a:t>
            </a:r>
          </a:p>
        </p:txBody>
      </p:sp>
      <p:sp>
        <p:nvSpPr>
          <p:cNvPr id="23555" name="Rectangle 3"/>
          <p:cNvSpPr>
            <a:spLocks noGrp="1" noChangeArrowheads="1"/>
          </p:cNvSpPr>
          <p:nvPr>
            <p:ph type="body" idx="1"/>
          </p:nvPr>
        </p:nvSpPr>
        <p:spPr/>
        <p:txBody>
          <a:bodyPr/>
          <a:lstStyle/>
          <a:p>
            <a:pPr algn="just">
              <a:lnSpc>
                <a:spcPct val="90000"/>
              </a:lnSpc>
            </a:pPr>
            <a:r>
              <a:rPr lang="en-US" sz="2000" dirty="0">
                <a:latin typeface="Georgia" panose="02040502050405020303" pitchFamily="18" charset="0"/>
              </a:rPr>
              <a:t>In an operational application system,</a:t>
            </a:r>
            <a:r>
              <a:rPr lang="en-US" sz="2000" dirty="0">
                <a:solidFill>
                  <a:srgbClr val="00B050"/>
                </a:solidFill>
                <a:latin typeface="Georgia" panose="02040502050405020303" pitchFamily="18" charset="0"/>
              </a:rPr>
              <a:t> the expectation is that all data within the database are accurate </a:t>
            </a:r>
            <a:r>
              <a:rPr lang="en-US" sz="2000" dirty="0">
                <a:latin typeface="Georgia" panose="02040502050405020303" pitchFamily="18" charset="0"/>
              </a:rPr>
              <a:t>as of the moment of access. In the DW data are simply assumed to be accurate as of some moment in time and not necessarily right now. </a:t>
            </a:r>
          </a:p>
          <a:p>
            <a:pPr algn="just">
              <a:lnSpc>
                <a:spcPct val="90000"/>
              </a:lnSpc>
            </a:pPr>
            <a:r>
              <a:rPr lang="en-US" sz="2000" dirty="0">
                <a:latin typeface="Georgia" panose="02040502050405020303" pitchFamily="18" charset="0"/>
              </a:rPr>
              <a:t>One of the places where DW data display time variance is </a:t>
            </a:r>
            <a:r>
              <a:rPr lang="en-US" sz="2000" dirty="0">
                <a:solidFill>
                  <a:srgbClr val="00B050"/>
                </a:solidFill>
                <a:latin typeface="Georgia" panose="02040502050405020303" pitchFamily="18" charset="0"/>
              </a:rPr>
              <a:t>in the structure of the record key. </a:t>
            </a:r>
            <a:r>
              <a:rPr lang="en-US" sz="2000" dirty="0">
                <a:latin typeface="Georgia" panose="02040502050405020303" pitchFamily="18" charset="0"/>
              </a:rPr>
              <a:t>Every primary key contained within  the DW must contain, either implicitly or explicitly an element of time( day, week, month, etc.)</a:t>
            </a:r>
          </a:p>
          <a:p>
            <a:r>
              <a:rPr lang="en-US" sz="2000" dirty="0">
                <a:latin typeface="Georgia" panose="02040502050405020303" pitchFamily="18" charset="0"/>
              </a:rPr>
              <a:t>Every piece of data contained within the warehouse </a:t>
            </a:r>
            <a:r>
              <a:rPr lang="en-US" sz="2000" dirty="0">
                <a:solidFill>
                  <a:srgbClr val="00B050"/>
                </a:solidFill>
                <a:latin typeface="Georgia" panose="02040502050405020303" pitchFamily="18" charset="0"/>
              </a:rPr>
              <a:t>must be associated with a particular point in time </a:t>
            </a:r>
            <a:r>
              <a:rPr lang="en-US" sz="2000" dirty="0">
                <a:latin typeface="Georgia" panose="02040502050405020303" pitchFamily="18" charset="0"/>
              </a:rPr>
              <a:t>if any useful analysis is to be conducted with it.</a:t>
            </a:r>
          </a:p>
          <a:p>
            <a:r>
              <a:rPr lang="en-US" sz="2000" dirty="0">
                <a:latin typeface="Georgia" panose="02040502050405020303" pitchFamily="18" charset="0"/>
              </a:rPr>
              <a:t>Another aspect of time variance in DW data is that, </a:t>
            </a:r>
            <a:r>
              <a:rPr lang="en-US" sz="2000" dirty="0">
                <a:solidFill>
                  <a:srgbClr val="00B050"/>
                </a:solidFill>
                <a:latin typeface="Georgia" panose="02040502050405020303" pitchFamily="18" charset="0"/>
              </a:rPr>
              <a:t>once recorded, data within the warehouse cannot be updated or changed.</a:t>
            </a:r>
          </a:p>
          <a:p>
            <a:pPr marL="0" indent="0" algn="just">
              <a:lnSpc>
                <a:spcPct val="90000"/>
              </a:lnSpc>
              <a:buNone/>
            </a:pPr>
            <a:endParaRPr lang="en-US" sz="2000" dirty="0">
              <a:latin typeface="Georgia" panose="02040502050405020303"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z="2400" b="1" u="sng" dirty="0">
                <a:latin typeface="Georgia" panose="02040502050405020303" pitchFamily="18" charset="0"/>
              </a:rPr>
              <a:t>Nonvolatility</a:t>
            </a:r>
          </a:p>
        </p:txBody>
      </p:sp>
      <p:sp>
        <p:nvSpPr>
          <p:cNvPr id="25603" name="Rectangle 3"/>
          <p:cNvSpPr>
            <a:spLocks noGrp="1" noChangeArrowheads="1"/>
          </p:cNvSpPr>
          <p:nvPr>
            <p:ph type="body" idx="1"/>
          </p:nvPr>
        </p:nvSpPr>
        <p:spPr/>
        <p:txBody>
          <a:bodyPr/>
          <a:lstStyle/>
          <a:p>
            <a:pPr algn="just"/>
            <a:r>
              <a:rPr lang="en-US" sz="2000" dirty="0">
                <a:latin typeface="Georgia" panose="02040502050405020303" pitchFamily="18" charset="0"/>
              </a:rPr>
              <a:t>Typical activities such as </a:t>
            </a:r>
            <a:r>
              <a:rPr lang="en-US" sz="2000" dirty="0">
                <a:solidFill>
                  <a:srgbClr val="00B050"/>
                </a:solidFill>
                <a:latin typeface="Georgia" panose="02040502050405020303" pitchFamily="18" charset="0"/>
              </a:rPr>
              <a:t>deletes, inserts, and changes that are performed in an operational application environment are completely nonexistent in a DW environment.</a:t>
            </a:r>
          </a:p>
          <a:p>
            <a:pPr algn="just"/>
            <a:r>
              <a:rPr lang="en-US" sz="2000" dirty="0">
                <a:latin typeface="Georgia" panose="02040502050405020303" pitchFamily="18" charset="0"/>
              </a:rPr>
              <a:t>Only two data operations are ever performed in the DW: </a:t>
            </a:r>
            <a:r>
              <a:rPr lang="en-US" sz="2000" dirty="0">
                <a:solidFill>
                  <a:srgbClr val="00B050"/>
                </a:solidFill>
                <a:latin typeface="Georgia" panose="02040502050405020303" pitchFamily="18" charset="0"/>
              </a:rPr>
              <a:t>data loading and data access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Nonvolatility</a:t>
            </a:r>
          </a:p>
        </p:txBody>
      </p:sp>
      <p:graphicFrame>
        <p:nvGraphicFramePr>
          <p:cNvPr id="26627" name="Group 3"/>
          <p:cNvGraphicFramePr>
            <a:graphicFrameLocks noGrp="1"/>
          </p:cNvGraphicFramePr>
          <p:nvPr>
            <p:ph idx="1"/>
          </p:nvPr>
        </p:nvGraphicFramePr>
        <p:xfrm>
          <a:off x="457200" y="1600200"/>
          <a:ext cx="8229600" cy="4529139"/>
        </p:xfrm>
        <a:graphic>
          <a:graphicData uri="http://schemas.openxmlformats.org/drawingml/2006/table">
            <a:tbl>
              <a:tblPr/>
              <a:tblGrid>
                <a:gridCol w="4113213">
                  <a:extLst>
                    <a:ext uri="{9D8B030D-6E8A-4147-A177-3AD203B41FA5}">
                      <a16:colId xmlns:a16="http://schemas.microsoft.com/office/drawing/2014/main" val="20000"/>
                    </a:ext>
                  </a:extLst>
                </a:gridCol>
                <a:gridCol w="4116387">
                  <a:extLst>
                    <a:ext uri="{9D8B030D-6E8A-4147-A177-3AD203B41FA5}">
                      <a16:colId xmlns:a16="http://schemas.microsoft.com/office/drawing/2014/main" val="20001"/>
                    </a:ext>
                  </a:extLst>
                </a:gridCol>
              </a:tblGrid>
              <a:tr h="454025">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Application</a:t>
                      </a:r>
                      <a:endParaRPr kumimoji="0" lang="en-US" sz="2400" b="1"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DW</a:t>
                      </a:r>
                      <a:endParaRPr kumimoji="0" lang="en-US" sz="2400" b="1"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58938">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design issues must focus on data integrity and update anomalies. Complex processes must be coded to ensure that the data update processes allow for high integrity of the final product.</a:t>
                      </a:r>
                      <a:endParaRPr kumimoji="0" lang="en-US" sz="18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Such issues are no concern to in a DW environment because data update is never performed.</a:t>
                      </a:r>
                      <a:endParaRPr kumimoji="0" lang="en-US" sz="18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55688">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is placed in normalized form to ensure a minimal redundancy (totals that could be calculated would never be stored) </a:t>
                      </a:r>
                      <a:endParaRPr kumimoji="0" lang="en-US" sz="18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Designers find it useful to store many of such calculations or summarizations.</a:t>
                      </a:r>
                      <a:endParaRPr kumimoji="0" lang="en-US" sz="1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57313">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technologies necessary to support issues of transaction and data recovery, roll back, and detection and remedy of deadlock are quite complex.</a:t>
                      </a:r>
                      <a:endParaRPr kumimoji="0" lang="en-US" sz="18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Relative simplicity in technology</a:t>
                      </a:r>
                      <a:endParaRPr kumimoji="0" lang="en-US" sz="18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z="2400" b="1" u="sng" dirty="0">
                <a:latin typeface="Georgia" panose="02040502050405020303" pitchFamily="18" charset="0"/>
              </a:rPr>
              <a:t>The Data Warehouse Architecture</a:t>
            </a:r>
          </a:p>
        </p:txBody>
      </p:sp>
      <p:sp>
        <p:nvSpPr>
          <p:cNvPr id="29699" name="Rectangle 3"/>
          <p:cNvSpPr>
            <a:spLocks noGrp="1" noChangeArrowheads="1"/>
          </p:cNvSpPr>
          <p:nvPr>
            <p:ph type="body" idx="1"/>
          </p:nvPr>
        </p:nvSpPr>
        <p:spPr/>
        <p:txBody>
          <a:bodyPr/>
          <a:lstStyle/>
          <a:p>
            <a:pPr algn="just">
              <a:lnSpc>
                <a:spcPct val="90000"/>
              </a:lnSpc>
              <a:buFont typeface="Wingdings" panose="05000000000000000000" pitchFamily="2" charset="2"/>
              <a:buNone/>
            </a:pPr>
            <a:r>
              <a:rPr lang="en-US" sz="2000" dirty="0">
                <a:latin typeface="Georgia" panose="02040502050405020303" pitchFamily="18" charset="0"/>
              </a:rPr>
              <a:t>The architecture consists of various interconnected elements:</a:t>
            </a:r>
          </a:p>
          <a:p>
            <a:pPr lvl="1" algn="just">
              <a:lnSpc>
                <a:spcPct val="90000"/>
              </a:lnSpc>
            </a:pPr>
            <a:r>
              <a:rPr lang="en-US" sz="2000" i="1" dirty="0">
                <a:latin typeface="Georgia" panose="02040502050405020303" pitchFamily="18" charset="0"/>
              </a:rPr>
              <a:t>Operational and external database layer</a:t>
            </a:r>
            <a:r>
              <a:rPr lang="en-US" sz="2000" dirty="0">
                <a:latin typeface="Georgia" panose="02040502050405020303" pitchFamily="18" charset="0"/>
              </a:rPr>
              <a:t> – </a:t>
            </a:r>
            <a:r>
              <a:rPr lang="en-US" sz="2000" dirty="0">
                <a:solidFill>
                  <a:srgbClr val="00B050"/>
                </a:solidFill>
                <a:latin typeface="Georgia" panose="02040502050405020303" pitchFamily="18" charset="0"/>
              </a:rPr>
              <a:t>the source data for the DW</a:t>
            </a:r>
          </a:p>
          <a:p>
            <a:pPr lvl="1" algn="just">
              <a:lnSpc>
                <a:spcPct val="90000"/>
              </a:lnSpc>
            </a:pPr>
            <a:r>
              <a:rPr lang="en-US" sz="2000" i="1" dirty="0">
                <a:latin typeface="Georgia" panose="02040502050405020303" pitchFamily="18" charset="0"/>
              </a:rPr>
              <a:t>Information access layer</a:t>
            </a:r>
            <a:r>
              <a:rPr lang="en-US" sz="2000" dirty="0">
                <a:latin typeface="Georgia" panose="02040502050405020303" pitchFamily="18" charset="0"/>
              </a:rPr>
              <a:t> – </a:t>
            </a:r>
            <a:r>
              <a:rPr lang="en-US" sz="2000" dirty="0">
                <a:solidFill>
                  <a:srgbClr val="00B050"/>
                </a:solidFill>
                <a:latin typeface="Georgia" panose="02040502050405020303" pitchFamily="18" charset="0"/>
              </a:rPr>
              <a:t>the tools the end user access to extract and analyze the data</a:t>
            </a:r>
          </a:p>
          <a:p>
            <a:pPr lvl="1" algn="just">
              <a:lnSpc>
                <a:spcPct val="90000"/>
              </a:lnSpc>
            </a:pPr>
            <a:r>
              <a:rPr lang="en-US" sz="2000" i="1" dirty="0">
                <a:latin typeface="Georgia" panose="02040502050405020303" pitchFamily="18" charset="0"/>
              </a:rPr>
              <a:t>Data access layer</a:t>
            </a:r>
            <a:r>
              <a:rPr lang="en-US" sz="2000" dirty="0">
                <a:latin typeface="Georgia" panose="02040502050405020303" pitchFamily="18" charset="0"/>
              </a:rPr>
              <a:t> – </a:t>
            </a:r>
            <a:r>
              <a:rPr lang="en-US" sz="2000" dirty="0">
                <a:solidFill>
                  <a:srgbClr val="00B050"/>
                </a:solidFill>
                <a:latin typeface="Georgia" panose="02040502050405020303" pitchFamily="18" charset="0"/>
              </a:rPr>
              <a:t>the interface between the operational and information access layers</a:t>
            </a:r>
          </a:p>
          <a:p>
            <a:pPr lvl="1" algn="just">
              <a:lnSpc>
                <a:spcPct val="90000"/>
              </a:lnSpc>
            </a:pPr>
            <a:r>
              <a:rPr lang="en-US" sz="2000" i="1" dirty="0">
                <a:latin typeface="Georgia" panose="02040502050405020303" pitchFamily="18" charset="0"/>
              </a:rPr>
              <a:t>Metadata layer</a:t>
            </a:r>
            <a:r>
              <a:rPr lang="en-US" sz="2000" dirty="0">
                <a:latin typeface="Georgia" panose="02040502050405020303" pitchFamily="18" charset="0"/>
              </a:rPr>
              <a:t> –</a:t>
            </a:r>
            <a:r>
              <a:rPr lang="en-US" sz="2000" dirty="0">
                <a:solidFill>
                  <a:srgbClr val="00B050"/>
                </a:solidFill>
                <a:latin typeface="Georgia" panose="02040502050405020303" pitchFamily="18" charset="0"/>
              </a:rPr>
              <a:t> the data directory or repository of metadata information</a:t>
            </a:r>
          </a:p>
          <a:p>
            <a:pPr marL="0" indent="0">
              <a:lnSpc>
                <a:spcPct val="90000"/>
              </a:lnSpc>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42" name="Picture 2" descr="Data Warehouse Architecture Data Warehouse  Engine Optimized Loader Extraction Cleansing Analyze Query Metadata Reposi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84" y="274638"/>
            <a:ext cx="8205716" cy="6154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87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b="1"/>
              <a:t>Components of the Data Warehouse Architecture</a:t>
            </a:r>
          </a:p>
        </p:txBody>
      </p:sp>
      <p:pic>
        <p:nvPicPr>
          <p:cNvPr id="30723" name="Picture 3" descr="DWarch"/>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468438" y="1600200"/>
            <a:ext cx="6207125" cy="4533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5474" name="Picture 2" descr="What is Data Warehousing? &lt;ul&gt;&lt;li&gt;A  process  of transforming  data  into  information  and making it available to users 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70482"/>
            <a:ext cx="8229600" cy="617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3958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z="2400" b="1" u="sng" dirty="0">
                <a:latin typeface="Georgia" panose="02040502050405020303" pitchFamily="18" charset="0"/>
              </a:rPr>
              <a:t>Data Warehousing Typology</a:t>
            </a:r>
          </a:p>
        </p:txBody>
      </p:sp>
      <p:sp>
        <p:nvSpPr>
          <p:cNvPr id="32771" name="Rectangle 3"/>
          <p:cNvSpPr>
            <a:spLocks noGrp="1" noChangeArrowheads="1"/>
          </p:cNvSpPr>
          <p:nvPr>
            <p:ph type="body" idx="1"/>
          </p:nvPr>
        </p:nvSpPr>
        <p:spPr/>
        <p:txBody>
          <a:bodyPr/>
          <a:lstStyle/>
          <a:p>
            <a:pPr algn="just"/>
            <a:r>
              <a:rPr lang="en-US" sz="2000" i="1" dirty="0">
                <a:latin typeface="Georgia" panose="02040502050405020303" pitchFamily="18" charset="0"/>
              </a:rPr>
              <a:t>The </a:t>
            </a:r>
            <a:r>
              <a:rPr lang="en-US" sz="2000" b="1" i="1" dirty="0">
                <a:latin typeface="Georgia" panose="02040502050405020303" pitchFamily="18" charset="0"/>
              </a:rPr>
              <a:t>virtual data warehouse</a:t>
            </a:r>
            <a:r>
              <a:rPr lang="en-US" sz="2000" dirty="0">
                <a:latin typeface="Georgia" panose="02040502050405020303" pitchFamily="18" charset="0"/>
              </a:rPr>
              <a:t> – </a:t>
            </a:r>
            <a:r>
              <a:rPr lang="en-US" sz="2000" dirty="0">
                <a:solidFill>
                  <a:srgbClr val="00B050"/>
                </a:solidFill>
                <a:latin typeface="Georgia" panose="02040502050405020303" pitchFamily="18" charset="0"/>
              </a:rPr>
              <a:t>the end users have direct access to the data stores, using tools enabled at the data access layer</a:t>
            </a:r>
          </a:p>
          <a:p>
            <a:pPr algn="just"/>
            <a:r>
              <a:rPr lang="en-US" sz="2000" i="1" dirty="0">
                <a:latin typeface="Georgia" panose="02040502050405020303" pitchFamily="18" charset="0"/>
              </a:rPr>
              <a:t>The </a:t>
            </a:r>
            <a:r>
              <a:rPr lang="en-US" sz="2000" b="1" i="1" dirty="0">
                <a:latin typeface="Georgia" panose="02040502050405020303" pitchFamily="18" charset="0"/>
              </a:rPr>
              <a:t>central data warehouse</a:t>
            </a:r>
            <a:r>
              <a:rPr lang="en-US" sz="2000" dirty="0">
                <a:latin typeface="Georgia" panose="02040502050405020303" pitchFamily="18" charset="0"/>
              </a:rPr>
              <a:t> – </a:t>
            </a:r>
            <a:r>
              <a:rPr lang="en-US" sz="2000" dirty="0">
                <a:solidFill>
                  <a:srgbClr val="00B050"/>
                </a:solidFill>
                <a:latin typeface="Georgia" panose="02040502050405020303" pitchFamily="18" charset="0"/>
              </a:rPr>
              <a:t>a single physical database contains all of the data for a specific functional area</a:t>
            </a:r>
          </a:p>
          <a:p>
            <a:pPr algn="just"/>
            <a:r>
              <a:rPr lang="en-US" sz="2000" i="1" dirty="0">
                <a:latin typeface="Georgia" panose="02040502050405020303" pitchFamily="18" charset="0"/>
              </a:rPr>
              <a:t>The </a:t>
            </a:r>
            <a:r>
              <a:rPr lang="en-US" sz="2000" b="1" i="1" dirty="0">
                <a:latin typeface="Georgia" panose="02040502050405020303" pitchFamily="18" charset="0"/>
              </a:rPr>
              <a:t>distributed data warehouse</a:t>
            </a:r>
            <a:r>
              <a:rPr lang="en-US" sz="2000" dirty="0">
                <a:latin typeface="Georgia" panose="02040502050405020303" pitchFamily="18" charset="0"/>
              </a:rPr>
              <a:t> – </a:t>
            </a:r>
            <a:r>
              <a:rPr lang="en-US" sz="2000" dirty="0">
                <a:solidFill>
                  <a:srgbClr val="00B050"/>
                </a:solidFill>
                <a:latin typeface="Georgia" panose="02040502050405020303" pitchFamily="18" charset="0"/>
              </a:rPr>
              <a:t>the components are distributed across several physical databases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6498" name="Picture 2" descr="Data Warehousing --  It is a process &lt;ul&gt;&lt;li&gt;Technique for assembling and managing data from various sources for the purp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396" y="274638"/>
            <a:ext cx="8211403" cy="6158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276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7522" name="Picture 2" descr="Data Warehousing &lt;ul&gt;&lt;li&gt;A data warehouse is a  &lt;/li&gt;&lt;/ul&gt;&lt;ul&gt;&lt;ul&gt;&lt;li&gt;subject-oriented &lt;/li&gt;&lt;/ul&gt;&lt;/ul&gt;&lt;ul&gt;&lt;ul&gt;&lt;li&gt;integr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474" y="280325"/>
            <a:ext cx="8227325" cy="6170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360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8546" name="Picture 2" descr="  &lt;ul&gt;&lt;li&gt;A data warehouse is organized around the major subjects of the organization such as customer, supplier, produ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74638"/>
            <a:ext cx="8229600" cy="617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898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z="2400" b="1" u="sng" dirty="0">
                <a:latin typeface="Georgia" panose="02040502050405020303" pitchFamily="18" charset="0"/>
              </a:rPr>
              <a:t>Introduction</a:t>
            </a:r>
          </a:p>
        </p:txBody>
      </p:sp>
      <p:sp>
        <p:nvSpPr>
          <p:cNvPr id="6147" name="Rectangle 3"/>
          <p:cNvSpPr>
            <a:spLocks noGrp="1" noChangeArrowheads="1"/>
          </p:cNvSpPr>
          <p:nvPr>
            <p:ph type="body" idx="1"/>
          </p:nvPr>
        </p:nvSpPr>
        <p:spPr/>
        <p:txBody>
          <a:bodyPr/>
          <a:lstStyle/>
          <a:p>
            <a:pPr algn="just">
              <a:lnSpc>
                <a:spcPct val="90000"/>
              </a:lnSpc>
            </a:pPr>
            <a:r>
              <a:rPr lang="en-US" sz="2000" b="1" dirty="0">
                <a:solidFill>
                  <a:srgbClr val="00B0F0"/>
                </a:solidFill>
                <a:latin typeface="Georgia" panose="02040502050405020303" pitchFamily="18" charset="0"/>
              </a:rPr>
              <a:t>What is Data Warehouse?</a:t>
            </a:r>
          </a:p>
          <a:p>
            <a:pPr algn="just">
              <a:lnSpc>
                <a:spcPct val="90000"/>
              </a:lnSpc>
              <a:buFont typeface="Wingdings" panose="05000000000000000000" pitchFamily="2" charset="2"/>
              <a:buNone/>
            </a:pPr>
            <a:r>
              <a:rPr lang="en-US" sz="2000" dirty="0">
                <a:latin typeface="Georgia" panose="02040502050405020303" pitchFamily="18" charset="0"/>
              </a:rPr>
              <a:t>	</a:t>
            </a:r>
            <a:r>
              <a:rPr lang="en-US" sz="2000" b="1" dirty="0">
                <a:solidFill>
                  <a:srgbClr val="00B050"/>
                </a:solidFill>
                <a:latin typeface="Georgia" panose="02040502050405020303" pitchFamily="18" charset="0"/>
              </a:rPr>
              <a:t>A data warehouse is a collection of integrated databases designed to support a DSS.</a:t>
            </a:r>
          </a:p>
          <a:p>
            <a:pPr algn="just">
              <a:lnSpc>
                <a:spcPct val="90000"/>
              </a:lnSpc>
              <a:buFont typeface="Wingdings" panose="05000000000000000000" pitchFamily="2" charset="2"/>
              <a:buNone/>
            </a:pPr>
            <a:endParaRPr lang="en-US" sz="2000" dirty="0">
              <a:latin typeface="Georgia" panose="02040502050405020303" pitchFamily="18" charset="0"/>
            </a:endParaRPr>
          </a:p>
          <a:p>
            <a:pPr algn="just">
              <a:lnSpc>
                <a:spcPct val="90000"/>
              </a:lnSpc>
            </a:pPr>
            <a:r>
              <a:rPr lang="en-US" sz="2000" dirty="0">
                <a:latin typeface="Georgia" panose="02040502050405020303" pitchFamily="18" charset="0"/>
              </a:rPr>
              <a:t>According to </a:t>
            </a:r>
            <a:r>
              <a:rPr lang="en-US" sz="2000" dirty="0" err="1">
                <a:latin typeface="Georgia" panose="02040502050405020303" pitchFamily="18" charset="0"/>
              </a:rPr>
              <a:t>Inmon’s</a:t>
            </a:r>
            <a:r>
              <a:rPr lang="en-US" sz="2000" dirty="0">
                <a:latin typeface="Georgia" panose="02040502050405020303" pitchFamily="18" charset="0"/>
              </a:rPr>
              <a:t> (father of data warehousing) definition(Inmon,1992a,p.5):</a:t>
            </a:r>
          </a:p>
          <a:p>
            <a:pPr lvl="1" algn="just">
              <a:lnSpc>
                <a:spcPct val="90000"/>
              </a:lnSpc>
            </a:pPr>
            <a:r>
              <a:rPr lang="en-US" sz="2000" b="1" dirty="0">
                <a:solidFill>
                  <a:srgbClr val="00B050"/>
                </a:solidFill>
                <a:latin typeface="Georgia" panose="02040502050405020303" pitchFamily="18" charset="0"/>
              </a:rPr>
              <a:t>It is a collection of integrated, subject-oriented databases designed to support the DSS function, where each unit of data is non-volatile and relevant to some moment in time.</a:t>
            </a:r>
          </a:p>
          <a:p>
            <a:pPr>
              <a:lnSpc>
                <a:spcPct val="90000"/>
              </a:lnSpc>
              <a:buFont typeface="Wingdings" panose="05000000000000000000" pitchFamily="2" charset="2"/>
              <a:buNone/>
            </a:pPr>
            <a:endParaRPr lang="en-US" sz="2800" dirty="0">
              <a:latin typeface="Times New Roman" panose="02020603050405020304" pitchFamily="18" charset="0"/>
            </a:endParaRPr>
          </a:p>
          <a:p>
            <a:pPr>
              <a:lnSpc>
                <a:spcPct val="90000"/>
              </a:lnSpc>
              <a:buFont typeface="Wingdings" panose="05000000000000000000" pitchFamily="2" charset="2"/>
              <a:buNone/>
            </a:pPr>
            <a:endParaRPr lang="en-US" sz="2800" dirty="0">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2400" b="1" u="sng" dirty="0">
                <a:latin typeface="Georgia" panose="02040502050405020303" pitchFamily="18" charset="0"/>
              </a:rPr>
              <a:t>Introduction-Cont’d.</a:t>
            </a:r>
          </a:p>
        </p:txBody>
      </p:sp>
      <p:sp>
        <p:nvSpPr>
          <p:cNvPr id="7171" name="Rectangle 3"/>
          <p:cNvSpPr>
            <a:spLocks noGrp="1" noChangeArrowheads="1"/>
          </p:cNvSpPr>
          <p:nvPr>
            <p:ph type="body" idx="1"/>
          </p:nvPr>
        </p:nvSpPr>
        <p:spPr/>
        <p:txBody>
          <a:bodyPr/>
          <a:lstStyle/>
          <a:p>
            <a:r>
              <a:rPr lang="en-US" sz="2000" dirty="0">
                <a:latin typeface="Georgia" panose="02040502050405020303" pitchFamily="18" charset="0"/>
              </a:rPr>
              <a:t>Where is it used?</a:t>
            </a:r>
          </a:p>
          <a:p>
            <a:pPr>
              <a:buFont typeface="Wingdings" panose="05000000000000000000" pitchFamily="2" charset="2"/>
              <a:buNone/>
            </a:pPr>
            <a:r>
              <a:rPr lang="en-US" sz="2000" dirty="0">
                <a:latin typeface="Georgia" panose="02040502050405020303" pitchFamily="18" charset="0"/>
              </a:rPr>
              <a:t>	It is used for evaluating future strategy.</a:t>
            </a:r>
          </a:p>
          <a:p>
            <a:pPr>
              <a:buFont typeface="Wingdings" panose="05000000000000000000" pitchFamily="2" charset="2"/>
              <a:buNone/>
            </a:pPr>
            <a:endParaRPr lang="en-US" sz="2000" dirty="0">
              <a:latin typeface="Georgia" panose="02040502050405020303" pitchFamily="18" charset="0"/>
            </a:endParaRPr>
          </a:p>
          <a:p>
            <a:r>
              <a:rPr lang="en-US" sz="2000" dirty="0">
                <a:latin typeface="Georgia" panose="02040502050405020303" pitchFamily="18" charset="0"/>
              </a:rPr>
              <a:t>It needs a successful technician:</a:t>
            </a:r>
          </a:p>
          <a:p>
            <a:pPr lvl="1"/>
            <a:r>
              <a:rPr lang="en-US" sz="2000" dirty="0">
                <a:latin typeface="Georgia" panose="02040502050405020303" pitchFamily="18" charset="0"/>
              </a:rPr>
              <a:t>Flexible.</a:t>
            </a:r>
          </a:p>
          <a:p>
            <a:pPr lvl="1"/>
            <a:r>
              <a:rPr lang="en-US" sz="2000" dirty="0">
                <a:latin typeface="Georgia" panose="02040502050405020303" pitchFamily="18" charset="0"/>
              </a:rPr>
              <a:t>Team player.</a:t>
            </a:r>
          </a:p>
          <a:p>
            <a:pPr lvl="1"/>
            <a:r>
              <a:rPr lang="en-US" sz="2000" dirty="0">
                <a:latin typeface="Georgia" panose="02040502050405020303" pitchFamily="18" charset="0"/>
              </a:rPr>
              <a:t>Good balance of business and technical understanding.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4000" dirty="0">
                <a:latin typeface="Times New Roman" panose="02020603050405020304" pitchFamily="18" charset="0"/>
              </a:rPr>
              <a:t>Introduction-Cont’d.</a:t>
            </a:r>
          </a:p>
        </p:txBody>
      </p:sp>
      <p:sp>
        <p:nvSpPr>
          <p:cNvPr id="8195" name="Rectangle 3"/>
          <p:cNvSpPr>
            <a:spLocks noGrp="1" noChangeArrowheads="1"/>
          </p:cNvSpPr>
          <p:nvPr>
            <p:ph type="body" idx="1"/>
          </p:nvPr>
        </p:nvSpPr>
        <p:spPr/>
        <p:txBody>
          <a:bodyPr/>
          <a:lstStyle/>
          <a:p>
            <a:pPr marL="609600" indent="-609600" algn="just"/>
            <a:r>
              <a:rPr lang="en-US" sz="2000" dirty="0">
                <a:latin typeface="Times New Roman" panose="02020603050405020304" pitchFamily="18" charset="0"/>
              </a:rPr>
              <a:t>The ultimate use of data warehouse is Mass Customization.</a:t>
            </a:r>
          </a:p>
          <a:p>
            <a:pPr marL="990600" lvl="1" indent="-533400" algn="just"/>
            <a:r>
              <a:rPr lang="en-US" sz="2000" dirty="0">
                <a:latin typeface="Times New Roman" panose="02020603050405020304" pitchFamily="18" charset="0"/>
              </a:rPr>
              <a:t>For example, it increased Capital One’s customers from 1 million to approximately 9 millions in 8 years.</a:t>
            </a:r>
          </a:p>
          <a:p>
            <a:pPr marL="609600" indent="-609600" algn="just"/>
            <a:r>
              <a:rPr lang="en-US" sz="2000" dirty="0">
                <a:latin typeface="Times New Roman" panose="02020603050405020304" pitchFamily="18" charset="0"/>
              </a:rPr>
              <a:t>Just like a muscle: </a:t>
            </a:r>
            <a:r>
              <a:rPr lang="en-US" sz="2000" dirty="0">
                <a:solidFill>
                  <a:schemeClr val="tx2">
                    <a:lumMod val="10000"/>
                  </a:schemeClr>
                </a:solidFill>
                <a:latin typeface="Times New Roman" panose="02020603050405020304" pitchFamily="18" charset="0"/>
              </a:rPr>
              <a:t>DW increases in strength with active use.</a:t>
            </a:r>
          </a:p>
          <a:p>
            <a:pPr marL="990600" lvl="1" indent="-533400" algn="just"/>
            <a:r>
              <a:rPr lang="en-US" sz="2000" dirty="0">
                <a:solidFill>
                  <a:schemeClr val="tx2">
                    <a:lumMod val="10000"/>
                  </a:schemeClr>
                </a:solidFill>
                <a:latin typeface="Times New Roman" panose="02020603050405020304" pitchFamily="18" charset="0"/>
              </a:rPr>
              <a:t>With each new test and product, valuable information is added to the DW, allowing the analyst to learn from the success and failure of the past.</a:t>
            </a:r>
          </a:p>
          <a:p>
            <a:pPr marL="609600" indent="-609600" algn="just"/>
            <a:r>
              <a:rPr lang="en-US" sz="2000" dirty="0">
                <a:latin typeface="Times New Roman" panose="02020603050405020304" pitchFamily="18" charset="0"/>
              </a:rPr>
              <a:t>The key to survival:</a:t>
            </a:r>
          </a:p>
          <a:p>
            <a:pPr marL="990600" lvl="1" indent="-533400" algn="just"/>
            <a:r>
              <a:rPr lang="en-US" sz="2000" dirty="0">
                <a:latin typeface="Times New Roman" panose="02020603050405020304" pitchFamily="18" charset="0"/>
              </a:rPr>
              <a:t>Is the ability to analyze, plan, and react to changing business conditions in a much more rapid fashion.</a:t>
            </a:r>
          </a:p>
        </p:txBody>
      </p:sp>
    </p:spTree>
  </p:cSld>
  <p:clrMapOvr>
    <a:masterClrMapping/>
  </p:clrMapOvr>
</p:sld>
</file>

<file path=ppt/theme/theme1.xml><?xml version="1.0" encoding="utf-8"?>
<a:theme xmlns:a="http://schemas.openxmlformats.org/drawingml/2006/main" name="Digital Dots">
  <a:themeElements>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fontScheme name="Digital Do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igital Dots 1">
        <a:dk1>
          <a:srgbClr val="00008A"/>
        </a:dk1>
        <a:lt1>
          <a:srgbClr val="FFFFFF"/>
        </a:lt1>
        <a:dk2>
          <a:srgbClr val="000099"/>
        </a:dk2>
        <a:lt2>
          <a:srgbClr val="FFFFFF"/>
        </a:lt2>
        <a:accent1>
          <a:srgbClr val="0099FF"/>
        </a:accent1>
        <a:accent2>
          <a:srgbClr val="00007A"/>
        </a:accent2>
        <a:accent3>
          <a:srgbClr val="AAAACA"/>
        </a:accent3>
        <a:accent4>
          <a:srgbClr val="DADADA"/>
        </a:accent4>
        <a:accent5>
          <a:srgbClr val="AACAFF"/>
        </a:accent5>
        <a:accent6>
          <a:srgbClr val="00006E"/>
        </a:accent6>
        <a:hlink>
          <a:srgbClr val="EAEAEA"/>
        </a:hlink>
        <a:folHlink>
          <a:srgbClr val="FFCC00"/>
        </a:folHlink>
      </a:clrScheme>
      <a:clrMap bg1="dk2" tx1="lt1" bg2="dk1" tx2="lt2" accent1="accent1" accent2="accent2" accent3="accent3" accent4="accent4" accent5="accent5" accent6="accent6" hlink="hlink" folHlink="folHlink"/>
    </a:extraClrScheme>
    <a:extraClrScheme>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clrMap bg1="dk2" tx1="lt1" bg2="dk1" tx2="lt2" accent1="accent1" accent2="accent2" accent3="accent3" accent4="accent4" accent5="accent5" accent6="accent6" hlink="hlink" folHlink="folHlink"/>
    </a:extraClrScheme>
    <a:extraClrScheme>
      <a:clrScheme name="Digital Dots 3">
        <a:dk1>
          <a:srgbClr val="700000"/>
        </a:dk1>
        <a:lt1>
          <a:srgbClr val="FFFFFF"/>
        </a:lt1>
        <a:dk2>
          <a:srgbClr val="800000"/>
        </a:dk2>
        <a:lt2>
          <a:srgbClr val="FFFFCC"/>
        </a:lt2>
        <a:accent1>
          <a:srgbClr val="BE7960"/>
        </a:accent1>
        <a:accent2>
          <a:srgbClr val="600000"/>
        </a:accent2>
        <a:accent3>
          <a:srgbClr val="C0AAAA"/>
        </a:accent3>
        <a:accent4>
          <a:srgbClr val="DADADA"/>
        </a:accent4>
        <a:accent5>
          <a:srgbClr val="DBBEB6"/>
        </a:accent5>
        <a:accent6>
          <a:srgbClr val="56000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gital Dots 4">
        <a:dk1>
          <a:srgbClr val="000000"/>
        </a:dk1>
        <a:lt1>
          <a:srgbClr val="FDEB9D"/>
        </a:lt1>
        <a:dk2>
          <a:srgbClr val="000000"/>
        </a:dk2>
        <a:lt2>
          <a:srgbClr val="E0CE82"/>
        </a:lt2>
        <a:accent1>
          <a:srgbClr val="EAEAEA"/>
        </a:accent1>
        <a:accent2>
          <a:srgbClr val="C2B476"/>
        </a:accent2>
        <a:accent3>
          <a:srgbClr val="FEF3CC"/>
        </a:accent3>
        <a:accent4>
          <a:srgbClr val="000000"/>
        </a:accent4>
        <a:accent5>
          <a:srgbClr val="F3F3F3"/>
        </a:accent5>
        <a:accent6>
          <a:srgbClr val="B0A36A"/>
        </a:accent6>
        <a:hlink>
          <a:srgbClr val="A47900"/>
        </a:hlink>
        <a:folHlink>
          <a:srgbClr val="8C8900"/>
        </a:folHlink>
      </a:clrScheme>
      <a:clrMap bg1="lt1" tx1="dk1" bg2="lt2" tx2="dk2" accent1="accent1" accent2="accent2" accent3="accent3" accent4="accent4" accent5="accent5" accent6="accent6" hlink="hlink" folHlink="folHlink"/>
    </a:extraClrScheme>
    <a:extraClrScheme>
      <a:clrScheme name="Digital Dots 5">
        <a:dk1>
          <a:srgbClr val="5B5E52"/>
        </a:dk1>
        <a:lt1>
          <a:srgbClr val="FFFFFF"/>
        </a:lt1>
        <a:dk2>
          <a:srgbClr val="686B5D"/>
        </a:dk2>
        <a:lt2>
          <a:srgbClr val="CCD5C7"/>
        </a:lt2>
        <a:accent1>
          <a:srgbClr val="809EA8"/>
        </a:accent1>
        <a:accent2>
          <a:srgbClr val="4F5147"/>
        </a:accent2>
        <a:accent3>
          <a:srgbClr val="B9BAB6"/>
        </a:accent3>
        <a:accent4>
          <a:srgbClr val="DADADA"/>
        </a:accent4>
        <a:accent5>
          <a:srgbClr val="C0CCD1"/>
        </a:accent5>
        <a:accent6>
          <a:srgbClr val="47493F"/>
        </a:accent6>
        <a:hlink>
          <a:srgbClr val="AAA854"/>
        </a:hlink>
        <a:folHlink>
          <a:srgbClr val="E1D09F"/>
        </a:folHlink>
      </a:clrScheme>
      <a:clrMap bg1="dk2" tx1="lt1" bg2="dk1" tx2="lt2" accent1="accent1" accent2="accent2" accent3="accent3" accent4="accent4" accent5="accent5" accent6="accent6" hlink="hlink" folHlink="folHlink"/>
    </a:extraClrScheme>
    <a:extraClrScheme>
      <a:clrScheme name="Digital Dots 6">
        <a:dk1>
          <a:srgbClr val="46532B"/>
        </a:dk1>
        <a:lt1>
          <a:srgbClr val="FFFFFF"/>
        </a:lt1>
        <a:dk2>
          <a:srgbClr val="4E5D31"/>
        </a:dk2>
        <a:lt2>
          <a:srgbClr val="FFFFCC"/>
        </a:lt2>
        <a:accent1>
          <a:srgbClr val="8F8C00"/>
        </a:accent1>
        <a:accent2>
          <a:srgbClr val="424F29"/>
        </a:accent2>
        <a:accent3>
          <a:srgbClr val="B2B6AD"/>
        </a:accent3>
        <a:accent4>
          <a:srgbClr val="DADADA"/>
        </a:accent4>
        <a:accent5>
          <a:srgbClr val="C6C5AA"/>
        </a:accent5>
        <a:accent6>
          <a:srgbClr val="3B4724"/>
        </a:accent6>
        <a:hlink>
          <a:srgbClr val="33CC33"/>
        </a:hlink>
        <a:folHlink>
          <a:srgbClr val="00A1B2"/>
        </a:folHlink>
      </a:clrScheme>
      <a:clrMap bg1="dk2" tx1="lt1" bg2="dk1" tx2="lt2" accent1="accent1" accent2="accent2" accent3="accent3" accent4="accent4" accent5="accent5" accent6="accent6" hlink="hlink" folHlink="folHlink"/>
    </a:extraClrScheme>
    <a:extraClrScheme>
      <a:clrScheme name="Digital Dots 7">
        <a:dk1>
          <a:srgbClr val="007673"/>
        </a:dk1>
        <a:lt1>
          <a:srgbClr val="FFFFFF"/>
        </a:lt1>
        <a:dk2>
          <a:srgbClr val="008080"/>
        </a:dk2>
        <a:lt2>
          <a:srgbClr val="FFFF99"/>
        </a:lt2>
        <a:accent1>
          <a:srgbClr val="33CCCC"/>
        </a:accent1>
        <a:accent2>
          <a:srgbClr val="006462"/>
        </a:accent2>
        <a:accent3>
          <a:srgbClr val="AAC0C0"/>
        </a:accent3>
        <a:accent4>
          <a:srgbClr val="DADADA"/>
        </a:accent4>
        <a:accent5>
          <a:srgbClr val="ADE2E2"/>
        </a:accent5>
        <a:accent6>
          <a:srgbClr val="005A58"/>
        </a:accent6>
        <a:hlink>
          <a:srgbClr val="FFCC00"/>
        </a:hlink>
        <a:folHlink>
          <a:srgbClr val="CC3300"/>
        </a:folHlink>
      </a:clrScheme>
      <a:clrMap bg1="dk2" tx1="lt1" bg2="dk1" tx2="lt2" accent1="accent1" accent2="accent2" accent3="accent3" accent4="accent4" accent5="accent5" accent6="accent6" hlink="hlink" folHlink="folHlink"/>
    </a:extraClrScheme>
    <a:extraClrScheme>
      <a:clrScheme name="Digital Dots 8">
        <a:dk1>
          <a:srgbClr val="000000"/>
        </a:dk1>
        <a:lt1>
          <a:srgbClr val="E6F8F4"/>
        </a:lt1>
        <a:dk2>
          <a:srgbClr val="000000"/>
        </a:dk2>
        <a:lt2>
          <a:srgbClr val="C5DBD6"/>
        </a:lt2>
        <a:accent1>
          <a:srgbClr val="CCFF99"/>
        </a:accent1>
        <a:accent2>
          <a:srgbClr val="ACBAB7"/>
        </a:accent2>
        <a:accent3>
          <a:srgbClr val="F0FBF8"/>
        </a:accent3>
        <a:accent4>
          <a:srgbClr val="000000"/>
        </a:accent4>
        <a:accent5>
          <a:srgbClr val="E2FFCA"/>
        </a:accent5>
        <a:accent6>
          <a:srgbClr val="9BA8A6"/>
        </a:accent6>
        <a:hlink>
          <a:srgbClr val="008080"/>
        </a:hlink>
        <a:folHlink>
          <a:srgbClr val="0066CC"/>
        </a:folHlink>
      </a:clrScheme>
      <a:clrMap bg1="lt1" tx1="dk1" bg2="lt2" tx2="dk2" accent1="accent1" accent2="accent2" accent3="accent3" accent4="accent4" accent5="accent5" accent6="accent6" hlink="hlink" folHlink="folHlink"/>
    </a:extraClrScheme>
    <a:extraClrScheme>
      <a:clrScheme name="Digital Dots 9">
        <a:dk1>
          <a:srgbClr val="000000"/>
        </a:dk1>
        <a:lt1>
          <a:srgbClr val="EAEAEA"/>
        </a:lt1>
        <a:dk2>
          <a:srgbClr val="000000"/>
        </a:dk2>
        <a:lt2>
          <a:srgbClr val="D1D1D1"/>
        </a:lt2>
        <a:accent1>
          <a:srgbClr val="CCECFF"/>
        </a:accent1>
        <a:accent2>
          <a:srgbClr val="B2B2B2"/>
        </a:accent2>
        <a:accent3>
          <a:srgbClr val="F3F3F3"/>
        </a:accent3>
        <a:accent4>
          <a:srgbClr val="000000"/>
        </a:accent4>
        <a:accent5>
          <a:srgbClr val="E2F4FF"/>
        </a:accent5>
        <a:accent6>
          <a:srgbClr val="A1A1A1"/>
        </a:accent6>
        <a:hlink>
          <a:srgbClr val="7200E4"/>
        </a:hlink>
        <a:folHlink>
          <a:srgbClr val="00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Digital Dots</Template>
  <TotalTime>422</TotalTime>
  <Words>1301</Words>
  <Application>Microsoft Macintosh PowerPoint</Application>
  <PresentationFormat>On-screen Show (4:3)</PresentationFormat>
  <Paragraphs>128</Paragraphs>
  <Slides>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Edwardian Script ITC</vt:lpstr>
      <vt:lpstr>Georgia</vt:lpstr>
      <vt:lpstr>Script MT Bold</vt:lpstr>
      <vt:lpstr>Times New Roman</vt:lpstr>
      <vt:lpstr>Wingdings</vt:lpstr>
      <vt:lpstr>Digital Dots</vt:lpstr>
      <vt:lpstr>Data Warehouse</vt:lpstr>
      <vt:lpstr>PowerPoint Presentation</vt:lpstr>
      <vt:lpstr>PowerPoint Presentation</vt:lpstr>
      <vt:lpstr>PowerPoint Presentation</vt:lpstr>
      <vt:lpstr>PowerPoint Presentation</vt:lpstr>
      <vt:lpstr>PowerPoint Presentation</vt:lpstr>
      <vt:lpstr>Introduction</vt:lpstr>
      <vt:lpstr>Introduction-Cont’d.</vt:lpstr>
      <vt:lpstr>Introduction-Cont’d.</vt:lpstr>
      <vt:lpstr>Data Warehouse</vt:lpstr>
      <vt:lpstr>PowerPoint Presentation</vt:lpstr>
      <vt:lpstr>PowerPoint Presentation</vt:lpstr>
      <vt:lpstr>The Data Store</vt:lpstr>
      <vt:lpstr>Data Store &amp; Data Warehouse </vt:lpstr>
      <vt:lpstr>The Data Mart</vt:lpstr>
      <vt:lpstr>Components of the Metadata</vt:lpstr>
      <vt:lpstr>Typical Mapping Metadata</vt:lpstr>
      <vt:lpstr>Conclusion</vt:lpstr>
      <vt:lpstr>Characteristics of Data Warehouse</vt:lpstr>
      <vt:lpstr>A Data Warehouse is Subject Oriented</vt:lpstr>
      <vt:lpstr>Subject Orientation</vt:lpstr>
      <vt:lpstr>Data Integrated</vt:lpstr>
      <vt:lpstr>Data Integrated</vt:lpstr>
      <vt:lpstr>Time Variant</vt:lpstr>
      <vt:lpstr>Nonvolatility</vt:lpstr>
      <vt:lpstr>Nonvolatility</vt:lpstr>
      <vt:lpstr>The Data Warehouse Architecture</vt:lpstr>
      <vt:lpstr>PowerPoint Presentation</vt:lpstr>
      <vt:lpstr>Components of the Data Warehouse Architecture</vt:lpstr>
      <vt:lpstr>Data Warehousing Typology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Dibya</dc:creator>
  <cp:lastModifiedBy>nkc33945@gmail.com</cp:lastModifiedBy>
  <cp:revision>127</cp:revision>
  <dcterms:created xsi:type="dcterms:W3CDTF">1601-01-01T00:00:00Z</dcterms:created>
  <dcterms:modified xsi:type="dcterms:W3CDTF">2022-11-18T05:58:38Z</dcterms:modified>
</cp:coreProperties>
</file>