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3"/>
  </p:sldMasterIdLst>
  <p:notesMasterIdLst>
    <p:notesMasterId r:id="rId19"/>
  </p:notesMasterIdLst>
  <p:handoutMasterIdLst>
    <p:handoutMasterId r:id="rId20"/>
  </p:handoutMasterIdLst>
  <p:sldIdLst>
    <p:sldId id="435" r:id="rId4"/>
    <p:sldId id="447" r:id="rId5"/>
    <p:sldId id="448" r:id="rId6"/>
    <p:sldId id="449" r:id="rId7"/>
    <p:sldId id="446" r:id="rId8"/>
    <p:sldId id="451" r:id="rId9"/>
    <p:sldId id="455" r:id="rId10"/>
    <p:sldId id="457" r:id="rId11"/>
    <p:sldId id="452" r:id="rId12"/>
    <p:sldId id="456" r:id="rId13"/>
    <p:sldId id="454" r:id="rId14"/>
    <p:sldId id="453" r:id="rId15"/>
    <p:sldId id="327" r:id="rId16"/>
    <p:sldId id="458" r:id="rId17"/>
    <p:sldId id="441" r:id="rId18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96556-C556-4F57-B487-0DBED8966534}" v="5" dt="2022-10-03T10:31:36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0" autoAdjust="0"/>
    <p:restoredTop sz="93111" autoAdjust="0"/>
  </p:normalViewPr>
  <p:slideViewPr>
    <p:cSldViewPr>
      <p:cViewPr varScale="1">
        <p:scale>
          <a:sx n="106" d="100"/>
          <a:sy n="106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76" y="102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DCE6CC3-BEC6-CEE8-9122-3C16E01F33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C744F9A-F548-D4EB-931A-785C78B013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7CC80AC5-BDAD-D2C0-7E04-B950B49D1B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67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8ED6AFDB-7EF5-ECA1-0C56-C64F8EE623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567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39ED79-0EDF-4B2F-907F-03FEAB7F00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DE71CD7-F7C7-CEFB-BC10-BF682DE545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53E16EF-2F1B-3B81-1E4A-7ED79C194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4252AC7-74C8-5EDD-269D-4D8317BF5B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3C69A59-E5C9-54FA-CE79-2D8177DD08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D07E078-F3CB-A68A-A9DD-DB64FF04D6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8D1D98DA-C577-DD8C-C40E-326BB50C93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D3900B-A2A8-458D-A9D0-62EE6797D6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BAB6240-47D2-F0A0-8F60-A54FE4782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44A0C8-3116-4347-BF17-50AC26476A0A}" type="slidenum">
              <a:rPr kumimoji="0" lang="en-US" altLang="en-US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EC03EF3-87A4-AD73-CA06-871025172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6B13182-1B8D-1766-7BA0-89042BBB9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0A925F2-F566-45EB-BE30-77F7E9BF6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DCA1A6-4013-4790-8F46-C7ADBCCAC4F4}" type="slidenum">
              <a:rPr kumimoji="0" lang="en-US" altLang="en-US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A37D191-36E3-7DA4-0F64-2684E01A0B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E5DDE0E-28DF-3F00-2BB6-7BACA19A9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E532324-E8A3-4AF0-6640-D5D6832E4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CEA81A-FAFF-405E-B1B3-986C36991F60}" type="slidenum">
              <a:rPr kumimoji="0" lang="en-US" altLang="en-US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C79A157-4611-1FAE-ED12-1DFA0033C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3D4F47C-CE20-64E2-ED45-297389867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>
            <a:extLst>
              <a:ext uri="{FF2B5EF4-FFF2-40B4-BE49-F238E27FC236}">
                <a16:creationId xmlns:a16="http://schemas.microsoft.com/office/drawing/2014/main" id="{8CF712E0-DEBC-E02C-538A-12C11BD3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94E5A-C234-E179-7C5F-6B27FCD5F2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248C-5186-274A-2D13-56B23102FB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556D1-8641-10AA-F234-D212F792C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869BB6E-5FD1-4E42-B96D-EC98BB42BE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81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5F6C37-7AC5-314F-E8FA-4DE0151F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D3D2CA-CF2C-8F0C-679F-D08E61C38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8AEBBF-CB91-1D90-DBA0-A78DA5F1AB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0C711-F184-43A3-8F5D-99246ED4B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09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52400"/>
            <a:ext cx="206375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3885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8D09F4-D528-4640-8B89-6FF18C542D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7F03B4-0D6C-885C-E801-0374D441D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03A3C2-E5D4-108C-BC33-02FD935B23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26C5-E4AD-4677-A724-61CFF80B52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8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68831-CFED-D8EE-07C2-65BB3D99E9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63E46-E630-82CE-87AF-3471E54A6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28614-ECFA-1897-6FAB-0C717613CF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8C71A-5B59-44E7-BE8A-6D98DA18E0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60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8EEC6B-A5E5-C4B2-1C31-167AA7E401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D19E5D-E608-9340-3938-80A707C60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8D98BB-A8DB-E14C-EA9A-EF1F3C503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1AA7E-87B1-4D5C-BE85-DA89370AA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90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2DBA78-A5D4-7201-7804-95CDBF0F6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26405F-D8BD-AFEE-762B-5D8E5B1703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262468-211C-D4BC-0968-FC8F8D618C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706A2-48A8-4810-980F-AE920FDB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62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B31D4-3866-6BA1-6FF8-54866DA51D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6D76F-2CFA-F5BB-3B85-DCD6C88D9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6E2ED-61FD-FF16-5400-2F1D6385E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CDCC8-8337-4C86-9648-24738333E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28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CF07E1-E1E0-1BDF-B0D0-1573831B41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DEA892-4226-E36A-0803-F568B69F55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15B995-C161-559B-BC37-5189EA2DE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36CEB-99D0-4B85-AFDA-C82B6FB0E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88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3FD1F2-A0BE-8B1B-379C-19CADE9DA8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D11B18-A73B-7D5D-CD82-147D097DB4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72BE41-1227-14FC-94F3-C38913C4A7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6C52-0958-4342-AC94-1B961ECF7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46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4637B56-B2D0-A483-DA1E-3CCC3D3E7B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3F9D49-FDCF-F1BB-B3D0-9002E900FB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D42D06-2F62-91DA-090C-86CB5C7B9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8ED8D-62D0-42F9-A08E-F66044F59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1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6042F-E4A0-A9DD-2961-EECB06045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8B661-6653-0B9C-B256-785363040E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D9E3C-C180-3195-2999-71BDF9D9B7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2939E-73EE-4025-B533-B4856990F1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69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84DCA-9C7F-6132-96A4-1213E8C69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79CF3-38F3-3FCF-7BCA-C3AEF830E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38EAB-D0AF-E0CE-2596-BAFCC11A5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7ABB2-F7DE-41FD-BA29-0736F3B3E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18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ECF2BE-CA7A-438F-BCD1-5E4FF8F84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153B197-F59E-87D1-C1F7-745F0277D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7D9CC6CA-F834-2473-F976-FCF5D285CE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1400" u="none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959701B4-7166-AE70-3CDF-B0B2439191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 sz="1400" u="none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0" name="Rectangle 6">
            <a:extLst>
              <a:ext uri="{FF2B5EF4-FFF2-40B4-BE49-F238E27FC236}">
                <a16:creationId xmlns:a16="http://schemas.microsoft.com/office/drawing/2014/main" id="{F238F478-D729-E6F8-8A34-5DF55148F2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u="none" smtClean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BC3AE-F636-454F-8035-445261EFC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paint">
            <a:extLst>
              <a:ext uri="{FF2B5EF4-FFF2-40B4-BE49-F238E27FC236}">
                <a16:creationId xmlns:a16="http://schemas.microsoft.com/office/drawing/2014/main" id="{8D383B7C-A535-5216-C0B8-412FF3A14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DBA70F1-AB98-EA7C-5293-878081614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514725"/>
            <a:ext cx="7772400" cy="3367088"/>
          </a:xfrm>
        </p:spPr>
        <p:txBody>
          <a:bodyPr/>
          <a:lstStyle/>
          <a:p>
            <a:r>
              <a:rPr lang="en-US" altLang="en-US" sz="4000"/>
              <a:t>Data Warehouse Approaches</a:t>
            </a:r>
            <a:br>
              <a:rPr lang="en-US" altLang="en-US" sz="4000"/>
            </a:br>
            <a:br>
              <a:rPr lang="en-US" altLang="en-US" sz="3200"/>
            </a:br>
            <a:br>
              <a:rPr lang="en-US" altLang="en-US" sz="3200"/>
            </a:br>
            <a:br>
              <a:rPr lang="en-US" altLang="en-US" sz="3200"/>
            </a:br>
            <a:br>
              <a:rPr lang="en-US" altLang="en-US" sz="3200"/>
            </a:br>
            <a:endParaRPr lang="en-US" altLang="en-US" sz="32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AD11B0-032B-6893-ABCE-600BD8910A64}"/>
              </a:ext>
            </a:extLst>
          </p:cNvPr>
          <p:cNvSpPr txBox="1"/>
          <p:nvPr/>
        </p:nvSpPr>
        <p:spPr>
          <a:xfrm>
            <a:off x="2555776" y="155679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none" dirty="0">
                <a:solidFill>
                  <a:schemeClr val="tx1"/>
                </a:solidFill>
                <a:latin typeface="+mj-lt"/>
              </a:rPr>
              <a:t>No of crimes per year</a:t>
            </a:r>
          </a:p>
        </p:txBody>
      </p:sp>
    </p:spTree>
    <p:extLst>
      <p:ext uri="{BB962C8B-B14F-4D97-AF65-F5344CB8AC3E}">
        <p14:creationId xmlns:p14="http://schemas.microsoft.com/office/powerpoint/2010/main" val="185302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E1EE36D-A990-12EB-919B-505D3F51B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47750"/>
            <a:ext cx="7772400" cy="838200"/>
          </a:xfrm>
        </p:spPr>
        <p:txBody>
          <a:bodyPr/>
          <a:lstStyle/>
          <a:p>
            <a:r>
              <a:rPr lang="en-GB" altLang="es-ES" dirty="0"/>
              <a:t>Lets look at the </a:t>
            </a:r>
            <a:br>
              <a:rPr lang="en-GB" altLang="es-ES" dirty="0"/>
            </a:br>
            <a:r>
              <a:rPr lang="en-GB" altLang="es-ES" dirty="0"/>
              <a:t>Groceries – facts, dimensions</a:t>
            </a:r>
            <a:br>
              <a:rPr lang="en-GB" altLang="es-ES" dirty="0"/>
            </a:br>
            <a:r>
              <a:rPr lang="en-GB" altLang="es-ES" dirty="0" err="1"/>
              <a:t>SS_Claims</a:t>
            </a:r>
            <a:r>
              <a:rPr lang="en-GB" altLang="es-ES" dirty="0"/>
              <a:t> </a:t>
            </a:r>
            <a:r>
              <a:rPr lang="en-GB" altLang="es-ES" dirty="0" err="1"/>
              <a:t>db</a:t>
            </a:r>
            <a:r>
              <a:rPr lang="en-GB" altLang="es-ES" dirty="0"/>
              <a:t> in Apex/SQL</a:t>
            </a:r>
            <a:endParaRPr lang="es-ES" alt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1023-2565-202D-7BB1-2C461DF2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For reporting year on year</a:t>
            </a:r>
          </a:p>
          <a:p>
            <a:pPr marL="0" indent="0">
              <a:buFont typeface="Monotype Sorts"/>
              <a:buNone/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DFE2270-A226-1FA5-657F-1BB3B5865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/>
              <a:t>Looking at Claims, consider</a:t>
            </a:r>
            <a:endParaRPr lang="es-ES" alt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2292-F117-55B4-22E1-D9BFA763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Who are the users for this system?</a:t>
            </a:r>
          </a:p>
          <a:p>
            <a:pPr>
              <a:defRPr/>
            </a:pPr>
            <a:r>
              <a:rPr lang="en-GB" dirty="0"/>
              <a:t>The number of users for this system?</a:t>
            </a:r>
          </a:p>
          <a:p>
            <a:pPr>
              <a:defRPr/>
            </a:pPr>
            <a:r>
              <a:rPr lang="en-GB" dirty="0"/>
              <a:t>How significant is the speed of retrieval?</a:t>
            </a:r>
          </a:p>
          <a:p>
            <a:pPr>
              <a:defRPr/>
            </a:pPr>
            <a:r>
              <a:rPr lang="en-GB" dirty="0"/>
              <a:t>How many records on the </a:t>
            </a:r>
            <a:r>
              <a:rPr lang="en-GB" dirty="0" err="1"/>
              <a:t>fact_claim</a:t>
            </a:r>
            <a:r>
              <a:rPr lang="en-GB" dirty="0"/>
              <a:t> table? After 5 years, 20 years?</a:t>
            </a:r>
          </a:p>
          <a:p>
            <a:pPr>
              <a:defRPr/>
            </a:pPr>
            <a:r>
              <a:rPr lang="en-GB" dirty="0"/>
              <a:t>How many records on the </a:t>
            </a:r>
            <a:r>
              <a:rPr lang="en-GB" dirty="0" err="1"/>
              <a:t>time_dim</a:t>
            </a:r>
            <a:r>
              <a:rPr lang="en-GB" dirty="0"/>
              <a:t> table? After 5 years, 20 years?</a:t>
            </a:r>
          </a:p>
          <a:p>
            <a:pPr>
              <a:defRPr/>
            </a:pPr>
            <a:r>
              <a:rPr lang="en-GB" dirty="0"/>
              <a:t>How is this data maintained?</a:t>
            </a:r>
          </a:p>
          <a:p>
            <a:pPr>
              <a:defRPr/>
            </a:pPr>
            <a:r>
              <a:rPr lang="en-GB" dirty="0"/>
              <a:t>Is this data normalised? Is that good?</a:t>
            </a:r>
          </a:p>
          <a:p>
            <a:pPr marL="0" indent="0">
              <a:buFont typeface="Monotype Sorts"/>
              <a:buNone/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300E15B-54AA-D951-F0B8-B8E5D871D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1075"/>
            <a:ext cx="7772400" cy="760413"/>
          </a:xfrm>
        </p:spPr>
        <p:txBody>
          <a:bodyPr lIns="92075" tIns="46038" rIns="92075" bIns="46038"/>
          <a:lstStyle/>
          <a:p>
            <a:r>
              <a:rPr lang="en-US" altLang="en-US" dirty="0"/>
              <a:t>OLTP/OLAP (decision support) Why Separate the Data Warehouse?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C995CF67-D95E-825D-CF7B-6C1B5B4BE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382000" cy="51054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400"/>
              <a:t>High performance for both systems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DBMS— tuned for OLTP: access methods, indexing, concurrency control, recovery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Warehouse—tuned for OLAP: complex OLAP queries, multidimensional view, consolidation.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Different functions and different data:</a:t>
            </a:r>
          </a:p>
          <a:p>
            <a:pPr lvl="1">
              <a:lnSpc>
                <a:spcPct val="90000"/>
              </a:lnSpc>
            </a:pPr>
            <a:r>
              <a:rPr lang="en-US" altLang="en-US" sz="2000" u="sng">
                <a:solidFill>
                  <a:schemeClr val="hlink"/>
                </a:solidFill>
              </a:rPr>
              <a:t>missing data</a:t>
            </a:r>
            <a:r>
              <a:rPr lang="en-US" altLang="en-US" sz="2000"/>
              <a:t>: Decision support requires historical data which operational DBs do not typically maintain</a:t>
            </a:r>
          </a:p>
          <a:p>
            <a:pPr lvl="1">
              <a:lnSpc>
                <a:spcPct val="90000"/>
              </a:lnSpc>
            </a:pPr>
            <a:r>
              <a:rPr lang="en-US" altLang="en-US" sz="2000" u="sng">
                <a:solidFill>
                  <a:schemeClr val="hlink"/>
                </a:solidFill>
              </a:rPr>
              <a:t>data consolidation</a:t>
            </a:r>
            <a:r>
              <a:rPr lang="en-US" altLang="en-US" sz="2000"/>
              <a:t>:  DS requires consolidation (aggregation, summarization) of data from heterogeneous sources</a:t>
            </a:r>
          </a:p>
          <a:p>
            <a:pPr lvl="1">
              <a:lnSpc>
                <a:spcPct val="90000"/>
              </a:lnSpc>
            </a:pPr>
            <a:r>
              <a:rPr lang="en-US" altLang="en-US" sz="2000" u="sng">
                <a:solidFill>
                  <a:schemeClr val="hlink"/>
                </a:solidFill>
              </a:rPr>
              <a:t>data quality</a:t>
            </a:r>
            <a:r>
              <a:rPr lang="en-US" altLang="en-US" sz="2000"/>
              <a:t>: different sources typically use inconsistent data representations, codes and formats which have to be reconciled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B5EDC-6973-783B-C445-F42DCFE86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5" t="15001" r="3538" b="40200"/>
          <a:stretch/>
        </p:blipFill>
        <p:spPr>
          <a:xfrm>
            <a:off x="1619672" y="1772816"/>
            <a:ext cx="6480720" cy="4232307"/>
          </a:xfrm>
          <a:prstGeom prst="rect">
            <a:avLst/>
          </a:prstGeom>
        </p:spPr>
      </p:pic>
      <p:sp>
        <p:nvSpPr>
          <p:cNvPr id="4" name="Rectangle 1026">
            <a:extLst>
              <a:ext uri="{FF2B5EF4-FFF2-40B4-BE49-F238E27FC236}">
                <a16:creationId xmlns:a16="http://schemas.microsoft.com/office/drawing/2014/main" id="{18216499-C3BF-D438-82E2-DD3B9DB7FA7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81075"/>
            <a:ext cx="7772400" cy="760413"/>
          </a:xfrm>
          <a:prstGeom prst="rect">
            <a:avLst/>
          </a:prstGeom>
        </p:spPr>
        <p:txBody>
          <a:bodyPr lIns="92075" tIns="46038" rIns="92075" bIns="46038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u="none" kern="0" dirty="0"/>
              <a:t>Simplified ETL/DW solution</a:t>
            </a:r>
          </a:p>
        </p:txBody>
      </p:sp>
    </p:spTree>
    <p:extLst>
      <p:ext uri="{BB962C8B-B14F-4D97-AF65-F5344CB8AC3E}">
        <p14:creationId xmlns:p14="http://schemas.microsoft.com/office/powerpoint/2010/main" val="192659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3B2878FB-7BEB-7226-9FE8-BB991CE3F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82000" cy="45720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157573"/>
                </a:solidFill>
              </a:rPr>
              <a:t>“A data warehouse is a</a:t>
            </a:r>
            <a:r>
              <a:rPr lang="en-US" alt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subject-oriented</a:t>
            </a:r>
            <a:r>
              <a:rPr lang="en-US" altLang="en-US" sz="2400"/>
              <a:t>,</a:t>
            </a:r>
            <a:r>
              <a:rPr lang="en-US" altLang="en-US" sz="2400" u="sng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integrated</a:t>
            </a:r>
            <a:r>
              <a:rPr lang="en-US" altLang="en-US" sz="2400"/>
              <a:t>, 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time-variant</a:t>
            </a:r>
            <a:r>
              <a:rPr lang="en-US" altLang="en-US" sz="2400"/>
              <a:t>,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157573"/>
                </a:solidFill>
              </a:rPr>
              <a:t>and </a:t>
            </a:r>
            <a:r>
              <a:rPr lang="en-US" altLang="en-US" sz="2400" u="sng">
                <a:solidFill>
                  <a:schemeClr val="hlink"/>
                </a:solidFill>
              </a:rPr>
              <a:t>nonvolatile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157573"/>
                </a:solidFill>
              </a:rPr>
              <a:t>collection of data in support of management’s decision-making process.”—W. H. Inmon</a:t>
            </a: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157573"/>
              </a:solidFill>
            </a:endParaRPr>
          </a:p>
          <a:p>
            <a:pPr lvl="1">
              <a:lnSpc>
                <a:spcPct val="110000"/>
              </a:lnSpc>
            </a:pPr>
            <a:endParaRPr lang="en-US" altLang="en-US" sz="200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3793F48-4DBA-4653-A16C-3B87AD4D3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/>
              <a:t>Key terms</a:t>
            </a:r>
            <a:endParaRPr lang="es-ES" altLang="es-E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CE01D20-058F-B49B-B301-66182F243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s-ES"/>
              <a:t>OLTP – Online transaction processing</a:t>
            </a:r>
          </a:p>
          <a:p>
            <a:r>
              <a:rPr lang="en-GB" altLang="es-ES"/>
              <a:t>OLAP – Online analysis Processing</a:t>
            </a:r>
            <a:endParaRPr lang="es-ES" alt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0E28E2C-0439-FAFF-0A00-57B6FFBBD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Tx/>
              <a:buChar char="•"/>
            </a:pPr>
            <a:r>
              <a:rPr lang="en-GB" altLang="es-ES"/>
              <a:t>Decision Support</a:t>
            </a:r>
            <a:endParaRPr lang="es-ES" alt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70CF-2B56-1A52-140F-C4DC5CB5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96975"/>
            <a:ext cx="8178800" cy="4171950"/>
          </a:xfrm>
        </p:spPr>
        <p:txBody>
          <a:bodyPr/>
          <a:lstStyle/>
          <a:p>
            <a:pPr marL="0" indent="0">
              <a:buFont typeface="Monotype Sorts"/>
              <a:buNone/>
              <a:defRPr/>
            </a:pPr>
            <a:r>
              <a:rPr lang="en-GB" dirty="0"/>
              <a:t>To support strategy</a:t>
            </a:r>
          </a:p>
          <a:p>
            <a:pPr>
              <a:defRPr/>
            </a:pPr>
            <a:r>
              <a:rPr lang="en-GB" dirty="0"/>
              <a:t>Objectives</a:t>
            </a:r>
          </a:p>
          <a:p>
            <a:pPr>
              <a:defRPr/>
            </a:pPr>
            <a:r>
              <a:rPr lang="en-GB" dirty="0"/>
              <a:t>KPI (Key Performance Indicators)</a:t>
            </a:r>
          </a:p>
          <a:p>
            <a:pPr marL="57150" indent="0">
              <a:buFont typeface="Monotype Sorts"/>
              <a:buNone/>
              <a:defRPr/>
            </a:pPr>
            <a:r>
              <a:rPr lang="en-GB" dirty="0"/>
              <a:t>To evaluate the business or a department</a:t>
            </a:r>
          </a:p>
          <a:p>
            <a:pPr marL="514350" indent="-457200">
              <a:defRPr/>
            </a:pPr>
            <a:r>
              <a:rPr lang="en-GB" dirty="0"/>
              <a:t>Again objectives, KPIs, data to support, inform</a:t>
            </a:r>
          </a:p>
          <a:p>
            <a:pPr marL="57150" indent="0">
              <a:buFont typeface="Monotype Sorts"/>
              <a:buNone/>
              <a:defRPr/>
            </a:pPr>
            <a:r>
              <a:rPr lang="en-GB" dirty="0"/>
              <a:t>To investigate</a:t>
            </a:r>
          </a:p>
          <a:p>
            <a:pPr marL="514350" indent="-457200">
              <a:defRPr/>
            </a:pPr>
            <a:r>
              <a:rPr lang="en-GB" dirty="0"/>
              <a:t>What’s going on… not necessarily data driven objectives</a:t>
            </a:r>
          </a:p>
          <a:p>
            <a:pPr marL="57150" indent="0">
              <a:buFont typeface="Monotype Sorts"/>
              <a:buNone/>
              <a:defRPr/>
            </a:pPr>
            <a:r>
              <a:rPr lang="en-GB" dirty="0"/>
              <a:t>Note: The concept of ‘measure’, dimensions</a:t>
            </a:r>
          </a:p>
          <a:p>
            <a:pPr marL="57150" indent="0">
              <a:buFont typeface="Monotype Sorts"/>
              <a:buNone/>
              <a:defRPr/>
            </a:pPr>
            <a:r>
              <a:rPr lang="en-GB" dirty="0"/>
              <a:t>Terms: Data driven, add insight, inform, analytics, reporting </a:t>
            </a:r>
            <a:r>
              <a:rPr lang="en-GB" dirty="0" err="1"/>
              <a:t>db</a:t>
            </a:r>
            <a:endParaRPr lang="en-GB" dirty="0"/>
          </a:p>
          <a:p>
            <a:pPr marL="57150" indent="0">
              <a:buFont typeface="Monotype Sorts"/>
              <a:buNone/>
              <a:defRPr/>
            </a:pPr>
            <a:endParaRPr lang="en-GB" dirty="0"/>
          </a:p>
          <a:p>
            <a:pPr marL="57150" indent="0">
              <a:buFont typeface="Monotype Sorts"/>
              <a:buNone/>
              <a:defRPr/>
            </a:pPr>
            <a:endParaRPr lang="en-GB" dirty="0"/>
          </a:p>
          <a:p>
            <a:pPr marL="57150" indent="0">
              <a:buFont typeface="Monotype Sorts"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E4C56B3-3028-7797-C1A3-F9B6472C0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7772400" cy="838200"/>
          </a:xfrm>
        </p:spPr>
        <p:txBody>
          <a:bodyPr/>
          <a:lstStyle/>
          <a:p>
            <a:pPr marL="571500" indent="-571500">
              <a:buFontTx/>
              <a:buChar char="•"/>
            </a:pPr>
            <a:r>
              <a:rPr lang="en-GB" altLang="es-ES"/>
              <a:t>Decision Support ‘System’ DSS</a:t>
            </a:r>
            <a:endParaRPr lang="es-ES" alt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90D6-7183-B26A-1E5A-7641C815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28775"/>
            <a:ext cx="8178800" cy="4171950"/>
          </a:xfrm>
        </p:spPr>
        <p:txBody>
          <a:bodyPr/>
          <a:lstStyle/>
          <a:p>
            <a:pPr marL="0" indent="0">
              <a:buFont typeface="Monotype Sorts"/>
              <a:buNone/>
              <a:defRPr/>
            </a:pPr>
            <a:r>
              <a:rPr lang="en-GB" dirty="0"/>
              <a:t>A ‘system’ to support strategy</a:t>
            </a:r>
          </a:p>
          <a:p>
            <a:pPr marL="514350" indent="-457200">
              <a:defRPr/>
            </a:pPr>
            <a:r>
              <a:rPr lang="en-GB" dirty="0"/>
              <a:t>Includes projects, processes</a:t>
            </a:r>
          </a:p>
          <a:p>
            <a:pPr marL="57150" indent="0">
              <a:buFont typeface="Monotype Sorts"/>
              <a:buNone/>
              <a:defRPr/>
            </a:pPr>
            <a:r>
              <a:rPr lang="en-GB" dirty="0"/>
              <a:t>Terms: Business Intelligence, Data warehousing, business reporting, enterprise</a:t>
            </a:r>
          </a:p>
          <a:p>
            <a:pPr marL="57150" indent="0">
              <a:buFont typeface="Monotype Sorts"/>
              <a:buNone/>
              <a:defRPr/>
            </a:pPr>
            <a:endParaRPr lang="en-GB" dirty="0"/>
          </a:p>
          <a:p>
            <a:pPr marL="57150" indent="0">
              <a:buFont typeface="Monotype Sorts"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16DC051-2A72-130A-0E91-EE20FF444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/>
              <a:t>Normal OLTP db</a:t>
            </a:r>
            <a:endParaRPr lang="es-ES" altLang="es-ES"/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A3DC6C77-D517-F161-C479-F89CCFE11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268413"/>
            <a:ext cx="65151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CAAE6B0-E371-0F7A-70F2-3CAFCDF7A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765175"/>
            <a:ext cx="7772400" cy="838200"/>
          </a:xfrm>
        </p:spPr>
        <p:txBody>
          <a:bodyPr/>
          <a:lstStyle/>
          <a:p>
            <a:r>
              <a:rPr lang="en-GB" altLang="es-ES" dirty="0"/>
              <a:t>Consider a Claims </a:t>
            </a:r>
            <a:r>
              <a:rPr lang="en-GB" altLang="es-ES" dirty="0" err="1"/>
              <a:t>db</a:t>
            </a:r>
            <a:endParaRPr lang="es-ES" alt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BE8C-BF77-06D2-9ACE-252DBE3B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For reporting year on year</a:t>
            </a:r>
          </a:p>
          <a:p>
            <a:pPr>
              <a:defRPr/>
            </a:pPr>
            <a:r>
              <a:rPr lang="en-GB" u="sng" dirty="0">
                <a:highlight>
                  <a:srgbClr val="FFFF00"/>
                </a:highlight>
              </a:rPr>
              <a:t>No of </a:t>
            </a:r>
            <a:r>
              <a:rPr lang="en-GB" u="sng" dirty="0"/>
              <a:t>premium </a:t>
            </a:r>
            <a:r>
              <a:rPr lang="en-GB" u="sng" dirty="0">
                <a:highlight>
                  <a:srgbClr val="00FF00"/>
                </a:highlight>
              </a:rPr>
              <a:t>customers</a:t>
            </a:r>
            <a:r>
              <a:rPr lang="en-GB" u="sng" dirty="0"/>
              <a:t> </a:t>
            </a:r>
            <a:r>
              <a:rPr lang="en-GB" u="sng" dirty="0">
                <a:highlight>
                  <a:srgbClr val="00FF00"/>
                </a:highlight>
              </a:rPr>
              <a:t>per year </a:t>
            </a:r>
          </a:p>
          <a:p>
            <a:pPr>
              <a:defRPr/>
            </a:pPr>
            <a:r>
              <a:rPr lang="en-GB" dirty="0"/>
              <a:t>No of new premium customers per year</a:t>
            </a:r>
          </a:p>
          <a:p>
            <a:pPr>
              <a:defRPr/>
            </a:pPr>
            <a:r>
              <a:rPr lang="en-GB" u="sng" dirty="0"/>
              <a:t>No of </a:t>
            </a:r>
            <a:r>
              <a:rPr lang="en-GB" u="sng" dirty="0">
                <a:highlight>
                  <a:srgbClr val="00FF00"/>
                </a:highlight>
              </a:rPr>
              <a:t>premium customer by level </a:t>
            </a:r>
            <a:r>
              <a:rPr lang="en-GB" u="sng" dirty="0"/>
              <a:t>each year </a:t>
            </a:r>
          </a:p>
          <a:p>
            <a:pPr>
              <a:defRPr/>
            </a:pPr>
            <a:r>
              <a:rPr lang="en-GB" dirty="0"/>
              <a:t>No of new premiums by level each year </a:t>
            </a:r>
          </a:p>
          <a:p>
            <a:pPr marL="0" indent="0">
              <a:buNone/>
              <a:defRPr/>
            </a:pPr>
            <a:r>
              <a:rPr lang="en-GB" dirty="0">
                <a:highlight>
                  <a:srgbClr val="FFFF00"/>
                </a:highlight>
              </a:rPr>
              <a:t>Measure</a:t>
            </a:r>
            <a:r>
              <a:rPr lang="en-GB" dirty="0"/>
              <a:t> and </a:t>
            </a:r>
            <a:r>
              <a:rPr lang="en-GB" dirty="0">
                <a:highlight>
                  <a:srgbClr val="00FF00"/>
                </a:highlight>
              </a:rPr>
              <a:t>Dimensions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 marL="0" indent="0">
              <a:buFont typeface="Monotype Sorts"/>
              <a:buNone/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5862D-8B97-121C-35E9-97CB313DE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12" t="26200" r="1964" b="33200"/>
          <a:stretch/>
        </p:blipFill>
        <p:spPr>
          <a:xfrm>
            <a:off x="1331640" y="980728"/>
            <a:ext cx="5616624" cy="42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8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1EE95-C1BE-AE5A-9541-BAE79351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BA097F-2E64-7F59-0A35-288D05B37BF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16632"/>
            <a:ext cx="7772400" cy="838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GB" altLang="es-ES" u="none" kern="0" dirty="0"/>
              <a:t>Data for the above</a:t>
            </a:r>
            <a:endParaRPr lang="es-ES" altLang="es-ES" u="none" kern="0" dirty="0"/>
          </a:p>
        </p:txBody>
      </p:sp>
    </p:spTree>
    <p:extLst>
      <p:ext uri="{BB962C8B-B14F-4D97-AF65-F5344CB8AC3E}">
        <p14:creationId xmlns:p14="http://schemas.microsoft.com/office/powerpoint/2010/main" val="86248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B8B4404-91E3-60BE-46EE-DDE6C6597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169480"/>
            <a:ext cx="7772400" cy="838200"/>
          </a:xfrm>
        </p:spPr>
        <p:txBody>
          <a:bodyPr/>
          <a:lstStyle/>
          <a:p>
            <a:r>
              <a:rPr lang="en-GB" altLang="es-ES" dirty="0"/>
              <a:t>Claims – data mart using a star schema model (another example)</a:t>
            </a:r>
            <a:endParaRPr lang="es-ES" altLang="es-ES" dirty="0"/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8BD8ABAD-0A5E-5959-CD8A-D6172E187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989138"/>
            <a:ext cx="77025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0"/>
          </a:spcAft>
          <a:buClrTx/>
          <a:buSzTx/>
          <a:buFontTx/>
          <a:buChar char="–"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0"/>
          </a:spcAft>
          <a:buClrTx/>
          <a:buSzTx/>
          <a:buFontTx/>
          <a:buChar char="–"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E3A864312CC4CBFDC54696A1A06DE" ma:contentTypeVersion="13" ma:contentTypeDescription="Create a new document." ma:contentTypeScope="" ma:versionID="9641a53686cf6ef08fd02ba32aae335c">
  <xsd:schema xmlns:xsd="http://www.w3.org/2001/XMLSchema" xmlns:xs="http://www.w3.org/2001/XMLSchema" xmlns:p="http://schemas.microsoft.com/office/2006/metadata/properties" xmlns:ns3="f1d39bf0-e9f7-46f8-84d3-15d8c791f02c" xmlns:ns4="a43947b3-ffac-4f62-9369-09decb5d3f02" targetNamespace="http://schemas.microsoft.com/office/2006/metadata/properties" ma:root="true" ma:fieldsID="f2660b7097175432926b60b0b4478726" ns3:_="" ns4:_="">
    <xsd:import namespace="f1d39bf0-e9f7-46f8-84d3-15d8c791f02c"/>
    <xsd:import namespace="a43947b3-ffac-4f62-9369-09decb5d3f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39bf0-e9f7-46f8-84d3-15d8c791f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947b3-ffac-4f62-9369-09decb5d3f0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FE893B-BC9E-4560-94C1-6C58DCD30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39bf0-e9f7-46f8-84d3-15d8c791f02c"/>
    <ds:schemaRef ds:uri="a43947b3-ffac-4f62-9369-09decb5d3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AE6B4-A5B2-4942-9EF1-31EBE8C90B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10812</TotalTime>
  <Words>421</Words>
  <Application>Microsoft Office PowerPoint</Application>
  <PresentationFormat>On-screen Show (4:3)</PresentationFormat>
  <Paragraphs>58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Arial Black</vt:lpstr>
      <vt:lpstr>Tahoma</vt:lpstr>
      <vt:lpstr>Monotype Sorts</vt:lpstr>
      <vt:lpstr>Contemporary Portrait</vt:lpstr>
      <vt:lpstr>Data Warehouse Approaches     </vt:lpstr>
      <vt:lpstr>Key terms</vt:lpstr>
      <vt:lpstr>Decision Support</vt:lpstr>
      <vt:lpstr>Decision Support ‘System’ DSS</vt:lpstr>
      <vt:lpstr>Normal OLTP db</vt:lpstr>
      <vt:lpstr>Consider a Claims db</vt:lpstr>
      <vt:lpstr>PowerPoint Presentation</vt:lpstr>
      <vt:lpstr>PowerPoint Presentation</vt:lpstr>
      <vt:lpstr>Claims – data mart using a star schema model (another example)</vt:lpstr>
      <vt:lpstr>PowerPoint Presentation</vt:lpstr>
      <vt:lpstr>Lets look at the  Groceries – facts, dimensions SS_Claims db in Apex/SQL</vt:lpstr>
      <vt:lpstr>Looking at Claims, consider</vt:lpstr>
      <vt:lpstr>OLTP/OLAP (decision support) Why Separate the Data Warehouse?</vt:lpstr>
      <vt:lpstr>PowerPoint Presentation</vt:lpstr>
      <vt:lpstr>PowerPoint Presentation</vt:lpstr>
    </vt:vector>
  </TitlesOfParts>
  <Company>IIT 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sunita</dc:creator>
  <cp:lastModifiedBy>Campbell, Jackie</cp:lastModifiedBy>
  <cp:revision>268</cp:revision>
  <cp:lastPrinted>2014-10-06T09:40:52Z</cp:lastPrinted>
  <dcterms:created xsi:type="dcterms:W3CDTF">1999-03-08T13:48:21Z</dcterms:created>
  <dcterms:modified xsi:type="dcterms:W3CDTF">2022-10-03T10:33:18Z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0x0101001DFE3A864312CC4CBFDC54696A1A06DE</vt:lpwstr>
  </property>
</Properties>
</file>