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386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203" name="Google Shape;203;p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204" name="Google Shape;204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74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/>
          </a:p>
        </p:txBody>
      </p:sp>
      <p:sp>
        <p:nvSpPr>
          <p:cNvPr id="382" name="Google Shape;382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/>
          </a:p>
        </p:txBody>
      </p:sp>
      <p:sp>
        <p:nvSpPr>
          <p:cNvPr id="383" name="Google Shape;383;p2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88" name="Google Shape;3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55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11</a:t>
            </a:fld>
            <a:endParaRPr/>
          </a:p>
        </p:txBody>
      </p:sp>
      <p:sp>
        <p:nvSpPr>
          <p:cNvPr id="394" name="Google Shape;394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11</a:t>
            </a:fld>
            <a:endParaRPr/>
          </a:p>
        </p:txBody>
      </p:sp>
      <p:sp>
        <p:nvSpPr>
          <p:cNvPr id="395" name="Google Shape;395;p2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9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00" name="Google Shape;4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47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fld>
            <a:endParaRPr/>
          </a:p>
        </p:txBody>
      </p:sp>
      <p:sp>
        <p:nvSpPr>
          <p:cNvPr id="413" name="Google Shape;413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fld>
            <a:endParaRPr/>
          </a:p>
        </p:txBody>
      </p:sp>
      <p:sp>
        <p:nvSpPr>
          <p:cNvPr id="414" name="Google Shape;414;p3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19" name="Google Shape;4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678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fld>
            <a:endParaRPr/>
          </a:p>
        </p:txBody>
      </p:sp>
      <p:sp>
        <p:nvSpPr>
          <p:cNvPr id="430" name="Google Shape;430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fld>
            <a:endParaRPr/>
          </a:p>
        </p:txBody>
      </p:sp>
      <p:sp>
        <p:nvSpPr>
          <p:cNvPr id="431" name="Google Shape;431;p3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35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0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86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79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17</a:t>
            </a:fld>
            <a:endParaRPr/>
          </a:p>
        </p:txBody>
      </p:sp>
      <p:sp>
        <p:nvSpPr>
          <p:cNvPr id="472" name="Google Shape;472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17</a:t>
            </a:fld>
            <a:endParaRPr/>
          </a:p>
        </p:txBody>
      </p:sp>
      <p:sp>
        <p:nvSpPr>
          <p:cNvPr id="473" name="Google Shape;473;p3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3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fld>
            <a:endParaRPr/>
          </a:p>
        </p:txBody>
      </p:sp>
      <p:sp>
        <p:nvSpPr>
          <p:cNvPr id="484" name="Google Shape;484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fld>
            <a:endParaRPr/>
          </a:p>
        </p:txBody>
      </p:sp>
      <p:sp>
        <p:nvSpPr>
          <p:cNvPr id="485" name="Google Shape;485;p4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4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0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90" name="Google Shape;4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685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19</a:t>
            </a:fld>
            <a:endParaRPr/>
          </a:p>
        </p:txBody>
      </p:sp>
      <p:sp>
        <p:nvSpPr>
          <p:cNvPr id="496" name="Google Shape;496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19</a:t>
            </a:fld>
            <a:endParaRPr/>
          </a:p>
        </p:txBody>
      </p:sp>
      <p:sp>
        <p:nvSpPr>
          <p:cNvPr id="497" name="Google Shape;497;p4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2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502" name="Google Shape;5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54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/>
          </a:p>
        </p:txBody>
      </p:sp>
      <p:sp>
        <p:nvSpPr>
          <p:cNvPr id="213" name="Google Shape;21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/>
          </a:p>
        </p:txBody>
      </p:sp>
      <p:sp>
        <p:nvSpPr>
          <p:cNvPr id="214" name="Google Shape;214;p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6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/>
          </a:p>
        </p:txBody>
      </p:sp>
      <p:sp>
        <p:nvSpPr>
          <p:cNvPr id="507" name="Google Shape;507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/>
          </a:p>
        </p:txBody>
      </p:sp>
      <p:sp>
        <p:nvSpPr>
          <p:cNvPr id="508" name="Google Shape;508;p4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4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513" name="Google Shape;51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384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8" name="Google Shape;518;p4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3314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/>
          </a:p>
        </p:txBody>
      </p:sp>
      <p:sp>
        <p:nvSpPr>
          <p:cNvPr id="225" name="Google Shape;22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/>
          </a:p>
        </p:txBody>
      </p:sp>
      <p:sp>
        <p:nvSpPr>
          <p:cNvPr id="226" name="Google Shape;226;p1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0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9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/>
          </a:p>
        </p:txBody>
      </p:sp>
      <p:sp>
        <p:nvSpPr>
          <p:cNvPr id="237" name="Google Shape;237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/>
          </a:p>
        </p:txBody>
      </p:sp>
      <p:sp>
        <p:nvSpPr>
          <p:cNvPr id="238" name="Google Shape;238;p1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2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3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/>
          </a:p>
        </p:txBody>
      </p:sp>
      <p:sp>
        <p:nvSpPr>
          <p:cNvPr id="249" name="Google Shape;249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/>
          </a:p>
        </p:txBody>
      </p:sp>
      <p:sp>
        <p:nvSpPr>
          <p:cNvPr id="250" name="Google Shape;250;p1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4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02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/>
          </a:p>
        </p:txBody>
      </p:sp>
      <p:sp>
        <p:nvSpPr>
          <p:cNvPr id="261" name="Google Shape;26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/>
          </a:p>
        </p:txBody>
      </p:sp>
      <p:sp>
        <p:nvSpPr>
          <p:cNvPr id="262" name="Google Shape;262;p1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51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/>
          </a:p>
        </p:txBody>
      </p:sp>
      <p:sp>
        <p:nvSpPr>
          <p:cNvPr id="272" name="Google Shape;272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/>
          </a:p>
        </p:txBody>
      </p:sp>
      <p:sp>
        <p:nvSpPr>
          <p:cNvPr id="273" name="Google Shape;273;p2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02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/>
          </a:p>
        </p:txBody>
      </p:sp>
      <p:sp>
        <p:nvSpPr>
          <p:cNvPr id="352" name="Google Shape;35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/>
          </a:p>
        </p:txBody>
      </p:sp>
      <p:sp>
        <p:nvSpPr>
          <p:cNvPr id="353" name="Google Shape;353;p2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46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/>
          </a:p>
        </p:txBody>
      </p:sp>
      <p:sp>
        <p:nvSpPr>
          <p:cNvPr id="366" name="Google Shape;366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/>
          </a:p>
        </p:txBody>
      </p:sp>
      <p:sp>
        <p:nvSpPr>
          <p:cNvPr id="367" name="Google Shape;367;p2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72" name="Google Shape;3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43000" y="1992313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3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274320" y="1645921"/>
            <a:ext cx="8595360" cy="493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 rot="5400000">
            <a:off x="4976019" y="1929607"/>
            <a:ext cx="5778500" cy="194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 rot="5400000">
            <a:off x="1015207" y="62707"/>
            <a:ext cx="5778500" cy="56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 rot="5400000">
            <a:off x="2894807" y="-151607"/>
            <a:ext cx="4113212" cy="776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 rot="5400000">
            <a:off x="5594351" y="2809875"/>
            <a:ext cx="4522787" cy="211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 rot="5400000">
            <a:off x="1290638" y="771525"/>
            <a:ext cx="45227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38084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"/>
          </p:nvPr>
        </p:nvSpPr>
        <p:spPr>
          <a:xfrm>
            <a:off x="5027613" y="1676400"/>
            <a:ext cx="3808412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46857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7012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1112" y="1836737"/>
            <a:ext cx="2268537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7950" y="15875"/>
            <a:ext cx="8382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FCAB40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92212" y="354012"/>
            <a:ext cx="226695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532062" y="1270000"/>
            <a:ext cx="3670300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175" y="4797425"/>
            <a:ext cx="3417887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494212" y="4425950"/>
            <a:ext cx="2263775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5646737" y="487362"/>
            <a:ext cx="2928937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146925" y="2555875"/>
            <a:ext cx="2008187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3975893" y="-850106"/>
            <a:ext cx="172243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-11112" y="1836737"/>
            <a:ext cx="2268537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7950" y="15875"/>
            <a:ext cx="8382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FCAB40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92212" y="354012"/>
            <a:ext cx="226695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532062" y="1270000"/>
            <a:ext cx="3670300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175" y="4797425"/>
            <a:ext cx="3417887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494212" y="4425950"/>
            <a:ext cx="2263775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646737" y="487362"/>
            <a:ext cx="2928937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146925" y="2555875"/>
            <a:ext cx="2008187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/>
          <p:nvPr/>
        </p:nvSpPr>
        <p:spPr>
          <a:xfrm rot="-5400000">
            <a:off x="3975893" y="-850106"/>
            <a:ext cx="172243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-11112" y="1836737"/>
            <a:ext cx="2268537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07950" y="15875"/>
            <a:ext cx="8382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FCAB40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192212" y="354012"/>
            <a:ext cx="226695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532062" y="1270000"/>
            <a:ext cx="3670300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175" y="4797425"/>
            <a:ext cx="3417887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494212" y="4425950"/>
            <a:ext cx="2263775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646737" y="487362"/>
            <a:ext cx="2928937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146925" y="2555875"/>
            <a:ext cx="2008187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69225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10668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3505200" y="6319837"/>
            <a:ext cx="28924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6934200" y="6319837"/>
            <a:ext cx="190182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An Introduction to Software Engineering with C#.net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2133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Dr Duncan Mullier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4441825" y="3198812"/>
            <a:ext cx="2603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en-US" sz="4400" b="1" i="1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are candidates for classes/objects</a:t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727075" y="2286000"/>
            <a:ext cx="80137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anything that cannot be represented by a primitive type.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The number of students in a lecture theatre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represented by a single integer (int).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 b="0" i="0" u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can you represent all the information necessary to describe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student by a simple </a:t>
            </a:r>
            <a:r>
              <a:rPr lang="en-US" sz="2400" b="0" i="1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en-US" sz="2400" b="0" i="1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a new type of data storage, which can be described as:</a:t>
            </a:r>
            <a:b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1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values of any type (e.g. string, int, float)‏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1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operations that are permitted on those values.</a:t>
            </a:r>
            <a:br>
              <a:rPr lang="en-US" sz="2400" b="0" i="1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lang="en-US" sz="4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Now, for some C#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2700337" y="1557337"/>
            <a:ext cx="3095625" cy="8255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C# source code (e.g. Account.cs)‏</a:t>
            </a:r>
            <a:endParaRPr/>
          </a:p>
        </p:txBody>
      </p:sp>
      <p:cxnSp>
        <p:nvCxnSpPr>
          <p:cNvPr id="404" name="Google Shape;404;p38"/>
          <p:cNvCxnSpPr/>
          <p:nvPr/>
        </p:nvCxnSpPr>
        <p:spPr>
          <a:xfrm>
            <a:off x="4211637" y="2276475"/>
            <a:ext cx="1587" cy="792162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4500562" y="2420937"/>
            <a:ext cx="29527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clc Account.cs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2771775" y="3068637"/>
            <a:ext cx="2952750" cy="865187"/>
          </a:xfrm>
          <a:prstGeom prst="ellipse">
            <a:avLst/>
          </a:prstGeom>
          <a:solidFill>
            <a:srgbClr val="FCAB40"/>
          </a:solidFill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32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Account (msil)‏</a:t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555875" y="4724400"/>
            <a:ext cx="3240087" cy="936625"/>
          </a:xfrm>
          <a:prstGeom prst="ellipse">
            <a:avLst/>
          </a:prstGeom>
          <a:solidFill>
            <a:srgbClr val="FCAB40"/>
          </a:solidFill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8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Account.exe</a:t>
            </a:r>
            <a:endParaRPr/>
          </a:p>
        </p:txBody>
      </p:sp>
      <p:cxnSp>
        <p:nvCxnSpPr>
          <p:cNvPr id="408" name="Google Shape;408;p38"/>
          <p:cNvCxnSpPr/>
          <p:nvPr/>
        </p:nvCxnSpPr>
        <p:spPr>
          <a:xfrm>
            <a:off x="4211637" y="3933825"/>
            <a:ext cx="1587" cy="790575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4572000" y="4076700"/>
            <a:ext cx="216058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Second stage compilation</a:t>
            </a:r>
            <a:endParaRPr/>
          </a:p>
        </p:txBody>
      </p:sp>
      <p:sp>
        <p:nvSpPr>
          <p:cNvPr id="410" name="Google Shape;410;p38"/>
          <p:cNvSpPr txBox="1"/>
          <p:nvPr/>
        </p:nvSpPr>
        <p:spPr>
          <a:xfrm>
            <a:off x="7092950" y="2060575"/>
            <a:ext cx="2051050" cy="2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The compiler (clc) and the msil interpreter  are automatically called by a typical IDE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/>
        </p:nvSpPr>
        <p:spPr>
          <a:xfrm>
            <a:off x="250825" y="1268412"/>
            <a:ext cx="8893175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public class Account </a:t>
            </a: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  </a:t>
            </a: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// Instance variable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private double balance = 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		// One of the methods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public void Transaction(double amount) 	</a:t>
            </a: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        </a:t>
            </a: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	balance = balance + amount;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}  // End of the method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  		public void Print() 	</a:t>
            </a: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        </a:t>
            </a: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	Console.WriteLine("The balance is "+balance);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  <a:endParaRPr/>
          </a:p>
        </p:txBody>
      </p:sp>
      <p:sp>
        <p:nvSpPr>
          <p:cNvPr id="422" name="Google Shape;422;p39"/>
          <p:cNvSpPr txBox="1"/>
          <p:nvPr/>
        </p:nvSpPr>
        <p:spPr>
          <a:xfrm>
            <a:off x="1042987" y="5300662"/>
            <a:ext cx="4249737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7C01"/>
              </a:buClr>
              <a:buFont typeface="Garamond"/>
              <a:buNone/>
            </a:pPr>
            <a:endParaRPr/>
          </a:p>
        </p:txBody>
      </p:sp>
      <p:sp>
        <p:nvSpPr>
          <p:cNvPr id="423" name="Google Shape;423;p39"/>
          <p:cNvSpPr txBox="1"/>
          <p:nvPr/>
        </p:nvSpPr>
        <p:spPr>
          <a:xfrm>
            <a:off x="1763712" y="476250"/>
            <a:ext cx="5256212" cy="642937"/>
          </a:xfrm>
          <a:prstGeom prst="rect">
            <a:avLst/>
          </a:prstGeom>
          <a:solidFill>
            <a:srgbClr val="FCAB4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rPr lang="en-US" sz="18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“public” means all users can </a:t>
            </a:r>
            <a:r>
              <a:rPr lang="en-US" sz="1800" b="0" i="1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see</a:t>
            </a:r>
            <a:r>
              <a:rPr lang="en-US" sz="18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the class (when part of a namespace)‏</a:t>
            </a:r>
            <a:endParaRPr/>
          </a:p>
        </p:txBody>
      </p:sp>
      <p:sp>
        <p:nvSpPr>
          <p:cNvPr id="424" name="Google Shape;424;p39"/>
          <p:cNvSpPr txBox="1"/>
          <p:nvPr/>
        </p:nvSpPr>
        <p:spPr>
          <a:xfrm>
            <a:off x="6011862" y="1412875"/>
            <a:ext cx="2160587" cy="917575"/>
          </a:xfrm>
          <a:prstGeom prst="rect">
            <a:avLst/>
          </a:prstGeom>
          <a:solidFill>
            <a:srgbClr val="FCAB4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rPr lang="en-US" sz="18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Private means the data can’t be seen from outside</a:t>
            </a:r>
            <a:endParaRPr/>
          </a:p>
        </p:txBody>
      </p:sp>
      <p:cxnSp>
        <p:nvCxnSpPr>
          <p:cNvPr id="425" name="Google Shape;425;p39"/>
          <p:cNvCxnSpPr/>
          <p:nvPr/>
        </p:nvCxnSpPr>
        <p:spPr>
          <a:xfrm flipH="1">
            <a:off x="1473200" y="765175"/>
            <a:ext cx="149225" cy="576262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26" name="Google Shape;426;p39"/>
          <p:cNvCxnSpPr/>
          <p:nvPr/>
        </p:nvCxnSpPr>
        <p:spPr>
          <a:xfrm flipH="1">
            <a:off x="2840037" y="1628775"/>
            <a:ext cx="2887662" cy="504825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5906925" y="3391537"/>
            <a:ext cx="2735400" cy="1608000"/>
          </a:xfrm>
          <a:prstGeom prst="rect">
            <a:avLst/>
          </a:prstGeom>
          <a:solidFill>
            <a:srgbClr val="EBD18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rPr lang="en-US" sz="18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Java/C++ point.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rPr lang="en-US" sz="1800" b="0" i="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Structures (struct) also exist in C# and they are subtly different from classes. – more later.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/>
        </p:nvSpPr>
        <p:spPr>
          <a:xfrm>
            <a:off x="857250" y="908050"/>
            <a:ext cx="8286600" cy="5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Garamond"/>
              <a:buNone/>
            </a:pPr>
            <a:r>
              <a:rPr lang="en-US" sz="3200" b="1" i="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Usually, the launching point for code is a ‘main’ method (found in one of the classes)…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 b="1" i="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 b="1" i="0" u="none">
              <a:solidFill>
                <a:srgbClr val="B97C0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3200" b="1" i="0" u="none">
              <a:solidFill>
                <a:srgbClr val="B97C0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static void Main(string[] args)	</a:t>
            </a: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Account jack = new Account(); // set up a new account “jack”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jack.Print();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Account jill = new Account();  // Set up a new account named “jill”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jill.Print();          //Print the balance in object Jill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Console.Read();  // wait for a key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285750" y="2252662"/>
            <a:ext cx="6896100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Garamond"/>
              <a:buNone/>
            </a:pPr>
            <a:r>
              <a:rPr lang="en-US" sz="2000" b="0" i="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Static</a:t>
            </a: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keyword – means the following method or data can be used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without instantiating an object.</a:t>
            </a:r>
            <a:endParaRPr/>
          </a:p>
        </p:txBody>
      </p:sp>
      <p:cxnSp>
        <p:nvCxnSpPr>
          <p:cNvPr id="440" name="Google Shape;440;p40"/>
          <p:cNvCxnSpPr/>
          <p:nvPr/>
        </p:nvCxnSpPr>
        <p:spPr>
          <a:xfrm flipH="1">
            <a:off x="1039812" y="2997200"/>
            <a:ext cx="366712" cy="792162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41" name="Google Shape;441;p40"/>
          <p:cNvSpPr txBox="1"/>
          <p:nvPr/>
        </p:nvSpPr>
        <p:spPr>
          <a:xfrm>
            <a:off x="3914775" y="2813050"/>
            <a:ext cx="36623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18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An array of command line parameters</a:t>
            </a:r>
            <a:endParaRPr/>
          </a:p>
        </p:txBody>
      </p:sp>
      <p:cxnSp>
        <p:nvCxnSpPr>
          <p:cNvPr id="442" name="Google Shape;442;p40"/>
          <p:cNvCxnSpPr/>
          <p:nvPr/>
        </p:nvCxnSpPr>
        <p:spPr>
          <a:xfrm flipH="1">
            <a:off x="3200400" y="3141662"/>
            <a:ext cx="654050" cy="719137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Instantiating objects</a:t>
            </a:r>
            <a:endParaRPr/>
          </a:p>
        </p:txBody>
      </p:sp>
      <p:sp>
        <p:nvSpPr>
          <p:cNvPr id="448" name="Google Shape;448;p41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9725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Process of creating objects from classes is called </a:t>
            </a:r>
            <a:r>
              <a:rPr lang="en-US" sz="3200" b="1" i="1" u="none" strike="noStrike" cap="none">
                <a:solidFill>
                  <a:srgbClr val="B97C01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Each new object is given a new</a:t>
            </a:r>
            <a:r>
              <a:rPr lang="en-US" sz="3200" b="0" i="0" u="none" strike="noStrike" cap="none">
                <a:solidFill>
                  <a:srgbClr val="B97C01"/>
                </a:solidFill>
                <a:latin typeface="Arial"/>
                <a:ea typeface="Arial"/>
                <a:cs typeface="Arial"/>
                <a:sym typeface="Arial"/>
              </a:rPr>
              <a:t> identity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Account jack = new Account(); 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Account jill = new Account();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Each new object can have its own state (by containing its own data/attributes).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/>
          <p:nvPr/>
        </p:nvSpPr>
        <p:spPr>
          <a:xfrm>
            <a:off x="4427537" y="1557337"/>
            <a:ext cx="3095625" cy="719137"/>
          </a:xfrm>
          <a:prstGeom prst="ellipse">
            <a:avLst/>
          </a:prstGeom>
          <a:solidFill>
            <a:srgbClr val="FCAB40"/>
          </a:solidFill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971550" y="1628775"/>
            <a:ext cx="2592387" cy="865187"/>
          </a:xfrm>
          <a:prstGeom prst="ellipse">
            <a:avLst/>
          </a:prstGeom>
          <a:solidFill>
            <a:srgbClr val="FCAB40"/>
          </a:solidFill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2"/>
          <p:cNvSpPr txBox="1">
            <a:spLocks noGrp="1"/>
          </p:cNvSpPr>
          <p:nvPr>
            <p:ph type="title"/>
          </p:nvPr>
        </p:nvSpPr>
        <p:spPr>
          <a:xfrm>
            <a:off x="1066800" y="11112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More on instantiation of objects</a:t>
            </a: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Account jack = new Account();</a:t>
            </a:r>
            <a:endParaRPr/>
          </a:p>
        </p:txBody>
      </p:sp>
      <p:sp>
        <p:nvSpPr>
          <p:cNvPr id="457" name="Google Shape;457;p42"/>
          <p:cNvSpPr txBox="1"/>
          <p:nvPr/>
        </p:nvSpPr>
        <p:spPr>
          <a:xfrm>
            <a:off x="539750" y="2708275"/>
            <a:ext cx="259238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Create a </a:t>
            </a:r>
            <a:r>
              <a:rPr lang="en-US" sz="2400" b="1" i="0" u="sng">
                <a:solidFill>
                  <a:srgbClr val="B97C01"/>
                </a:solidFill>
                <a:latin typeface="Garamond"/>
                <a:ea typeface="Garamond"/>
                <a:cs typeface="Garamond"/>
                <a:sym typeface="Garamond"/>
              </a:rPr>
              <a:t>reference</a:t>
            </a: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to an object</a:t>
            </a:r>
            <a:endParaRPr/>
          </a:p>
        </p:txBody>
      </p:sp>
      <p:cxnSp>
        <p:nvCxnSpPr>
          <p:cNvPr id="458" name="Google Shape;458;p42"/>
          <p:cNvCxnSpPr/>
          <p:nvPr/>
        </p:nvCxnSpPr>
        <p:spPr>
          <a:xfrm rot="10800000" flipH="1">
            <a:off x="1116012" y="2417762"/>
            <a:ext cx="71437" cy="438150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59" name="Google Shape;459;p42"/>
          <p:cNvSpPr txBox="1"/>
          <p:nvPr/>
        </p:nvSpPr>
        <p:spPr>
          <a:xfrm>
            <a:off x="4716462" y="2636837"/>
            <a:ext cx="2447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Create an object</a:t>
            </a:r>
            <a:endParaRPr/>
          </a:p>
        </p:txBody>
      </p:sp>
      <p:cxnSp>
        <p:nvCxnSpPr>
          <p:cNvPr id="460" name="Google Shape;460;p42"/>
          <p:cNvCxnSpPr/>
          <p:nvPr/>
        </p:nvCxnSpPr>
        <p:spPr>
          <a:xfrm rot="10800000">
            <a:off x="5505450" y="2273300"/>
            <a:ext cx="149225" cy="438150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61" name="Google Shape;461;p42"/>
          <p:cNvSpPr txBox="1"/>
          <p:nvPr/>
        </p:nvSpPr>
        <p:spPr>
          <a:xfrm>
            <a:off x="3276600" y="3429000"/>
            <a:ext cx="1439862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Assign reference to object</a:t>
            </a:r>
            <a:endParaRPr/>
          </a:p>
        </p:txBody>
      </p:sp>
      <p:cxnSp>
        <p:nvCxnSpPr>
          <p:cNvPr id="462" name="Google Shape;462;p42"/>
          <p:cNvCxnSpPr/>
          <p:nvPr/>
        </p:nvCxnSpPr>
        <p:spPr>
          <a:xfrm rot="10800000">
            <a:off x="2984500" y="1912937"/>
            <a:ext cx="582612" cy="1447800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63" name="Google Shape;463;p42"/>
          <p:cNvSpPr txBox="1"/>
          <p:nvPr/>
        </p:nvSpPr>
        <p:spPr>
          <a:xfrm>
            <a:off x="468312" y="5157787"/>
            <a:ext cx="532765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7C01"/>
              </a:buClr>
              <a:buFont typeface="Garamond"/>
              <a:buNone/>
            </a:pPr>
            <a:r>
              <a:rPr lang="en-US" sz="2800" b="0" i="0" u="none">
                <a:solidFill>
                  <a:srgbClr val="B97C01"/>
                </a:solidFill>
                <a:latin typeface="Garamond"/>
                <a:ea typeface="Garamond"/>
                <a:cs typeface="Garamond"/>
                <a:sym typeface="Garamond"/>
              </a:rPr>
              <a:t>A reference is analogous to a pointer in C/C++ - it refers or points to an object in memory somewhere</a:t>
            </a:r>
            <a:r>
              <a:rPr lang="en-US" sz="2800">
                <a:solidFill>
                  <a:srgbClr val="B97C01"/>
                </a:solidFill>
                <a:latin typeface="Garamond"/>
                <a:ea typeface="Garamond"/>
                <a:cs typeface="Garamond"/>
                <a:sym typeface="Garamond"/>
              </a:rPr>
              <a:t>…</a:t>
            </a:r>
            <a:r>
              <a:rPr lang="en-US" sz="2800" b="0" i="0" u="none">
                <a:solidFill>
                  <a:srgbClr val="B97C01"/>
                </a:solidFill>
                <a:latin typeface="Garamond"/>
                <a:ea typeface="Garamond"/>
                <a:cs typeface="Garamond"/>
                <a:sym typeface="Garamond"/>
              </a:rPr>
              <a:t>..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External Libraries of code</a:t>
            </a:r>
            <a:endParaRPr/>
          </a:p>
        </p:txBody>
      </p:sp>
      <p:sp>
        <p:nvSpPr>
          <p:cNvPr id="469" name="Google Shape;469;p43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724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9725" marR="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last example made use of Console.Read(), where did this come from?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Analogous to </a:t>
            </a:r>
            <a:r>
              <a:rPr lang="en-US" sz="3200" b="0" i="0" u="none" strike="noStrike" cap="none">
                <a:solidFill>
                  <a:srgbClr val="B97C01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in C/C++ and </a:t>
            </a:r>
            <a:r>
              <a:rPr lang="en-US" sz="3200" b="0" i="0" u="none" strike="noStrike" cap="none">
                <a:solidFill>
                  <a:srgbClr val="B97C0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 Java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add a ‘using’ statement to indicate the use of an external library of code (e.g. a dynamically linked library)‏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E.g. “using System” added as first program statement.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sp>
        <p:nvSpPr>
          <p:cNvPr id="481" name="Google Shape;481;p44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57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9725" marR="0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Like C, C++ and Java, C# also knows about two ways of declaring and accessing data.  This is done by the use of </a:t>
            </a:r>
            <a:r>
              <a:rPr lang="en-US" sz="2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Reference </a:t>
            </a: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types.  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Value types - data is stored directly in a variable.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Reference types, the </a:t>
            </a:r>
            <a:r>
              <a:rPr lang="en-US" sz="2800" b="1" i="1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of the data is kept in the variable.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Value types are primitive data types, e.g. int, char etc.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References are used to access objects.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 practice, with C#, even </a:t>
            </a:r>
            <a:r>
              <a:rPr lang="en-US" sz="2800" b="0" i="0" u="none" strike="noStrike" cap="none">
                <a:solidFill>
                  <a:srgbClr val="B97C01"/>
                </a:solidFill>
                <a:latin typeface="Arial"/>
                <a:ea typeface="Arial"/>
                <a:cs typeface="Arial"/>
                <a:sym typeface="Arial"/>
              </a:rPr>
              <a:t>simple value</a:t>
            </a: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types correspond to .NET structures (struct).</a:t>
            </a:r>
            <a:endParaRPr/>
          </a:p>
          <a:p>
            <a:pPr marL="339725" marR="0" lvl="0" indent="-3397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Therefore all data types can be manipulated with methods.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1066800" y="134937"/>
            <a:ext cx="77724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0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Instance variables, local variables and variable scope</a:t>
            </a:r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9725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One of the powerful features of OO is the concept of instance variables and local variables.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 instance variable is declared outside any method (usually the top of the class) and can be seen &amp; used by any method in the class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ans Symbols"/>
              <a:buChar char="✹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 local variable is declared inside a method, and can be used until the method finishes (this is its scope or lifetime).  E.g.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/>
        </p:nvSpPr>
        <p:spPr>
          <a:xfrm>
            <a:off x="755650" y="115887"/>
            <a:ext cx="8569325" cy="558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class Class1</a:t>
            </a:r>
            <a:endParaRPr sz="20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private string s="instance string";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private int i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0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// a simple method, with no return type, and no parameters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public void Go() 	</a:t>
            </a:r>
            <a:endParaRPr sz="20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 	//Declare a couple of local variables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 	// These will 'hide' the instance variables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	string s = "local string";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	int i=5;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	Console.WriteLine("local string s is "+s);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	Console.WriteLine("local int i is "+i);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// We can still reference the instance variables however, using the 'this'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// object reference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Console.WriteLine("instance string s is "+this.s);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	Console.WriteLine("instance int i is "+this.i);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0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274637" y="274637"/>
            <a:ext cx="8662987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Font typeface="Trebuchet MS"/>
              <a:buNone/>
            </a:pPr>
            <a:r>
              <a:rPr lang="en-US" sz="38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Software Engineering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802525" y="1057875"/>
            <a:ext cx="80430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Engineering is the scientific use of accepted tools and techniques to a given discipline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 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The Application of CS to Building Practical Software Systems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 program written by an individual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One Person, One Computer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Well-Defined Problem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Programming-in-the-Small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Individuals Write Program Components/Objects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Team Assembles Complete Program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Programming-in-the-Large.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/>
        </p:nvSpPr>
        <p:spPr>
          <a:xfrm>
            <a:off x="755650" y="1735137"/>
            <a:ext cx="784860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static void Main(string[] args)	</a:t>
            </a: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Class1 c = new Class1();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c.Go();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  Console.Read();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400" b="0" i="0" u="none">
              <a:solidFill>
                <a:srgbClr val="EAEAEA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Garamond"/>
              <a:buNone/>
            </a:pPr>
            <a:r>
              <a:rPr lang="en-US" sz="2400" b="0" i="0" u="none">
                <a:solidFill>
                  <a:srgbClr val="EAEAEA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Public, private</a:t>
            </a:r>
            <a:endParaRPr/>
          </a:p>
        </p:txBody>
      </p:sp>
      <p:sp>
        <p:nvSpPr>
          <p:cNvPr id="521" name="Google Shape;521;p48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9725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Any class member (method or data) is visible from the outside (by users of the object) when public</a:t>
            </a:r>
            <a:endParaRPr/>
          </a:p>
          <a:p>
            <a:pPr marL="339725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✹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Only usable within the class if declared private..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274637" y="274637"/>
            <a:ext cx="8662987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Font typeface="Trebuchet MS"/>
              <a:buNone/>
            </a:pPr>
            <a:r>
              <a:rPr lang="en-US" sz="38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Software Engineering?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857251" y="1096950"/>
            <a:ext cx="8078700" cy="5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is concerned with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Large and Complex Systems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Built By Teams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Exist In Many Versions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Last Many Years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Undergo Changes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systems are too complex now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can no longer be developed by lone programmers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therefore extra complexity must be managed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Role of Software Engineering is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Constructing Large Software Applications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Problem Clear and Completely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 to Support Process</a:t>
            </a:r>
            <a:endParaRPr/>
          </a:p>
          <a:p>
            <a:pPr marL="685800" marR="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Team-Oriented Experience.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274637" y="274637"/>
            <a:ext cx="8662987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Font typeface="Trebuchet MS"/>
              <a:buNone/>
            </a:pPr>
            <a:r>
              <a:rPr lang="en-US" sz="38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Programmer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021400" y="1006475"/>
            <a:ext cx="7914600" cy="5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277"/>
              <a:buFont typeface="Arial"/>
              <a:buChar char="●"/>
            </a:pPr>
            <a:r>
              <a:rPr lang="en-US" sz="2300"/>
              <a:t>I</a:t>
            </a: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ndividual with Good Skills</a:t>
            </a:r>
            <a:endParaRPr sz="3600"/>
          </a:p>
          <a:p>
            <a:pPr marL="342900" marR="0" lvl="0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Arial"/>
              <a:buChar char="●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Programming-in-the-Small</a:t>
            </a:r>
            <a:endParaRPr sz="3600"/>
          </a:p>
          <a:p>
            <a:pPr marL="342900" marR="0" lvl="0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Arial"/>
              <a:buChar char="●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on</a:t>
            </a:r>
            <a:endParaRPr sz="3600"/>
          </a:p>
          <a:p>
            <a:pPr marL="685800" marR="0" lvl="1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Structures</a:t>
            </a:r>
            <a:endParaRPr sz="3600"/>
          </a:p>
          <a:p>
            <a:pPr marL="685800" marR="0" lvl="1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</a:t>
            </a:r>
            <a:endParaRPr sz="3600"/>
          </a:p>
          <a:p>
            <a:pPr marL="342900" marR="0" lvl="0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Arial"/>
              <a:buChar char="●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Fluent in Several Programming Languages</a:t>
            </a:r>
            <a:endParaRPr sz="3600"/>
          </a:p>
          <a:p>
            <a:pPr marL="342900" marR="0" lvl="0" indent="-287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600"/>
              <a:buFont typeface="Arial"/>
              <a:buChar char="●"/>
            </a:pPr>
            <a:r>
              <a:rPr lang="en-US" sz="36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May Lack Formal Training.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274625" y="274631"/>
            <a:ext cx="86631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Font typeface="Trebuchet MS"/>
              <a:buNone/>
            </a:pPr>
            <a:r>
              <a:rPr lang="en-US" sz="38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 Software Engineer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1185725" y="807225"/>
            <a:ext cx="7752000" cy="50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Part of a Team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Programming-in-the-large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Approaches</a:t>
            </a:r>
            <a:endParaRPr sz="3000"/>
          </a:p>
          <a:p>
            <a:pPr marL="685800" marR="0" lvl="1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OO, Modules, etc.</a:t>
            </a:r>
            <a:endParaRPr sz="3000"/>
          </a:p>
          <a:p>
            <a:pPr marL="685800" marR="0" lvl="1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Top-Down/Bottom-Up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Translates Requirements into Specifications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Familiarity in Multiple Application Areas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Converses with Users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Sees “Big Picture”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Can Model Applications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Good Communication</a:t>
            </a:r>
            <a:endParaRPr sz="3000"/>
          </a:p>
          <a:p>
            <a:pPr marL="342900" marR="0" lvl="0" indent="-2424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and Interpersonal Skills..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992187" y="762000"/>
            <a:ext cx="7440612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b="0" i="0" u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was a paradigm shift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b="0" i="0" u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way programs were developed.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endParaRPr sz="2800" b="0" i="0" u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b="0" i="0" u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concepts are grouped around the phrases</a:t>
            </a:r>
            <a:endParaRPr sz="2800" b="0" i="0" u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dirty="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endParaRPr sz="2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533400" y="1143000"/>
            <a:ext cx="58229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800" b="1" i="1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object, and what is a class?</a:t>
            </a:r>
            <a:endParaRPr/>
          </a:p>
        </p:txBody>
      </p:sp>
      <p:cxnSp>
        <p:nvCxnSpPr>
          <p:cNvPr id="281" name="Google Shape;281;p34"/>
          <p:cNvCxnSpPr/>
          <p:nvPr/>
        </p:nvCxnSpPr>
        <p:spPr>
          <a:xfrm rot="10800000">
            <a:off x="2913062" y="5081587"/>
            <a:ext cx="941387" cy="3667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82" name="Google Shape;282;p34"/>
          <p:cNvCxnSpPr/>
          <p:nvPr/>
        </p:nvCxnSpPr>
        <p:spPr>
          <a:xfrm rot="10800000" flipH="1">
            <a:off x="5292725" y="5010150"/>
            <a:ext cx="1366837" cy="4381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83" name="Google Shape;283;p34"/>
          <p:cNvCxnSpPr/>
          <p:nvPr/>
        </p:nvCxnSpPr>
        <p:spPr>
          <a:xfrm rot="10800000" flipH="1">
            <a:off x="4356100" y="5154612"/>
            <a:ext cx="1587" cy="149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284" name="Google Shape;284;p34"/>
          <p:cNvGrpSpPr/>
          <p:nvPr/>
        </p:nvGrpSpPr>
        <p:grpSpPr>
          <a:xfrm>
            <a:off x="681037" y="1773237"/>
            <a:ext cx="7850187" cy="4718050"/>
            <a:chOff x="681037" y="1773237"/>
            <a:chExt cx="7850187" cy="4718050"/>
          </a:xfrm>
        </p:grpSpPr>
        <p:sp>
          <p:nvSpPr>
            <p:cNvPr id="285" name="Google Shape;285;p34"/>
            <p:cNvSpPr/>
            <p:nvPr/>
          </p:nvSpPr>
          <p:spPr>
            <a:xfrm>
              <a:off x="684212" y="1773237"/>
              <a:ext cx="7847012" cy="4718050"/>
            </a:xfrm>
            <a:prstGeom prst="roundRect">
              <a:avLst>
                <a:gd name="adj" fmla="val 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34"/>
            <p:cNvSpPr txBox="1"/>
            <p:nvPr/>
          </p:nvSpPr>
          <p:spPr>
            <a:xfrm>
              <a:off x="3155950" y="2601912"/>
              <a:ext cx="2627312" cy="1014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34"/>
            <p:cNvSpPr txBox="1"/>
            <p:nvPr/>
          </p:nvSpPr>
          <p:spPr>
            <a:xfrm>
              <a:off x="3173412" y="2601912"/>
              <a:ext cx="2609850" cy="100171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34"/>
            <p:cNvSpPr txBox="1"/>
            <p:nvPr/>
          </p:nvSpPr>
          <p:spPr>
            <a:xfrm>
              <a:off x="3833812" y="2738437"/>
              <a:ext cx="1473200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9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 balance</a:t>
              </a:r>
              <a:endParaRPr/>
            </a:p>
          </p:txBody>
        </p:sp>
        <p:sp>
          <p:nvSpPr>
            <p:cNvPr id="289" name="Google Shape;289;p34"/>
            <p:cNvSpPr txBox="1"/>
            <p:nvPr/>
          </p:nvSpPr>
          <p:spPr>
            <a:xfrm>
              <a:off x="4814875" y="3192463"/>
              <a:ext cx="5349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9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£100</a:t>
              </a:r>
              <a:endParaRPr/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909637" y="4057650"/>
              <a:ext cx="1501775" cy="10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34"/>
            <p:cNvSpPr txBox="1"/>
            <p:nvPr/>
          </p:nvSpPr>
          <p:spPr>
            <a:xfrm>
              <a:off x="701675" y="4208462"/>
              <a:ext cx="1935162" cy="714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701675" y="4057650"/>
              <a:ext cx="412750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2205037" y="4057650"/>
              <a:ext cx="431800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2205037" y="4773612"/>
              <a:ext cx="431800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701675" y="4773612"/>
              <a:ext cx="412750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701675" y="4070350"/>
              <a:ext cx="430212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27716"/>
                    <a:pt x="25533" y="1222"/>
                    <a:pt x="57794" y="38"/>
                  </a:cubicBezTo>
                  <a:lnTo>
                    <a:pt x="60000" y="60000"/>
                  </a:lnTo>
                  <a:lnTo>
                    <a:pt x="0" y="60000"/>
                  </a:lnTo>
                  <a:close/>
                </a:path>
                <a:path w="120000" h="120000" fill="none" extrusionOk="0">
                  <a:moveTo>
                    <a:pt x="0" y="60000"/>
                  </a:moveTo>
                  <a:cubicBezTo>
                    <a:pt x="0" y="27716"/>
                    <a:pt x="25533" y="1222"/>
                    <a:pt x="57794" y="3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7" name="Google Shape;297;p34"/>
            <p:cNvCxnSpPr/>
            <p:nvPr/>
          </p:nvCxnSpPr>
          <p:spPr>
            <a:xfrm>
              <a:off x="909637" y="4070350"/>
              <a:ext cx="15017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98" name="Google Shape;298;p34"/>
            <p:cNvSpPr/>
            <p:nvPr/>
          </p:nvSpPr>
          <p:spPr>
            <a:xfrm>
              <a:off x="2205037" y="4070350"/>
              <a:ext cx="412750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4" y="0"/>
                  </a:moveTo>
                  <a:cubicBezTo>
                    <a:pt x="59994" y="0"/>
                    <a:pt x="59994" y="-5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lnTo>
                    <a:pt x="60000" y="60000"/>
                  </a:lnTo>
                  <a:lnTo>
                    <a:pt x="59994" y="0"/>
                  </a:lnTo>
                  <a:close/>
                </a:path>
                <a:path w="120000" h="120000" fill="none" extrusionOk="0">
                  <a:moveTo>
                    <a:pt x="59994" y="0"/>
                  </a:moveTo>
                  <a:cubicBezTo>
                    <a:pt x="59994" y="0"/>
                    <a:pt x="59994" y="-5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9" name="Google Shape;299;p34"/>
            <p:cNvCxnSpPr/>
            <p:nvPr/>
          </p:nvCxnSpPr>
          <p:spPr>
            <a:xfrm>
              <a:off x="2620962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00" name="Google Shape;300;p34"/>
            <p:cNvSpPr/>
            <p:nvPr/>
          </p:nvSpPr>
          <p:spPr>
            <a:xfrm>
              <a:off x="2205037" y="4773612"/>
              <a:ext cx="412750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20000"/>
                  </a:cubicBezTo>
                  <a:lnTo>
                    <a:pt x="60000" y="60000"/>
                  </a:lnTo>
                  <a:lnTo>
                    <a:pt x="120000" y="60000"/>
                  </a:lnTo>
                  <a:close/>
                </a:path>
                <a:path w="120000" h="120000" fill="none" extrusionOk="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2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1" name="Google Shape;301;p34"/>
            <p:cNvCxnSpPr/>
            <p:nvPr/>
          </p:nvCxnSpPr>
          <p:spPr>
            <a:xfrm>
              <a:off x="909637" y="5075237"/>
              <a:ext cx="15017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02" name="Google Shape;302;p34"/>
            <p:cNvSpPr/>
            <p:nvPr/>
          </p:nvSpPr>
          <p:spPr>
            <a:xfrm>
              <a:off x="701675" y="4773612"/>
              <a:ext cx="430212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788" y="119955"/>
                  </a:moveTo>
                  <a:cubicBezTo>
                    <a:pt x="25533" y="118772"/>
                    <a:pt x="0" y="92277"/>
                    <a:pt x="0" y="60000"/>
                  </a:cubicBezTo>
                  <a:lnTo>
                    <a:pt x="60000" y="60000"/>
                  </a:lnTo>
                  <a:lnTo>
                    <a:pt x="57788" y="119955"/>
                  </a:lnTo>
                  <a:close/>
                </a:path>
                <a:path w="120000" h="120000" fill="none" extrusionOk="0">
                  <a:moveTo>
                    <a:pt x="57788" y="119955"/>
                  </a:moveTo>
                  <a:cubicBezTo>
                    <a:pt x="25533" y="118772"/>
                    <a:pt x="0" y="92277"/>
                    <a:pt x="0" y="6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3" name="Google Shape;303;p34"/>
            <p:cNvCxnSpPr/>
            <p:nvPr/>
          </p:nvCxnSpPr>
          <p:spPr>
            <a:xfrm>
              <a:off x="701675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04" name="Google Shape;304;p34"/>
            <p:cNvSpPr txBox="1"/>
            <p:nvPr/>
          </p:nvSpPr>
          <p:spPr>
            <a:xfrm>
              <a:off x="1150937" y="4183062"/>
              <a:ext cx="690562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sp>
          <p:nvSpPr>
            <p:cNvPr id="305" name="Google Shape;305;p34"/>
            <p:cNvSpPr txBox="1"/>
            <p:nvPr/>
          </p:nvSpPr>
          <p:spPr>
            <a:xfrm>
              <a:off x="731837" y="4384675"/>
              <a:ext cx="132238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balance</a:t>
              </a:r>
              <a:endParaRPr/>
            </a:p>
          </p:txBody>
        </p:sp>
        <p:sp>
          <p:nvSpPr>
            <p:cNvPr id="306" name="Google Shape;306;p34"/>
            <p:cNvSpPr txBox="1"/>
            <p:nvPr/>
          </p:nvSpPr>
          <p:spPr>
            <a:xfrm>
              <a:off x="1331912" y="4572000"/>
              <a:ext cx="425450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£900</a:t>
              </a:r>
              <a:endParaRPr/>
            </a:p>
          </p:txBody>
        </p:sp>
        <p:cxnSp>
          <p:nvCxnSpPr>
            <p:cNvPr id="307" name="Google Shape;307;p34"/>
            <p:cNvCxnSpPr/>
            <p:nvPr/>
          </p:nvCxnSpPr>
          <p:spPr>
            <a:xfrm rot="10800000" flipH="1">
              <a:off x="2638425" y="3614737"/>
              <a:ext cx="862012" cy="45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08" name="Google Shape;308;p34"/>
            <p:cNvCxnSpPr/>
            <p:nvPr/>
          </p:nvCxnSpPr>
          <p:spPr>
            <a:xfrm rot="10800000">
              <a:off x="4535487" y="3614737"/>
              <a:ext cx="57150" cy="444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09" name="Google Shape;309;p34"/>
            <p:cNvCxnSpPr/>
            <p:nvPr/>
          </p:nvCxnSpPr>
          <p:spPr>
            <a:xfrm rot="10800000">
              <a:off x="5797550" y="3614737"/>
              <a:ext cx="1665287" cy="64611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10" name="Google Shape;310;p34"/>
            <p:cNvSpPr txBox="1"/>
            <p:nvPr/>
          </p:nvSpPr>
          <p:spPr>
            <a:xfrm>
              <a:off x="681037" y="3844925"/>
              <a:ext cx="1273175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John's account</a:t>
              </a:r>
              <a:endParaRPr/>
            </a:p>
          </p:txBody>
        </p:sp>
        <p:sp>
          <p:nvSpPr>
            <p:cNvPr id="311" name="Google Shape;311;p34"/>
            <p:cNvSpPr txBox="1"/>
            <p:nvPr/>
          </p:nvSpPr>
          <p:spPr>
            <a:xfrm>
              <a:off x="6678612" y="3781425"/>
              <a:ext cx="125253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Jack's account</a:t>
              </a:r>
              <a:endParaRPr/>
            </a:p>
          </p:txBody>
        </p:sp>
        <p:sp>
          <p:nvSpPr>
            <p:cNvPr id="312" name="Google Shape;312;p34"/>
            <p:cNvSpPr txBox="1"/>
            <p:nvPr/>
          </p:nvSpPr>
          <p:spPr>
            <a:xfrm>
              <a:off x="3900487" y="4057650"/>
              <a:ext cx="1501775" cy="10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34"/>
            <p:cNvSpPr txBox="1"/>
            <p:nvPr/>
          </p:nvSpPr>
          <p:spPr>
            <a:xfrm>
              <a:off x="3692525" y="4208462"/>
              <a:ext cx="1917700" cy="714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692525" y="4057650"/>
              <a:ext cx="412750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195887" y="4057650"/>
              <a:ext cx="414337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195887" y="4773612"/>
              <a:ext cx="414337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692525" y="4773612"/>
              <a:ext cx="412750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3692525" y="4070350"/>
              <a:ext cx="414337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26861"/>
                    <a:pt x="26855" y="0"/>
                    <a:pt x="59994" y="0"/>
                  </a:cubicBezTo>
                  <a:lnTo>
                    <a:pt x="60000" y="60000"/>
                  </a:lnTo>
                  <a:lnTo>
                    <a:pt x="0" y="60000"/>
                  </a:lnTo>
                  <a:close/>
                </a:path>
                <a:path w="120000" h="120000" fill="none" extrusionOk="0">
                  <a:moveTo>
                    <a:pt x="0" y="60000"/>
                  </a:moveTo>
                  <a:cubicBezTo>
                    <a:pt x="0" y="26861"/>
                    <a:pt x="26855" y="0"/>
                    <a:pt x="5999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9" name="Google Shape;319;p34"/>
            <p:cNvCxnSpPr/>
            <p:nvPr/>
          </p:nvCxnSpPr>
          <p:spPr>
            <a:xfrm>
              <a:off x="3900487" y="4070350"/>
              <a:ext cx="15017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0" name="Google Shape;320;p34"/>
            <p:cNvSpPr/>
            <p:nvPr/>
          </p:nvSpPr>
          <p:spPr>
            <a:xfrm>
              <a:off x="5195887" y="4070350"/>
              <a:ext cx="412750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4" y="0"/>
                  </a:moveTo>
                  <a:cubicBezTo>
                    <a:pt x="59994" y="0"/>
                    <a:pt x="59994" y="-5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  <a:lnTo>
                    <a:pt x="60000" y="60000"/>
                  </a:lnTo>
                  <a:lnTo>
                    <a:pt x="59994" y="0"/>
                  </a:lnTo>
                  <a:close/>
                </a:path>
                <a:path w="120000" h="120000" fill="none" extrusionOk="0">
                  <a:moveTo>
                    <a:pt x="59994" y="0"/>
                  </a:moveTo>
                  <a:cubicBezTo>
                    <a:pt x="59994" y="0"/>
                    <a:pt x="59994" y="-5"/>
                    <a:pt x="60000" y="0"/>
                  </a:cubicBezTo>
                  <a:cubicBezTo>
                    <a:pt x="93133" y="0"/>
                    <a:pt x="120000" y="26861"/>
                    <a:pt x="120000" y="6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1" name="Google Shape;321;p34"/>
            <p:cNvCxnSpPr/>
            <p:nvPr/>
          </p:nvCxnSpPr>
          <p:spPr>
            <a:xfrm>
              <a:off x="5611812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2" name="Google Shape;322;p34"/>
            <p:cNvSpPr/>
            <p:nvPr/>
          </p:nvSpPr>
          <p:spPr>
            <a:xfrm>
              <a:off x="5195887" y="4773612"/>
              <a:ext cx="412750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20000"/>
                  </a:cubicBezTo>
                  <a:lnTo>
                    <a:pt x="60000" y="60000"/>
                  </a:lnTo>
                  <a:lnTo>
                    <a:pt x="120000" y="60000"/>
                  </a:lnTo>
                  <a:close/>
                </a:path>
                <a:path w="120000" h="120000" fill="none" extrusionOk="0">
                  <a:moveTo>
                    <a:pt x="120000" y="60000"/>
                  </a:moveTo>
                  <a:cubicBezTo>
                    <a:pt x="120000" y="93133"/>
                    <a:pt x="93133" y="119994"/>
                    <a:pt x="60000" y="12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3" name="Google Shape;323;p34"/>
            <p:cNvCxnSpPr/>
            <p:nvPr/>
          </p:nvCxnSpPr>
          <p:spPr>
            <a:xfrm>
              <a:off x="3900487" y="5075237"/>
              <a:ext cx="150177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4" name="Google Shape;324;p34"/>
            <p:cNvSpPr/>
            <p:nvPr/>
          </p:nvSpPr>
          <p:spPr>
            <a:xfrm>
              <a:off x="3692525" y="4773612"/>
              <a:ext cx="414337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6861" y="120000"/>
                    <a:pt x="0" y="93133"/>
                    <a:pt x="0" y="60000"/>
                  </a:cubicBezTo>
                  <a:lnTo>
                    <a:pt x="60000" y="60000"/>
                  </a:lnTo>
                  <a:lnTo>
                    <a:pt x="60000" y="120000"/>
                  </a:lnTo>
                  <a:close/>
                </a:path>
                <a:path w="120000" h="120000" fill="none" extrusionOk="0">
                  <a:moveTo>
                    <a:pt x="60000" y="120000"/>
                  </a:moveTo>
                  <a:cubicBezTo>
                    <a:pt x="26861" y="120000"/>
                    <a:pt x="0" y="93133"/>
                    <a:pt x="0" y="6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34"/>
            <p:cNvCxnSpPr/>
            <p:nvPr/>
          </p:nvCxnSpPr>
          <p:spPr>
            <a:xfrm>
              <a:off x="3692525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Google Shape;326;p34"/>
            <p:cNvSpPr txBox="1"/>
            <p:nvPr/>
          </p:nvSpPr>
          <p:spPr>
            <a:xfrm>
              <a:off x="4124325" y="4283075"/>
              <a:ext cx="690562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sp>
          <p:nvSpPr>
            <p:cNvPr id="327" name="Google Shape;327;p34"/>
            <p:cNvSpPr txBox="1"/>
            <p:nvPr/>
          </p:nvSpPr>
          <p:spPr>
            <a:xfrm>
              <a:off x="3705225" y="4471987"/>
              <a:ext cx="132238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balance</a:t>
              </a:r>
              <a:endParaRPr/>
            </a:p>
          </p:txBody>
        </p:sp>
        <p:sp>
          <p:nvSpPr>
            <p:cNvPr id="328" name="Google Shape;328;p34"/>
            <p:cNvSpPr txBox="1"/>
            <p:nvPr/>
          </p:nvSpPr>
          <p:spPr>
            <a:xfrm>
              <a:off x="4202112" y="4672012"/>
              <a:ext cx="58578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£1,304</a:t>
              </a:r>
              <a:endParaRPr/>
            </a:p>
          </p:txBody>
        </p:sp>
        <p:sp>
          <p:nvSpPr>
            <p:cNvPr id="329" name="Google Shape;329;p34"/>
            <p:cNvSpPr txBox="1"/>
            <p:nvPr/>
          </p:nvSpPr>
          <p:spPr>
            <a:xfrm>
              <a:off x="6786562" y="4057650"/>
              <a:ext cx="1519237" cy="10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34"/>
            <p:cNvSpPr txBox="1"/>
            <p:nvPr/>
          </p:nvSpPr>
          <p:spPr>
            <a:xfrm>
              <a:off x="6578600" y="4208462"/>
              <a:ext cx="1935162" cy="714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578600" y="4057650"/>
              <a:ext cx="431800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083550" y="4057650"/>
              <a:ext cx="430212" cy="3127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8083550" y="4773612"/>
              <a:ext cx="430212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578600" y="4773612"/>
              <a:ext cx="431800" cy="300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596062" y="4070350"/>
              <a:ext cx="414337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26861"/>
                    <a:pt x="26855" y="0"/>
                    <a:pt x="59994" y="0"/>
                  </a:cubicBezTo>
                  <a:lnTo>
                    <a:pt x="60000" y="60000"/>
                  </a:lnTo>
                  <a:lnTo>
                    <a:pt x="0" y="60000"/>
                  </a:lnTo>
                  <a:close/>
                </a:path>
                <a:path w="120000" h="120000" fill="none" extrusionOk="0">
                  <a:moveTo>
                    <a:pt x="0" y="60000"/>
                  </a:moveTo>
                  <a:cubicBezTo>
                    <a:pt x="0" y="26861"/>
                    <a:pt x="26855" y="0"/>
                    <a:pt x="5999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6" name="Google Shape;336;p34"/>
            <p:cNvCxnSpPr/>
            <p:nvPr/>
          </p:nvCxnSpPr>
          <p:spPr>
            <a:xfrm>
              <a:off x="6804025" y="4070350"/>
              <a:ext cx="1485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37" name="Google Shape;337;p34"/>
            <p:cNvSpPr/>
            <p:nvPr/>
          </p:nvSpPr>
          <p:spPr>
            <a:xfrm>
              <a:off x="8089900" y="4070350"/>
              <a:ext cx="422275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-5"/>
                    <a:pt x="119994" y="26861"/>
                    <a:pt x="120000" y="59994"/>
                  </a:cubicBezTo>
                  <a:lnTo>
                    <a:pt x="60000" y="60000"/>
                  </a:lnTo>
                  <a:lnTo>
                    <a:pt x="120000" y="60000"/>
                  </a:lnTo>
                  <a:close/>
                </a:path>
                <a:path w="120000" h="120000" fill="none" extrusionOk="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26861" y="120000"/>
                    <a:pt x="0" y="93133"/>
                    <a:pt x="0" y="60000"/>
                  </a:cubicBezTo>
                  <a:cubicBezTo>
                    <a:pt x="0" y="26861"/>
                    <a:pt x="26861" y="0"/>
                    <a:pt x="60000" y="0"/>
                  </a:cubicBezTo>
                  <a:cubicBezTo>
                    <a:pt x="93133" y="-5"/>
                    <a:pt x="119994" y="26861"/>
                    <a:pt x="120000" y="5999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8" name="Google Shape;338;p34"/>
            <p:cNvCxnSpPr/>
            <p:nvPr/>
          </p:nvCxnSpPr>
          <p:spPr>
            <a:xfrm>
              <a:off x="8515350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39" name="Google Shape;339;p34"/>
            <p:cNvSpPr/>
            <p:nvPr/>
          </p:nvSpPr>
          <p:spPr>
            <a:xfrm>
              <a:off x="8083550" y="4773612"/>
              <a:ext cx="430212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59261" y="120000"/>
                    <a:pt x="58527" y="119983"/>
                    <a:pt x="57788" y="119955"/>
                  </a:cubicBezTo>
                  <a:lnTo>
                    <a:pt x="60000" y="60000"/>
                  </a:lnTo>
                  <a:lnTo>
                    <a:pt x="120000" y="60000"/>
                  </a:lnTo>
                  <a:close/>
                </a:path>
                <a:path w="120000" h="120000" fill="none" extrusionOk="0">
                  <a:moveTo>
                    <a:pt x="120000" y="60000"/>
                  </a:moveTo>
                  <a:cubicBezTo>
                    <a:pt x="120000" y="93133"/>
                    <a:pt x="93133" y="120000"/>
                    <a:pt x="60000" y="120000"/>
                  </a:cubicBezTo>
                  <a:cubicBezTo>
                    <a:pt x="59261" y="120000"/>
                    <a:pt x="58527" y="119983"/>
                    <a:pt x="57788" y="1199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0" name="Google Shape;340;p34"/>
            <p:cNvCxnSpPr/>
            <p:nvPr/>
          </p:nvCxnSpPr>
          <p:spPr>
            <a:xfrm>
              <a:off x="6804025" y="5075237"/>
              <a:ext cx="1485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41" name="Google Shape;341;p34"/>
            <p:cNvSpPr/>
            <p:nvPr/>
          </p:nvSpPr>
          <p:spPr>
            <a:xfrm>
              <a:off x="6596062" y="4773612"/>
              <a:ext cx="414337" cy="300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6861" y="120000"/>
                    <a:pt x="0" y="93133"/>
                    <a:pt x="0" y="60000"/>
                  </a:cubicBezTo>
                  <a:lnTo>
                    <a:pt x="60000" y="60000"/>
                  </a:lnTo>
                  <a:lnTo>
                    <a:pt x="60000" y="120000"/>
                  </a:lnTo>
                  <a:close/>
                </a:path>
                <a:path w="120000" h="120000" fill="none" extrusionOk="0">
                  <a:moveTo>
                    <a:pt x="60000" y="120000"/>
                  </a:moveTo>
                  <a:cubicBezTo>
                    <a:pt x="26861" y="120000"/>
                    <a:pt x="0" y="93133"/>
                    <a:pt x="0" y="600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2" name="Google Shape;342;p34"/>
            <p:cNvCxnSpPr/>
            <p:nvPr/>
          </p:nvCxnSpPr>
          <p:spPr>
            <a:xfrm>
              <a:off x="6596062" y="4221162"/>
              <a:ext cx="0" cy="7016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43" name="Google Shape;343;p34"/>
            <p:cNvSpPr txBox="1"/>
            <p:nvPr/>
          </p:nvSpPr>
          <p:spPr>
            <a:xfrm>
              <a:off x="7027862" y="4183062"/>
              <a:ext cx="690562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sp>
          <p:nvSpPr>
            <p:cNvPr id="344" name="Google Shape;344;p34"/>
            <p:cNvSpPr txBox="1"/>
            <p:nvPr/>
          </p:nvSpPr>
          <p:spPr>
            <a:xfrm>
              <a:off x="6610350" y="4384675"/>
              <a:ext cx="132238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balance</a:t>
              </a:r>
              <a:endParaRPr/>
            </a:p>
          </p:txBody>
        </p:sp>
        <p:sp>
          <p:nvSpPr>
            <p:cNvPr id="345" name="Google Shape;345;p34"/>
            <p:cNvSpPr txBox="1"/>
            <p:nvPr/>
          </p:nvSpPr>
          <p:spPr>
            <a:xfrm>
              <a:off x="7208837" y="4572000"/>
              <a:ext cx="425450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£432</a:t>
              </a:r>
              <a:endParaRPr/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2798762" y="2249487"/>
              <a:ext cx="1704975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                  </a:t>
              </a:r>
              <a:r>
                <a:rPr lang="en-US" sz="1500" b="0" i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sp>
          <p:nvSpPr>
            <p:cNvPr id="347" name="Google Shape;347;p34"/>
            <p:cNvSpPr txBox="1"/>
            <p:nvPr/>
          </p:nvSpPr>
          <p:spPr>
            <a:xfrm>
              <a:off x="3619500" y="3844925"/>
              <a:ext cx="108108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Jill's account</a:t>
              </a:r>
              <a:endParaRPr/>
            </a:p>
          </p:txBody>
        </p:sp>
        <p:sp>
          <p:nvSpPr>
            <p:cNvPr id="348" name="Google Shape;348;p34"/>
            <p:cNvSpPr txBox="1"/>
            <p:nvPr/>
          </p:nvSpPr>
          <p:spPr>
            <a:xfrm>
              <a:off x="2778125" y="2224075"/>
              <a:ext cx="8619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rPr lang="en-US" sz="1900" b="0" i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349" name="Google Shape;349;p34"/>
            <p:cNvSpPr txBox="1"/>
            <p:nvPr/>
          </p:nvSpPr>
          <p:spPr>
            <a:xfrm>
              <a:off x="3743325" y="5300662"/>
              <a:ext cx="1468437" cy="227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Individual objects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/>
        </p:nvSpPr>
        <p:spPr>
          <a:xfrm>
            <a:off x="879475" y="762000"/>
            <a:ext cx="5334000" cy="167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1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1" u="non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400" b="1" i="1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r>
              <a:rPr lang="en-US" sz="2400" b="0" i="1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This means protecting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(data) within the object.  </a:t>
            </a:r>
            <a:endParaRPr/>
          </a:p>
        </p:txBody>
      </p:sp>
      <p:sp>
        <p:nvSpPr>
          <p:cNvPr id="361" name="Google Shape;361;p35"/>
          <p:cNvSpPr txBox="1"/>
          <p:nvPr/>
        </p:nvSpPr>
        <p:spPr>
          <a:xfrm>
            <a:off x="830262" y="2590800"/>
            <a:ext cx="7413625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400" b="1" i="1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Building on the properties of an existing class.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useful when trying to re-use software.</a:t>
            </a:r>
            <a:endParaRPr/>
          </a:p>
        </p:txBody>
      </p:sp>
      <p:sp>
        <p:nvSpPr>
          <p:cNvPr id="362" name="Google Shape;362;p35"/>
          <p:cNvSpPr txBox="1"/>
          <p:nvPr/>
        </p:nvSpPr>
        <p:spPr>
          <a:xfrm>
            <a:off x="828675" y="3505200"/>
            <a:ext cx="7608887" cy="192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400" b="1" i="1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Treating an entity as a whole, not worrying about the details.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abstraction without realising 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 a car as a single object without worrying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complex mechanics.</a:t>
            </a:r>
            <a:endParaRPr/>
          </a:p>
        </p:txBody>
      </p:sp>
      <p:sp>
        <p:nvSpPr>
          <p:cNvPr id="363" name="Google Shape;363;p35"/>
          <p:cNvSpPr txBox="1"/>
          <p:nvPr/>
        </p:nvSpPr>
        <p:spPr>
          <a:xfrm>
            <a:off x="844550" y="5486400"/>
            <a:ext cx="6245225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Times New Roman"/>
              <a:buNone/>
            </a:pPr>
            <a:r>
              <a:rPr lang="en-US" sz="2400" b="1" i="1" u="sng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r>
              <a:rPr lang="en-US" sz="2400" b="0" i="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This literally means many forms.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neat way of saving duplication of code.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286000"/>
            <a:ext cx="4578350" cy="355123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6"/>
          <p:cNvSpPr txBox="1"/>
          <p:nvPr/>
        </p:nvSpPr>
        <p:spPr>
          <a:xfrm>
            <a:off x="838200" y="762000"/>
            <a:ext cx="7620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FFCC"/>
              </a:buClr>
              <a:buFont typeface="Times New Roman"/>
              <a:buNone/>
            </a:pPr>
            <a:r>
              <a:rPr lang="en-US" sz="2400" b="0" i="0" u="none">
                <a:solidFill>
                  <a:srgbClr val="99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 - protecting private data.</a:t>
            </a:r>
            <a:endParaRPr/>
          </a:p>
        </p:txBody>
      </p:sp>
      <p:cxnSp>
        <p:nvCxnSpPr>
          <p:cNvPr id="376" name="Google Shape;376;p36"/>
          <p:cNvCxnSpPr/>
          <p:nvPr/>
        </p:nvCxnSpPr>
        <p:spPr>
          <a:xfrm rot="10800000" flipH="1">
            <a:off x="1219200" y="5102225"/>
            <a:ext cx="1219200" cy="768350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77" name="Google Shape;377;p36"/>
          <p:cNvSpPr txBox="1"/>
          <p:nvPr/>
        </p:nvSpPr>
        <p:spPr>
          <a:xfrm>
            <a:off x="303212" y="4953000"/>
            <a:ext cx="16319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data</a:t>
            </a:r>
            <a:endParaRPr/>
          </a:p>
        </p:txBody>
      </p:sp>
      <p:cxnSp>
        <p:nvCxnSpPr>
          <p:cNvPr id="378" name="Google Shape;378;p36"/>
          <p:cNvCxnSpPr/>
          <p:nvPr/>
        </p:nvCxnSpPr>
        <p:spPr>
          <a:xfrm>
            <a:off x="6019800" y="3962400"/>
            <a:ext cx="1600200" cy="1587"/>
          </a:xfrm>
          <a:prstGeom prst="straightConnector1">
            <a:avLst/>
          </a:prstGeom>
          <a:noFill/>
          <a:ln w="9525" cap="flat" cmpd="sng">
            <a:solidFill>
              <a:srgbClr val="EAEAEA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79" name="Google Shape;379;p36"/>
          <p:cNvSpPr txBox="1"/>
          <p:nvPr/>
        </p:nvSpPr>
        <p:spPr>
          <a:xfrm>
            <a:off x="6172200" y="3276600"/>
            <a:ext cx="20574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rPr lang="en-US" sz="2400" b="0" i="0" u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Retrieving data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On-screen Show (4:3)</PresentationFormat>
  <Paragraphs>238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Courier New</vt:lpstr>
      <vt:lpstr>Garamond</vt:lpstr>
      <vt:lpstr>Noto Sans Symbols</vt:lpstr>
      <vt:lpstr>Times New Roman</vt:lpstr>
      <vt:lpstr>Trebuchet MS</vt:lpstr>
      <vt:lpstr>1_Office Theme</vt:lpstr>
      <vt:lpstr>2_Office Theme</vt:lpstr>
      <vt:lpstr>Office Theme</vt:lpstr>
      <vt:lpstr>An Introduction to Software Engineering with C#.net</vt:lpstr>
      <vt:lpstr>What is Software Engineering</vt:lpstr>
      <vt:lpstr>What is Software Engineering?</vt:lpstr>
      <vt:lpstr>A Computer Programmer</vt:lpstr>
      <vt:lpstr>A Software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Instantiating objects</vt:lpstr>
      <vt:lpstr>More on instantiation of objects</vt:lpstr>
      <vt:lpstr>External Libraries of code</vt:lpstr>
      <vt:lpstr>Data types</vt:lpstr>
      <vt:lpstr>Instance variables, local variables and variable scope</vt:lpstr>
      <vt:lpstr>PowerPoint Presentation</vt:lpstr>
      <vt:lpstr>PowerPoint Presentation</vt:lpstr>
      <vt:lpstr>Public, private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Software Engineering with C#.net</dc:title>
  <cp:lastModifiedBy>Resham B. Pun</cp:lastModifiedBy>
  <cp:revision>1</cp:revision>
  <dcterms:modified xsi:type="dcterms:W3CDTF">2020-10-11T02:35:30Z</dcterms:modified>
</cp:coreProperties>
</file>