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embeddedFontLst>
    <p:embeddedFont>
      <p:font typeface="Arial Narrow" panose="020B0604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388620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5650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" name="Google Shape;10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2850" cy="410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n"/>
          <p:cNvSpPr txBox="1"/>
          <p:nvPr/>
        </p:nvSpPr>
        <p:spPr>
          <a:xfrm>
            <a:off x="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48ee20b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48ee20b1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59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948ee20b1d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8500" cy="4539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/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fld>
            <a:endParaRPr/>
          </a:p>
        </p:txBody>
      </p:sp>
      <p:sp>
        <p:nvSpPr>
          <p:cNvPr id="149" name="Google Shape;149;p19:notes"/>
          <p:cNvSpPr txBox="1"/>
          <p:nvPr/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fld>
            <a:endParaRPr/>
          </a:p>
        </p:txBody>
      </p:sp>
      <p:sp>
        <p:nvSpPr>
          <p:cNvPr id="150" name="Google Shape;1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1" name="Google Shape;15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411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Machine control - SourceTree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2850" cy="410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2475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81b214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2475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81b2144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29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781b21447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500" cy="4509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81b214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5700" cy="34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81b21447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29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781b21447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500" cy="4509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81b214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5700" cy="34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81b21447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29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781b21447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500" cy="4509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81db04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5700" cy="34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81db046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29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781db0467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500" cy="4509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2850" cy="410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2475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0faffb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5700" cy="34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0faffbc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29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appropriately commented list of commits.</a:t>
            </a:r>
            <a:endParaRPr/>
          </a:p>
        </p:txBody>
      </p:sp>
      <p:sp>
        <p:nvSpPr>
          <p:cNvPr id="199" name="Google Shape;199;g630faffbc7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500" cy="450900"/>
          </a:xfrm>
          <a:prstGeom prst="rect">
            <a:avLst/>
          </a:prstGeom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2850" cy="4108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5650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/>
          </a:p>
        </p:txBody>
      </p:sp>
      <p:sp>
        <p:nvSpPr>
          <p:cNvPr id="85" name="Google Shape;85;p4:notes"/>
          <p:cNvSpPr txBox="1"/>
          <p:nvPr/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/>
          </a:p>
        </p:txBody>
      </p:sp>
      <p:sp>
        <p:nvSpPr>
          <p:cNvPr id="86" name="Google Shape;86;p4:notes"/>
          <p:cNvSpPr txBox="1"/>
          <p:nvPr/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/>
          </a:p>
        </p:txBody>
      </p:sp>
      <p:sp>
        <p:nvSpPr>
          <p:cNvPr id="87" name="Google Shape;87;p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5650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/>
          </a:p>
        </p:txBody>
      </p:sp>
      <p:sp>
        <p:nvSpPr>
          <p:cNvPr id="94" name="Google Shape;94;p7:notes"/>
          <p:cNvSpPr txBox="1"/>
          <p:nvPr/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/>
          </a:p>
        </p:txBody>
      </p:sp>
      <p:sp>
        <p:nvSpPr>
          <p:cNvPr id="102" name="Google Shape;102;p9:notes"/>
          <p:cNvSpPr txBox="1"/>
          <p:nvPr/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/>
          </a:p>
        </p:txBody>
      </p:sp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fld>
            <a:endParaRPr/>
          </a:p>
        </p:txBody>
      </p:sp>
      <p:sp>
        <p:nvSpPr>
          <p:cNvPr id="110" name="Google Shape;110;p11:notes"/>
          <p:cNvSpPr txBox="1"/>
          <p:nvPr/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fld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8825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fld>
            <a:endParaRPr/>
          </a:p>
        </p:txBody>
      </p:sp>
      <p:sp>
        <p:nvSpPr>
          <p:cNvPr id="118" name="Google Shape;118;p13:notes"/>
          <p:cNvSpPr txBox="1"/>
          <p:nvPr/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fld>
            <a:endParaRPr/>
          </a:p>
        </p:txBody>
      </p:sp>
      <p:sp>
        <p:nvSpPr>
          <p:cNvPr id="119" name="Google Shape;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0" name="Google Shape;12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411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fld>
            <a:endParaRPr/>
          </a:p>
        </p:txBody>
      </p:sp>
      <p:sp>
        <p:nvSpPr>
          <p:cNvPr id="126" name="Google Shape;126;p15:notes"/>
          <p:cNvSpPr txBox="1"/>
          <p:nvPr/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fld>
            <a:endParaRPr/>
          </a:p>
        </p:txBody>
      </p:sp>
      <p:sp>
        <p:nvSpPr>
          <p:cNvPr id="127" name="Google Shape;1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8" name="Google Shape;128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411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fld>
            <a:endParaRPr/>
          </a:p>
        </p:txBody>
      </p:sp>
      <p:sp>
        <p:nvSpPr>
          <p:cNvPr id="134" name="Google Shape;134;p17:notes"/>
          <p:cNvSpPr txBox="1"/>
          <p:nvPr/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fld>
            <a:endParaRPr/>
          </a:p>
        </p:txBody>
      </p:sp>
      <p:sp>
        <p:nvSpPr>
          <p:cNvPr id="135" name="Google Shape;1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8" cy="34242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411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fld>
            <a:endParaRPr/>
          </a:p>
        </p:txBody>
      </p:sp>
      <p:sp>
        <p:nvSpPr>
          <p:cNvPr id="142" name="Google Shape;142;p21:notes"/>
          <p:cNvSpPr txBox="1"/>
          <p:nvPr/>
        </p:nvSpPr>
        <p:spPr>
          <a:xfrm>
            <a:off x="3886200" y="8686800"/>
            <a:ext cx="29654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fld>
            <a:endParaRPr/>
          </a:p>
        </p:txBody>
      </p:sp>
      <p:sp>
        <p:nvSpPr>
          <p:cNvPr id="143" name="Google Shape;1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4" name="Google Shape;14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411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Repository view - BitBucket.</a:t>
            </a: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574400" y="0"/>
            <a:ext cx="45696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5323050" y="741200"/>
            <a:ext cx="3075000" cy="537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291875" y="542533"/>
            <a:ext cx="3978000" cy="1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291950" y="2473267"/>
            <a:ext cx="3978000" cy="3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title"/>
          </p:nvPr>
        </p:nvSpPr>
        <p:spPr>
          <a:xfrm>
            <a:off x="1143001" y="1992313"/>
            <a:ext cx="7769225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714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143001" y="6248402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3581401" y="6248402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5717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004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9720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010401" y="6248402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05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6050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3250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5592763" y="2808288"/>
            <a:ext cx="4519612" cy="211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1290638" y="771525"/>
            <a:ext cx="4519612" cy="618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6050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46857"/>
            <a:ext cx="4519612" cy="82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6050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6050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5425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645025" y="1604963"/>
            <a:ext cx="4035425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/>
          <p:nvPr/>
        </p:nvSpPr>
        <p:spPr>
          <a:xfrm>
            <a:off x="-11112" y="1836737"/>
            <a:ext cx="2268537" cy="2709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7851" y="19894"/>
                </a:moveTo>
                <a:lnTo>
                  <a:pt x="56515" y="17715"/>
                </a:lnTo>
                <a:lnTo>
                  <a:pt x="54919" y="0"/>
                </a:lnTo>
                <a:lnTo>
                  <a:pt x="40979" y="913"/>
                </a:lnTo>
                <a:lnTo>
                  <a:pt x="39972" y="17715"/>
                </a:lnTo>
                <a:lnTo>
                  <a:pt x="30650" y="20386"/>
                </a:lnTo>
                <a:lnTo>
                  <a:pt x="17298" y="6045"/>
                </a:lnTo>
                <a:lnTo>
                  <a:pt x="7977" y="10404"/>
                </a:lnTo>
                <a:lnTo>
                  <a:pt x="16794" y="26432"/>
                </a:lnTo>
                <a:lnTo>
                  <a:pt x="10580" y="31634"/>
                </a:lnTo>
                <a:lnTo>
                  <a:pt x="0" y="29736"/>
                </a:lnTo>
                <a:lnTo>
                  <a:pt x="0" y="89490"/>
                </a:lnTo>
                <a:lnTo>
                  <a:pt x="8481" y="86186"/>
                </a:lnTo>
                <a:lnTo>
                  <a:pt x="15199" y="91810"/>
                </a:lnTo>
                <a:lnTo>
                  <a:pt x="5878" y="106080"/>
                </a:lnTo>
                <a:lnTo>
                  <a:pt x="14695" y="112196"/>
                </a:lnTo>
                <a:lnTo>
                  <a:pt x="30650" y="99191"/>
                </a:lnTo>
                <a:lnTo>
                  <a:pt x="39972" y="101792"/>
                </a:lnTo>
                <a:lnTo>
                  <a:pt x="42071" y="119507"/>
                </a:lnTo>
                <a:lnTo>
                  <a:pt x="56011" y="120000"/>
                </a:lnTo>
                <a:lnTo>
                  <a:pt x="57522" y="101370"/>
                </a:lnTo>
                <a:lnTo>
                  <a:pt x="69363" y="98769"/>
                </a:lnTo>
                <a:lnTo>
                  <a:pt x="83386" y="111775"/>
                </a:lnTo>
                <a:lnTo>
                  <a:pt x="92624" y="106994"/>
                </a:lnTo>
                <a:lnTo>
                  <a:pt x="83386" y="91388"/>
                </a:lnTo>
                <a:lnTo>
                  <a:pt x="89601" y="84850"/>
                </a:lnTo>
                <a:lnTo>
                  <a:pt x="108159" y="92231"/>
                </a:lnTo>
                <a:lnTo>
                  <a:pt x="113785" y="84077"/>
                </a:lnTo>
                <a:lnTo>
                  <a:pt x="96822" y="73602"/>
                </a:lnTo>
                <a:lnTo>
                  <a:pt x="98838" y="64534"/>
                </a:lnTo>
                <a:lnTo>
                  <a:pt x="119999" y="62847"/>
                </a:lnTo>
                <a:lnTo>
                  <a:pt x="119496" y="53708"/>
                </a:lnTo>
                <a:lnTo>
                  <a:pt x="98334" y="51107"/>
                </a:lnTo>
                <a:lnTo>
                  <a:pt x="96235" y="44217"/>
                </a:lnTo>
                <a:lnTo>
                  <a:pt x="113282" y="34235"/>
                </a:lnTo>
                <a:lnTo>
                  <a:pt x="107655" y="26010"/>
                </a:lnTo>
                <a:lnTo>
                  <a:pt x="88509" y="32478"/>
                </a:lnTo>
                <a:lnTo>
                  <a:pt x="82295" y="27275"/>
                </a:lnTo>
                <a:lnTo>
                  <a:pt x="92120" y="12161"/>
                </a:lnTo>
                <a:lnTo>
                  <a:pt x="82799" y="7381"/>
                </a:lnTo>
                <a:lnTo>
                  <a:pt x="67851" y="19894"/>
                </a:lnTo>
                <a:close/>
              </a:path>
            </a:pathLst>
          </a:custGeom>
          <a:gradFill>
            <a:gsLst>
              <a:gs pos="0">
                <a:srgbClr val="555BAD"/>
              </a:gs>
              <a:gs pos="100000">
                <a:srgbClr val="00007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7950" y="15875"/>
            <a:ext cx="838200" cy="78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136" y="13548"/>
                </a:moveTo>
                <a:lnTo>
                  <a:pt x="66590" y="11129"/>
                </a:lnTo>
                <a:lnTo>
                  <a:pt x="65454" y="0"/>
                </a:lnTo>
                <a:lnTo>
                  <a:pt x="54090" y="0"/>
                </a:lnTo>
                <a:lnTo>
                  <a:pt x="52727" y="11129"/>
                </a:lnTo>
                <a:lnTo>
                  <a:pt x="45000" y="14032"/>
                </a:lnTo>
                <a:lnTo>
                  <a:pt x="33181" y="0"/>
                </a:lnTo>
                <a:lnTo>
                  <a:pt x="25909" y="3387"/>
                </a:lnTo>
                <a:lnTo>
                  <a:pt x="33409" y="20322"/>
                </a:lnTo>
                <a:lnTo>
                  <a:pt x="28181" y="25887"/>
                </a:lnTo>
                <a:lnTo>
                  <a:pt x="11363" y="19596"/>
                </a:lnTo>
                <a:lnTo>
                  <a:pt x="7272" y="26370"/>
                </a:lnTo>
                <a:lnTo>
                  <a:pt x="20454" y="38467"/>
                </a:lnTo>
                <a:lnTo>
                  <a:pt x="18181" y="47661"/>
                </a:lnTo>
                <a:lnTo>
                  <a:pt x="454" y="48870"/>
                </a:lnTo>
                <a:lnTo>
                  <a:pt x="0" y="59032"/>
                </a:lnTo>
                <a:lnTo>
                  <a:pt x="18181" y="61935"/>
                </a:lnTo>
                <a:lnTo>
                  <a:pt x="20000" y="70645"/>
                </a:lnTo>
                <a:lnTo>
                  <a:pt x="6590" y="83467"/>
                </a:lnTo>
                <a:lnTo>
                  <a:pt x="11363" y="91451"/>
                </a:lnTo>
                <a:lnTo>
                  <a:pt x="26363" y="83951"/>
                </a:lnTo>
                <a:lnTo>
                  <a:pt x="32045" y="90000"/>
                </a:lnTo>
                <a:lnTo>
                  <a:pt x="24318" y="105241"/>
                </a:lnTo>
                <a:lnTo>
                  <a:pt x="31590" y="111774"/>
                </a:lnTo>
                <a:lnTo>
                  <a:pt x="45000" y="97741"/>
                </a:lnTo>
                <a:lnTo>
                  <a:pt x="52727" y="100645"/>
                </a:lnTo>
                <a:lnTo>
                  <a:pt x="54545" y="119516"/>
                </a:lnTo>
                <a:lnTo>
                  <a:pt x="66363" y="120000"/>
                </a:lnTo>
                <a:lnTo>
                  <a:pt x="67500" y="100161"/>
                </a:lnTo>
                <a:lnTo>
                  <a:pt x="77500" y="97500"/>
                </a:lnTo>
                <a:lnTo>
                  <a:pt x="89318" y="111290"/>
                </a:lnTo>
                <a:lnTo>
                  <a:pt x="97045" y="106209"/>
                </a:lnTo>
                <a:lnTo>
                  <a:pt x="89318" y="89516"/>
                </a:lnTo>
                <a:lnTo>
                  <a:pt x="94545" y="82500"/>
                </a:lnTo>
                <a:lnTo>
                  <a:pt x="110000" y="90483"/>
                </a:lnTo>
                <a:lnTo>
                  <a:pt x="114772" y="81774"/>
                </a:lnTo>
                <a:lnTo>
                  <a:pt x="100454" y="70645"/>
                </a:lnTo>
                <a:lnTo>
                  <a:pt x="102272" y="60967"/>
                </a:lnTo>
                <a:lnTo>
                  <a:pt x="120000" y="59032"/>
                </a:lnTo>
                <a:lnTo>
                  <a:pt x="119545" y="49354"/>
                </a:lnTo>
                <a:lnTo>
                  <a:pt x="101818" y="46693"/>
                </a:lnTo>
                <a:lnTo>
                  <a:pt x="100000" y="39193"/>
                </a:lnTo>
                <a:lnTo>
                  <a:pt x="114318" y="28790"/>
                </a:lnTo>
                <a:lnTo>
                  <a:pt x="109545" y="19838"/>
                </a:lnTo>
                <a:lnTo>
                  <a:pt x="93636" y="26854"/>
                </a:lnTo>
                <a:lnTo>
                  <a:pt x="88409" y="21290"/>
                </a:lnTo>
                <a:lnTo>
                  <a:pt x="96590" y="5080"/>
                </a:lnTo>
                <a:lnTo>
                  <a:pt x="88863" y="0"/>
                </a:lnTo>
                <a:lnTo>
                  <a:pt x="76136" y="13548"/>
                </a:lnTo>
                <a:close/>
              </a:path>
            </a:pathLst>
          </a:custGeom>
          <a:gradFill>
            <a:gsLst>
              <a:gs pos="0">
                <a:srgbClr val="FCAB40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192212" y="354012"/>
            <a:ext cx="2266950" cy="22701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532062" y="1270000"/>
            <a:ext cx="3670300" cy="3671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3175" y="4797425"/>
            <a:ext cx="3417887" cy="2097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7" y="32520"/>
                </a:moveTo>
                <a:lnTo>
                  <a:pt x="66716" y="28887"/>
                </a:lnTo>
                <a:lnTo>
                  <a:pt x="65378" y="0"/>
                </a:lnTo>
                <a:lnTo>
                  <a:pt x="53729" y="1453"/>
                </a:lnTo>
                <a:lnTo>
                  <a:pt x="52837" y="28887"/>
                </a:lnTo>
                <a:lnTo>
                  <a:pt x="45034" y="33247"/>
                </a:lnTo>
                <a:lnTo>
                  <a:pt x="33776" y="9901"/>
                </a:lnTo>
                <a:lnTo>
                  <a:pt x="26028" y="16987"/>
                </a:lnTo>
                <a:lnTo>
                  <a:pt x="33385" y="43058"/>
                </a:lnTo>
                <a:lnTo>
                  <a:pt x="28202" y="51597"/>
                </a:lnTo>
                <a:lnTo>
                  <a:pt x="11258" y="41695"/>
                </a:lnTo>
                <a:lnTo>
                  <a:pt x="7357" y="52323"/>
                </a:lnTo>
                <a:lnTo>
                  <a:pt x="20343" y="70673"/>
                </a:lnTo>
                <a:lnTo>
                  <a:pt x="18225" y="84753"/>
                </a:lnTo>
                <a:lnTo>
                  <a:pt x="390" y="86843"/>
                </a:lnTo>
                <a:lnTo>
                  <a:pt x="0" y="102467"/>
                </a:lnTo>
                <a:lnTo>
                  <a:pt x="18225" y="106646"/>
                </a:lnTo>
                <a:lnTo>
                  <a:pt x="19953" y="120000"/>
                </a:lnTo>
                <a:lnTo>
                  <a:pt x="100548" y="120000"/>
                </a:lnTo>
                <a:lnTo>
                  <a:pt x="102275" y="105193"/>
                </a:lnTo>
                <a:lnTo>
                  <a:pt x="120000" y="102467"/>
                </a:lnTo>
                <a:lnTo>
                  <a:pt x="119609" y="87570"/>
                </a:lnTo>
                <a:lnTo>
                  <a:pt x="101830" y="83300"/>
                </a:lnTo>
                <a:lnTo>
                  <a:pt x="100046" y="72036"/>
                </a:lnTo>
                <a:lnTo>
                  <a:pt x="114370" y="55866"/>
                </a:lnTo>
                <a:lnTo>
                  <a:pt x="109633" y="42422"/>
                </a:lnTo>
                <a:lnTo>
                  <a:pt x="93581" y="52959"/>
                </a:lnTo>
                <a:lnTo>
                  <a:pt x="88397" y="44511"/>
                </a:lnTo>
                <a:lnTo>
                  <a:pt x="96590" y="19803"/>
                </a:lnTo>
                <a:lnTo>
                  <a:pt x="88787" y="11990"/>
                </a:lnTo>
                <a:lnTo>
                  <a:pt x="76247" y="32520"/>
                </a:lnTo>
                <a:close/>
              </a:path>
            </a:pathLst>
          </a:custGeom>
          <a:solidFill>
            <a:srgbClr val="00007A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494212" y="4425950"/>
            <a:ext cx="2263775" cy="2263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54"/>
              </a:gs>
              <a:gs pos="100000">
                <a:srgbClr val="00007A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5646737" y="487362"/>
            <a:ext cx="2928937" cy="293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245" y="19922"/>
                </a:moveTo>
                <a:lnTo>
                  <a:pt x="66695" y="17743"/>
                </a:lnTo>
                <a:lnTo>
                  <a:pt x="65397" y="0"/>
                </a:lnTo>
                <a:lnTo>
                  <a:pt x="53719" y="881"/>
                </a:lnTo>
                <a:lnTo>
                  <a:pt x="52837" y="17743"/>
                </a:lnTo>
                <a:lnTo>
                  <a:pt x="45051" y="20389"/>
                </a:lnTo>
                <a:lnTo>
                  <a:pt x="33788" y="6070"/>
                </a:lnTo>
                <a:lnTo>
                  <a:pt x="26003" y="10428"/>
                </a:lnTo>
                <a:lnTo>
                  <a:pt x="33373" y="26407"/>
                </a:lnTo>
                <a:lnTo>
                  <a:pt x="28183" y="31647"/>
                </a:lnTo>
                <a:lnTo>
                  <a:pt x="11262" y="25577"/>
                </a:lnTo>
                <a:lnTo>
                  <a:pt x="7370" y="32062"/>
                </a:lnTo>
                <a:lnTo>
                  <a:pt x="20346" y="43320"/>
                </a:lnTo>
                <a:lnTo>
                  <a:pt x="18217" y="51984"/>
                </a:lnTo>
                <a:lnTo>
                  <a:pt x="415" y="53281"/>
                </a:lnTo>
                <a:lnTo>
                  <a:pt x="0" y="62827"/>
                </a:lnTo>
                <a:lnTo>
                  <a:pt x="18217" y="65421"/>
                </a:lnTo>
                <a:lnTo>
                  <a:pt x="19930" y="73618"/>
                </a:lnTo>
                <a:lnTo>
                  <a:pt x="6487" y="85758"/>
                </a:lnTo>
                <a:lnTo>
                  <a:pt x="11262" y="93125"/>
                </a:lnTo>
                <a:lnTo>
                  <a:pt x="26418" y="86173"/>
                </a:lnTo>
                <a:lnTo>
                  <a:pt x="32076" y="91828"/>
                </a:lnTo>
                <a:lnTo>
                  <a:pt x="24238" y="106095"/>
                </a:lnTo>
                <a:lnTo>
                  <a:pt x="31608" y="112166"/>
                </a:lnTo>
                <a:lnTo>
                  <a:pt x="45051" y="99195"/>
                </a:lnTo>
                <a:lnTo>
                  <a:pt x="52837" y="101789"/>
                </a:lnTo>
                <a:lnTo>
                  <a:pt x="54602" y="119533"/>
                </a:lnTo>
                <a:lnTo>
                  <a:pt x="66280" y="120000"/>
                </a:lnTo>
                <a:lnTo>
                  <a:pt x="67577" y="101374"/>
                </a:lnTo>
                <a:lnTo>
                  <a:pt x="77543" y="98780"/>
                </a:lnTo>
                <a:lnTo>
                  <a:pt x="89273" y="111750"/>
                </a:lnTo>
                <a:lnTo>
                  <a:pt x="97058" y="106977"/>
                </a:lnTo>
                <a:lnTo>
                  <a:pt x="89273" y="91413"/>
                </a:lnTo>
                <a:lnTo>
                  <a:pt x="94463" y="84876"/>
                </a:lnTo>
                <a:lnTo>
                  <a:pt x="110034" y="92243"/>
                </a:lnTo>
                <a:lnTo>
                  <a:pt x="114809" y="84046"/>
                </a:lnTo>
                <a:lnTo>
                  <a:pt x="100536" y="73618"/>
                </a:lnTo>
                <a:lnTo>
                  <a:pt x="102249" y="64539"/>
                </a:lnTo>
                <a:lnTo>
                  <a:pt x="120000" y="62827"/>
                </a:lnTo>
                <a:lnTo>
                  <a:pt x="119584" y="53696"/>
                </a:lnTo>
                <a:lnTo>
                  <a:pt x="101833" y="51102"/>
                </a:lnTo>
                <a:lnTo>
                  <a:pt x="100069" y="44202"/>
                </a:lnTo>
                <a:lnTo>
                  <a:pt x="114394" y="34241"/>
                </a:lnTo>
                <a:lnTo>
                  <a:pt x="109619" y="25992"/>
                </a:lnTo>
                <a:lnTo>
                  <a:pt x="93581" y="32477"/>
                </a:lnTo>
                <a:lnTo>
                  <a:pt x="88391" y="27289"/>
                </a:lnTo>
                <a:lnTo>
                  <a:pt x="96591" y="12140"/>
                </a:lnTo>
                <a:lnTo>
                  <a:pt x="88806" y="7367"/>
                </a:lnTo>
                <a:lnTo>
                  <a:pt x="76245" y="19922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00005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146925" y="2555875"/>
            <a:ext cx="2008187" cy="3997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 rot="-5400000">
            <a:off x="3972718" y="-846931"/>
            <a:ext cx="172243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07003" y="857"/>
                </a:lnTo>
                <a:lnTo>
                  <a:pt x="105296" y="17728"/>
                </a:lnTo>
                <a:lnTo>
                  <a:pt x="89739" y="20397"/>
                </a:lnTo>
                <a:lnTo>
                  <a:pt x="67351" y="6052"/>
                </a:lnTo>
                <a:lnTo>
                  <a:pt x="51794" y="10436"/>
                </a:lnTo>
                <a:lnTo>
                  <a:pt x="66498" y="26449"/>
                </a:lnTo>
                <a:lnTo>
                  <a:pt x="56158" y="31691"/>
                </a:lnTo>
                <a:lnTo>
                  <a:pt x="22482" y="25591"/>
                </a:lnTo>
                <a:lnTo>
                  <a:pt x="14703" y="32120"/>
                </a:lnTo>
                <a:lnTo>
                  <a:pt x="40505" y="43415"/>
                </a:lnTo>
                <a:lnTo>
                  <a:pt x="36332" y="52088"/>
                </a:lnTo>
                <a:lnTo>
                  <a:pt x="853" y="53423"/>
                </a:lnTo>
                <a:lnTo>
                  <a:pt x="0" y="63002"/>
                </a:lnTo>
                <a:lnTo>
                  <a:pt x="36332" y="65575"/>
                </a:lnTo>
                <a:lnTo>
                  <a:pt x="39747" y="73820"/>
                </a:lnTo>
                <a:lnTo>
                  <a:pt x="12901" y="85972"/>
                </a:lnTo>
                <a:lnTo>
                  <a:pt x="22482" y="93359"/>
                </a:lnTo>
                <a:lnTo>
                  <a:pt x="52648" y="86401"/>
                </a:lnTo>
                <a:lnTo>
                  <a:pt x="63936" y="92073"/>
                </a:lnTo>
                <a:lnTo>
                  <a:pt x="48284" y="106370"/>
                </a:lnTo>
                <a:lnTo>
                  <a:pt x="62988" y="112470"/>
                </a:lnTo>
                <a:lnTo>
                  <a:pt x="89739" y="99459"/>
                </a:lnTo>
                <a:lnTo>
                  <a:pt x="105296" y="102081"/>
                </a:lnTo>
                <a:lnTo>
                  <a:pt x="108806" y="119857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007A"/>
              </a:gs>
              <a:gs pos="100000">
                <a:srgbClr val="555BA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75" y="-3175"/>
            <a:ext cx="803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6050" cy="143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1143000" y="6248400"/>
            <a:ext cx="19018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3581400" y="6248400"/>
            <a:ext cx="28924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7010400" y="6248400"/>
            <a:ext cx="189865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  <a:defRPr sz="1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3250" cy="451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Y2JwRfin1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ftware-carpentry.org/v4/vc/intro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2000250" y="1350170"/>
            <a:ext cx="5826825" cy="39433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US" dirty="0"/>
              <a:t>Advanced Software Engineering</a:t>
            </a:r>
            <a:endParaRPr dirty="0"/>
          </a:p>
          <a:p>
            <a:endParaRPr dirty="0"/>
          </a:p>
          <a:p>
            <a:r>
              <a:rPr lang="en-GB" dirty="0"/>
              <a:t>Dr Duncan Mullier</a:t>
            </a:r>
            <a:endParaRPr dirty="0"/>
          </a:p>
          <a:p>
            <a:r>
              <a:rPr lang="en-US" dirty="0"/>
              <a:t>2020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92162"/>
            <a:ext cx="9144000" cy="550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1042975" y="115882"/>
            <a:ext cx="7766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Tracking our project</a:t>
            </a:r>
            <a:endParaRPr sz="4400" b="0" i="0" u="none" strike="noStrike" cap="none">
              <a:solidFill>
                <a:srgbClr val="EBD1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585787" y="1031225"/>
            <a:ext cx="82233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200"/>
              <a:buFont typeface="Arial"/>
              <a:buChar char="●"/>
            </a:pPr>
            <a:r>
              <a:rPr lang="en-US" sz="32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We create a repository in </a:t>
            </a:r>
            <a:r>
              <a:rPr lang="en-US" sz="3200" b="0" i="0" u="none" strike="noStrike" cap="none" dirty="0" err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BitBucket</a:t>
            </a:r>
            <a:endParaRPr dirty="0"/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200"/>
              <a:buFont typeface="Arial"/>
              <a:buChar char="●"/>
            </a:pPr>
            <a:r>
              <a:rPr lang="en-US" sz="32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We then get its address and give it to SourceTree or </a:t>
            </a:r>
            <a:r>
              <a:rPr lang="en-US" sz="3200" b="0" i="0" u="none" strike="noStrike" cap="none" dirty="0" err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GitBash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which</a:t>
            </a:r>
            <a:r>
              <a:rPr lang="en-US" sz="28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will then download the repository to your local machine	</a:t>
            </a:r>
            <a:endParaRPr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400"/>
              <a:buFont typeface="Arial"/>
              <a:buChar char="●"/>
            </a:pPr>
            <a:r>
              <a:rPr lang="en-US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And anyone else who has the address</a:t>
            </a:r>
            <a:endParaRPr dirty="0"/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200"/>
              <a:buFont typeface="Arial"/>
              <a:buChar char="●"/>
            </a:pPr>
            <a:r>
              <a:rPr lang="en-US" sz="32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You work on your local files</a:t>
            </a:r>
            <a:endParaRPr dirty="0"/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200"/>
              <a:buFont typeface="Arial"/>
              <a:buChar char="●"/>
            </a:pPr>
            <a:r>
              <a:rPr lang="en-US" sz="32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When you are ready you “commit” your changes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They are uploaded to the repository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891425" y="220387"/>
            <a:ext cx="7766100" cy="14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commit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818150" y="2097162"/>
            <a:ext cx="8223300" cy="4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Text files only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Source code (the most important)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Documents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Not Binary files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Not compiled code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 formats such as docx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Images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1055500" y="143805"/>
            <a:ext cx="7766100" cy="8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commit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598300" y="1169262"/>
            <a:ext cx="8223300" cy="4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tell the local system (GitBash or SourceTree)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Which files need tracking by adding them to the tracked list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For GitBash this needs to be done for each commit i.e. Each commit needs setting up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When we are ready we then push our commit to BitBucket with an appropriate comment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l="10032" r="10024"/>
          <a:stretch/>
        </p:blipFill>
        <p:spPr>
          <a:xfrm>
            <a:off x="5668450" y="1273933"/>
            <a:ext cx="2384200" cy="4310133"/>
          </a:xfrm>
          <a:prstGeom prst="rect">
            <a:avLst/>
          </a:prstGeom>
          <a:noFill/>
          <a:ln w="76200" cap="flat" cmpd="dbl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291875" y="542532"/>
            <a:ext cx="39780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Branches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291950" y="1037353"/>
            <a:ext cx="3978000" cy="4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Branches let us maintain the integrity of our project even when trying out new features 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E.g. We have a working Agile project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This means we are constantly delivering features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	We don’t want to mess up what we have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Each feature would be a new branch while it is under development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Once it has been approved it is merged into the current branch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l="10032" r="10024"/>
          <a:stretch/>
        </p:blipFill>
        <p:spPr>
          <a:xfrm>
            <a:off x="5668450" y="1273933"/>
            <a:ext cx="2384200" cy="4310133"/>
          </a:xfrm>
          <a:prstGeom prst="rect">
            <a:avLst/>
          </a:prstGeom>
          <a:noFill/>
          <a:ln w="76200" cap="flat" cmpd="dbl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291875" y="542525"/>
            <a:ext cx="4212900" cy="3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Forks and Clones</a:t>
            </a:r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291950" y="1037353"/>
            <a:ext cx="3978000" cy="4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A fork is like a branch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But we tend to use it for starting something new but using an existing project as a base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We would clone a repository if we wanted several people to work on the source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	One person creates the repository and others clone it.</a:t>
            </a: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1143000" y="132883"/>
            <a:ext cx="77661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EBD1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762375" y="492000"/>
            <a:ext cx="8223300" cy="48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It is important to remember that code must be committed by you</a:t>
            </a:r>
            <a:endParaRPr dirty="0"/>
          </a:p>
          <a:p>
            <a:pPr marL="857250" marR="0" lvl="1" indent="-463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You are working on your local machine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You must decide when it is appropriate to do so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GB" sz="32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Fixed a bug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GB" dirty="0"/>
              <a:t>Added a feature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GB" dirty="0"/>
              <a:t>Enough coding that you wouldn’t want to lose</a:t>
            </a:r>
            <a:endParaRPr dirty="0"/>
          </a:p>
          <a:p>
            <a:pPr marL="8572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0" i="0" u="none" dirty="0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1143000" y="1992312"/>
            <a:ext cx="7766100" cy="14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3300" cy="4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175"/>
            <a:ext cx="9144001" cy="69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1066425" y="187581"/>
            <a:ext cx="77661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rgbClr val="EBD1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526025" y="1856537"/>
            <a:ext cx="82233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Any change could result in project failure!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Visual Studio produces managed code</a:t>
            </a:r>
            <a:endParaRPr/>
          </a:p>
          <a:p>
            <a:pPr marL="857250" marR="0" lvl="1" indent="-463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When using visual front end etc.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Changing managed code manually can mess the project up!</a:t>
            </a:r>
            <a:endParaRPr/>
          </a:p>
          <a:p>
            <a:pPr marL="857250" marR="0" lvl="1" indent="-463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Oh I wish I had a previous version to go back to!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Well you should have!</a:t>
            </a:r>
            <a:endParaRPr sz="3200" b="0" i="0" u="non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1430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189"/>
              </a:buClr>
              <a:buFont typeface="Arial"/>
              <a:buNone/>
            </a:pPr>
            <a:r>
              <a:rPr lang="en-US" sz="4400" b="0" i="0" u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14412" y="77787"/>
            <a:ext cx="7769225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73112" y="863600"/>
            <a:ext cx="8226425" cy="501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6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way of managing source code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Keep code safely backed up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Allows backtracking if something goes wrong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hugely important; when bugs occur, we need to know what code change introduced the bug, and if necessary, back out the change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Allows teams to work on the same code</a:t>
            </a:r>
            <a:endParaRPr sz="240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Handles conflicts</a:t>
            </a:r>
            <a:endParaRPr sz="2400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400"/>
              <a:buFont typeface="Arial"/>
              <a:buChar char="○"/>
            </a:pPr>
            <a:r>
              <a:rPr lang="en-US" sz="24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Store a log message with each modification to each source file stating who modified the file, and what the purpose of the modification is.</a:t>
            </a:r>
            <a:endParaRPr sz="240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008062" y="26987"/>
            <a:ext cx="776922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92162" y="1092200"/>
            <a:ext cx="8226425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000"/>
              <a:buFont typeface="Arial"/>
              <a:buChar char="●"/>
            </a:pPr>
            <a:r>
              <a:rPr lang="en-US" sz="3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There is a central repository which stores all of the versions of every file in the project. </a:t>
            </a:r>
            <a:endParaRPr sz="3000"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000"/>
              <a:buFont typeface="Arial"/>
              <a:buChar char="○"/>
            </a:pPr>
            <a:r>
              <a:rPr lang="en-US" sz="3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This is essentially a database of file revisions. </a:t>
            </a:r>
            <a:endParaRPr sz="3000"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000"/>
              <a:buFont typeface="Arial"/>
              <a:buChar char="○"/>
            </a:pPr>
            <a:r>
              <a:rPr lang="en-US" sz="3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Typically, the central repository is located on a server reachable from the network</a:t>
            </a:r>
            <a:endParaRPr sz="3000"/>
          </a:p>
          <a:p>
            <a: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000"/>
              <a:buFont typeface="Arial"/>
              <a:buChar char="○"/>
            </a:pPr>
            <a:r>
              <a:rPr lang="en-US" sz="30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this allows all of the developers to access it regardless of where they are located.</a:t>
            </a:r>
            <a:endParaRPr sz="3000"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54"/>
            </a:gs>
            <a:gs pos="50000">
              <a:srgbClr val="00007A"/>
            </a:gs>
            <a:gs pos="100000">
              <a:srgbClr val="000054"/>
            </a:gs>
          </a:gsLst>
          <a:lin ang="5400000" scaled="0"/>
        </a:gra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089025" y="1944687"/>
            <a:ext cx="7767637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/>
              <a:t>Version Control Demo Video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31850" y="4902060"/>
            <a:ext cx="82248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Version Control Demonstration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Video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YouTube Version</a:t>
            </a:r>
            <a:endParaRPr sz="2400">
              <a:solidFill>
                <a:srgbClr val="000000"/>
              </a:solidFill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0725" y="-423862"/>
            <a:ext cx="7767637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Version Control Tools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863600" y="906462"/>
            <a:ext cx="8224837" cy="571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There are many systems for handling  distributed version control systems (DVCS)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Microsoft offer </a:t>
            </a:r>
            <a:r>
              <a:rPr lang="en-US"/>
              <a:t>Team Foundation</a:t>
            </a: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(SourceSafe is discountinued)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2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most popular is Git</a:t>
            </a:r>
            <a:endParaRPr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800"/>
              <a:buFont typeface="Arial"/>
              <a:buChar char="○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We are going to use Git because it is cross platform</a:t>
            </a:r>
            <a:endParaRPr sz="2800" b="0" i="0" u="none" strike="noStrike" cap="non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You can use whatever system you like</a:t>
            </a:r>
            <a:endParaRPr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800"/>
              <a:buFont typeface="Arial"/>
              <a:buChar char="●"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BitBucket is a service which stores Git repositories</a:t>
            </a:r>
            <a:endParaRPr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800"/>
              <a:buFont typeface="Arial"/>
              <a:buChar char="○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We are going to use BitBucket</a:t>
            </a:r>
            <a:endParaRPr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800"/>
              <a:buFont typeface="Arial"/>
              <a:buChar char="○"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An alternative would have been GitHub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1160462" y="315912"/>
            <a:ext cx="7767637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Tools Continued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63600" y="1604962"/>
            <a:ext cx="8224837" cy="464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We could install Git itself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This gives command line access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/>
              <a:t>This is more complex but also more flexible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/>
              <a:t>We could</a:t>
            </a:r>
            <a:r>
              <a:rPr lang="en-US" sz="32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 use a visual front end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2800" b="0" i="0" u="none" strike="noStrike" cap="non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SourceTree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/>
              <a:t>there can be firewall issues in our labs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152525" y="315912"/>
            <a:ext cx="75596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rgbClr val="EBD189"/>
                </a:solidFill>
                <a:latin typeface="Arial"/>
                <a:ea typeface="Arial"/>
                <a:cs typeface="Arial"/>
                <a:sym typeface="Arial"/>
              </a:rPr>
              <a:t>Our View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936625" y="1604962"/>
            <a:ext cx="7745412" cy="4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3200"/>
              <a:buFont typeface="Arial"/>
              <a:buChar char="●"/>
            </a:pPr>
            <a:r>
              <a:rPr lang="en-US" sz="32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We will be approaching Version Control via</a:t>
            </a:r>
            <a:endParaRPr dirty="0"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800"/>
              <a:buFont typeface="Arial"/>
              <a:buChar char="○"/>
            </a:pPr>
            <a:r>
              <a:rPr lang="en-US" sz="28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repository view online</a:t>
            </a:r>
            <a:endParaRPr dirty="0"/>
          </a:p>
          <a:p>
            <a: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400"/>
              <a:buFont typeface="Arial"/>
              <a:buChar char="○"/>
            </a:pPr>
            <a:r>
              <a:rPr lang="en-US" sz="2400" b="0" i="0" u="none" strike="noStrike" cap="none" dirty="0" err="1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BitBucket</a:t>
            </a:r>
            <a:endParaRPr dirty="0"/>
          </a:p>
          <a:p>
            <a: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400"/>
              <a:buFont typeface="Arial"/>
              <a:buChar char="○"/>
            </a:pPr>
            <a:r>
              <a:rPr lang="en-US" sz="24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You will have to create an account</a:t>
            </a:r>
            <a:endParaRPr dirty="0"/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EAEA"/>
              </a:buClr>
              <a:buSzPts val="2800"/>
              <a:buFont typeface="Arial"/>
              <a:buChar char="○"/>
            </a:pPr>
            <a:r>
              <a:rPr lang="en-US" sz="2800" b="0" i="0" u="none" strike="noStrike" cap="none" dirty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The local view on our own machine</a:t>
            </a:r>
          </a:p>
          <a:p>
            <a:pPr lvl="4" indent="-406400">
              <a:spcBef>
                <a:spcPts val="0"/>
              </a:spcBef>
              <a:buClr>
                <a:srgbClr val="EAEAEA"/>
              </a:buClr>
              <a:buSzPts val="2800"/>
              <a:buFont typeface="Arial"/>
              <a:buChar char="○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GitBash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line</a:t>
            </a:r>
          </a:p>
          <a:p>
            <a:pPr lvl="4" indent="-406400">
              <a:spcBef>
                <a:spcPts val="0"/>
              </a:spcBef>
              <a:buClr>
                <a:srgbClr val="EAEAEA"/>
              </a:buClr>
              <a:buSzPts val="2800"/>
              <a:buFont typeface="Arial"/>
              <a:buChar char="○"/>
            </a:pPr>
            <a:r>
              <a:rPr lang="en-GB" dirty="0"/>
              <a:t>SourceTree</a:t>
            </a:r>
            <a:endParaRPr dirty="0"/>
          </a:p>
          <a:p>
            <a:pPr marL="914400" marR="0" lvl="0" indent="-914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325" y="577850"/>
            <a:ext cx="9144000" cy="550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698</Words>
  <Application>Microsoft Macintosh PowerPoint</Application>
  <PresentationFormat>On-screen Show (4:3)</PresentationFormat>
  <Paragraphs>123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 Narrow</vt:lpstr>
      <vt:lpstr>Times New Roman</vt:lpstr>
      <vt:lpstr>Arial</vt:lpstr>
      <vt:lpstr>Office Theme</vt:lpstr>
      <vt:lpstr>Advanced Software Engineering  Dr Duncan Mullier 2020  </vt:lpstr>
      <vt:lpstr>PowerPoint Presentation</vt:lpstr>
      <vt:lpstr>Version Control</vt:lpstr>
      <vt:lpstr>Concepts</vt:lpstr>
      <vt:lpstr>Version Control Demo Video </vt:lpstr>
      <vt:lpstr>Version Control Tools</vt:lpstr>
      <vt:lpstr>Tools Continued</vt:lpstr>
      <vt:lpstr>Our View</vt:lpstr>
      <vt:lpstr>PowerPoint Presentation</vt:lpstr>
      <vt:lpstr>PowerPoint Presentation</vt:lpstr>
      <vt:lpstr>Tracking our project</vt:lpstr>
      <vt:lpstr>What to commit</vt:lpstr>
      <vt:lpstr>How to commit</vt:lpstr>
      <vt:lpstr>Git Branches</vt:lpstr>
      <vt:lpstr>Git Forks and Clones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Engineering  Dr Duncan Mullier 2020  </dc:title>
  <cp:lastModifiedBy>nkc33945@gmail.com</cp:lastModifiedBy>
  <cp:revision>2</cp:revision>
  <dcterms:modified xsi:type="dcterms:W3CDTF">2022-11-10T04:36:32Z</dcterms:modified>
</cp:coreProperties>
</file>