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620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n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40" name="Google Shape;140;p25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41" name="Google Shape;141;p25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42" name="Google Shape;142;p25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43" name="Google Shape;14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4" name="Google Shape;1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50" name="Google Shape;150;p27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51" name="Google Shape;151;p27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52" name="Google Shape;152;p27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53" name="Google Shape;15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60" name="Google Shape;160;p29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61" name="Google Shape;161;p29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62" name="Google Shape;162;p29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63" name="Google Shape;1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4" name="Google Shape;1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70" name="Google Shape;170;p3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71" name="Google Shape;171;p3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72" name="Google Shape;172;p31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73" name="Google Shape;17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4" name="Google Shape;1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ToString() has not come from the interface, it is automatically inherited because it is in Object from which every class inherits.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82" name="Google Shape;182;p3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83" name="Google Shape;183;p33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84" name="Google Shape;184;p33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85" name="Google Shape;18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6" name="Google Shape;1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97" name="Google Shape;197;p35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98" name="Google Shape;198;p35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99" name="Google Shape;199;p35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200" name="Google Shape;2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1" name="Google Shape;20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10" name="Google Shape;210;p37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211" name="Google Shape;211;p37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212" name="Google Shape;212;p37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213" name="Google Shape;21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4" name="Google Shape;2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222" name="Google Shape;222;p39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223" name="Google Shape;223;p39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224" name="Google Shape;224;p39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225" name="Google Shape;22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6" name="Google Shape;22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54" name="Google Shape;54;p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55" name="Google Shape;55;p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56" name="Google Shape;56;p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57" name="Google Shape;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64" name="Google Shape;64;p10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65" name="Google Shape;65;p10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66" name="Google Shape;66;p10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67" name="Google Shape;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8" name="Google Shape;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74" name="Google Shape;74;p1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75" name="Google Shape;75;p13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76" name="Google Shape;76;p13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77" name="Google Shape;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84" name="Google Shape;84;p15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85" name="Google Shape;85;p15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86" name="Google Shape;86;p15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87" name="Google Shape;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8" name="Google Shape;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94" name="Google Shape;94;p17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95" name="Google Shape;95;p17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96" name="Google Shape;96;p17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97" name="Google Shape;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8" name="Google Shape;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Java does not need the override keyword.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04" name="Google Shape;104;p19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05" name="Google Shape;105;p19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06" name="Google Shape;106;p19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07" name="Google Shape;10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8" name="Google Shape;1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17" name="Google Shape;117;p2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18" name="Google Shape;118;p2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19" name="Google Shape;119;p21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20" name="Google Shape;12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1" name="Google Shape;1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130" name="Google Shape;130;p2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31" name="Google Shape;131;p23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32" name="Google Shape;132;p23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/>
          </a:p>
        </p:txBody>
      </p:sp>
      <p:sp>
        <p:nvSpPr>
          <p:cNvPr id="133" name="Google Shape;13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4" name="Google Shape;1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-11112" y="1836737"/>
            <a:ext cx="2268537" cy="2709862"/>
          </a:xfrm>
          <a:custGeom>
            <a:rect b="b" l="l" r="r" t="t"/>
            <a:pathLst>
              <a:path extrusionOk="0" h="1707" w="1429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7950" y="15875"/>
            <a:ext cx="838200" cy="787400"/>
          </a:xfrm>
          <a:custGeom>
            <a:rect b="b" l="l" r="r" t="t"/>
            <a:pathLst>
              <a:path extrusionOk="0" h="496" w="528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192212" y="354012"/>
            <a:ext cx="2266950" cy="2270125"/>
          </a:xfrm>
          <a:custGeom>
            <a:rect b="b" l="l" r="r" t="t"/>
            <a:pathLst>
              <a:path extrusionOk="0" h="2313" w="2312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2532062" y="1270000"/>
            <a:ext cx="3670300" cy="3671887"/>
          </a:xfrm>
          <a:custGeom>
            <a:rect b="b" l="l" r="r" t="t"/>
            <a:pathLst>
              <a:path extrusionOk="0" h="2313" w="2312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175" y="4797425"/>
            <a:ext cx="3417887" cy="2097087"/>
          </a:xfrm>
          <a:custGeom>
            <a:rect b="b" l="l" r="r" t="t"/>
            <a:pathLst>
              <a:path extrusionOk="0" h="1321" w="2153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494212" y="4425950"/>
            <a:ext cx="2263775" cy="2263775"/>
          </a:xfrm>
          <a:custGeom>
            <a:rect b="b" l="l" r="r" t="t"/>
            <a:pathLst>
              <a:path extrusionOk="0" h="2313" w="2312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5646737" y="487362"/>
            <a:ext cx="2928937" cy="2930525"/>
          </a:xfrm>
          <a:custGeom>
            <a:rect b="b" l="l" r="r" t="t"/>
            <a:pathLst>
              <a:path extrusionOk="0" h="2313" w="2312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7146925" y="2555875"/>
            <a:ext cx="2008187" cy="3997325"/>
          </a:xfrm>
          <a:custGeom>
            <a:rect b="b" l="l" r="r" t="t"/>
            <a:pathLst>
              <a:path extrusionOk="0" h="2518" w="1265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rot="-5400000">
            <a:off x="3974306" y="-850106"/>
            <a:ext cx="1722437" cy="3429000"/>
          </a:xfrm>
          <a:custGeom>
            <a:rect b="b" l="l" r="r" t="t"/>
            <a:pathLst>
              <a:path extrusionOk="0" h="2518" w="1265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 txBox="1"/>
          <p:nvPr>
            <p:ph type="title"/>
          </p:nvPr>
        </p:nvSpPr>
        <p:spPr>
          <a:xfrm>
            <a:off x="1143000" y="1993900"/>
            <a:ext cx="77692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70104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b="0" i="0" sz="1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" name="Google Shape;26;p1"/>
          <p:cNvSpPr txBox="1"/>
          <p:nvPr>
            <p:ph idx="1" type="body"/>
          </p:nvPr>
        </p:nvSpPr>
        <p:spPr>
          <a:xfrm>
            <a:off x="457200" y="1604962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-11112" y="1836737"/>
            <a:ext cx="2268537" cy="2709862"/>
          </a:xfrm>
          <a:custGeom>
            <a:rect b="b" l="l" r="r" t="t"/>
            <a:pathLst>
              <a:path extrusionOk="0" h="1707" w="1429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07950" y="15875"/>
            <a:ext cx="838200" cy="787400"/>
          </a:xfrm>
          <a:custGeom>
            <a:rect b="b" l="l" r="r" t="t"/>
            <a:pathLst>
              <a:path extrusionOk="0" h="496" w="528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192212" y="354012"/>
            <a:ext cx="2266950" cy="2270125"/>
          </a:xfrm>
          <a:custGeom>
            <a:rect b="b" l="l" r="r" t="t"/>
            <a:pathLst>
              <a:path extrusionOk="0" h="2313" w="2312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532062" y="1270000"/>
            <a:ext cx="3670300" cy="3671887"/>
          </a:xfrm>
          <a:custGeom>
            <a:rect b="b" l="l" r="r" t="t"/>
            <a:pathLst>
              <a:path extrusionOk="0" h="2313" w="2312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3175" y="4797425"/>
            <a:ext cx="3417887" cy="2097087"/>
          </a:xfrm>
          <a:custGeom>
            <a:rect b="b" l="l" r="r" t="t"/>
            <a:pathLst>
              <a:path extrusionOk="0" h="1321" w="2153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4494212" y="4425950"/>
            <a:ext cx="2263775" cy="2263775"/>
          </a:xfrm>
          <a:custGeom>
            <a:rect b="b" l="l" r="r" t="t"/>
            <a:pathLst>
              <a:path extrusionOk="0" h="2313" w="2312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646737" y="487362"/>
            <a:ext cx="2928937" cy="2930525"/>
          </a:xfrm>
          <a:custGeom>
            <a:rect b="b" l="l" r="r" t="t"/>
            <a:pathLst>
              <a:path extrusionOk="0" h="2313" w="2312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7146925" y="2555875"/>
            <a:ext cx="2008187" cy="3997325"/>
          </a:xfrm>
          <a:custGeom>
            <a:rect b="b" l="l" r="r" t="t"/>
            <a:pathLst>
              <a:path extrusionOk="0" h="2518" w="1265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" name="Google Shape;3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"/>
          <p:cNvSpPr txBox="1"/>
          <p:nvPr>
            <p:ph type="title"/>
          </p:nvPr>
        </p:nvSpPr>
        <p:spPr>
          <a:xfrm>
            <a:off x="1066800" y="12700"/>
            <a:ext cx="77692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1066800" y="1676400"/>
            <a:ext cx="7769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0" type="dt"/>
          </p:nvPr>
        </p:nvSpPr>
        <p:spPr>
          <a:xfrm>
            <a:off x="1066800" y="6321425"/>
            <a:ext cx="1901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>
            <a:off x="3505200" y="6321425"/>
            <a:ext cx="289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6934200" y="6321425"/>
            <a:ext cx="1901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  <a:defRPr b="0" i="0" sz="2400" u="none" cap="none" strike="noStrik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4294967295" type="title"/>
          </p:nvPr>
        </p:nvSpPr>
        <p:spPr>
          <a:xfrm>
            <a:off x="11430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4400">
                <a:solidFill>
                  <a:srgbClr val="EBD189"/>
                </a:solidFill>
              </a:rPr>
              <a:t>dvanced Software Engineering</a:t>
            </a:r>
            <a:endParaRPr sz="4400">
              <a:solidFill>
                <a:srgbClr val="EBD1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lang="en-US" sz="3000">
                <a:solidFill>
                  <a:srgbClr val="EBD189"/>
                </a:solidFill>
              </a:rPr>
              <a:t>Dr Duncan Mullier</a:t>
            </a:r>
            <a:endParaRPr sz="3000">
              <a:solidFill>
                <a:srgbClr val="EBD189"/>
              </a:solidFill>
            </a:endParaRPr>
          </a:p>
        </p:txBody>
      </p:sp>
      <p:sp>
        <p:nvSpPr>
          <p:cNvPr id="51" name="Google Shape;51;p6"/>
          <p:cNvSpPr txBox="1"/>
          <p:nvPr>
            <p:ph idx="4294967295" type="subTitle"/>
          </p:nvPr>
        </p:nvSpPr>
        <p:spPr>
          <a:xfrm>
            <a:off x="2133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Interfaces and Abstract Classes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Declaring and Using Interfaces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Interfaces are defined using keyword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Use inheritance notation to specify a class implements an interface (</a:t>
            </a:r>
            <a:r>
              <a:rPr b="0" i="1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1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InterfaceName</a:t>
            </a: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Classes may </a:t>
            </a:r>
            <a:r>
              <a:rPr b="1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</a:t>
            </a: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more </a:t>
            </a:r>
            <a:r>
              <a:rPr lang="en-US" sz="2800">
                <a:solidFill>
                  <a:srgbClr val="EAEAEA"/>
                </a:solidFill>
              </a:rPr>
              <a:t>than</a:t>
            </a: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one interface (a comma separated list of interfaces)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Classes that </a:t>
            </a:r>
            <a:r>
              <a:rPr b="1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</a:t>
            </a: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an interface, must provide </a:t>
            </a:r>
            <a:r>
              <a:rPr b="1" i="1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implementations</a:t>
            </a: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for every method and property in the interface definition.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4294967295" type="title"/>
          </p:nvPr>
        </p:nvSpPr>
        <p:spPr>
          <a:xfrm>
            <a:off x="1066800" y="134937"/>
            <a:ext cx="7772400" cy="13128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Plusses and minuses of ‘Interfaces’ and abstract classes</a:t>
            </a:r>
            <a:endParaRPr/>
          </a:p>
        </p:txBody>
      </p:sp>
      <p:sp>
        <p:nvSpPr>
          <p:cNvPr id="157" name="Google Shape;157;p16"/>
          <p:cNvSpPr txBox="1"/>
          <p:nvPr>
            <p:ph idx="4294967295" type="body"/>
          </p:nvPr>
        </p:nvSpPr>
        <p:spPr>
          <a:xfrm>
            <a:off x="1066800" y="1676400"/>
            <a:ext cx="77724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Good for polymorphism (so are abstract classes) –ensure polymorphic methods and properties are present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Slow  - virtual methods use ‘run time dynamic  binding’.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idx="4294967295"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Interfaces example</a:t>
            </a:r>
            <a:endParaRPr/>
          </a:p>
        </p:txBody>
      </p:sp>
      <p:sp>
        <p:nvSpPr>
          <p:cNvPr id="167" name="Google Shape;167;p17"/>
          <p:cNvSpPr txBox="1"/>
          <p:nvPr>
            <p:ph idx="4294967295" type="body"/>
          </p:nvPr>
        </p:nvSpPr>
        <p:spPr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Courier New"/>
              <a:buNone/>
            </a:pPr>
            <a:r>
              <a:rPr b="0" i="0" lang="en-US" sz="2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interface Shapes   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AEAEA"/>
              </a:buClr>
              <a:buFont typeface="Courier New"/>
              <a:buNone/>
            </a:pPr>
            <a:r>
              <a:rPr b="0" i="0" lang="en-US" sz="2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SetPosition(int x, int y);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AEAEA"/>
              </a:buClr>
              <a:buFont typeface="Courier New"/>
              <a:buNone/>
            </a:pPr>
            <a:r>
              <a:rPr b="0" i="0" lang="en-US" sz="2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Draw(Graphics g, Pen myPen);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AEAEA"/>
              </a:buClr>
              <a:buFont typeface="Courier New"/>
              <a:buNone/>
            </a:pPr>
            <a:r>
              <a:rPr b="0" i="0" lang="en-US" sz="2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ToString();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AEAEA"/>
              </a:buClr>
              <a:buFont typeface="Courier New"/>
              <a:buNone/>
            </a:pPr>
            <a:r>
              <a:rPr b="0" i="0" lang="en-US" sz="2400" u="none" cap="none" strike="noStrike">
                <a:solidFill>
                  <a:srgbClr val="EAEAEA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No need for virtual, abstract or any other keyword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idx="4294967295"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Interfaces example</a:t>
            </a:r>
            <a:endParaRPr/>
          </a:p>
        </p:txBody>
      </p:sp>
      <p:sp>
        <p:nvSpPr>
          <p:cNvPr id="177" name="Google Shape;177;p18"/>
          <p:cNvSpPr txBox="1"/>
          <p:nvPr>
            <p:ph idx="4294967295" type="body"/>
          </p:nvPr>
        </p:nvSpPr>
        <p:spPr>
          <a:xfrm>
            <a:off x="1066800" y="1676400"/>
            <a:ext cx="7772400" cy="463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public class Circle : Shapes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private int x, y;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private const int size = 20;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public void SetPosition(int x, int y)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this.x = x;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this.y = y;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public void Draw(Graphics g,Pen myPen){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g.DrawEllipse(myPen,x-size,y-size,size*2,size*2);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public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string ToString()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return "Circle class, x, y, size =  " +  x + " " + y;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}...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724525" y="2205037"/>
            <a:ext cx="2663825" cy="9175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 need to ‘override’ methods in an interface</a:t>
            </a:r>
            <a:endParaRPr/>
          </a:p>
        </p:txBody>
      </p:sp>
      <p:cxnSp>
        <p:nvCxnSpPr>
          <p:cNvPr id="179" name="Google Shape;179;p18"/>
          <p:cNvCxnSpPr/>
          <p:nvPr/>
        </p:nvCxnSpPr>
        <p:spPr>
          <a:xfrm flipH="1">
            <a:off x="2913062" y="2924175"/>
            <a:ext cx="2454275" cy="720725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idx="4294967295"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Drawing on Components</a:t>
            </a:r>
            <a:endParaRPr/>
          </a:p>
        </p:txBody>
      </p:sp>
      <p:sp>
        <p:nvSpPr>
          <p:cNvPr id="189" name="Google Shape;189;p19"/>
          <p:cNvSpPr txBox="1"/>
          <p:nvPr>
            <p:ph idx="4294967295" type="body"/>
          </p:nvPr>
        </p:nvSpPr>
        <p:spPr>
          <a:xfrm>
            <a:off x="468312" y="2852737"/>
            <a:ext cx="8229600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public void Draw( Graphics g , Pen myPen){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g.DrawEllipse(myPen,x-size,y-size,size*2,size*2);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2843212" y="1916112"/>
            <a:ext cx="53292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Need a Pen object and a Graphics object</a:t>
            </a:r>
            <a:endParaRPr/>
          </a:p>
        </p:txBody>
      </p:sp>
      <p:cxnSp>
        <p:nvCxnSpPr>
          <p:cNvPr id="191" name="Google Shape;191;p19"/>
          <p:cNvCxnSpPr/>
          <p:nvPr/>
        </p:nvCxnSpPr>
        <p:spPr>
          <a:xfrm>
            <a:off x="4140200" y="2349500"/>
            <a:ext cx="719137" cy="358775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92" name="Google Shape;192;p19"/>
          <p:cNvSpPr txBox="1"/>
          <p:nvPr/>
        </p:nvSpPr>
        <p:spPr>
          <a:xfrm>
            <a:off x="250825" y="5157787"/>
            <a:ext cx="3382962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Study the example code AbstractExample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4572000" y="5229225"/>
            <a:ext cx="3744912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Other parameters are x and y position, and the horizontal and vertical size of the Circle</a:t>
            </a:r>
            <a:endParaRPr/>
          </a:p>
        </p:txBody>
      </p:sp>
      <p:cxnSp>
        <p:nvCxnSpPr>
          <p:cNvPr id="194" name="Google Shape;194;p19"/>
          <p:cNvCxnSpPr/>
          <p:nvPr/>
        </p:nvCxnSpPr>
        <p:spPr>
          <a:xfrm flipH="1" rot="10800000">
            <a:off x="5651500" y="4002087"/>
            <a:ext cx="215900" cy="869950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268412"/>
            <a:ext cx="5419725" cy="52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395287" y="404812"/>
            <a:ext cx="792162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AbstractExample uses a Panel object (panel1) on which to draw</a:t>
            </a:r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 flipH="1">
            <a:off x="3344862" y="836612"/>
            <a:ext cx="942975" cy="2592387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06" name="Google Shape;206;p20"/>
          <p:cNvSpPr txBox="1"/>
          <p:nvPr/>
        </p:nvSpPr>
        <p:spPr>
          <a:xfrm>
            <a:off x="6443662" y="1484312"/>
            <a:ext cx="2089150" cy="3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Abstract example contains an array of Shape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Each shape object can be either Circle or Rectangle – both derived from Shape interface – both have same methods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1258887" y="5516562"/>
            <a:ext cx="6451600" cy="642937"/>
          </a:xfrm>
          <a:prstGeom prst="rect">
            <a:avLst/>
          </a:prstGeom>
          <a:solidFill>
            <a:srgbClr val="00007A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Shapes[] s = new Shapes[100];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// An array of references to 'interface' Shapes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/>
        </p:nvSpPr>
        <p:spPr>
          <a:xfrm>
            <a:off x="323850" y="1557337"/>
            <a:ext cx="7775575" cy="283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private void panel1_Paint(object sender, PaintEventArgs e)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Graphics g = e.Graphics;  // Get the graphics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Pen myPen = new System.Drawing.Pen(System.Drawing.Color.Black);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// Use pen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for (i = 0; i &lt; icount; i++)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    s[i].Draw(g, myPen);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myPen.Dispose();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4211637" y="4076700"/>
            <a:ext cx="2808287" cy="6429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Call to polymorphic method Draw</a:t>
            </a:r>
            <a:endParaRPr/>
          </a:p>
        </p:txBody>
      </p:sp>
      <p:cxnSp>
        <p:nvCxnSpPr>
          <p:cNvPr id="218" name="Google Shape;218;p21"/>
          <p:cNvCxnSpPr/>
          <p:nvPr/>
        </p:nvCxnSpPr>
        <p:spPr>
          <a:xfrm rot="10800000">
            <a:off x="2265362" y="3570287"/>
            <a:ext cx="1662112" cy="654050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19" name="Google Shape;219;p21"/>
          <p:cNvSpPr txBox="1"/>
          <p:nvPr/>
        </p:nvSpPr>
        <p:spPr>
          <a:xfrm>
            <a:off x="2195512" y="260350"/>
            <a:ext cx="4464050" cy="9175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Event handler – for the Paint event – called after resize, after the panel has been obscured etc etc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395287" y="87312"/>
            <a:ext cx="8424862" cy="612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private void panel1_MouseClick(object sender, MouseEventArgs e)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int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x = e.X;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y = e.Y;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if (circleButton.Checked)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    s[icount] = new Circle();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    s[icount] = new Rectangle();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s[icount].SetPosition(x,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icount++;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label1.Text = icount.ToString();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panel1.Refresh();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4000500" y="836612"/>
            <a:ext cx="4505325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MouseEventArgs object e contains mouse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coordinates</a:t>
            </a:r>
            <a:endParaRPr/>
          </a:p>
        </p:txBody>
      </p:sp>
      <p:cxnSp>
        <p:nvCxnSpPr>
          <p:cNvPr id="230" name="Google Shape;230;p22"/>
          <p:cNvCxnSpPr/>
          <p:nvPr/>
        </p:nvCxnSpPr>
        <p:spPr>
          <a:xfrm flipH="1">
            <a:off x="2120900" y="1052512"/>
            <a:ext cx="1517650" cy="215900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1" name="Google Shape;231;p22"/>
          <p:cNvCxnSpPr/>
          <p:nvPr/>
        </p:nvCxnSpPr>
        <p:spPr>
          <a:xfrm flipH="1" rot="10800000">
            <a:off x="6443662" y="473075"/>
            <a:ext cx="576262" cy="366712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32" name="Google Shape;232;p22"/>
          <p:cNvSpPr txBox="1"/>
          <p:nvPr/>
        </p:nvSpPr>
        <p:spPr>
          <a:xfrm>
            <a:off x="5008562" y="2133600"/>
            <a:ext cx="3908425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Add a circle, or a rectangle,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Depending on status of radio buttons</a:t>
            </a:r>
            <a:endParaRPr/>
          </a:p>
        </p:txBody>
      </p:sp>
      <p:cxnSp>
        <p:nvCxnSpPr>
          <p:cNvPr id="233" name="Google Shape;233;p22"/>
          <p:cNvCxnSpPr/>
          <p:nvPr/>
        </p:nvCxnSpPr>
        <p:spPr>
          <a:xfrm rot="10800000">
            <a:off x="4064000" y="2201862"/>
            <a:ext cx="727075" cy="222250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4" name="Google Shape;234;p22"/>
          <p:cNvCxnSpPr/>
          <p:nvPr/>
        </p:nvCxnSpPr>
        <p:spPr>
          <a:xfrm flipH="1">
            <a:off x="4497387" y="2852737"/>
            <a:ext cx="438150" cy="360362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35" name="Google Shape;235;p22"/>
          <p:cNvSpPr txBox="1"/>
          <p:nvPr/>
        </p:nvSpPr>
        <p:spPr>
          <a:xfrm>
            <a:off x="4716462" y="3860800"/>
            <a:ext cx="3103562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Set position of shape using polymorphic method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SetPosition</a:t>
            </a:r>
            <a:endParaRPr/>
          </a:p>
        </p:txBody>
      </p:sp>
      <p:cxnSp>
        <p:nvCxnSpPr>
          <p:cNvPr id="236" name="Google Shape;236;p22"/>
          <p:cNvCxnSpPr/>
          <p:nvPr/>
        </p:nvCxnSpPr>
        <p:spPr>
          <a:xfrm rot="10800000">
            <a:off x="3992562" y="3857625"/>
            <a:ext cx="438150" cy="150812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7" name="Google Shape;237;p22"/>
          <p:cNvCxnSpPr/>
          <p:nvPr/>
        </p:nvCxnSpPr>
        <p:spPr>
          <a:xfrm rot="10800000">
            <a:off x="2913062" y="4865687"/>
            <a:ext cx="1014412" cy="1230312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38" name="Google Shape;238;p22"/>
          <p:cNvSpPr txBox="1"/>
          <p:nvPr/>
        </p:nvSpPr>
        <p:spPr>
          <a:xfrm>
            <a:off x="3995737" y="5876925"/>
            <a:ext cx="1584325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Force a repaint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idx="4294967295"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61" name="Google Shape;61;p7"/>
          <p:cNvSpPr txBox="1"/>
          <p:nvPr>
            <p:ph idx="4294967295" type="body"/>
          </p:nvPr>
        </p:nvSpPr>
        <p:spPr>
          <a:xfrm>
            <a:off x="457200" y="17002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– a ‘template’ for all inherited classes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 classes</a:t>
            </a: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– some methods need to be ‘filled in’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Use of Interfaces and Abstract classes in polymorphism.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4294967295"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Abstract classes and methods</a:t>
            </a:r>
            <a:endParaRPr/>
          </a:p>
        </p:txBody>
      </p:sp>
      <p:sp>
        <p:nvSpPr>
          <p:cNvPr id="71" name="Google Shape;71;p8"/>
          <p:cNvSpPr txBox="1"/>
          <p:nvPr>
            <p:ph idx="4294967295" type="body"/>
          </p:nvPr>
        </p:nvSpPr>
        <p:spPr>
          <a:xfrm>
            <a:off x="1042987" y="1412875"/>
            <a:ext cx="7772400" cy="616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base classes – can’t be instantiated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Concrete</a:t>
            </a: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subclasses – can be instantiated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Abstract classes describe generalities: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i="1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Food or Shape</a:t>
            </a: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could be abstract classes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Methods can be abstract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Derived classes must add these methods, before compilation is possible.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/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Abstract Classes and Methods</a:t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82575" lvl="1" marL="739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6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Can contain abstract methods and/or abstract properties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900"/>
              </a:buClr>
              <a:buSzPts val="1440"/>
              <a:buFont typeface="Noto Symbol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Have no implementation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900"/>
              </a:buClr>
              <a:buSzPts val="1440"/>
              <a:buFont typeface="Noto Symbol"/>
              <a:buChar char="✹"/>
            </a:pPr>
            <a:r>
              <a:rPr b="0" i="0" lang="en-US" sz="24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Derived classes must override inherited abstract methods and properties to enable instantiation.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/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Abstract Classes and Methods</a:t>
            </a:r>
            <a:endParaRPr/>
          </a:p>
        </p:txBody>
      </p:sp>
      <p:sp>
        <p:nvSpPr>
          <p:cNvPr id="91" name="Google Shape;91;p10"/>
          <p:cNvSpPr txBox="1"/>
          <p:nvPr/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Abstract classes are used to provide appropriate base classes from which other classes may inherit (concrete classes)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Abstract base classes are too generic to define real objects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To define an abstract class, use keyword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in the declaration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To declare a method or property abstract, use keyword </a:t>
            </a:r>
            <a:r>
              <a:rPr b="1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in the declaration; abstract methods and properties have no implementation.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Abstract Classes and Methods</a:t>
            </a:r>
            <a:endParaRPr/>
          </a:p>
        </p:txBody>
      </p:sp>
      <p:sp>
        <p:nvSpPr>
          <p:cNvPr id="101" name="Google Shape;101;p11"/>
          <p:cNvSpPr txBox="1"/>
          <p:nvPr/>
        </p:nvSpPr>
        <p:spPr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Concrete classes use the keyword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to provide implementations for all the abstract methods and properties of the base-class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Any class with an abstract method or property must be declared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240"/>
              <a:buFont typeface="Noto Symbol"/>
              <a:buChar char="✹"/>
            </a:pP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Even though abstract classes cannot be instantiated, we can use abstract class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b="0" i="0" lang="en-US" sz="2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to refer to instances of any concrete class derived from the abstract class.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/>
        </p:nvSpPr>
        <p:spPr>
          <a:xfrm>
            <a:off x="468312" y="404812"/>
            <a:ext cx="7848600" cy="640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public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class Food{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private string type;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private double quantity; // quantity in grams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abstract double GetCalories() ;  // implementation will differ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public void SetQuantity(double quantity)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// No need to override this method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this.quantity = quantity;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public double GetQuantity()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return quantity;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public void SetType(string type)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// and probably no need to override this 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this.type = type;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1" i="1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 override string ToString()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// A candidate for being overridden,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// but already exists in base class 'object'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return "Type of food is " + type + " of quantity "+quantity;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6156325" y="4149725"/>
            <a:ext cx="1439862" cy="91757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 candidate for being overridden</a:t>
            </a:r>
            <a:endParaRPr/>
          </a:p>
        </p:txBody>
      </p:sp>
      <p:cxnSp>
        <p:nvCxnSpPr>
          <p:cNvPr id="112" name="Google Shape;112;p12"/>
          <p:cNvCxnSpPr/>
          <p:nvPr/>
        </p:nvCxnSpPr>
        <p:spPr>
          <a:xfrm flipH="1">
            <a:off x="4856162" y="4652962"/>
            <a:ext cx="1158875" cy="360362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13" name="Google Shape;113;p12"/>
          <p:cNvSpPr txBox="1"/>
          <p:nvPr/>
        </p:nvSpPr>
        <p:spPr>
          <a:xfrm>
            <a:off x="5940425" y="2133600"/>
            <a:ext cx="2160587" cy="16192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If any method or property is abstract, the class must be abstract</a:t>
            </a:r>
            <a:endParaRPr/>
          </a:p>
        </p:txBody>
      </p:sp>
      <p:sp>
        <p:nvSpPr>
          <p:cNvPr id="114" name="Google Shape;114;p12"/>
          <p:cNvSpPr txBox="1"/>
          <p:nvPr/>
        </p:nvSpPr>
        <p:spPr>
          <a:xfrm>
            <a:off x="4211637" y="333375"/>
            <a:ext cx="3960812" cy="4603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Base class ‘food’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/>
        </p:nvSpPr>
        <p:spPr>
          <a:xfrm>
            <a:off x="468312" y="404812"/>
            <a:ext cx="6840537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Cheese : Food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public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double GetCalories(){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//4.4 calories per 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    return 4.4 * GetQuantity();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5435600" y="1700212"/>
            <a:ext cx="2879725" cy="6429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Concrete sub-class Cheese</a:t>
            </a:r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323850" y="4076700"/>
            <a:ext cx="85693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Cheese c = new Cheese();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c.SetQuantity(100.0);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c.SetType("Cheshire");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Console.WriteLine("Food type " + c + " Calorie content " + c.GetCalories());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4427537" y="2924175"/>
            <a:ext cx="3240087" cy="12017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Code for testing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Could have said: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C0000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Food c = new Cheese();</a:t>
            </a:r>
            <a:endParaRPr/>
          </a:p>
        </p:txBody>
      </p:sp>
      <p:cxnSp>
        <p:nvCxnSpPr>
          <p:cNvPr id="127" name="Google Shape;127;p13"/>
          <p:cNvCxnSpPr/>
          <p:nvPr/>
        </p:nvCxnSpPr>
        <p:spPr>
          <a:xfrm flipH="1">
            <a:off x="3128962" y="3357562"/>
            <a:ext cx="869950" cy="576262"/>
          </a:xfrm>
          <a:prstGeom prst="straightConnector1">
            <a:avLst/>
          </a:prstGeom>
          <a:noFill/>
          <a:ln cap="sq" cmpd="sng" w="9525">
            <a:solidFill>
              <a:srgbClr val="EAEAEA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/>
        </p:nvSpPr>
        <p:spPr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792162" y="1223962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Interfaces specify the public services (methods and properties) that classes must implement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Interfaces provide no code in the methods, unlike abstract classes which may provide some code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ymbol"/>
              <a:buChar char="✹"/>
            </a:pPr>
            <a:r>
              <a:rPr b="0" i="0" lang="en-US" sz="32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Interfaces are used to force different classes into a mold or template, related through the interface.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AEAEA"/>
              </a:buClr>
              <a:buFont typeface="Times New Roman"/>
              <a:buNone/>
            </a:pPr>
            <a:r>
              <a:t/>
            </a:r>
            <a:endParaRPr b="1" i="0" sz="32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