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8" r:id="rId1"/>
  </p:sldMasterIdLst>
  <p:notesMasterIdLst>
    <p:notesMasterId r:id="rId33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83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87" r:id="rId25"/>
    <p:sldId id="278" r:id="rId26"/>
    <p:sldId id="279" r:id="rId27"/>
    <p:sldId id="280" r:id="rId28"/>
    <p:sldId id="281" r:id="rId29"/>
    <p:sldId id="284" r:id="rId30"/>
    <p:sldId id="286" r:id="rId31"/>
    <p:sldId id="28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121" autoAdjust="0"/>
  </p:normalViewPr>
  <p:slideViewPr>
    <p:cSldViewPr snapToGrid="0">
      <p:cViewPr varScale="1">
        <p:scale>
          <a:sx n="71" d="100"/>
          <a:sy n="71" d="100"/>
        </p:scale>
        <p:origin x="26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4B9C4D-FB2E-416C-B543-41E5A97536D6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1F9B-98AA-475F-A1C7-6528FAC23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37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rket_economy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4BCEE-7B68-4AD7-B782-C5087AB8BD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69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Unknown Reason means I don’t know why Metis thought it could connect. Mention the WhatsApp weirdness.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1F9B-98AA-475F-A1C7-6528FAC2364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95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15% </a:t>
            </a:r>
            <a:r>
              <a:rPr lang="en-US" dirty="0" smtClean="0"/>
              <a:t>of the Alexa top 1000 are censored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1F9B-98AA-475F-A1C7-6528FAC2364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33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Mobile</a:t>
            </a:r>
            <a:r>
              <a:rPr lang="en-US" baseline="0" dirty="0" smtClean="0"/>
              <a:t> internet restrictions often to areas populated by ethnic or religious minorities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1F9B-98AA-475F-A1C7-6528FAC236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83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the one hand, Internet drives innovation, competition, trade, boosts China’s economy. On the other hand, threatens its political stability and ideological indoctrination.</a:t>
            </a:r>
          </a:p>
          <a:p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Open Door policy led China towards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Market economy"/>
              </a:rPr>
              <a:t>market economy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(economy driven by market forces instead of government regulation?)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opened up the market for foreign investors. 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dirty="0" smtClean="0"/>
              <a:t>30,000-50,000 police</a:t>
            </a:r>
            <a:r>
              <a:rPr lang="en-US" sz="1200" baseline="0" dirty="0" smtClean="0"/>
              <a:t> in Golden Shield.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1F9B-98AA-475F-A1C7-6528FAC236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44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that Google didn’t index sites it found were blocked? Then they left, now they might be going back?</a:t>
            </a:r>
          </a:p>
          <a:p>
            <a:r>
              <a:rPr lang="en-US" dirty="0" smtClean="0"/>
              <a:t>Reasons are economic (Baidu, Alibaba etc.  doing pretty well), political, moral, security related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1F9B-98AA-475F-A1C7-6528FAC236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231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30,000 to 50,000 internet police is a lot of internet police.</a:t>
            </a:r>
          </a:p>
          <a:p>
            <a:r>
              <a:rPr lang="en-US" dirty="0" smtClean="0"/>
              <a:t>Mention Meek getting blocked because it looked like an old version of Firefox, mention enumeration attacks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1F9B-98AA-475F-A1C7-6528FAC236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1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we aren’t sure if DNS poisoning happens in China, we just wouldn’t be able to spot it if it didn’t cause an error.</a:t>
            </a:r>
          </a:p>
          <a:p>
            <a:r>
              <a:rPr lang="en-US" dirty="0" smtClean="0"/>
              <a:t>HTTP hijacking happens in Iran</a:t>
            </a:r>
          </a:p>
          <a:p>
            <a:r>
              <a:rPr lang="en-US" dirty="0" smtClean="0"/>
              <a:t>We check for all of these in case a) China changes their strategy, b) so we can scale to other countries eventually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1F9B-98AA-475F-A1C7-6528FAC236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84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For top million domains, this means 100 billion reports</a:t>
            </a:r>
            <a:endParaRPr lang="en-US" sz="11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8F817-EC74-468B-9002-4BC6445DAF3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75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97% accurate,</a:t>
            </a:r>
            <a:r>
              <a:rPr lang="en-US" baseline="0" dirty="0" smtClean="0"/>
              <a:t> 3% falsies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1F9B-98AA-475F-A1C7-6528FAC2364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3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unknown reason sites were things Metis should be able to catch: TCP-IP error, and HTTP request failed.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8F817-EC74-468B-9002-4BC6445DAF3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51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C51D8-B16A-4FA2-8828-1AED05033F26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674-D0A3-415F-B20E-75FE85B9549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148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C51D8-B16A-4FA2-8828-1AED05033F26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674-D0A3-415F-B20E-75FE85B95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62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C51D8-B16A-4FA2-8828-1AED05033F26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674-D0A3-415F-B20E-75FE85B95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8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C51D8-B16A-4FA2-8828-1AED05033F26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674-D0A3-415F-B20E-75FE85B95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47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C51D8-B16A-4FA2-8828-1AED05033F26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674-D0A3-415F-B20E-75FE85B9549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240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C51D8-B16A-4FA2-8828-1AED05033F26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674-D0A3-415F-B20E-75FE85B95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1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C51D8-B16A-4FA2-8828-1AED05033F26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674-D0A3-415F-B20E-75FE85B95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20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C51D8-B16A-4FA2-8828-1AED05033F26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674-D0A3-415F-B20E-75FE85B95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60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C51D8-B16A-4FA2-8828-1AED05033F26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674-D0A3-415F-B20E-75FE85B95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02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08C51D8-B16A-4FA2-8828-1AED05033F26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BE5674-D0A3-415F-B20E-75FE85B95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89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C51D8-B16A-4FA2-8828-1AED05033F26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674-D0A3-415F-B20E-75FE85B95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4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08C51D8-B16A-4FA2-8828-1AED05033F26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BBE5674-D0A3-415F-B20E-75FE85B9549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3861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Metis: Combining Censorship </a:t>
            </a:r>
            <a:r>
              <a:rPr lang="en-US" sz="54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Circumvention with Measurement 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Audrey Randall, Eric </a:t>
            </a:r>
            <a:r>
              <a:rPr lang="en-US" dirty="0" err="1" smtClean="0"/>
              <a:t>Wustrow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23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Metis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1097280" y="1845734"/>
            <a:ext cx="10058400" cy="4134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508" lvl="1" indent="-342900"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600" dirty="0" smtClean="0"/>
              <a:t>Client detects when requests are censored, uses censorship circumvention tool to complete them</a:t>
            </a:r>
          </a:p>
          <a:p>
            <a:pPr marL="635508" lvl="1" indent="-342900"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600" dirty="0" smtClean="0"/>
              <a:t>Server aggregates clients’ lists of censored sites without violating </a:t>
            </a:r>
            <a:r>
              <a:rPr lang="en-US" sz="2600" dirty="0" smtClean="0"/>
              <a:t>privacy</a:t>
            </a:r>
            <a:endParaRPr lang="en-US" sz="2600" dirty="0"/>
          </a:p>
          <a:p>
            <a:pPr>
              <a:spcBef>
                <a:spcPts val="1200"/>
              </a:spcBef>
              <a:spcAft>
                <a:spcPts val="200"/>
              </a:spcAft>
            </a:pPr>
            <a:r>
              <a:rPr lang="en-US" sz="3200" dirty="0" smtClean="0"/>
              <a:t>Hypothesis:</a:t>
            </a:r>
            <a:endParaRPr lang="en-US" sz="3200" dirty="0" smtClean="0"/>
          </a:p>
          <a:p>
            <a:pPr marL="507492" indent="-342900">
              <a:buFont typeface="Arial" panose="020B0604020202020204" pitchFamily="34" charset="0"/>
              <a:buChar char="•"/>
            </a:pPr>
            <a:r>
              <a:rPr lang="en-US" sz="2600" dirty="0" smtClean="0"/>
              <a:t>It is possible to significantly reduce </a:t>
            </a:r>
            <a:r>
              <a:rPr lang="en-US" sz="2600" dirty="0" smtClean="0"/>
              <a:t>latency</a:t>
            </a:r>
            <a:r>
              <a:rPr lang="en-US" sz="2600" dirty="0" smtClean="0"/>
              <a:t> </a:t>
            </a:r>
            <a:r>
              <a:rPr lang="en-US" sz="2600" dirty="0" smtClean="0"/>
              <a:t>for users of censorship circumvention </a:t>
            </a:r>
            <a:r>
              <a:rPr lang="en-US" sz="2600" dirty="0" smtClean="0"/>
              <a:t>tools by routing requests intelligently</a:t>
            </a:r>
          </a:p>
          <a:p>
            <a:pPr marL="507492" indent="-342900">
              <a:buFont typeface="Arial" panose="020B0604020202020204" pitchFamily="34" charset="0"/>
              <a:buChar char="•"/>
            </a:pPr>
            <a:r>
              <a:rPr lang="en-US" sz="2600" dirty="0" smtClean="0"/>
              <a:t>It is possible to efficiently c</a:t>
            </a:r>
            <a:r>
              <a:rPr lang="en-US" sz="2600" dirty="0" smtClean="0"/>
              <a:t>ollect data on censorship along the way, to use for further research and improving Metis’ routing decisions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67904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 of Transports: Why </a:t>
            </a:r>
            <a:r>
              <a:rPr lang="en-US" dirty="0" err="1" smtClean="0"/>
              <a:t>Tapdance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spcAft>
                <a:spcPts val="1200"/>
              </a:spcAft>
            </a:pPr>
            <a:r>
              <a:rPr lang="en-US" sz="2600" dirty="0" smtClean="0"/>
              <a:t>Refraction networking isn’t vulnerable to enumeration attacks</a:t>
            </a:r>
          </a:p>
          <a:p>
            <a:pPr lvl="1">
              <a:spcAft>
                <a:spcPts val="1200"/>
              </a:spcAft>
            </a:pPr>
            <a:r>
              <a:rPr lang="en-US" sz="2600" dirty="0" err="1" smtClean="0"/>
              <a:t>Tapdance</a:t>
            </a:r>
            <a:r>
              <a:rPr lang="en-US" sz="2600" dirty="0" smtClean="0"/>
              <a:t> doesn’t force flow blocking: more likely to be widely deployed than Telex or </a:t>
            </a:r>
            <a:r>
              <a:rPr lang="en-US" sz="2600" dirty="0" err="1" smtClean="0"/>
              <a:t>Cirripede</a:t>
            </a:r>
            <a:endParaRPr lang="en-US" sz="2600" dirty="0"/>
          </a:p>
          <a:p>
            <a:pPr lvl="1">
              <a:spcAft>
                <a:spcPts val="1200"/>
              </a:spcAft>
            </a:pPr>
            <a:r>
              <a:rPr lang="en-US" sz="2600" dirty="0" err="1" smtClean="0"/>
              <a:t>Tapdance</a:t>
            </a:r>
            <a:r>
              <a:rPr lang="en-US" sz="2600" dirty="0" smtClean="0"/>
              <a:t> flows are impossible to detect except by a </a:t>
            </a:r>
            <a:r>
              <a:rPr lang="en-US" sz="2600" dirty="0" err="1" smtClean="0"/>
              <a:t>Tapdance</a:t>
            </a:r>
            <a:r>
              <a:rPr lang="en-US" sz="2600" dirty="0" smtClean="0"/>
              <a:t> station</a:t>
            </a:r>
          </a:p>
          <a:p>
            <a:pPr lvl="1">
              <a:spcAft>
                <a:spcPts val="1200"/>
              </a:spcAft>
            </a:pPr>
            <a:r>
              <a:rPr lang="en-US" sz="2600" dirty="0" smtClean="0"/>
              <a:t>Also, it was more or less the only option.</a:t>
            </a:r>
          </a:p>
          <a:p>
            <a:pPr lvl="2">
              <a:spcAft>
                <a:spcPts val="1200"/>
              </a:spcAft>
            </a:pPr>
            <a:r>
              <a:rPr lang="en-US" sz="2200" dirty="0" smtClean="0"/>
              <a:t>Attempts to use Meek failed</a:t>
            </a:r>
            <a:endParaRPr lang="en-US" sz="2200" dirty="0"/>
          </a:p>
          <a:p>
            <a:pPr lvl="2">
              <a:spcAft>
                <a:spcPts val="1200"/>
              </a:spcAft>
            </a:pPr>
            <a:r>
              <a:rPr lang="en-US" sz="2200" dirty="0" smtClean="0"/>
              <a:t>Pluggable transports aren’t very pluggable yet…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7279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Classification: What’s censored?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spcAft>
                <a:spcPts val="1200"/>
              </a:spcAft>
            </a:pPr>
            <a:r>
              <a:rPr lang="en-US" sz="2600" dirty="0" smtClean="0"/>
              <a:t>Symptoms of censored request:</a:t>
            </a:r>
          </a:p>
          <a:p>
            <a:pPr lvl="2">
              <a:spcAft>
                <a:spcPts val="1200"/>
              </a:spcAft>
            </a:pPr>
            <a:r>
              <a:rPr lang="en-US" sz="2200" dirty="0" smtClean="0"/>
              <a:t>Timeouts (also symptoms of slow sites)</a:t>
            </a:r>
          </a:p>
          <a:p>
            <a:pPr lvl="2">
              <a:spcAft>
                <a:spcPts val="1200"/>
              </a:spcAft>
            </a:pPr>
            <a:r>
              <a:rPr lang="en-US" sz="2200" dirty="0" smtClean="0"/>
              <a:t>ECONNRESET, EPIPE</a:t>
            </a:r>
          </a:p>
          <a:p>
            <a:pPr lvl="2">
              <a:spcAft>
                <a:spcPts val="1200"/>
              </a:spcAft>
            </a:pPr>
            <a:r>
              <a:rPr lang="en-US" sz="2200" dirty="0" smtClean="0"/>
              <a:t>TCP Reset Packets (RSTs)</a:t>
            </a:r>
          </a:p>
          <a:p>
            <a:pPr lvl="1">
              <a:spcAft>
                <a:spcPts val="1200"/>
              </a:spcAft>
            </a:pPr>
            <a:r>
              <a:rPr lang="en-US" sz="2600" dirty="0" smtClean="0"/>
              <a:t>Symptoms Metis can’t detect:</a:t>
            </a:r>
          </a:p>
          <a:p>
            <a:pPr lvl="2">
              <a:spcAft>
                <a:spcPts val="1200"/>
              </a:spcAft>
            </a:pPr>
            <a:r>
              <a:rPr lang="en-US" sz="2200" dirty="0" smtClean="0"/>
              <a:t>Some DNS poisoning</a:t>
            </a:r>
          </a:p>
          <a:p>
            <a:pPr lvl="2">
              <a:spcAft>
                <a:spcPts val="1200"/>
              </a:spcAft>
            </a:pPr>
            <a:r>
              <a:rPr lang="en-US" sz="2200" dirty="0" smtClean="0"/>
              <a:t>HTTP hijacking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8308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Metis’ Routing Algorithm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21568"/>
            <a:ext cx="10186128" cy="4285595"/>
          </a:xfrm>
        </p:spPr>
      </p:pic>
      <p:sp>
        <p:nvSpPr>
          <p:cNvPr id="5" name="Rectangle 4"/>
          <p:cNvSpPr/>
          <p:nvPr/>
        </p:nvSpPr>
        <p:spPr>
          <a:xfrm>
            <a:off x="7810052" y="2097741"/>
            <a:ext cx="1333948" cy="2259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25153" y="3175299"/>
            <a:ext cx="1333948" cy="2259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90073" y="2941553"/>
            <a:ext cx="138056" cy="152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4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Protecting Users: Differential Privacy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50830" y="2061713"/>
            <a:ext cx="9904850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400" dirty="0" smtClean="0"/>
              <a:t>Goal: Gather general usage statistics without loss of user privacy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400" dirty="0" smtClean="0"/>
              <a:t>Problem: Server can’t have access to both “sites accessed” and “who accessed them”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400" dirty="0" smtClean="0"/>
              <a:t>Existing solutions:</a:t>
            </a:r>
          </a:p>
          <a:p>
            <a:pPr marL="800100" lvl="1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400" dirty="0" smtClean="0"/>
              <a:t>Google’s RAPPOR</a:t>
            </a:r>
          </a:p>
          <a:p>
            <a:pPr marL="800100" lvl="1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400" dirty="0" smtClean="0"/>
              <a:t>Others, but generally not for arbitrary strings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772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Google’s RAPPOR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50830" y="2061713"/>
            <a:ext cx="9904850" cy="2298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Prevents server from discovering what domains any particular client reported</a:t>
            </a:r>
          </a:p>
          <a:p>
            <a:pPr marL="800100" lvl="1" indent="-342900"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Even given an infinite number of reports on the same domain</a:t>
            </a:r>
          </a:p>
          <a:p>
            <a:pPr marL="342900" indent="-342900"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Allows server to discover </a:t>
            </a:r>
            <a:r>
              <a:rPr lang="en-US" sz="2400" i="1" dirty="0" smtClean="0"/>
              <a:t>with some probability </a:t>
            </a:r>
            <a:r>
              <a:rPr lang="en-US" sz="2400" dirty="0" smtClean="0"/>
              <a:t>what domains got reported by multiple clients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089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Google’s RAPPOR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0830" y="2061713"/>
            <a:ext cx="9904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6667" t="22633" r="20112" b="31263"/>
          <a:stretch/>
        </p:blipFill>
        <p:spPr>
          <a:xfrm>
            <a:off x="1152682" y="1942395"/>
            <a:ext cx="10101145" cy="4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57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RAPPOR Cohorts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0830" y="2061713"/>
            <a:ext cx="990485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Implement different sets of hash functions (for Bloom filters)</a:t>
            </a:r>
          </a:p>
          <a:p>
            <a:pPr marL="342900" indent="-342900"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Reduces chance of collisions across all cohorts</a:t>
            </a:r>
          </a:p>
          <a:p>
            <a:pPr marL="342900" indent="-342900"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Improves false positive rate</a:t>
            </a:r>
          </a:p>
          <a:p>
            <a:pPr>
              <a:spcBef>
                <a:spcPts val="1200"/>
              </a:spcBef>
              <a:spcAft>
                <a:spcPts val="200"/>
              </a:spcAft>
            </a:pPr>
            <a:endParaRPr lang="en-US" sz="2400" dirty="0" smtClean="0"/>
          </a:p>
          <a:p>
            <a:pPr marL="342900" indent="-342900"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Size tradeoffs for </a:t>
            </a:r>
            <a:r>
              <a:rPr lang="en-US" sz="2400" i="1" dirty="0" smtClean="0"/>
              <a:t>m </a:t>
            </a:r>
            <a:r>
              <a:rPr lang="en-US" sz="2400" dirty="0" smtClean="0"/>
              <a:t>(number of cohorts):</a:t>
            </a:r>
          </a:p>
          <a:p>
            <a:pPr marL="800100" lvl="1" indent="-342900"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Too large: too little signal from each cohort</a:t>
            </a:r>
          </a:p>
          <a:p>
            <a:pPr marL="800100" lvl="1" indent="-342900"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Too small: doesn’t reduce chance of collision</a:t>
            </a:r>
          </a:p>
        </p:txBody>
      </p:sp>
    </p:spTree>
    <p:extLst>
      <p:ext uri="{BB962C8B-B14F-4D97-AF65-F5344CB8AC3E}">
        <p14:creationId xmlns:p14="http://schemas.microsoft.com/office/powerpoint/2010/main" val="400145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7022592" cy="1450757"/>
          </a:xfrm>
        </p:spPr>
        <p:txBody>
          <a:bodyPr/>
          <a:lstStyle/>
          <a:p>
            <a:r>
              <a:rPr lang="en-US" dirty="0" smtClean="0"/>
              <a:t>Detecting Reported Strings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4932" y="2061713"/>
            <a:ext cx="5928527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Estimate how many times each bit was set in the original Bloom filter for all reports, and sum the estimates to make Y</a:t>
            </a:r>
          </a:p>
          <a:p>
            <a:pPr marL="457200" indent="-457200">
              <a:spcBef>
                <a:spcPts val="1200"/>
              </a:spcBef>
              <a:spcAft>
                <a:spcPts val="200"/>
              </a:spcAft>
              <a:buFont typeface="+mj-lt"/>
              <a:buAutoNum type="arabicPeriod" startAt="2"/>
            </a:pPr>
            <a:r>
              <a:rPr lang="en-US" sz="2400" dirty="0"/>
              <a:t>Create design matrix of Bloom filters, X</a:t>
            </a:r>
          </a:p>
          <a:p>
            <a:pPr marL="457200" indent="-457200">
              <a:spcBef>
                <a:spcPts val="1200"/>
              </a:spcBef>
              <a:spcAft>
                <a:spcPts val="200"/>
              </a:spcAft>
              <a:buFont typeface="+mj-lt"/>
              <a:buAutoNum type="arabicPeriod" startAt="2"/>
            </a:pPr>
            <a:r>
              <a:rPr lang="en-US" sz="2400" dirty="0"/>
              <a:t>Use LASSO regression to determine which strings were reported (coefficients nonzero)</a:t>
            </a:r>
          </a:p>
          <a:p>
            <a:pPr marL="457200" indent="-457200">
              <a:spcBef>
                <a:spcPts val="1200"/>
              </a:spcBef>
              <a:spcAft>
                <a:spcPts val="200"/>
              </a:spcAft>
              <a:buFont typeface="+mj-lt"/>
              <a:buAutoNum type="arabicPeriod" startAt="2"/>
            </a:pPr>
            <a:r>
              <a:rPr lang="en-US" sz="2400" dirty="0"/>
              <a:t>Fit least-squares regression with relevant coefficients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</p:txBody>
      </p:sp>
      <p:sp>
        <p:nvSpPr>
          <p:cNvPr id="29" name="Rectangle 28"/>
          <p:cNvSpPr/>
          <p:nvPr/>
        </p:nvSpPr>
        <p:spPr>
          <a:xfrm>
            <a:off x="7741204" y="1377061"/>
            <a:ext cx="4042618" cy="52120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699758" y="1925165"/>
            <a:ext cx="466344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0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0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1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1</a:t>
            </a:r>
          </a:p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72782" y="1925165"/>
            <a:ext cx="466344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1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0</a:t>
            </a:r>
          </a:p>
          <a:p>
            <a:r>
              <a:rPr lang="en-US" dirty="0">
                <a:solidFill>
                  <a:schemeClr val="bg1"/>
                </a:solidFill>
              </a:rPr>
              <a:t>0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1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845806" y="1925165"/>
            <a:ext cx="466344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0</a:t>
            </a:r>
          </a:p>
          <a:p>
            <a:r>
              <a:rPr lang="en-US" dirty="0">
                <a:solidFill>
                  <a:schemeClr val="bg1"/>
                </a:solidFill>
              </a:rPr>
              <a:t>1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1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1</a:t>
            </a:r>
          </a:p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699758" y="3679491"/>
            <a:ext cx="466344" cy="17543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</a:p>
          <a:p>
            <a:r>
              <a:rPr lang="en-US" dirty="0">
                <a:solidFill>
                  <a:schemeClr val="bg1"/>
                </a:solidFill>
              </a:rPr>
              <a:t>1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0</a:t>
            </a:r>
          </a:p>
          <a:p>
            <a:r>
              <a:rPr lang="en-US" dirty="0">
                <a:solidFill>
                  <a:schemeClr val="bg1"/>
                </a:solidFill>
              </a:rPr>
              <a:t>0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1</a:t>
            </a:r>
          </a:p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272782" y="3679491"/>
            <a:ext cx="466344" cy="17543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1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0</a:t>
            </a:r>
          </a:p>
          <a:p>
            <a:r>
              <a:rPr lang="en-US" dirty="0">
                <a:solidFill>
                  <a:schemeClr val="bg1"/>
                </a:solidFill>
              </a:rPr>
              <a:t>0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1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845806" y="3679491"/>
            <a:ext cx="466344" cy="17543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</a:p>
          <a:p>
            <a:r>
              <a:rPr lang="en-US" dirty="0">
                <a:solidFill>
                  <a:schemeClr val="bg1"/>
                </a:solidFill>
              </a:rPr>
              <a:t>1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0</a:t>
            </a:r>
          </a:p>
          <a:p>
            <a:r>
              <a:rPr lang="en-US" dirty="0">
                <a:solidFill>
                  <a:schemeClr val="bg1"/>
                </a:solidFill>
              </a:rPr>
              <a:t>0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1</a:t>
            </a:r>
          </a:p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 rot="18065624">
            <a:off x="8488993" y="1152019"/>
            <a:ext cx="133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Domain #1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 rot="18065624">
            <a:off x="9097333" y="1152017"/>
            <a:ext cx="133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Domain #2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 rot="18065624">
            <a:off x="9670621" y="1140602"/>
            <a:ext cx="133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Domain #3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0910396" y="1925168"/>
            <a:ext cx="836123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1256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1325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1003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1789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1212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1243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910397" y="3679494"/>
            <a:ext cx="836122" cy="17543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1528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1097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1486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1520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1980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1540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7112276" y="1925165"/>
            <a:ext cx="1456944" cy="3508652"/>
            <a:chOff x="7350252" y="2276856"/>
            <a:chExt cx="1456944" cy="3508652"/>
          </a:xfrm>
        </p:grpSpPr>
        <p:sp>
          <p:nvSpPr>
            <p:cNvPr id="47" name="Left Brace 46"/>
            <p:cNvSpPr/>
            <p:nvPr/>
          </p:nvSpPr>
          <p:spPr>
            <a:xfrm>
              <a:off x="8496300" y="2276856"/>
              <a:ext cx="310896" cy="1754326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350252" y="2969353"/>
              <a:ext cx="1146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Cohort #1</a:t>
              </a:r>
              <a:endParaRPr lang="en-US" dirty="0"/>
            </a:p>
          </p:txBody>
        </p:sp>
        <p:sp>
          <p:nvSpPr>
            <p:cNvPr id="49" name="Left Brace 48"/>
            <p:cNvSpPr/>
            <p:nvPr/>
          </p:nvSpPr>
          <p:spPr>
            <a:xfrm>
              <a:off x="8532876" y="4114800"/>
              <a:ext cx="274320" cy="1670708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386828" y="4741967"/>
              <a:ext cx="1146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Cohort #2</a:t>
              </a:r>
              <a:endParaRPr lang="en-US" dirty="0"/>
            </a:p>
          </p:txBody>
        </p:sp>
      </p:grpSp>
      <p:sp>
        <p:nvSpPr>
          <p:cNvPr id="51" name="Left Brace 50"/>
          <p:cNvSpPr/>
          <p:nvPr/>
        </p:nvSpPr>
        <p:spPr>
          <a:xfrm rot="16200000">
            <a:off x="9359196" y="4887251"/>
            <a:ext cx="306033" cy="1624909"/>
          </a:xfrm>
          <a:prstGeom prst="leftBrace">
            <a:avLst>
              <a:gd name="adj1" fmla="val 8333"/>
              <a:gd name="adj2" fmla="val 5061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 Brace 51"/>
          <p:cNvSpPr/>
          <p:nvPr/>
        </p:nvSpPr>
        <p:spPr>
          <a:xfrm rot="16200000">
            <a:off x="11185981" y="5271103"/>
            <a:ext cx="290517" cy="841687"/>
          </a:xfrm>
          <a:prstGeom prst="leftBrace">
            <a:avLst>
              <a:gd name="adj1" fmla="val 8333"/>
              <a:gd name="adj2" fmla="val 5061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9378542" y="5852723"/>
            <a:ext cx="455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X</a:t>
            </a:r>
            <a:endParaRPr lang="en-US" sz="2800" dirty="0"/>
          </a:p>
        </p:txBody>
      </p:sp>
      <p:sp>
        <p:nvSpPr>
          <p:cNvPr id="54" name="TextBox 53"/>
          <p:cNvSpPr txBox="1"/>
          <p:nvPr/>
        </p:nvSpPr>
        <p:spPr>
          <a:xfrm>
            <a:off x="11178872" y="5852723"/>
            <a:ext cx="455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Y</a:t>
            </a:r>
          </a:p>
        </p:txBody>
      </p:sp>
      <p:sp>
        <p:nvSpPr>
          <p:cNvPr id="55" name="TextBox 54"/>
          <p:cNvSpPr txBox="1"/>
          <p:nvPr/>
        </p:nvSpPr>
        <p:spPr>
          <a:xfrm rot="18065624">
            <a:off x="10805323" y="1038081"/>
            <a:ext cx="133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Estimates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42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RAPPOR in Metis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250830" y="2070339"/>
                <a:ext cx="5838459" cy="2477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With sample size N, it’s possible to detect a maximum of approximately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/10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400" dirty="0" smtClean="0"/>
                  <a:t>strings given parameter </a:t>
                </a:r>
                <a:r>
                  <a:rPr lang="en-US" sz="2400" i="1" dirty="0" smtClean="0"/>
                  <a:t>f</a:t>
                </a:r>
                <a:r>
                  <a:rPr lang="en-US" sz="2400" dirty="0" smtClean="0"/>
                  <a:t>=0.5.</a:t>
                </a:r>
              </a:p>
              <a:p>
                <a:pPr marL="342900" indent="-3429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Metis uses </a:t>
                </a:r>
                <a:r>
                  <a:rPr lang="en-US" sz="2400" i="1" dirty="0" smtClean="0"/>
                  <a:t>f</a:t>
                </a:r>
                <a:r>
                  <a:rPr lang="en-US" sz="2400" dirty="0" smtClean="0"/>
                  <a:t>=0.2, improves detection rate</a:t>
                </a:r>
                <a:endParaRPr lang="en-US" sz="2400" dirty="0" smtClean="0"/>
              </a:p>
              <a:p>
                <a:pPr marL="342900" indent="-3429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Problems: Cross-validation and choosing the regularization parameter</a:t>
                </a:r>
                <a:endParaRPr lang="en-US" sz="2400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830" y="2070339"/>
                <a:ext cx="5838459" cy="2477088"/>
              </a:xfrm>
              <a:prstGeom prst="rect">
                <a:avLst/>
              </a:prstGeom>
              <a:blipFill rotWithShape="0">
                <a:blip r:embed="rId3"/>
                <a:stretch>
                  <a:fillRect l="-1357" t="-3448" b="-4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244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Censorship Today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960953" y="1952369"/>
            <a:ext cx="8331054" cy="4077729"/>
            <a:chOff x="1705233" y="1952369"/>
            <a:chExt cx="8331054" cy="407772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l="5742" t="17583" r="7007" b="6495"/>
            <a:stretch/>
          </p:blipFill>
          <p:spPr>
            <a:xfrm>
              <a:off x="1705233" y="1952369"/>
              <a:ext cx="8331054" cy="4077729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5094690" y="5747058"/>
              <a:ext cx="2063579" cy="1977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310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64042"/>
            <a:ext cx="12192000" cy="1450757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Results</a:t>
            </a:r>
            <a:endParaRPr lang="en-US" sz="7200" dirty="0"/>
          </a:p>
        </p:txBody>
      </p:sp>
      <p:sp>
        <p:nvSpPr>
          <p:cNvPr id="4" name="Rectangle 3"/>
          <p:cNvSpPr/>
          <p:nvPr/>
        </p:nvSpPr>
        <p:spPr>
          <a:xfrm>
            <a:off x="1054250" y="1377061"/>
            <a:ext cx="10729572" cy="52120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9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Classification: What </a:t>
            </a:r>
            <a:r>
              <a:rPr lang="en-US" dirty="0" smtClean="0"/>
              <a:t>We’re Looking For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0830" y="2287624"/>
            <a:ext cx="5158596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How accurate </a:t>
            </a:r>
            <a:r>
              <a:rPr lang="en-US" sz="2400" dirty="0"/>
              <a:t>i</a:t>
            </a:r>
            <a:r>
              <a:rPr lang="en-US" sz="2400" dirty="0" smtClean="0"/>
              <a:t>s Metis? Compare to </a:t>
            </a:r>
            <a:r>
              <a:rPr lang="en-US" sz="2400" dirty="0" err="1" smtClean="0"/>
              <a:t>ooniprobe</a:t>
            </a:r>
            <a:r>
              <a:rPr lang="en-US" sz="2400" dirty="0" smtClean="0"/>
              <a:t> censorship measurements as ground truth</a:t>
            </a:r>
          </a:p>
          <a:p>
            <a:pPr marL="342900" indent="-342900"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Why does Metis </a:t>
            </a:r>
            <a:r>
              <a:rPr lang="en-US" sz="2400" dirty="0" smtClean="0"/>
              <a:t>get false positives/false negatives?</a:t>
            </a:r>
          </a:p>
        </p:txBody>
      </p:sp>
      <p:pic>
        <p:nvPicPr>
          <p:cNvPr id="1026" name="Picture 2" descr="Image result for ooniprobe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962" y="2061713"/>
            <a:ext cx="3857718" cy="3857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49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Ooniprobe</a:t>
            </a:r>
            <a:r>
              <a:rPr lang="en-US" dirty="0" smtClean="0"/>
              <a:t>: </a:t>
            </a:r>
            <a:r>
              <a:rPr lang="en-US" dirty="0"/>
              <a:t>Open Observatory of Network </a:t>
            </a:r>
            <a:r>
              <a:rPr lang="en-US" dirty="0" smtClean="0"/>
              <a:t>Interference measurements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0830" y="2061713"/>
            <a:ext cx="5158596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Tor-sponsored tool for </a:t>
            </a:r>
            <a:r>
              <a:rPr lang="en-US" sz="2400" dirty="0"/>
              <a:t>detecting censorship, surveillance and traffic manipulation</a:t>
            </a:r>
            <a:endParaRPr lang="en-US" sz="2400" dirty="0" smtClean="0"/>
          </a:p>
          <a:p>
            <a:pPr marL="342900" indent="-342900"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Tests list of sites provided by user (or pre-made by OONI) for signs of tampering</a:t>
            </a:r>
          </a:p>
          <a:p>
            <a:pPr marL="342900" indent="-342900"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Multiple types of tests</a:t>
            </a:r>
          </a:p>
          <a:p>
            <a:pPr marL="342900" indent="-342900"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“Tens of thousands” of users</a:t>
            </a:r>
          </a:p>
        </p:txBody>
      </p:sp>
      <p:pic>
        <p:nvPicPr>
          <p:cNvPr id="1026" name="Picture 2" descr="Image result for ooniprobe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962" y="2061713"/>
            <a:ext cx="3857718" cy="3857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30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Ooniprobe</a:t>
            </a:r>
            <a:r>
              <a:rPr lang="en-US" dirty="0" smtClean="0"/>
              <a:t> </a:t>
            </a:r>
            <a:r>
              <a:rPr lang="en-US" dirty="0" smtClean="0"/>
              <a:t>as Ground Truth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0829" y="2061713"/>
            <a:ext cx="6047117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200"/>
              </a:spcAft>
            </a:pPr>
            <a:r>
              <a:rPr lang="en-US" sz="2400" dirty="0" smtClean="0"/>
              <a:t>Web connectivity test: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Resolver identification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DNS lookup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TCP connect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HTTP GET request</a:t>
            </a:r>
          </a:p>
          <a:p>
            <a:pPr marL="342900" indent="-342900"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Steps 2-4 performed over control network as well as user’s network</a:t>
            </a:r>
          </a:p>
          <a:p>
            <a:pPr marL="342900" indent="-342900"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Detects DNS poisoning, dropped requests, resets, HTTP injection</a:t>
            </a:r>
          </a:p>
          <a:p>
            <a:pPr marL="342900" indent="-342900"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72910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Accuracy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365" y="1936446"/>
            <a:ext cx="8000230" cy="435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Accuracy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7948" y="2502779"/>
            <a:ext cx="10277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200"/>
              </a:spcAft>
            </a:pPr>
            <a:r>
              <a:rPr lang="en-US" sz="2400" dirty="0"/>
              <a:t>T</a:t>
            </a:r>
            <a:r>
              <a:rPr lang="en-US" sz="2400" dirty="0" smtClean="0"/>
              <a:t>ests </a:t>
            </a:r>
            <a:r>
              <a:rPr lang="en-US" sz="2400" dirty="0" smtClean="0"/>
              <a:t>of the Alexa </a:t>
            </a:r>
            <a:r>
              <a:rPr lang="en-US" sz="2400" dirty="0" smtClean="0"/>
              <a:t>top 1,000 </a:t>
            </a:r>
            <a:r>
              <a:rPr lang="en-US" sz="2400" dirty="0" smtClean="0"/>
              <a:t>sites were </a:t>
            </a:r>
            <a:r>
              <a:rPr lang="en-US" sz="2400" dirty="0" smtClean="0"/>
              <a:t>97</a:t>
            </a:r>
            <a:r>
              <a:rPr lang="en-US" sz="2400" dirty="0" smtClean="0"/>
              <a:t>% </a:t>
            </a:r>
            <a:r>
              <a:rPr lang="en-US" sz="2400" dirty="0" smtClean="0"/>
              <a:t>accurate against </a:t>
            </a:r>
            <a:r>
              <a:rPr lang="en-US" sz="2400" dirty="0" err="1" smtClean="0"/>
              <a:t>ooniprobe</a:t>
            </a:r>
            <a:r>
              <a:rPr lang="en-US" sz="2400" dirty="0" smtClean="0"/>
              <a:t>.</a:t>
            </a:r>
            <a:endParaRPr lang="en-US" sz="24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940102"/>
              </p:ext>
            </p:extLst>
          </p:nvPr>
        </p:nvGraphicFramePr>
        <p:xfrm>
          <a:off x="878217" y="4128351"/>
          <a:ext cx="10650072" cy="1936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0616"/>
                <a:gridCol w="1721224"/>
                <a:gridCol w="1549102"/>
                <a:gridCol w="1549102"/>
                <a:gridCol w="2130014"/>
                <a:gridCol w="2130014"/>
              </a:tblGrid>
              <a:tr h="556666">
                <a:tc gridSpan="4"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False Negatives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False Positives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814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Unknown Reason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Server Error (in US &amp; CN)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DNS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Tampering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HTTP Tampering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Misinterpreted Misc. Error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Misinterpreted Timeouts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5666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14%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7%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36%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43%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5%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95%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352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Accuracy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0829" y="2061713"/>
            <a:ext cx="9129117" cy="1749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Metis can’t detect </a:t>
            </a:r>
            <a:r>
              <a:rPr lang="en-US" sz="2400" dirty="0" smtClean="0"/>
              <a:t>DNS or HTTP tampering, but these make up only  1.1% of the Alexa top 1,000 sites</a:t>
            </a:r>
          </a:p>
          <a:p>
            <a:pPr marL="342900" indent="-342900"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Further data gathered on what a reasonable timeout value is can improve accuracy to 99%</a:t>
            </a:r>
            <a:endParaRPr lang="en-US" sz="24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510118"/>
              </p:ext>
            </p:extLst>
          </p:nvPr>
        </p:nvGraphicFramePr>
        <p:xfrm>
          <a:off x="801444" y="4135263"/>
          <a:ext cx="10650072" cy="1936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0616"/>
                <a:gridCol w="1721224"/>
                <a:gridCol w="1549102"/>
                <a:gridCol w="1549102"/>
                <a:gridCol w="2130014"/>
                <a:gridCol w="2130014"/>
              </a:tblGrid>
              <a:tr h="556666">
                <a:tc gridSpan="4"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False Negatives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False Positives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814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Unknown Reason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Server Error (in US &amp; CN)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DNS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Tampering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HTTP Tampering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Misinterpreted Misc. Error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Misinterpreted Timeouts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5666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14%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7%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36%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43%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5%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95%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052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Latency Reduction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506071" y="1828800"/>
            <a:ext cx="9208546" cy="4512901"/>
            <a:chOff x="1506071" y="1828800"/>
            <a:chExt cx="9208546" cy="4512901"/>
          </a:xfrm>
        </p:grpSpPr>
        <p:sp>
          <p:nvSpPr>
            <p:cNvPr id="5" name="Rectangle 4"/>
            <p:cNvSpPr/>
            <p:nvPr/>
          </p:nvSpPr>
          <p:spPr>
            <a:xfrm>
              <a:off x="1506071" y="1828800"/>
              <a:ext cx="9208546" cy="45129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6828" y="1846284"/>
              <a:ext cx="8240358" cy="44954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923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04103" y="1828800"/>
            <a:ext cx="8810513" cy="45129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No latency patterns for % of sites censored?</a:t>
            </a:r>
            <a:endParaRPr lang="en-US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854" y="1846263"/>
            <a:ext cx="8129252" cy="4479233"/>
          </a:xfrm>
        </p:spPr>
      </p:pic>
    </p:spTree>
    <p:extLst>
      <p:ext uri="{BB962C8B-B14F-4D97-AF65-F5344CB8AC3E}">
        <p14:creationId xmlns:p14="http://schemas.microsoft.com/office/powerpoint/2010/main" val="133320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spcAft>
                <a:spcPts val="1200"/>
              </a:spcAft>
            </a:pPr>
            <a:r>
              <a:rPr lang="en-US" sz="2600" dirty="0" smtClean="0"/>
              <a:t>Metis is faster than </a:t>
            </a:r>
            <a:r>
              <a:rPr lang="en-US" sz="2600" dirty="0" err="1" smtClean="0"/>
              <a:t>Tapdance</a:t>
            </a:r>
            <a:r>
              <a:rPr lang="en-US" sz="2600" dirty="0" smtClean="0"/>
              <a:t> in nearly all situations</a:t>
            </a:r>
          </a:p>
          <a:p>
            <a:pPr lvl="2">
              <a:spcAft>
                <a:spcPts val="1200"/>
              </a:spcAft>
            </a:pPr>
            <a:r>
              <a:rPr lang="en-US" sz="2200" dirty="0" smtClean="0"/>
              <a:t>Given ideal training time, Metis is faster until 100% of sites are censored, at which point it is the same speed as </a:t>
            </a:r>
            <a:r>
              <a:rPr lang="en-US" sz="2200" dirty="0" err="1" smtClean="0"/>
              <a:t>Tapdance</a:t>
            </a:r>
            <a:endParaRPr lang="en-US" sz="2200" dirty="0" smtClean="0"/>
          </a:p>
          <a:p>
            <a:pPr lvl="2">
              <a:spcAft>
                <a:spcPts val="1200"/>
              </a:spcAft>
            </a:pPr>
            <a:r>
              <a:rPr lang="en-US" sz="2200" dirty="0" smtClean="0"/>
              <a:t>Given NO training time, Metis is faster for a censored site percentage under 18%. 15% of the Alexa top 1,000 sites were censored.</a:t>
            </a:r>
          </a:p>
          <a:p>
            <a:pPr lvl="2">
              <a:spcAft>
                <a:spcPts val="1200"/>
              </a:spcAft>
            </a:pPr>
            <a:r>
              <a:rPr lang="en-US" sz="2200" dirty="0" smtClean="0"/>
              <a:t>Metis will usually have much more classification data than “none.”</a:t>
            </a:r>
          </a:p>
          <a:p>
            <a:pPr lvl="1">
              <a:spcAft>
                <a:spcPts val="1200"/>
              </a:spcAft>
            </a:pPr>
            <a:r>
              <a:rPr lang="en-US" sz="2600" dirty="0" smtClean="0"/>
              <a:t>Metis can classify 97% of sites correctly now, and could presumably classify 99% correctly with better data about reasonable timeouts</a:t>
            </a:r>
          </a:p>
          <a:p>
            <a:pPr lvl="1">
              <a:spcAft>
                <a:spcPts val="1200"/>
              </a:spcAft>
            </a:pPr>
            <a:r>
              <a:rPr lang="en-US" sz="2600" dirty="0" smtClean="0"/>
              <a:t>Metis can successfully collect a database of censorship measurements without impacting its performance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01854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 The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600" dirty="0" smtClean="0"/>
              <a:t>In 2016:</a:t>
            </a:r>
          </a:p>
          <a:p>
            <a:pPr fontAlgn="base"/>
            <a:r>
              <a:rPr lang="en-US" sz="3200" b="1" dirty="0" smtClean="0">
                <a:solidFill>
                  <a:schemeClr val="accent1"/>
                </a:solidFill>
              </a:rPr>
              <a:t>67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2600" dirty="0" smtClean="0">
                <a:solidFill>
                  <a:schemeClr val="tx1"/>
                </a:solidFill>
              </a:rPr>
              <a:t>– Percentage of Internet users who lived </a:t>
            </a:r>
            <a:r>
              <a:rPr lang="en-US" sz="2600" dirty="0">
                <a:solidFill>
                  <a:schemeClr val="tx1"/>
                </a:solidFill>
              </a:rPr>
              <a:t>in countries where criticism of the government, military, or ruling family </a:t>
            </a:r>
            <a:r>
              <a:rPr lang="en-US" sz="2600" dirty="0" smtClean="0">
                <a:solidFill>
                  <a:schemeClr val="tx1"/>
                </a:solidFill>
              </a:rPr>
              <a:t>was </a:t>
            </a:r>
            <a:r>
              <a:rPr lang="en-US" sz="2600" dirty="0">
                <a:solidFill>
                  <a:schemeClr val="tx1"/>
                </a:solidFill>
              </a:rPr>
              <a:t>subject to censorship.</a:t>
            </a:r>
          </a:p>
          <a:p>
            <a:pPr fontAlgn="base"/>
            <a:r>
              <a:rPr lang="en-US" sz="3200" b="1" dirty="0" smtClean="0">
                <a:solidFill>
                  <a:schemeClr val="accent1"/>
                </a:solidFill>
              </a:rPr>
              <a:t>38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smtClean="0">
                <a:solidFill>
                  <a:schemeClr val="tx1"/>
                </a:solidFill>
              </a:rPr>
              <a:t>– Countries where authorities made </a:t>
            </a:r>
            <a:r>
              <a:rPr lang="en-US" sz="2600" dirty="0">
                <a:solidFill>
                  <a:schemeClr val="tx1"/>
                </a:solidFill>
              </a:rPr>
              <a:t>arrests based on social media </a:t>
            </a:r>
            <a:r>
              <a:rPr lang="en-US" sz="2600" dirty="0" smtClean="0">
                <a:solidFill>
                  <a:schemeClr val="tx1"/>
                </a:solidFill>
              </a:rPr>
              <a:t>posts</a:t>
            </a:r>
          </a:p>
          <a:p>
            <a:pPr fontAlgn="base"/>
            <a:r>
              <a:rPr lang="en-US" sz="3200" b="1" dirty="0" smtClean="0">
                <a:solidFill>
                  <a:schemeClr val="accent1"/>
                </a:solidFill>
              </a:rPr>
              <a:t>27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smtClean="0">
                <a:solidFill>
                  <a:schemeClr val="tx1"/>
                </a:solidFill>
              </a:rPr>
              <a:t>– Percentage </a:t>
            </a:r>
            <a:r>
              <a:rPr lang="en-US" sz="2600" dirty="0">
                <a:solidFill>
                  <a:schemeClr val="tx1"/>
                </a:solidFill>
              </a:rPr>
              <a:t>of all </a:t>
            </a:r>
            <a:r>
              <a:rPr lang="en-US" sz="2600" dirty="0" smtClean="0">
                <a:solidFill>
                  <a:schemeClr val="tx1"/>
                </a:solidFill>
              </a:rPr>
              <a:t>Internet </a:t>
            </a:r>
            <a:r>
              <a:rPr lang="en-US" sz="2600" dirty="0">
                <a:solidFill>
                  <a:schemeClr val="tx1"/>
                </a:solidFill>
              </a:rPr>
              <a:t>users </a:t>
            </a:r>
            <a:r>
              <a:rPr lang="en-US" sz="2600" dirty="0" smtClean="0">
                <a:solidFill>
                  <a:schemeClr val="tx1"/>
                </a:solidFill>
              </a:rPr>
              <a:t>who live </a:t>
            </a:r>
            <a:r>
              <a:rPr lang="en-US" sz="2600" dirty="0">
                <a:solidFill>
                  <a:schemeClr val="tx1"/>
                </a:solidFill>
              </a:rPr>
              <a:t>in countries where people have been arrested for publishing, sharing, or merely “liking” content on Facebook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42160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123" y="1878006"/>
            <a:ext cx="4518211" cy="4469005"/>
          </a:xfrm>
        </p:spPr>
        <p:txBody>
          <a:bodyPr>
            <a:normAutofit/>
          </a:bodyPr>
          <a:lstStyle/>
          <a:p>
            <a:r>
              <a:rPr lang="en-US" sz="1600" dirty="0"/>
              <a:t>[1] E. E. Schmidt and J. Cohen, “The future of internet freedom," The New York Times, 03 2014.</a:t>
            </a:r>
          </a:p>
          <a:p>
            <a:r>
              <a:rPr lang="en-US" sz="1600" dirty="0"/>
              <a:t>[2] “Freedom house," 2018.</a:t>
            </a:r>
          </a:p>
          <a:p>
            <a:r>
              <a:rPr lang="en-US" sz="1600" dirty="0"/>
              <a:t>[3] “Freedom on the net report," 2017.</a:t>
            </a:r>
          </a:p>
          <a:p>
            <a:r>
              <a:rPr lang="en-US" sz="1600" dirty="0"/>
              <a:t>[4] “Lantern: Faster than a </a:t>
            </a:r>
            <a:r>
              <a:rPr lang="en-US" sz="1600" dirty="0" err="1"/>
              <a:t>vpn</a:t>
            </a:r>
            <a:r>
              <a:rPr lang="en-US" sz="1600" dirty="0"/>
              <a:t>," 2018.</a:t>
            </a:r>
          </a:p>
          <a:p>
            <a:r>
              <a:rPr lang="en-US" sz="1600" dirty="0"/>
              <a:t>[5] “</a:t>
            </a:r>
            <a:r>
              <a:rPr lang="en-US" sz="1600" dirty="0" err="1"/>
              <a:t>Ooniprobe</a:t>
            </a:r>
            <a:r>
              <a:rPr lang="en-US" sz="1600" dirty="0"/>
              <a:t>," 2018.</a:t>
            </a:r>
          </a:p>
          <a:p>
            <a:r>
              <a:rPr lang="en-US" sz="1600" dirty="0"/>
              <a:t>[6] “</a:t>
            </a:r>
            <a:r>
              <a:rPr lang="en-US" sz="1600" dirty="0" err="1"/>
              <a:t>Torfox</a:t>
            </a:r>
            <a:r>
              <a:rPr lang="en-US" sz="1600" dirty="0"/>
              <a:t>: A </a:t>
            </a:r>
            <a:r>
              <a:rPr lang="en-US" sz="1600" dirty="0" err="1"/>
              <a:t>stanford</a:t>
            </a:r>
            <a:r>
              <a:rPr lang="en-US" sz="1600" dirty="0"/>
              <a:t> project," 2011.</a:t>
            </a:r>
          </a:p>
          <a:p>
            <a:r>
              <a:rPr lang="en-US" sz="1600" dirty="0"/>
              <a:t>[7] “What is internet censorship?."</a:t>
            </a:r>
          </a:p>
          <a:p>
            <a:r>
              <a:rPr lang="en-US" sz="1600" dirty="0"/>
              <a:t>[8] G. KING, J. PAN, and M. E. ROBERTS, “How censorship in China allows government criticism but silences collective expression," American Political Science Review, vol. 107, no. 2, p. 326-343, 2013.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31398" y="1851112"/>
            <a:ext cx="722913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[9] M. S. Clayton R. and W. R.N.M., “Ignoring the great firewall of china," </a:t>
            </a:r>
            <a:r>
              <a:rPr lang="en-US" sz="1600" dirty="0" err="1" smtClean="0"/>
              <a:t>Danezis</a:t>
            </a:r>
            <a:r>
              <a:rPr lang="en-US" sz="1600" dirty="0" smtClean="0"/>
              <a:t> G., </a:t>
            </a:r>
            <a:r>
              <a:rPr lang="en-US" sz="1600" dirty="0" err="1" smtClean="0"/>
              <a:t>Golle</a:t>
            </a:r>
            <a:r>
              <a:rPr lang="en-US" sz="1600" dirty="0" smtClean="0"/>
              <a:t> P. (</a:t>
            </a:r>
            <a:r>
              <a:rPr lang="en-US" sz="1600" dirty="0" err="1" smtClean="0"/>
              <a:t>eds</a:t>
            </a:r>
            <a:r>
              <a:rPr lang="en-US" sz="1600" dirty="0" smtClean="0"/>
              <a:t>) Privacy Enhancing Technologies, vol. 4258, 2006.</a:t>
            </a:r>
          </a:p>
          <a:p>
            <a:r>
              <a:rPr lang="en-US" sz="1600" dirty="0" smtClean="0"/>
              <a:t>[10] “Tor metrics: Users," 2018.</a:t>
            </a:r>
          </a:p>
          <a:p>
            <a:r>
              <a:rPr lang="en-US" sz="1600" dirty="0" smtClean="0"/>
              <a:t>[11] “</a:t>
            </a:r>
            <a:r>
              <a:rPr lang="en-US" sz="1600" dirty="0" err="1" smtClean="0"/>
              <a:t>Psiphon</a:t>
            </a:r>
            <a:r>
              <a:rPr lang="en-US" sz="1600" dirty="0" smtClean="0"/>
              <a:t>," 2018.</a:t>
            </a:r>
          </a:p>
          <a:p>
            <a:r>
              <a:rPr lang="en-US" sz="1600" dirty="0" smtClean="0"/>
              <a:t>[12] E. </a:t>
            </a:r>
            <a:r>
              <a:rPr lang="en-US" sz="1600" dirty="0" err="1" smtClean="0"/>
              <a:t>Wustrow</a:t>
            </a:r>
            <a:r>
              <a:rPr lang="en-US" sz="1600" dirty="0" smtClean="0"/>
              <a:t>, C. M. Swanson, and J. A. </a:t>
            </a:r>
            <a:r>
              <a:rPr lang="en-US" sz="1600" dirty="0" err="1" smtClean="0"/>
              <a:t>Halderman</a:t>
            </a:r>
            <a:r>
              <a:rPr lang="en-US" sz="1600" dirty="0" smtClean="0"/>
              <a:t>, “</a:t>
            </a:r>
            <a:r>
              <a:rPr lang="en-US" sz="1600" dirty="0" err="1" smtClean="0"/>
              <a:t>Tapdance</a:t>
            </a:r>
            <a:r>
              <a:rPr lang="en-US" sz="1600" dirty="0" smtClean="0"/>
              <a:t>: End-to-middle anticensorship without flow blocking," Proceedings of the 23</a:t>
            </a:r>
            <a:r>
              <a:rPr lang="en-US" sz="1600" baseline="30000" dirty="0" smtClean="0"/>
              <a:t>rd</a:t>
            </a:r>
            <a:r>
              <a:rPr lang="en-US" sz="1600" dirty="0" smtClean="0"/>
              <a:t> USENIX Security Symposium, 2014.</a:t>
            </a:r>
          </a:p>
          <a:p>
            <a:r>
              <a:rPr lang="en-US" sz="1600" dirty="0" smtClean="0"/>
              <a:t>[13] U. </a:t>
            </a:r>
            <a:r>
              <a:rPr lang="en-US" sz="1600" dirty="0" err="1" smtClean="0"/>
              <a:t>Erlingsson</a:t>
            </a:r>
            <a:r>
              <a:rPr lang="en-US" sz="1600" dirty="0" smtClean="0"/>
              <a:t>, V. </a:t>
            </a:r>
            <a:r>
              <a:rPr lang="en-US" sz="1600" dirty="0" err="1" smtClean="0"/>
              <a:t>Pihur</a:t>
            </a:r>
            <a:r>
              <a:rPr lang="en-US" sz="1600" dirty="0" smtClean="0"/>
              <a:t>, and A. </a:t>
            </a:r>
            <a:r>
              <a:rPr lang="en-US" sz="1600" dirty="0" err="1" smtClean="0"/>
              <a:t>Korolova</a:t>
            </a:r>
            <a:r>
              <a:rPr lang="en-US" sz="1600" dirty="0" smtClean="0"/>
              <a:t>, “</a:t>
            </a:r>
            <a:r>
              <a:rPr lang="en-US" sz="1600" dirty="0" err="1" smtClean="0"/>
              <a:t>Rappor</a:t>
            </a:r>
            <a:r>
              <a:rPr lang="en-US" sz="1600" dirty="0" smtClean="0"/>
              <a:t>: Randomized </a:t>
            </a:r>
            <a:r>
              <a:rPr lang="en-US" sz="1600" dirty="0" err="1" smtClean="0"/>
              <a:t>aggregatable</a:t>
            </a:r>
            <a:r>
              <a:rPr lang="en-US" sz="1600" dirty="0" smtClean="0"/>
              <a:t> privacy-preserving ordinal response," Proceedings of the 21st ACM Conference on Computer and Communications Security, 2014.</a:t>
            </a:r>
          </a:p>
          <a:p>
            <a:r>
              <a:rPr lang="en-US" sz="1600" dirty="0" smtClean="0"/>
              <a:t>[14] R. </a:t>
            </a:r>
            <a:r>
              <a:rPr lang="en-US" sz="1600" dirty="0" err="1" smtClean="0"/>
              <a:t>Tibshirani</a:t>
            </a:r>
            <a:r>
              <a:rPr lang="en-US" sz="1600" dirty="0" smtClean="0"/>
              <a:t>, “Regression shrinkage and selection via the lasso," Journal of the Royal Statistical Society. Series B (Methodological), vol. 58, no. 1, pp. 267{288, 1996.</a:t>
            </a:r>
          </a:p>
          <a:p>
            <a:r>
              <a:rPr lang="en-US" sz="1600" dirty="0" smtClean="0"/>
              <a:t>[15] F. </a:t>
            </a:r>
            <a:r>
              <a:rPr lang="en-US" sz="1600" dirty="0" err="1" smtClean="0"/>
              <a:t>Pedregosa</a:t>
            </a:r>
            <a:r>
              <a:rPr lang="en-US" sz="1600" dirty="0" smtClean="0"/>
              <a:t>, G. </a:t>
            </a:r>
            <a:r>
              <a:rPr lang="en-US" sz="1600" dirty="0" err="1" smtClean="0"/>
              <a:t>Varoquaux</a:t>
            </a:r>
            <a:r>
              <a:rPr lang="en-US" sz="1600" dirty="0" smtClean="0"/>
              <a:t>, A. </a:t>
            </a:r>
            <a:r>
              <a:rPr lang="en-US" sz="1600" dirty="0" err="1" smtClean="0"/>
              <a:t>Gramfort</a:t>
            </a:r>
            <a:r>
              <a:rPr lang="en-US" sz="1600" dirty="0" smtClean="0"/>
              <a:t>, V. Michel, B. </a:t>
            </a:r>
            <a:r>
              <a:rPr lang="en-US" sz="1600" dirty="0" err="1" smtClean="0"/>
              <a:t>Thirion</a:t>
            </a:r>
            <a:r>
              <a:rPr lang="en-US" sz="1600" dirty="0" smtClean="0"/>
              <a:t>, O. </a:t>
            </a:r>
            <a:r>
              <a:rPr lang="en-US" sz="1600" dirty="0" err="1" smtClean="0"/>
              <a:t>Grisel</a:t>
            </a:r>
            <a:r>
              <a:rPr lang="en-US" sz="1600" dirty="0" smtClean="0"/>
              <a:t>, M. </a:t>
            </a:r>
            <a:r>
              <a:rPr lang="en-US" sz="1600" dirty="0" err="1" smtClean="0"/>
              <a:t>Blondel</a:t>
            </a:r>
            <a:r>
              <a:rPr lang="en-US" sz="1600" dirty="0" smtClean="0"/>
              <a:t>, P. </a:t>
            </a:r>
            <a:r>
              <a:rPr lang="en-US" sz="1600" dirty="0" err="1" smtClean="0"/>
              <a:t>Prettenhofer</a:t>
            </a:r>
            <a:r>
              <a:rPr lang="en-US" sz="1600" dirty="0" smtClean="0"/>
              <a:t>, R. Weiss, V. </a:t>
            </a:r>
            <a:r>
              <a:rPr lang="en-US" sz="1600" dirty="0" err="1" smtClean="0"/>
              <a:t>Dubourg</a:t>
            </a:r>
            <a:r>
              <a:rPr lang="en-US" sz="1600" dirty="0" smtClean="0"/>
              <a:t>, J. </a:t>
            </a:r>
            <a:r>
              <a:rPr lang="en-US" sz="1600" dirty="0" err="1" smtClean="0"/>
              <a:t>Vanderplas</a:t>
            </a:r>
            <a:r>
              <a:rPr lang="en-US" sz="1600" dirty="0" smtClean="0"/>
              <a:t>, A. </a:t>
            </a:r>
            <a:r>
              <a:rPr lang="en-US" sz="1600" dirty="0" err="1" smtClean="0"/>
              <a:t>Passos</a:t>
            </a:r>
            <a:r>
              <a:rPr lang="en-US" sz="1600" dirty="0" smtClean="0"/>
              <a:t>, D. </a:t>
            </a:r>
            <a:r>
              <a:rPr lang="en-US" sz="1600" dirty="0" err="1" smtClean="0"/>
              <a:t>Cournapeau</a:t>
            </a:r>
            <a:r>
              <a:rPr lang="en-US" sz="1600" dirty="0" smtClean="0"/>
              <a:t>, M. </a:t>
            </a:r>
            <a:r>
              <a:rPr lang="en-US" sz="1600" dirty="0" err="1" smtClean="0"/>
              <a:t>Brucher</a:t>
            </a:r>
            <a:r>
              <a:rPr lang="en-US" sz="1600" dirty="0" smtClean="0"/>
              <a:t>, M. Perrot, and E. </a:t>
            </a:r>
            <a:r>
              <a:rPr lang="en-US" sz="1600" dirty="0" err="1" smtClean="0"/>
              <a:t>Duchesnay</a:t>
            </a:r>
            <a:r>
              <a:rPr lang="en-US" sz="1600" dirty="0" smtClean="0"/>
              <a:t>, “</a:t>
            </a:r>
            <a:r>
              <a:rPr lang="en-US" sz="1600" dirty="0" err="1" smtClean="0"/>
              <a:t>Scikit</a:t>
            </a:r>
            <a:r>
              <a:rPr lang="en-US" sz="1600" dirty="0" smtClean="0"/>
              <a:t>-learn: Machine learning in python," Journal of Machine Learning Research, vol. 12, pp. 2825{2830, 2011.</a:t>
            </a:r>
          </a:p>
          <a:p>
            <a:r>
              <a:rPr lang="en-US" sz="1600" dirty="0" smtClean="0"/>
              <a:t>[16] “1.1.3 lasso," 2018.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4119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59648"/>
            <a:ext cx="12192000" cy="1450757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54250" y="1377061"/>
            <a:ext cx="10729572" cy="52120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State of Censorship, 2017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69476"/>
            <a:ext cx="10058400" cy="3899617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800" dirty="0" smtClean="0"/>
              <a:t>Freedom on the Net, 2017:</a:t>
            </a:r>
          </a:p>
          <a:p>
            <a:pPr lvl="1"/>
            <a:r>
              <a:rPr lang="en-US" sz="2600" dirty="0" smtClean="0"/>
              <a:t>“Rise </a:t>
            </a:r>
            <a:r>
              <a:rPr lang="en-US" sz="2600" dirty="0"/>
              <a:t>in disruptions to mobile internet </a:t>
            </a:r>
            <a:r>
              <a:rPr lang="en-US" sz="2600" dirty="0" smtClean="0"/>
              <a:t>service”</a:t>
            </a:r>
          </a:p>
          <a:p>
            <a:pPr lvl="1"/>
            <a:r>
              <a:rPr lang="en-US" sz="2600" dirty="0" smtClean="0"/>
              <a:t>“Increases </a:t>
            </a:r>
            <a:r>
              <a:rPr lang="en-US" sz="2600" dirty="0"/>
              <a:t>in physical and technical attacks on human rights defenders and independent </a:t>
            </a:r>
            <a:r>
              <a:rPr lang="en-US" sz="2600" dirty="0" smtClean="0"/>
              <a:t>media”</a:t>
            </a:r>
          </a:p>
          <a:p>
            <a:pPr lvl="1"/>
            <a:r>
              <a:rPr lang="en-US" sz="2600" dirty="0" smtClean="0"/>
              <a:t>“Seventh consecutive year of decline in Internet freedom”</a:t>
            </a:r>
          </a:p>
          <a:p>
            <a:pPr lvl="1"/>
            <a:r>
              <a:rPr lang="en-US" sz="2800" dirty="0" smtClean="0"/>
              <a:t>“</a:t>
            </a:r>
            <a:r>
              <a:rPr lang="en-US" sz="2600" dirty="0" smtClean="0"/>
              <a:t>For </a:t>
            </a:r>
            <a:r>
              <a:rPr lang="en-US" sz="2600" dirty="0"/>
              <a:t>the third consecutive year, </a:t>
            </a:r>
            <a:r>
              <a:rPr lang="en-US" sz="2600" b="1" dirty="0"/>
              <a:t>China</a:t>
            </a:r>
            <a:r>
              <a:rPr lang="en-US" sz="2600" dirty="0"/>
              <a:t> was the world’s worst abuser of internet </a:t>
            </a:r>
            <a:r>
              <a:rPr lang="en-US" sz="2600" dirty="0" smtClean="0"/>
              <a:t>freedom”</a:t>
            </a:r>
          </a:p>
          <a:p>
            <a:pPr lvl="1"/>
            <a:endParaRPr lang="en-US" sz="26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970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History of Chinese Censorship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spcBef>
                <a:spcPts val="1200"/>
              </a:spcBef>
            </a:pPr>
            <a:r>
              <a:rPr lang="en-US" sz="2600" dirty="0" smtClean="0"/>
              <a:t>1979</a:t>
            </a:r>
            <a:r>
              <a:rPr lang="en-US" sz="2600" dirty="0"/>
              <a:t>:</a:t>
            </a:r>
            <a:r>
              <a:rPr lang="en-US" sz="2600" dirty="0" smtClean="0"/>
              <a:t> </a:t>
            </a:r>
            <a:r>
              <a:rPr lang="en-US" sz="2600" dirty="0"/>
              <a:t>Deng Xiaoping </a:t>
            </a:r>
            <a:r>
              <a:rPr lang="en-US" sz="2600" dirty="0" smtClean="0"/>
              <a:t>enacts </a:t>
            </a:r>
            <a:r>
              <a:rPr lang="en-US" sz="2600" dirty="0"/>
              <a:t>the Open Door </a:t>
            </a:r>
            <a:r>
              <a:rPr lang="en-US" sz="2600" dirty="0" smtClean="0"/>
              <a:t>policy</a:t>
            </a:r>
          </a:p>
          <a:p>
            <a:pPr lvl="2">
              <a:spcBef>
                <a:spcPts val="1200"/>
              </a:spcBef>
            </a:pPr>
            <a:r>
              <a:rPr lang="en-US" sz="2400" dirty="0" smtClean="0"/>
              <a:t>Purpose: allow Western knowledge, investment into China</a:t>
            </a:r>
          </a:p>
          <a:p>
            <a:pPr lvl="1">
              <a:spcBef>
                <a:spcPts val="1200"/>
              </a:spcBef>
            </a:pPr>
            <a:r>
              <a:rPr lang="en-US" sz="2600" dirty="0" smtClean="0"/>
              <a:t>But: “If </a:t>
            </a:r>
            <a:r>
              <a:rPr lang="en-US" sz="2600" dirty="0"/>
              <a:t>you open the window for fresh air, you have to expect some flies to blow </a:t>
            </a:r>
            <a:r>
              <a:rPr lang="en-US" sz="2600" dirty="0" smtClean="0"/>
              <a:t>in.” –Deng Xiaoping</a:t>
            </a:r>
          </a:p>
          <a:p>
            <a:pPr lvl="1">
              <a:spcBef>
                <a:spcPts val="1200"/>
              </a:spcBef>
            </a:pPr>
            <a:r>
              <a:rPr lang="en-US" sz="2600" dirty="0" smtClean="0"/>
              <a:t>1998: Start of Golden Shield Project to monitor domestic internet. </a:t>
            </a:r>
          </a:p>
          <a:p>
            <a:pPr lvl="1">
              <a:spcBef>
                <a:spcPts val="1200"/>
              </a:spcBef>
            </a:pPr>
            <a:r>
              <a:rPr lang="en-US" sz="2600" dirty="0" smtClean="0"/>
              <a:t>2003: The Great Firewall of China, a sub-project of the Golden Shield Project, is launched to block unwanted foreign sites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9732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Chinese Censorship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spcAft>
                <a:spcPts val="1200"/>
              </a:spcAft>
            </a:pPr>
            <a:r>
              <a:rPr lang="en-US" sz="2600" dirty="0" smtClean="0"/>
              <a:t>To prohibit any sort of communal action, whether </a:t>
            </a:r>
            <a:r>
              <a:rPr lang="en-US" sz="2600" b="1" dirty="0" smtClean="0"/>
              <a:t>in opposition to, in support of, or unrelated to</a:t>
            </a:r>
            <a:r>
              <a:rPr lang="en-US" sz="2600" dirty="0" smtClean="0"/>
              <a:t> the Chinese government</a:t>
            </a:r>
          </a:p>
          <a:p>
            <a:pPr lvl="1">
              <a:spcAft>
                <a:spcPts val="1200"/>
              </a:spcAft>
            </a:pPr>
            <a:r>
              <a:rPr lang="en-US" sz="2600" dirty="0" smtClean="0"/>
              <a:t>NOT to prohibit anti-government sentiment</a:t>
            </a:r>
          </a:p>
          <a:p>
            <a:pPr marL="201168" lvl="1" indent="0">
              <a:spcAft>
                <a:spcPts val="1200"/>
              </a:spcAft>
              <a:buNone/>
            </a:pPr>
            <a:r>
              <a:rPr lang="en-US" sz="2600" dirty="0" smtClean="0"/>
              <a:t>What gets blocked:</a:t>
            </a:r>
          </a:p>
          <a:p>
            <a:pPr lvl="2">
              <a:spcAft>
                <a:spcPts val="1200"/>
              </a:spcAft>
            </a:pPr>
            <a:r>
              <a:rPr lang="en-US" sz="2200" dirty="0" smtClean="0"/>
              <a:t>Sites that disagree with government narratives (regarding the Dalai Lama, Tiananmen Square, Falun Gong, etc.)</a:t>
            </a:r>
          </a:p>
          <a:p>
            <a:pPr lvl="2">
              <a:spcAft>
                <a:spcPts val="1200"/>
              </a:spcAft>
            </a:pPr>
            <a:r>
              <a:rPr lang="en-US" sz="2200" dirty="0" smtClean="0"/>
              <a:t>Foreign search engines that don’t comply with the policy</a:t>
            </a:r>
          </a:p>
          <a:p>
            <a:pPr lvl="2">
              <a:spcAft>
                <a:spcPts val="1200"/>
              </a:spcAft>
            </a:pPr>
            <a:r>
              <a:rPr lang="en-US" sz="2200" dirty="0" smtClean="0"/>
              <a:t>Obscenity (pornography)</a:t>
            </a:r>
          </a:p>
          <a:p>
            <a:pPr lvl="2">
              <a:spcAft>
                <a:spcPts val="1200"/>
              </a:spcAft>
            </a:pPr>
            <a:r>
              <a:rPr lang="en-US" sz="2200" dirty="0" smtClean="0"/>
              <a:t>Social media (Facebook, Twitter)</a:t>
            </a:r>
          </a:p>
        </p:txBody>
      </p:sp>
    </p:spTree>
    <p:extLst>
      <p:ext uri="{BB962C8B-B14F-4D97-AF65-F5344CB8AC3E}">
        <p14:creationId xmlns:p14="http://schemas.microsoft.com/office/powerpoint/2010/main" val="287323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03981" y="1985590"/>
            <a:ext cx="5249732" cy="39240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Circumvention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74830"/>
            <a:ext cx="4851699" cy="4023360"/>
          </a:xfrm>
        </p:spPr>
        <p:txBody>
          <a:bodyPr>
            <a:normAutofit/>
          </a:bodyPr>
          <a:lstStyle/>
          <a:p>
            <a:pPr lvl="1">
              <a:spcAft>
                <a:spcPts val="1200"/>
              </a:spcAft>
            </a:pPr>
            <a:r>
              <a:rPr lang="en-US" sz="2600" dirty="0" smtClean="0"/>
              <a:t>VPNs and proxies (when they aren’t blocked)</a:t>
            </a:r>
          </a:p>
          <a:p>
            <a:pPr lvl="1">
              <a:spcAft>
                <a:spcPts val="1200"/>
              </a:spcAft>
            </a:pPr>
            <a:r>
              <a:rPr lang="en-US" sz="2600" dirty="0" smtClean="0"/>
              <a:t>Tor, </a:t>
            </a:r>
            <a:r>
              <a:rPr lang="en-US" sz="2600" dirty="0" err="1" smtClean="0"/>
              <a:t>Psiphon</a:t>
            </a:r>
            <a:r>
              <a:rPr lang="en-US" sz="2600" dirty="0" smtClean="0"/>
              <a:t>, Lantern (high bandwidth tools)</a:t>
            </a:r>
          </a:p>
          <a:p>
            <a:pPr lvl="1">
              <a:spcAft>
                <a:spcPts val="1200"/>
              </a:spcAft>
            </a:pPr>
            <a:r>
              <a:rPr lang="en-US" sz="2600" dirty="0" err="1" smtClean="0"/>
              <a:t>Tapdance</a:t>
            </a:r>
            <a:endParaRPr lang="en-US" sz="2600" dirty="0"/>
          </a:p>
        </p:txBody>
      </p:sp>
      <p:pic>
        <p:nvPicPr>
          <p:cNvPr id="1026" name="Picture 2" descr="Image result for t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376" y="2071651"/>
            <a:ext cx="2696253" cy="162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siph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0794" y="2153221"/>
            <a:ext cx="1630195" cy="1630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lantern censorshi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574" y="3891791"/>
            <a:ext cx="2017856" cy="2017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refraction network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219" y="3891791"/>
            <a:ext cx="1917343" cy="1917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04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Trouble With </a:t>
            </a:r>
            <a:r>
              <a:rPr lang="en-US" dirty="0" smtClean="0"/>
              <a:t>Existing Tools</a:t>
            </a:r>
            <a:endParaRPr lang="en-US" dirty="0"/>
          </a:p>
        </p:txBody>
      </p:sp>
      <p:pic>
        <p:nvPicPr>
          <p:cNvPr id="3074" name="Picture 2" descr="http://www.livingdesert.org/wp-content/uploads/tortoise_mai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009" y="2647298"/>
            <a:ext cx="4829944" cy="297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97280" y="2216992"/>
            <a:ext cx="5532245" cy="4066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ts val="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600" dirty="0" smtClean="0"/>
              <a:t>VPNs, proxies can be easily blocked</a:t>
            </a:r>
          </a:p>
          <a:p>
            <a:pPr marL="342900" indent="-342900">
              <a:lnSpc>
                <a:spcPct val="120000"/>
              </a:lnSpc>
              <a:spcBef>
                <a:spcPts val="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600" dirty="0" smtClean="0"/>
              <a:t>Tor, Lantern, etc. can be blocked with more effort</a:t>
            </a:r>
            <a:endParaRPr lang="en-US" sz="2600" dirty="0" smtClean="0"/>
          </a:p>
          <a:p>
            <a:pPr marL="342900" indent="-342900">
              <a:spcBef>
                <a:spcPts val="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600" dirty="0" smtClean="0"/>
              <a:t>They’re SLOW, partly because all traffic is </a:t>
            </a:r>
            <a:r>
              <a:rPr lang="en-US" sz="2600" dirty="0" err="1" smtClean="0"/>
              <a:t>proxied</a:t>
            </a:r>
            <a:r>
              <a:rPr lang="en-US" sz="2600" dirty="0" smtClean="0"/>
              <a:t>, whether it needs to be or not.*</a:t>
            </a:r>
          </a:p>
          <a:p>
            <a:pPr>
              <a:spcBef>
                <a:spcPts val="200"/>
              </a:spcBef>
              <a:spcAft>
                <a:spcPts val="1200"/>
              </a:spcAft>
            </a:pPr>
            <a:endParaRPr lang="en-US" sz="2000" dirty="0" smtClean="0"/>
          </a:p>
          <a:p>
            <a:pPr>
              <a:spcBef>
                <a:spcPts val="200"/>
              </a:spcBef>
              <a:spcAft>
                <a:spcPts val="1200"/>
              </a:spcAft>
            </a:pPr>
            <a:r>
              <a:rPr lang="en-US" sz="2000" dirty="0" smtClean="0"/>
              <a:t>*Except possibly for Lantern.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3241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Metis</a:t>
            </a:r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1978578" y="1844386"/>
            <a:ext cx="8506413" cy="4146122"/>
            <a:chOff x="6338705" y="1880331"/>
            <a:chExt cx="8506413" cy="4146122"/>
          </a:xfrm>
        </p:grpSpPr>
        <p:grpSp>
          <p:nvGrpSpPr>
            <p:cNvPr id="43" name="Group 42"/>
            <p:cNvGrpSpPr/>
            <p:nvPr/>
          </p:nvGrpSpPr>
          <p:grpSpPr>
            <a:xfrm>
              <a:off x="6338705" y="1880331"/>
              <a:ext cx="8506413" cy="4146122"/>
              <a:chOff x="6549720" y="1991383"/>
              <a:chExt cx="8506413" cy="4146122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8460711" y="5183398"/>
                <a:ext cx="1389253" cy="95410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bg1"/>
                    </a:solidFill>
                  </a:rPr>
                  <a:t>Blocked Website</a:t>
                </a:r>
                <a:endParaRPr 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1802578" y="4239997"/>
                <a:ext cx="1607736" cy="5232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err="1" smtClean="0">
                    <a:solidFill>
                      <a:schemeClr val="bg1"/>
                    </a:solidFill>
                  </a:rPr>
                  <a:t>Tapdance</a:t>
                </a:r>
                <a:endParaRPr 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1743455" y="1991383"/>
                <a:ext cx="1727148" cy="95410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bg1"/>
                    </a:solidFill>
                  </a:rPr>
                  <a:t>Unblocked Website</a:t>
                </a:r>
                <a:endParaRPr lang="en-US" sz="28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6549720" y="2227301"/>
                <a:ext cx="4080789" cy="2612808"/>
                <a:chOff x="5639379" y="3585189"/>
                <a:chExt cx="4080789" cy="2612808"/>
              </a:xfrm>
            </p:grpSpPr>
            <p:sp>
              <p:nvSpPr>
                <p:cNvPr id="29" name="Cloud 28"/>
                <p:cNvSpPr/>
                <p:nvPr/>
              </p:nvSpPr>
              <p:spPr>
                <a:xfrm rot="382185">
                  <a:off x="5639379" y="3585189"/>
                  <a:ext cx="4080789" cy="2612808"/>
                </a:xfrm>
                <a:prstGeom prst="cloud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6734711" y="3954539"/>
                  <a:ext cx="1609412" cy="52322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b="1" i="1" dirty="0" smtClean="0"/>
                    <a:t>Censored</a:t>
                  </a:r>
                  <a:endParaRPr lang="en-US" b="1" i="1" dirty="0"/>
                </a:p>
              </p:txBody>
            </p:sp>
          </p:grpSp>
          <p:sp>
            <p:nvSpPr>
              <p:cNvPr id="39" name="TextBox 38"/>
              <p:cNvSpPr txBox="1"/>
              <p:nvPr/>
            </p:nvSpPr>
            <p:spPr>
              <a:xfrm>
                <a:off x="13797743" y="4020913"/>
                <a:ext cx="1258390" cy="95410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bg1"/>
                    </a:solidFill>
                  </a:rPr>
                  <a:t>Metis server</a:t>
                </a:r>
                <a:endParaRPr 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7365443" y="3295860"/>
                <a:ext cx="1024931" cy="5232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bg1"/>
                    </a:solidFill>
                  </a:rPr>
                  <a:t>Client</a:t>
                </a:r>
                <a:endParaRPr 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8643259" y="3295860"/>
                <a:ext cx="1024931" cy="5232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bg1"/>
                    </a:solidFill>
                  </a:rPr>
                  <a:t>Metis</a:t>
                </a:r>
                <a:endParaRPr lang="en-US" sz="28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" name="Straight Arrow Connector 6"/>
              <p:cNvCxnSpPr>
                <a:stCxn id="3" idx="3"/>
                <a:endCxn id="5" idx="1"/>
              </p:cNvCxnSpPr>
              <p:nvPr/>
            </p:nvCxnSpPr>
            <p:spPr>
              <a:xfrm>
                <a:off x="8390374" y="3557470"/>
                <a:ext cx="25288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Elbow Connector 8"/>
            <p:cNvCxnSpPr>
              <a:stCxn id="5" idx="3"/>
              <a:endCxn id="28" idx="2"/>
            </p:cNvCxnSpPr>
            <p:nvPr/>
          </p:nvCxnSpPr>
          <p:spPr>
            <a:xfrm flipV="1">
              <a:off x="9457175" y="2834438"/>
              <a:ext cx="2938839" cy="611980"/>
            </a:xfrm>
            <a:prstGeom prst="bentConnector2">
              <a:avLst/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endCxn id="11" idx="0"/>
            </p:cNvCxnSpPr>
            <p:nvPr/>
          </p:nvCxnSpPr>
          <p:spPr>
            <a:xfrm>
              <a:off x="9456791" y="3585970"/>
              <a:ext cx="2938640" cy="542975"/>
            </a:xfrm>
            <a:prstGeom prst="bentConnector2">
              <a:avLst/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11" idx="3"/>
              <a:endCxn id="39" idx="1"/>
            </p:cNvCxnSpPr>
            <p:nvPr/>
          </p:nvCxnSpPr>
          <p:spPr>
            <a:xfrm flipV="1">
              <a:off x="13199299" y="4386915"/>
              <a:ext cx="387429" cy="364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>
              <a:stCxn id="5" idx="2"/>
              <a:endCxn id="8" idx="0"/>
            </p:cNvCxnSpPr>
            <p:nvPr/>
          </p:nvCxnSpPr>
          <p:spPr>
            <a:xfrm rot="5400000">
              <a:off x="8262358" y="4389994"/>
              <a:ext cx="1364318" cy="38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&quot;No&quot; Symbol 46"/>
            <p:cNvSpPr/>
            <p:nvPr/>
          </p:nvSpPr>
          <p:spPr>
            <a:xfrm>
              <a:off x="8638352" y="3829278"/>
              <a:ext cx="603504" cy="548640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3" name="Elbow Connector 52"/>
            <p:cNvCxnSpPr>
              <a:stCxn id="11" idx="2"/>
              <a:endCxn id="8" idx="3"/>
            </p:cNvCxnSpPr>
            <p:nvPr/>
          </p:nvCxnSpPr>
          <p:spPr>
            <a:xfrm rot="5400000">
              <a:off x="10568573" y="3722541"/>
              <a:ext cx="897235" cy="2756482"/>
            </a:xfrm>
            <a:prstGeom prst="bentConnector2">
              <a:avLst/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1" name="Picture 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268" y="3086963"/>
            <a:ext cx="646232" cy="61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3912</TotalTime>
  <Words>1866</Words>
  <Application>Microsoft Office PowerPoint</Application>
  <PresentationFormat>Widescreen</PresentationFormat>
  <Paragraphs>261</Paragraphs>
  <Slides>31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Courier New</vt:lpstr>
      <vt:lpstr>Times New Roman</vt:lpstr>
      <vt:lpstr>Retrospect</vt:lpstr>
      <vt:lpstr>Metis: Combining Censorship Circumvention with Measurement </vt:lpstr>
      <vt:lpstr>Censorship Today</vt:lpstr>
      <vt:lpstr>By The Numbers</vt:lpstr>
      <vt:lpstr>The State of Censorship, 2017</vt:lpstr>
      <vt:lpstr>A Brief History of Chinese Censorship</vt:lpstr>
      <vt:lpstr>Purpose of Chinese Censorship</vt:lpstr>
      <vt:lpstr>Current Circumvention Techniques</vt:lpstr>
      <vt:lpstr>The Trouble With Existing Tools</vt:lpstr>
      <vt:lpstr>Metis</vt:lpstr>
      <vt:lpstr>Metis</vt:lpstr>
      <vt:lpstr>Choice of Transports: Why Tapdance?</vt:lpstr>
      <vt:lpstr>Classification: What’s censored?</vt:lpstr>
      <vt:lpstr>Metis’ Routing Algorithm</vt:lpstr>
      <vt:lpstr>Protecting Users: Differential Privacy</vt:lpstr>
      <vt:lpstr>Google’s RAPPOR</vt:lpstr>
      <vt:lpstr>Google’s RAPPOR</vt:lpstr>
      <vt:lpstr>RAPPOR Cohorts</vt:lpstr>
      <vt:lpstr>Detecting Reported Strings</vt:lpstr>
      <vt:lpstr>RAPPOR in Metis</vt:lpstr>
      <vt:lpstr>Results</vt:lpstr>
      <vt:lpstr>Classification: What We’re Looking For</vt:lpstr>
      <vt:lpstr>Ooniprobe: Open Observatory of Network Interference measurements</vt:lpstr>
      <vt:lpstr>Ooniprobe as Ground Truth</vt:lpstr>
      <vt:lpstr>Classification Accuracy</vt:lpstr>
      <vt:lpstr>Classification Accuracy</vt:lpstr>
      <vt:lpstr>Classification Accuracy</vt:lpstr>
      <vt:lpstr>Latency Reduction</vt:lpstr>
      <vt:lpstr>No latency patterns for % of sites censored?</vt:lpstr>
      <vt:lpstr>Conclusion</vt:lpstr>
      <vt:lpstr>References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Metis: Combining Censorship Circumvention with Measurement</dc:title>
  <dc:creator>Audrey Randall</dc:creator>
  <cp:lastModifiedBy>Audrey Randall</cp:lastModifiedBy>
  <cp:revision>45</cp:revision>
  <dcterms:created xsi:type="dcterms:W3CDTF">2018-05-01T23:17:11Z</dcterms:created>
  <dcterms:modified xsi:type="dcterms:W3CDTF">2018-05-04T16:30:04Z</dcterms:modified>
</cp:coreProperties>
</file>