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8" r:id="rId1"/>
  </p:sldMasterIdLst>
  <p:notesMasterIdLst>
    <p:notesMasterId r:id="rId15"/>
  </p:notesMasterIdLst>
  <p:sldIdLst>
    <p:sldId id="256" r:id="rId2"/>
    <p:sldId id="265" r:id="rId3"/>
    <p:sldId id="264" r:id="rId4"/>
    <p:sldId id="266" r:id="rId5"/>
    <p:sldId id="263" r:id="rId6"/>
    <p:sldId id="267" r:id="rId7"/>
    <p:sldId id="268" r:id="rId8"/>
    <p:sldId id="257" r:id="rId9"/>
    <p:sldId id="258" r:id="rId10"/>
    <p:sldId id="259" r:id="rId11"/>
    <p:sldId id="260" r:id="rId12"/>
    <p:sldId id="261" r:id="rId13"/>
    <p:sldId id="262"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9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300" y="-18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CCB38-C5B4-4EB6-A1B6-7D43FC49EF01}"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BAA805C3-54EE-4997-AE9E-DF8B48EB4518}">
      <dgm:prSet/>
      <dgm:spPr/>
      <dgm:t>
        <a:bodyPr/>
        <a:lstStyle/>
        <a:p>
          <a:pPr rtl="0"/>
          <a:r>
            <a:rPr lang="en-US" smtClean="0"/>
            <a:t>Potential Configurations</a:t>
          </a:r>
          <a:endParaRPr lang="en-US"/>
        </a:p>
      </dgm:t>
    </dgm:pt>
    <dgm:pt modelId="{55C23DB5-F982-42DD-A238-37C60ECC3BCD}" type="parTrans" cxnId="{120F94EA-2F0E-48CF-876F-07C1FF6A3A8F}">
      <dgm:prSet/>
      <dgm:spPr/>
      <dgm:t>
        <a:bodyPr/>
        <a:lstStyle/>
        <a:p>
          <a:endParaRPr lang="en-US"/>
        </a:p>
      </dgm:t>
    </dgm:pt>
    <dgm:pt modelId="{43E9200E-EB0A-45FD-85D9-94555953E9DF}" type="sibTrans" cxnId="{120F94EA-2F0E-48CF-876F-07C1FF6A3A8F}">
      <dgm:prSet/>
      <dgm:spPr/>
      <dgm:t>
        <a:bodyPr/>
        <a:lstStyle/>
        <a:p>
          <a:endParaRPr lang="en-US"/>
        </a:p>
      </dgm:t>
    </dgm:pt>
    <dgm:pt modelId="{A81C52AF-781A-44A1-96B7-5DE5A8341C69}">
      <dgm:prSet/>
      <dgm:spPr/>
      <dgm:t>
        <a:bodyPr/>
        <a:lstStyle/>
        <a:p>
          <a:pPr rtl="0"/>
          <a:r>
            <a:rPr lang="en-US" smtClean="0"/>
            <a:t>Browser based configuration</a:t>
          </a:r>
          <a:endParaRPr lang="en-US"/>
        </a:p>
      </dgm:t>
    </dgm:pt>
    <dgm:pt modelId="{AC9F0B30-2B08-4D86-90B5-521C60814AC7}" type="parTrans" cxnId="{9737E616-D358-4DE4-A416-594EA5A0E787}">
      <dgm:prSet/>
      <dgm:spPr/>
      <dgm:t>
        <a:bodyPr/>
        <a:lstStyle/>
        <a:p>
          <a:endParaRPr lang="en-US"/>
        </a:p>
      </dgm:t>
    </dgm:pt>
    <dgm:pt modelId="{EF1A9404-CF76-45D9-A690-3E485EF14EAD}" type="sibTrans" cxnId="{9737E616-D358-4DE4-A416-594EA5A0E787}">
      <dgm:prSet/>
      <dgm:spPr/>
      <dgm:t>
        <a:bodyPr/>
        <a:lstStyle/>
        <a:p>
          <a:endParaRPr lang="en-US"/>
        </a:p>
      </dgm:t>
    </dgm:pt>
    <dgm:pt modelId="{0532BA24-61A9-44F2-9EBF-6F4FFE8C08F5}">
      <dgm:prSet/>
      <dgm:spPr/>
      <dgm:t>
        <a:bodyPr/>
        <a:lstStyle/>
        <a:p>
          <a:pPr rtl="0"/>
          <a:r>
            <a:rPr lang="en-US" smtClean="0"/>
            <a:t>Plug &amp; Play installation utility</a:t>
          </a:r>
          <a:endParaRPr lang="en-US"/>
        </a:p>
      </dgm:t>
    </dgm:pt>
    <dgm:pt modelId="{95246157-6375-4764-AB24-5A0A2B53C4C6}" type="parTrans" cxnId="{E233FFBD-10E2-47F5-BE21-48C439A47F6E}">
      <dgm:prSet/>
      <dgm:spPr/>
      <dgm:t>
        <a:bodyPr/>
        <a:lstStyle/>
        <a:p>
          <a:endParaRPr lang="en-US"/>
        </a:p>
      </dgm:t>
    </dgm:pt>
    <dgm:pt modelId="{B80A7BEC-0BC3-4188-807B-4C0D4C131B96}" type="sibTrans" cxnId="{E233FFBD-10E2-47F5-BE21-48C439A47F6E}">
      <dgm:prSet/>
      <dgm:spPr/>
      <dgm:t>
        <a:bodyPr/>
        <a:lstStyle/>
        <a:p>
          <a:endParaRPr lang="en-US"/>
        </a:p>
      </dgm:t>
    </dgm:pt>
    <dgm:pt modelId="{FE694567-5FF8-4D26-A836-35648547F5D9}">
      <dgm:prSet/>
      <dgm:spPr/>
      <dgm:t>
        <a:bodyPr/>
        <a:lstStyle/>
        <a:p>
          <a:pPr rtl="0"/>
          <a:r>
            <a:rPr lang="en-US" dirty="0" smtClean="0"/>
            <a:t>IPv4 some with IPv6 support</a:t>
          </a:r>
          <a:endParaRPr lang="en-US" dirty="0"/>
        </a:p>
      </dgm:t>
    </dgm:pt>
    <dgm:pt modelId="{974FD00A-5EE9-444A-ADB7-64F3AA737B1A}" type="parTrans" cxnId="{175E8431-15CA-4E8F-8443-4E881A29EF30}">
      <dgm:prSet/>
      <dgm:spPr/>
      <dgm:t>
        <a:bodyPr/>
        <a:lstStyle/>
        <a:p>
          <a:endParaRPr lang="en-US"/>
        </a:p>
      </dgm:t>
    </dgm:pt>
    <dgm:pt modelId="{CDE539EC-3327-43A5-AA42-0F94F88B4CF9}" type="sibTrans" cxnId="{175E8431-15CA-4E8F-8443-4E881A29EF30}">
      <dgm:prSet/>
      <dgm:spPr/>
      <dgm:t>
        <a:bodyPr/>
        <a:lstStyle/>
        <a:p>
          <a:endParaRPr lang="en-US"/>
        </a:p>
      </dgm:t>
    </dgm:pt>
    <dgm:pt modelId="{822E2B18-9B2B-4763-A53C-E33A060FE6E8}">
      <dgm:prSet/>
      <dgm:spPr/>
      <dgm:t>
        <a:bodyPr/>
        <a:lstStyle/>
        <a:p>
          <a:pPr rtl="0"/>
          <a:r>
            <a:rPr lang="en-US" smtClean="0"/>
            <a:t>Failover host support</a:t>
          </a:r>
          <a:endParaRPr lang="en-US"/>
        </a:p>
      </dgm:t>
    </dgm:pt>
    <dgm:pt modelId="{60CEA658-9249-45CC-935F-8FA616983811}" type="parTrans" cxnId="{4644EEFF-10E1-43AD-A7F3-76CB047B45DD}">
      <dgm:prSet/>
      <dgm:spPr/>
      <dgm:t>
        <a:bodyPr/>
        <a:lstStyle/>
        <a:p>
          <a:endParaRPr lang="en-US"/>
        </a:p>
      </dgm:t>
    </dgm:pt>
    <dgm:pt modelId="{343CE1B9-6CBA-43EE-95E1-DEA169E0D692}" type="sibTrans" cxnId="{4644EEFF-10E1-43AD-A7F3-76CB047B45DD}">
      <dgm:prSet/>
      <dgm:spPr/>
      <dgm:t>
        <a:bodyPr/>
        <a:lstStyle/>
        <a:p>
          <a:endParaRPr lang="en-US"/>
        </a:p>
      </dgm:t>
    </dgm:pt>
    <dgm:pt modelId="{DE75CF3A-4136-47DE-932E-8D45391DE650}">
      <dgm:prSet/>
      <dgm:spPr/>
      <dgm:t>
        <a:bodyPr/>
        <a:lstStyle/>
        <a:p>
          <a:pPr rtl="0"/>
          <a:r>
            <a:rPr lang="en-US" smtClean="0"/>
            <a:t>Internet tunneling control possible </a:t>
          </a:r>
          <a:endParaRPr lang="en-US"/>
        </a:p>
      </dgm:t>
    </dgm:pt>
    <dgm:pt modelId="{3CABB67B-57A3-46CB-B1CB-CEA88A214849}" type="parTrans" cxnId="{35F9EE0A-A0C1-444C-9EC0-2981385E500A}">
      <dgm:prSet/>
      <dgm:spPr/>
      <dgm:t>
        <a:bodyPr/>
        <a:lstStyle/>
        <a:p>
          <a:endParaRPr lang="en-US"/>
        </a:p>
      </dgm:t>
    </dgm:pt>
    <dgm:pt modelId="{6195C775-B55E-4868-B497-9E69252EF66E}" type="sibTrans" cxnId="{35F9EE0A-A0C1-444C-9EC0-2981385E500A}">
      <dgm:prSet/>
      <dgm:spPr/>
      <dgm:t>
        <a:bodyPr/>
        <a:lstStyle/>
        <a:p>
          <a:endParaRPr lang="en-US"/>
        </a:p>
      </dgm:t>
    </dgm:pt>
    <dgm:pt modelId="{A08E3E2D-7AE1-4DE0-8BC3-5E1B760A43C3}">
      <dgm:prSet/>
      <dgm:spPr/>
      <dgm:t>
        <a:bodyPr/>
        <a:lstStyle/>
        <a:p>
          <a:pPr rtl="0"/>
          <a:r>
            <a:rPr lang="en-US" smtClean="0"/>
            <a:t>IEC 60601-1 medical safety standard compliant devices available</a:t>
          </a:r>
          <a:endParaRPr lang="en-US"/>
        </a:p>
      </dgm:t>
    </dgm:pt>
    <dgm:pt modelId="{2B07DB8A-1AF0-487F-9C08-941FBB4BC972}" type="parTrans" cxnId="{CD84FB24-0BE2-49D2-ACC7-52C4DFD0759E}">
      <dgm:prSet/>
      <dgm:spPr/>
      <dgm:t>
        <a:bodyPr/>
        <a:lstStyle/>
        <a:p>
          <a:endParaRPr lang="en-US"/>
        </a:p>
      </dgm:t>
    </dgm:pt>
    <dgm:pt modelId="{2AF97F24-9FC2-41CD-A346-3D0AC8E99F63}" type="sibTrans" cxnId="{CD84FB24-0BE2-49D2-ACC7-52C4DFD0759E}">
      <dgm:prSet/>
      <dgm:spPr/>
      <dgm:t>
        <a:bodyPr/>
        <a:lstStyle/>
        <a:p>
          <a:endParaRPr lang="en-US"/>
        </a:p>
      </dgm:t>
    </dgm:pt>
    <dgm:pt modelId="{D1A6FBF5-8552-4EA9-A8CB-E2AEB46AACDD}">
      <dgm:prSet/>
      <dgm:spPr/>
      <dgm:t>
        <a:bodyPr/>
        <a:lstStyle/>
        <a:p>
          <a:pPr rtl="0"/>
          <a:r>
            <a:rPr lang="en-US" dirty="0" smtClean="0"/>
            <a:t>Serial over SSL</a:t>
          </a:r>
          <a:endParaRPr lang="en-US" dirty="0"/>
        </a:p>
      </dgm:t>
    </dgm:pt>
    <dgm:pt modelId="{896EA69F-5268-4160-9E90-114F925A83AE}" type="parTrans" cxnId="{7AB08D9C-E862-4A7E-8917-009574CFB912}">
      <dgm:prSet/>
      <dgm:spPr/>
      <dgm:t>
        <a:bodyPr/>
        <a:lstStyle/>
        <a:p>
          <a:endParaRPr lang="en-US"/>
        </a:p>
      </dgm:t>
    </dgm:pt>
    <dgm:pt modelId="{ECB62908-EA04-49DF-ACD4-78533296C30C}" type="sibTrans" cxnId="{7AB08D9C-E862-4A7E-8917-009574CFB912}">
      <dgm:prSet/>
      <dgm:spPr/>
      <dgm:t>
        <a:bodyPr/>
        <a:lstStyle/>
        <a:p>
          <a:endParaRPr lang="en-US"/>
        </a:p>
      </dgm:t>
    </dgm:pt>
    <dgm:pt modelId="{92AA645D-AF21-46F2-9F43-AF3C7145CF95}" type="pres">
      <dgm:prSet presAssocID="{272CCB38-C5B4-4EB6-A1B6-7D43FC49EF01}" presName="compositeShape" presStyleCnt="0">
        <dgm:presLayoutVars>
          <dgm:chMax val="7"/>
          <dgm:dir/>
          <dgm:resizeHandles val="exact"/>
        </dgm:presLayoutVars>
      </dgm:prSet>
      <dgm:spPr/>
      <dgm:t>
        <a:bodyPr/>
        <a:lstStyle/>
        <a:p>
          <a:endParaRPr lang="en-US"/>
        </a:p>
      </dgm:t>
    </dgm:pt>
    <dgm:pt modelId="{9B1EBA17-43C3-4DDF-B673-D181F53E0588}" type="pres">
      <dgm:prSet presAssocID="{BAA805C3-54EE-4997-AE9E-DF8B48EB4518}" presName="circ1TxSh" presStyleLbl="vennNode1" presStyleIdx="0" presStyleCnt="1" custScaleX="104669" custLinFactNeighborX="-4026" custLinFactNeighborY="15621"/>
      <dgm:spPr/>
      <dgm:t>
        <a:bodyPr/>
        <a:lstStyle/>
        <a:p>
          <a:endParaRPr lang="en-US"/>
        </a:p>
      </dgm:t>
    </dgm:pt>
  </dgm:ptLst>
  <dgm:cxnLst>
    <dgm:cxn modelId="{35F9EE0A-A0C1-444C-9EC0-2981385E500A}" srcId="{BAA805C3-54EE-4997-AE9E-DF8B48EB4518}" destId="{DE75CF3A-4136-47DE-932E-8D45391DE650}" srcOrd="4" destOrd="0" parTransId="{3CABB67B-57A3-46CB-B1CB-CEA88A214849}" sibTransId="{6195C775-B55E-4868-B497-9E69252EF66E}"/>
    <dgm:cxn modelId="{175E8431-15CA-4E8F-8443-4E881A29EF30}" srcId="{BAA805C3-54EE-4997-AE9E-DF8B48EB4518}" destId="{FE694567-5FF8-4D26-A836-35648547F5D9}" srcOrd="2" destOrd="0" parTransId="{974FD00A-5EE9-444A-ADB7-64F3AA737B1A}" sibTransId="{CDE539EC-3327-43A5-AA42-0F94F88B4CF9}"/>
    <dgm:cxn modelId="{688D52EA-E58A-48DC-9356-BD22D3BF8363}" type="presOf" srcId="{DE75CF3A-4136-47DE-932E-8D45391DE650}" destId="{9B1EBA17-43C3-4DDF-B673-D181F53E0588}" srcOrd="0" destOrd="5" presId="urn:microsoft.com/office/officeart/2005/8/layout/venn1"/>
    <dgm:cxn modelId="{5AE5E810-8FEE-412B-8FA4-5D7839A460C0}" type="presOf" srcId="{822E2B18-9B2B-4763-A53C-E33A060FE6E8}" destId="{9B1EBA17-43C3-4DDF-B673-D181F53E0588}" srcOrd="0" destOrd="4" presId="urn:microsoft.com/office/officeart/2005/8/layout/venn1"/>
    <dgm:cxn modelId="{7AB08D9C-E862-4A7E-8917-009574CFB912}" srcId="{BAA805C3-54EE-4997-AE9E-DF8B48EB4518}" destId="{D1A6FBF5-8552-4EA9-A8CB-E2AEB46AACDD}" srcOrd="6" destOrd="0" parTransId="{896EA69F-5268-4160-9E90-114F925A83AE}" sibTransId="{ECB62908-EA04-49DF-ACD4-78533296C30C}"/>
    <dgm:cxn modelId="{42A2D0A8-C21E-4D9E-B43D-3C6C1E5541E4}" type="presOf" srcId="{FE694567-5FF8-4D26-A836-35648547F5D9}" destId="{9B1EBA17-43C3-4DDF-B673-D181F53E0588}" srcOrd="0" destOrd="3" presId="urn:microsoft.com/office/officeart/2005/8/layout/venn1"/>
    <dgm:cxn modelId="{120F94EA-2F0E-48CF-876F-07C1FF6A3A8F}" srcId="{272CCB38-C5B4-4EB6-A1B6-7D43FC49EF01}" destId="{BAA805C3-54EE-4997-AE9E-DF8B48EB4518}" srcOrd="0" destOrd="0" parTransId="{55C23DB5-F982-42DD-A238-37C60ECC3BCD}" sibTransId="{43E9200E-EB0A-45FD-85D9-94555953E9DF}"/>
    <dgm:cxn modelId="{CD84FB24-0BE2-49D2-ACC7-52C4DFD0759E}" srcId="{BAA805C3-54EE-4997-AE9E-DF8B48EB4518}" destId="{A08E3E2D-7AE1-4DE0-8BC3-5E1B760A43C3}" srcOrd="5" destOrd="0" parTransId="{2B07DB8A-1AF0-487F-9C08-941FBB4BC972}" sibTransId="{2AF97F24-9FC2-41CD-A346-3D0AC8E99F63}"/>
    <dgm:cxn modelId="{7E1B1537-8146-4418-BBA4-346CA6F8091D}" type="presOf" srcId="{A08E3E2D-7AE1-4DE0-8BC3-5E1B760A43C3}" destId="{9B1EBA17-43C3-4DDF-B673-D181F53E0588}" srcOrd="0" destOrd="6" presId="urn:microsoft.com/office/officeart/2005/8/layout/venn1"/>
    <dgm:cxn modelId="{7C136B10-7FB6-403C-88E1-85531016C440}" type="presOf" srcId="{0532BA24-61A9-44F2-9EBF-6F4FFE8C08F5}" destId="{9B1EBA17-43C3-4DDF-B673-D181F53E0588}" srcOrd="0" destOrd="2" presId="urn:microsoft.com/office/officeart/2005/8/layout/venn1"/>
    <dgm:cxn modelId="{5C05180E-536F-4CC2-BF31-127011DF900F}" type="presOf" srcId="{D1A6FBF5-8552-4EA9-A8CB-E2AEB46AACDD}" destId="{9B1EBA17-43C3-4DDF-B673-D181F53E0588}" srcOrd="0" destOrd="7" presId="urn:microsoft.com/office/officeart/2005/8/layout/venn1"/>
    <dgm:cxn modelId="{E233FFBD-10E2-47F5-BE21-48C439A47F6E}" srcId="{BAA805C3-54EE-4997-AE9E-DF8B48EB4518}" destId="{0532BA24-61A9-44F2-9EBF-6F4FFE8C08F5}" srcOrd="1" destOrd="0" parTransId="{95246157-6375-4764-AB24-5A0A2B53C4C6}" sibTransId="{B80A7BEC-0BC3-4188-807B-4C0D4C131B96}"/>
    <dgm:cxn modelId="{9737E616-D358-4DE4-A416-594EA5A0E787}" srcId="{BAA805C3-54EE-4997-AE9E-DF8B48EB4518}" destId="{A81C52AF-781A-44A1-96B7-5DE5A8341C69}" srcOrd="0" destOrd="0" parTransId="{AC9F0B30-2B08-4D86-90B5-521C60814AC7}" sibTransId="{EF1A9404-CF76-45D9-A690-3E485EF14EAD}"/>
    <dgm:cxn modelId="{903F9274-7216-49D2-9A54-C110A49750E9}" type="presOf" srcId="{BAA805C3-54EE-4997-AE9E-DF8B48EB4518}" destId="{9B1EBA17-43C3-4DDF-B673-D181F53E0588}" srcOrd="0" destOrd="0" presId="urn:microsoft.com/office/officeart/2005/8/layout/venn1"/>
    <dgm:cxn modelId="{C1443838-F3F0-42F6-9B19-9419733B9CEA}" type="presOf" srcId="{A81C52AF-781A-44A1-96B7-5DE5A8341C69}" destId="{9B1EBA17-43C3-4DDF-B673-D181F53E0588}" srcOrd="0" destOrd="1" presId="urn:microsoft.com/office/officeart/2005/8/layout/venn1"/>
    <dgm:cxn modelId="{4644EEFF-10E1-43AD-A7F3-76CB047B45DD}" srcId="{BAA805C3-54EE-4997-AE9E-DF8B48EB4518}" destId="{822E2B18-9B2B-4763-A53C-E33A060FE6E8}" srcOrd="3" destOrd="0" parTransId="{60CEA658-9249-45CC-935F-8FA616983811}" sibTransId="{343CE1B9-6CBA-43EE-95E1-DEA169E0D692}"/>
    <dgm:cxn modelId="{99B8C948-486A-46DE-8F03-26DCBB08DA03}" type="presOf" srcId="{272CCB38-C5B4-4EB6-A1B6-7D43FC49EF01}" destId="{92AA645D-AF21-46F2-9F43-AF3C7145CF95}" srcOrd="0" destOrd="0" presId="urn:microsoft.com/office/officeart/2005/8/layout/venn1"/>
    <dgm:cxn modelId="{BAA455F7-1D1D-4AC1-A307-2CEDB392FCDC}" type="presParOf" srcId="{92AA645D-AF21-46F2-9F43-AF3C7145CF95}" destId="{9B1EBA17-43C3-4DDF-B673-D181F53E0588}" srcOrd="0" destOrd="0" presId="urn:microsoft.com/office/officeart/2005/8/layout/venn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17A195-D5CE-4655-8B60-4786C6CF8DC6}" type="doc">
      <dgm:prSet loTypeId="urn:microsoft.com/office/officeart/2005/8/layout/cycle6" loCatId="relationship" qsTypeId="urn:microsoft.com/office/officeart/2005/8/quickstyle/3d6" qsCatId="3D" csTypeId="urn:microsoft.com/office/officeart/2005/8/colors/colorful1#5" csCatId="colorful" phldr="1"/>
      <dgm:spPr/>
      <dgm:t>
        <a:bodyPr/>
        <a:lstStyle/>
        <a:p>
          <a:endParaRPr lang="en-US"/>
        </a:p>
      </dgm:t>
    </dgm:pt>
    <dgm:pt modelId="{CB4EBE71-8352-4A9A-BBB6-49097B663034}">
      <dgm:prSet phldrT="[Text]"/>
      <dgm:spPr/>
      <dgm:t>
        <a:bodyPr/>
        <a:lstStyle/>
        <a:p>
          <a:r>
            <a:rPr lang="en-US" dirty="0" smtClean="0"/>
            <a:t>Gateway</a:t>
          </a:r>
          <a:endParaRPr lang="en-US" dirty="0"/>
        </a:p>
      </dgm:t>
    </dgm:pt>
    <dgm:pt modelId="{442DB2D7-CD55-49FB-AE04-AED7DE301C2F}" type="parTrans" cxnId="{C1DDF5D5-761E-4551-8F7B-72FE923B7394}">
      <dgm:prSet/>
      <dgm:spPr/>
      <dgm:t>
        <a:bodyPr/>
        <a:lstStyle/>
        <a:p>
          <a:endParaRPr lang="en-US"/>
        </a:p>
      </dgm:t>
    </dgm:pt>
    <dgm:pt modelId="{E090791B-1631-4979-9842-A9FAE909EA78}" type="sibTrans" cxnId="{C1DDF5D5-761E-4551-8F7B-72FE923B7394}">
      <dgm:prSet/>
      <dgm:spPr/>
      <dgm:t>
        <a:bodyPr/>
        <a:lstStyle/>
        <a:p>
          <a:endParaRPr lang="en-US"/>
        </a:p>
      </dgm:t>
    </dgm:pt>
    <dgm:pt modelId="{62331A74-7754-4CDF-8497-61200846984E}">
      <dgm:prSet phldrT="[Text]"/>
      <dgm:spPr/>
      <dgm:t>
        <a:bodyPr/>
        <a:lstStyle/>
        <a:p>
          <a:r>
            <a:rPr lang="en-US" dirty="0" smtClean="0"/>
            <a:t>Med Device</a:t>
          </a:r>
          <a:endParaRPr lang="en-US" dirty="0"/>
        </a:p>
      </dgm:t>
    </dgm:pt>
    <dgm:pt modelId="{BA9058B7-E710-4F8F-9240-94FD4CF21B3A}" type="parTrans" cxnId="{DD143DB5-0DDD-42E0-AC9E-5CDE0232BB5E}">
      <dgm:prSet/>
      <dgm:spPr/>
      <dgm:t>
        <a:bodyPr/>
        <a:lstStyle/>
        <a:p>
          <a:endParaRPr lang="en-US"/>
        </a:p>
      </dgm:t>
    </dgm:pt>
    <dgm:pt modelId="{4373A7D5-A1AA-4329-A1C0-9B75C44C6DEB}" type="sibTrans" cxnId="{DD143DB5-0DDD-42E0-AC9E-5CDE0232BB5E}">
      <dgm:prSet/>
      <dgm:spPr/>
      <dgm:t>
        <a:bodyPr/>
        <a:lstStyle/>
        <a:p>
          <a:endParaRPr lang="en-US"/>
        </a:p>
      </dgm:t>
    </dgm:pt>
    <dgm:pt modelId="{BE3A6271-0D65-4DA9-AC45-B1F85AC5E6C6}">
      <dgm:prSet phldrT="[Text]"/>
      <dgm:spPr/>
      <dgm:t>
        <a:bodyPr/>
        <a:lstStyle/>
        <a:p>
          <a:r>
            <a:rPr lang="en-US" dirty="0" smtClean="0"/>
            <a:t>Med Device</a:t>
          </a:r>
          <a:endParaRPr lang="en-US" dirty="0"/>
        </a:p>
      </dgm:t>
    </dgm:pt>
    <dgm:pt modelId="{FF653F22-0F5E-41BF-9B1C-C826F323DE4D}" type="parTrans" cxnId="{6CFBBC3C-DB2B-4B85-8991-ABF92BE0906A}">
      <dgm:prSet/>
      <dgm:spPr/>
      <dgm:t>
        <a:bodyPr/>
        <a:lstStyle/>
        <a:p>
          <a:endParaRPr lang="en-US"/>
        </a:p>
      </dgm:t>
    </dgm:pt>
    <dgm:pt modelId="{7CFCEB14-33DF-42DD-8F9A-8E6E5D5D999E}" type="sibTrans" cxnId="{6CFBBC3C-DB2B-4B85-8991-ABF92BE0906A}">
      <dgm:prSet/>
      <dgm:spPr/>
      <dgm:t>
        <a:bodyPr/>
        <a:lstStyle/>
        <a:p>
          <a:endParaRPr lang="en-US"/>
        </a:p>
      </dgm:t>
    </dgm:pt>
    <dgm:pt modelId="{26742B31-2A8C-4414-A339-C4E41424AA7B}">
      <dgm:prSet phldrT="[Text]"/>
      <dgm:spPr/>
      <dgm:t>
        <a:bodyPr/>
        <a:lstStyle/>
        <a:p>
          <a:r>
            <a:rPr lang="en-US" dirty="0" smtClean="0"/>
            <a:t>Data Store</a:t>
          </a:r>
          <a:endParaRPr lang="en-US" dirty="0"/>
        </a:p>
      </dgm:t>
    </dgm:pt>
    <dgm:pt modelId="{81284A38-FA76-4CAF-A3C4-0B29BC18735A}" type="parTrans" cxnId="{9D078D9A-E830-4CA2-9793-F47A7280EDFC}">
      <dgm:prSet/>
      <dgm:spPr/>
      <dgm:t>
        <a:bodyPr/>
        <a:lstStyle/>
        <a:p>
          <a:endParaRPr lang="en-US"/>
        </a:p>
      </dgm:t>
    </dgm:pt>
    <dgm:pt modelId="{D704E121-1EDA-47BA-BCB3-F5F20487CD76}" type="sibTrans" cxnId="{9D078D9A-E830-4CA2-9793-F47A7280EDFC}">
      <dgm:prSet/>
      <dgm:spPr/>
      <dgm:t>
        <a:bodyPr/>
        <a:lstStyle/>
        <a:p>
          <a:endParaRPr lang="en-US"/>
        </a:p>
      </dgm:t>
    </dgm:pt>
    <dgm:pt modelId="{4CC2CB55-CE09-403C-92E6-2D76A9749182}">
      <dgm:prSet phldrT="[Text]"/>
      <dgm:spPr/>
      <dgm:t>
        <a:bodyPr/>
        <a:lstStyle/>
        <a:p>
          <a:r>
            <a:rPr lang="en-US" dirty="0" smtClean="0"/>
            <a:t>EHR / HIS</a:t>
          </a:r>
          <a:endParaRPr lang="en-US" dirty="0"/>
        </a:p>
      </dgm:t>
    </dgm:pt>
    <dgm:pt modelId="{420B596F-4346-4C8E-A75E-EBAF8BE701FD}" type="parTrans" cxnId="{3C5A2536-98F8-4E60-ACED-F69B6A4533EC}">
      <dgm:prSet/>
      <dgm:spPr/>
      <dgm:t>
        <a:bodyPr/>
        <a:lstStyle/>
        <a:p>
          <a:endParaRPr lang="en-US"/>
        </a:p>
      </dgm:t>
    </dgm:pt>
    <dgm:pt modelId="{8F1A97BE-9766-4B39-9B2C-56E83DED1786}" type="sibTrans" cxnId="{3C5A2536-98F8-4E60-ACED-F69B6A4533EC}">
      <dgm:prSet/>
      <dgm:spPr/>
      <dgm:t>
        <a:bodyPr/>
        <a:lstStyle/>
        <a:p>
          <a:endParaRPr lang="en-US"/>
        </a:p>
      </dgm:t>
    </dgm:pt>
    <dgm:pt modelId="{FFF49906-CDEC-4083-9FA7-EDD449387915}">
      <dgm:prSet phldrT="[Text]"/>
      <dgm:spPr/>
      <dgm:t>
        <a:bodyPr/>
        <a:lstStyle/>
        <a:p>
          <a:r>
            <a:rPr lang="en-US" dirty="0" smtClean="0"/>
            <a:t>Remote UI</a:t>
          </a:r>
          <a:endParaRPr lang="en-US" dirty="0"/>
        </a:p>
      </dgm:t>
    </dgm:pt>
    <dgm:pt modelId="{BF1E3B3F-DF5E-40C0-93B3-B87EC19F4A4A}" type="parTrans" cxnId="{F8FA7BE1-1EBA-47A5-97E2-D728ED068C6D}">
      <dgm:prSet/>
      <dgm:spPr/>
      <dgm:t>
        <a:bodyPr/>
        <a:lstStyle/>
        <a:p>
          <a:endParaRPr lang="en-US"/>
        </a:p>
      </dgm:t>
    </dgm:pt>
    <dgm:pt modelId="{07F0CF88-5929-4725-9924-1B161DFCD1FD}" type="sibTrans" cxnId="{F8FA7BE1-1EBA-47A5-97E2-D728ED068C6D}">
      <dgm:prSet/>
      <dgm:spPr/>
      <dgm:t>
        <a:bodyPr/>
        <a:lstStyle/>
        <a:p>
          <a:endParaRPr lang="en-US"/>
        </a:p>
      </dgm:t>
    </dgm:pt>
    <dgm:pt modelId="{B141B10E-E564-45EE-8764-A0F3E586E0CA}">
      <dgm:prSet phldrT="[Text]"/>
      <dgm:spPr/>
      <dgm:t>
        <a:bodyPr/>
        <a:lstStyle/>
        <a:p>
          <a:r>
            <a:rPr lang="en-US" smtClean="0"/>
            <a:t>Alarm </a:t>
          </a:r>
          <a:r>
            <a:rPr lang="en-US" dirty="0" smtClean="0"/>
            <a:t>Handler</a:t>
          </a:r>
          <a:endParaRPr lang="en-US" dirty="0"/>
        </a:p>
      </dgm:t>
    </dgm:pt>
    <dgm:pt modelId="{CA07A6B7-4F45-4370-A9B8-5B4A2AED5491}" type="parTrans" cxnId="{1A991C4C-98F1-4D71-9F80-1CD9FA9DB861}">
      <dgm:prSet/>
      <dgm:spPr/>
      <dgm:t>
        <a:bodyPr/>
        <a:lstStyle/>
        <a:p>
          <a:endParaRPr lang="en-US"/>
        </a:p>
      </dgm:t>
    </dgm:pt>
    <dgm:pt modelId="{C9586DFD-F250-4720-953D-6E32D6898578}" type="sibTrans" cxnId="{1A991C4C-98F1-4D71-9F80-1CD9FA9DB861}">
      <dgm:prSet/>
      <dgm:spPr/>
      <dgm:t>
        <a:bodyPr/>
        <a:lstStyle/>
        <a:p>
          <a:endParaRPr lang="en-US"/>
        </a:p>
      </dgm:t>
    </dgm:pt>
    <dgm:pt modelId="{0B69F799-2FFC-4C72-9B19-59C9C619DF12}" type="pres">
      <dgm:prSet presAssocID="{A717A195-D5CE-4655-8B60-4786C6CF8DC6}" presName="cycle" presStyleCnt="0">
        <dgm:presLayoutVars>
          <dgm:dir/>
          <dgm:resizeHandles val="exact"/>
        </dgm:presLayoutVars>
      </dgm:prSet>
      <dgm:spPr/>
      <dgm:t>
        <a:bodyPr/>
        <a:lstStyle/>
        <a:p>
          <a:endParaRPr lang="en-US"/>
        </a:p>
      </dgm:t>
    </dgm:pt>
    <dgm:pt modelId="{4225EA6C-A4EB-46D9-8254-6F2C07300AFA}" type="pres">
      <dgm:prSet presAssocID="{CB4EBE71-8352-4A9A-BBB6-49097B663034}" presName="node" presStyleLbl="node1" presStyleIdx="0" presStyleCnt="7">
        <dgm:presLayoutVars>
          <dgm:bulletEnabled val="1"/>
        </dgm:presLayoutVars>
      </dgm:prSet>
      <dgm:spPr/>
      <dgm:t>
        <a:bodyPr/>
        <a:lstStyle/>
        <a:p>
          <a:endParaRPr lang="en-US"/>
        </a:p>
      </dgm:t>
    </dgm:pt>
    <dgm:pt modelId="{D3978E6C-D68E-49AB-8132-31B616BFC3FD}" type="pres">
      <dgm:prSet presAssocID="{CB4EBE71-8352-4A9A-BBB6-49097B663034}" presName="spNode" presStyleCnt="0"/>
      <dgm:spPr/>
      <dgm:t>
        <a:bodyPr/>
        <a:lstStyle/>
        <a:p>
          <a:endParaRPr lang="en-US"/>
        </a:p>
      </dgm:t>
    </dgm:pt>
    <dgm:pt modelId="{ECC815BA-39E5-4CAC-94E8-B948668CE85D}" type="pres">
      <dgm:prSet presAssocID="{E090791B-1631-4979-9842-A9FAE909EA78}" presName="sibTrans" presStyleLbl="sibTrans1D1" presStyleIdx="0" presStyleCnt="7"/>
      <dgm:spPr/>
      <dgm:t>
        <a:bodyPr/>
        <a:lstStyle/>
        <a:p>
          <a:endParaRPr lang="en-US"/>
        </a:p>
      </dgm:t>
    </dgm:pt>
    <dgm:pt modelId="{60696ACF-EB4A-47F2-98B6-336894C1BB83}" type="pres">
      <dgm:prSet presAssocID="{62331A74-7754-4CDF-8497-61200846984E}" presName="node" presStyleLbl="node1" presStyleIdx="1" presStyleCnt="7">
        <dgm:presLayoutVars>
          <dgm:bulletEnabled val="1"/>
        </dgm:presLayoutVars>
      </dgm:prSet>
      <dgm:spPr/>
      <dgm:t>
        <a:bodyPr/>
        <a:lstStyle/>
        <a:p>
          <a:endParaRPr lang="en-US"/>
        </a:p>
      </dgm:t>
    </dgm:pt>
    <dgm:pt modelId="{EA3C3BF2-9D50-4885-88FF-DF580DBBEBA4}" type="pres">
      <dgm:prSet presAssocID="{62331A74-7754-4CDF-8497-61200846984E}" presName="spNode" presStyleCnt="0"/>
      <dgm:spPr/>
      <dgm:t>
        <a:bodyPr/>
        <a:lstStyle/>
        <a:p>
          <a:endParaRPr lang="en-US"/>
        </a:p>
      </dgm:t>
    </dgm:pt>
    <dgm:pt modelId="{779E9760-3C28-4BAB-9257-1DF07DBC5EFA}" type="pres">
      <dgm:prSet presAssocID="{4373A7D5-A1AA-4329-A1C0-9B75C44C6DEB}" presName="sibTrans" presStyleLbl="sibTrans1D1" presStyleIdx="1" presStyleCnt="7"/>
      <dgm:spPr/>
      <dgm:t>
        <a:bodyPr/>
        <a:lstStyle/>
        <a:p>
          <a:endParaRPr lang="en-US"/>
        </a:p>
      </dgm:t>
    </dgm:pt>
    <dgm:pt modelId="{E09FEE95-1529-4794-8A0F-C651EDC41453}" type="pres">
      <dgm:prSet presAssocID="{BE3A6271-0D65-4DA9-AC45-B1F85AC5E6C6}" presName="node" presStyleLbl="node1" presStyleIdx="2" presStyleCnt="7">
        <dgm:presLayoutVars>
          <dgm:bulletEnabled val="1"/>
        </dgm:presLayoutVars>
      </dgm:prSet>
      <dgm:spPr/>
      <dgm:t>
        <a:bodyPr/>
        <a:lstStyle/>
        <a:p>
          <a:endParaRPr lang="en-US"/>
        </a:p>
      </dgm:t>
    </dgm:pt>
    <dgm:pt modelId="{A058A773-75C7-4EE7-B137-D98695C6349E}" type="pres">
      <dgm:prSet presAssocID="{BE3A6271-0D65-4DA9-AC45-B1F85AC5E6C6}" presName="spNode" presStyleCnt="0"/>
      <dgm:spPr/>
      <dgm:t>
        <a:bodyPr/>
        <a:lstStyle/>
        <a:p>
          <a:endParaRPr lang="en-US"/>
        </a:p>
      </dgm:t>
    </dgm:pt>
    <dgm:pt modelId="{555953E5-81AE-458D-8ED7-962A357A1879}" type="pres">
      <dgm:prSet presAssocID="{7CFCEB14-33DF-42DD-8F9A-8E6E5D5D999E}" presName="sibTrans" presStyleLbl="sibTrans1D1" presStyleIdx="2" presStyleCnt="7"/>
      <dgm:spPr/>
      <dgm:t>
        <a:bodyPr/>
        <a:lstStyle/>
        <a:p>
          <a:endParaRPr lang="en-US"/>
        </a:p>
      </dgm:t>
    </dgm:pt>
    <dgm:pt modelId="{F6729827-0854-480D-B641-EE1E9DB0CEAF}" type="pres">
      <dgm:prSet presAssocID="{26742B31-2A8C-4414-A339-C4E41424AA7B}" presName="node" presStyleLbl="node1" presStyleIdx="3" presStyleCnt="7">
        <dgm:presLayoutVars>
          <dgm:bulletEnabled val="1"/>
        </dgm:presLayoutVars>
      </dgm:prSet>
      <dgm:spPr/>
      <dgm:t>
        <a:bodyPr/>
        <a:lstStyle/>
        <a:p>
          <a:endParaRPr lang="en-US"/>
        </a:p>
      </dgm:t>
    </dgm:pt>
    <dgm:pt modelId="{7957E432-DBE8-4B4A-9057-9500A27B095B}" type="pres">
      <dgm:prSet presAssocID="{26742B31-2A8C-4414-A339-C4E41424AA7B}" presName="spNode" presStyleCnt="0"/>
      <dgm:spPr/>
      <dgm:t>
        <a:bodyPr/>
        <a:lstStyle/>
        <a:p>
          <a:endParaRPr lang="en-US"/>
        </a:p>
      </dgm:t>
    </dgm:pt>
    <dgm:pt modelId="{20348EC8-AF66-47E3-A032-D7AFB13E669B}" type="pres">
      <dgm:prSet presAssocID="{D704E121-1EDA-47BA-BCB3-F5F20487CD76}" presName="sibTrans" presStyleLbl="sibTrans1D1" presStyleIdx="3" presStyleCnt="7"/>
      <dgm:spPr/>
      <dgm:t>
        <a:bodyPr/>
        <a:lstStyle/>
        <a:p>
          <a:endParaRPr lang="en-US"/>
        </a:p>
      </dgm:t>
    </dgm:pt>
    <dgm:pt modelId="{6CC774DF-D275-409B-8B53-C591B183B13F}" type="pres">
      <dgm:prSet presAssocID="{4CC2CB55-CE09-403C-92E6-2D76A9749182}" presName="node" presStyleLbl="node1" presStyleIdx="4" presStyleCnt="7">
        <dgm:presLayoutVars>
          <dgm:bulletEnabled val="1"/>
        </dgm:presLayoutVars>
      </dgm:prSet>
      <dgm:spPr/>
      <dgm:t>
        <a:bodyPr/>
        <a:lstStyle/>
        <a:p>
          <a:endParaRPr lang="en-US"/>
        </a:p>
      </dgm:t>
    </dgm:pt>
    <dgm:pt modelId="{B36E3467-BA1C-4E61-BF9D-A9451B4EF57D}" type="pres">
      <dgm:prSet presAssocID="{4CC2CB55-CE09-403C-92E6-2D76A9749182}" presName="spNode" presStyleCnt="0"/>
      <dgm:spPr/>
      <dgm:t>
        <a:bodyPr/>
        <a:lstStyle/>
        <a:p>
          <a:endParaRPr lang="en-US"/>
        </a:p>
      </dgm:t>
    </dgm:pt>
    <dgm:pt modelId="{B92D1E19-22D6-47DD-B31F-C26D236DC406}" type="pres">
      <dgm:prSet presAssocID="{8F1A97BE-9766-4B39-9B2C-56E83DED1786}" presName="sibTrans" presStyleLbl="sibTrans1D1" presStyleIdx="4" presStyleCnt="7"/>
      <dgm:spPr/>
      <dgm:t>
        <a:bodyPr/>
        <a:lstStyle/>
        <a:p>
          <a:endParaRPr lang="en-US"/>
        </a:p>
      </dgm:t>
    </dgm:pt>
    <dgm:pt modelId="{948DA80F-3D98-4291-A520-ED9CF45D3CA6}" type="pres">
      <dgm:prSet presAssocID="{B141B10E-E564-45EE-8764-A0F3E586E0CA}" presName="node" presStyleLbl="node1" presStyleIdx="5" presStyleCnt="7">
        <dgm:presLayoutVars>
          <dgm:bulletEnabled val="1"/>
        </dgm:presLayoutVars>
      </dgm:prSet>
      <dgm:spPr/>
      <dgm:t>
        <a:bodyPr/>
        <a:lstStyle/>
        <a:p>
          <a:endParaRPr lang="en-US"/>
        </a:p>
      </dgm:t>
    </dgm:pt>
    <dgm:pt modelId="{916BE57A-E59E-4945-A730-298E645F0241}" type="pres">
      <dgm:prSet presAssocID="{B141B10E-E564-45EE-8764-A0F3E586E0CA}" presName="spNode" presStyleCnt="0"/>
      <dgm:spPr/>
      <dgm:t>
        <a:bodyPr/>
        <a:lstStyle/>
        <a:p>
          <a:endParaRPr lang="en-US"/>
        </a:p>
      </dgm:t>
    </dgm:pt>
    <dgm:pt modelId="{FE604B96-EB9B-4B54-85FA-1E85EAC75FEF}" type="pres">
      <dgm:prSet presAssocID="{C9586DFD-F250-4720-953D-6E32D6898578}" presName="sibTrans" presStyleLbl="sibTrans1D1" presStyleIdx="5" presStyleCnt="7"/>
      <dgm:spPr/>
      <dgm:t>
        <a:bodyPr/>
        <a:lstStyle/>
        <a:p>
          <a:endParaRPr lang="en-US"/>
        </a:p>
      </dgm:t>
    </dgm:pt>
    <dgm:pt modelId="{EEDFED35-AAA8-4C4B-8F98-86C7B1B5C5EB}" type="pres">
      <dgm:prSet presAssocID="{FFF49906-CDEC-4083-9FA7-EDD449387915}" presName="node" presStyleLbl="node1" presStyleIdx="6" presStyleCnt="7">
        <dgm:presLayoutVars>
          <dgm:bulletEnabled val="1"/>
        </dgm:presLayoutVars>
      </dgm:prSet>
      <dgm:spPr/>
      <dgm:t>
        <a:bodyPr/>
        <a:lstStyle/>
        <a:p>
          <a:endParaRPr lang="en-US"/>
        </a:p>
      </dgm:t>
    </dgm:pt>
    <dgm:pt modelId="{5EEAB542-4E6F-4F41-8A91-E6199FDFD397}" type="pres">
      <dgm:prSet presAssocID="{FFF49906-CDEC-4083-9FA7-EDD449387915}" presName="spNode" presStyleCnt="0"/>
      <dgm:spPr/>
      <dgm:t>
        <a:bodyPr/>
        <a:lstStyle/>
        <a:p>
          <a:endParaRPr lang="en-US"/>
        </a:p>
      </dgm:t>
    </dgm:pt>
    <dgm:pt modelId="{5D4C28DA-DB27-466C-91E7-10F65B25E061}" type="pres">
      <dgm:prSet presAssocID="{07F0CF88-5929-4725-9924-1B161DFCD1FD}" presName="sibTrans" presStyleLbl="sibTrans1D1" presStyleIdx="6" presStyleCnt="7"/>
      <dgm:spPr/>
      <dgm:t>
        <a:bodyPr/>
        <a:lstStyle/>
        <a:p>
          <a:endParaRPr lang="en-US"/>
        </a:p>
      </dgm:t>
    </dgm:pt>
  </dgm:ptLst>
  <dgm:cxnLst>
    <dgm:cxn modelId="{1A991C4C-98F1-4D71-9F80-1CD9FA9DB861}" srcId="{A717A195-D5CE-4655-8B60-4786C6CF8DC6}" destId="{B141B10E-E564-45EE-8764-A0F3E586E0CA}" srcOrd="5" destOrd="0" parTransId="{CA07A6B7-4F45-4370-A9B8-5B4A2AED5491}" sibTransId="{C9586DFD-F250-4720-953D-6E32D6898578}"/>
    <dgm:cxn modelId="{B8137AA8-7DAB-4C38-81ED-E5ED22371D14}" type="presOf" srcId="{4CC2CB55-CE09-403C-92E6-2D76A9749182}" destId="{6CC774DF-D275-409B-8B53-C591B183B13F}" srcOrd="0" destOrd="0" presId="urn:microsoft.com/office/officeart/2005/8/layout/cycle6"/>
    <dgm:cxn modelId="{F8FA7BE1-1EBA-47A5-97E2-D728ED068C6D}" srcId="{A717A195-D5CE-4655-8B60-4786C6CF8DC6}" destId="{FFF49906-CDEC-4083-9FA7-EDD449387915}" srcOrd="6" destOrd="0" parTransId="{BF1E3B3F-DF5E-40C0-93B3-B87EC19F4A4A}" sibTransId="{07F0CF88-5929-4725-9924-1B161DFCD1FD}"/>
    <dgm:cxn modelId="{44E07D1C-113E-4CB3-B379-0EAA94C799B3}" type="presOf" srcId="{62331A74-7754-4CDF-8497-61200846984E}" destId="{60696ACF-EB4A-47F2-98B6-336894C1BB83}" srcOrd="0" destOrd="0" presId="urn:microsoft.com/office/officeart/2005/8/layout/cycle6"/>
    <dgm:cxn modelId="{B896D89A-41B2-44BE-8A18-BCFCFB4CB96A}" type="presOf" srcId="{B141B10E-E564-45EE-8764-A0F3E586E0CA}" destId="{948DA80F-3D98-4291-A520-ED9CF45D3CA6}" srcOrd="0" destOrd="0" presId="urn:microsoft.com/office/officeart/2005/8/layout/cycle6"/>
    <dgm:cxn modelId="{3C5A2536-98F8-4E60-ACED-F69B6A4533EC}" srcId="{A717A195-D5CE-4655-8B60-4786C6CF8DC6}" destId="{4CC2CB55-CE09-403C-92E6-2D76A9749182}" srcOrd="4" destOrd="0" parTransId="{420B596F-4346-4C8E-A75E-EBAF8BE701FD}" sibTransId="{8F1A97BE-9766-4B39-9B2C-56E83DED1786}"/>
    <dgm:cxn modelId="{C1DDF5D5-761E-4551-8F7B-72FE923B7394}" srcId="{A717A195-D5CE-4655-8B60-4786C6CF8DC6}" destId="{CB4EBE71-8352-4A9A-BBB6-49097B663034}" srcOrd="0" destOrd="0" parTransId="{442DB2D7-CD55-49FB-AE04-AED7DE301C2F}" sibTransId="{E090791B-1631-4979-9842-A9FAE909EA78}"/>
    <dgm:cxn modelId="{DD143DB5-0DDD-42E0-AC9E-5CDE0232BB5E}" srcId="{A717A195-D5CE-4655-8B60-4786C6CF8DC6}" destId="{62331A74-7754-4CDF-8497-61200846984E}" srcOrd="1" destOrd="0" parTransId="{BA9058B7-E710-4F8F-9240-94FD4CF21B3A}" sibTransId="{4373A7D5-A1AA-4329-A1C0-9B75C44C6DEB}"/>
    <dgm:cxn modelId="{117FE6C8-8A72-4F86-94DB-F10D2D6C7A59}" type="presOf" srcId="{26742B31-2A8C-4414-A339-C4E41424AA7B}" destId="{F6729827-0854-480D-B641-EE1E9DB0CEAF}" srcOrd="0" destOrd="0" presId="urn:microsoft.com/office/officeart/2005/8/layout/cycle6"/>
    <dgm:cxn modelId="{A95BC609-A21C-4A05-9C96-D0962121D13F}" type="presOf" srcId="{BE3A6271-0D65-4DA9-AC45-B1F85AC5E6C6}" destId="{E09FEE95-1529-4794-8A0F-C651EDC41453}" srcOrd="0" destOrd="0" presId="urn:microsoft.com/office/officeart/2005/8/layout/cycle6"/>
    <dgm:cxn modelId="{21A4D3D0-04F9-44FA-B39F-91483719385D}" type="presOf" srcId="{8F1A97BE-9766-4B39-9B2C-56E83DED1786}" destId="{B92D1E19-22D6-47DD-B31F-C26D236DC406}" srcOrd="0" destOrd="0" presId="urn:microsoft.com/office/officeart/2005/8/layout/cycle6"/>
    <dgm:cxn modelId="{9D078D9A-E830-4CA2-9793-F47A7280EDFC}" srcId="{A717A195-D5CE-4655-8B60-4786C6CF8DC6}" destId="{26742B31-2A8C-4414-A339-C4E41424AA7B}" srcOrd="3" destOrd="0" parTransId="{81284A38-FA76-4CAF-A3C4-0B29BC18735A}" sibTransId="{D704E121-1EDA-47BA-BCB3-F5F20487CD76}"/>
    <dgm:cxn modelId="{578C6329-26EB-4C8B-A577-A6CD50E120C9}" type="presOf" srcId="{CB4EBE71-8352-4A9A-BBB6-49097B663034}" destId="{4225EA6C-A4EB-46D9-8254-6F2C07300AFA}" srcOrd="0" destOrd="0" presId="urn:microsoft.com/office/officeart/2005/8/layout/cycle6"/>
    <dgm:cxn modelId="{340268D0-41F5-4B2C-BDB7-F0544FC3E923}" type="presOf" srcId="{E090791B-1631-4979-9842-A9FAE909EA78}" destId="{ECC815BA-39E5-4CAC-94E8-B948668CE85D}" srcOrd="0" destOrd="0" presId="urn:microsoft.com/office/officeart/2005/8/layout/cycle6"/>
    <dgm:cxn modelId="{4CB979AF-0CB8-48B4-9E4F-F380A16E5768}" type="presOf" srcId="{4373A7D5-A1AA-4329-A1C0-9B75C44C6DEB}" destId="{779E9760-3C28-4BAB-9257-1DF07DBC5EFA}" srcOrd="0" destOrd="0" presId="urn:microsoft.com/office/officeart/2005/8/layout/cycle6"/>
    <dgm:cxn modelId="{6CFBBC3C-DB2B-4B85-8991-ABF92BE0906A}" srcId="{A717A195-D5CE-4655-8B60-4786C6CF8DC6}" destId="{BE3A6271-0D65-4DA9-AC45-B1F85AC5E6C6}" srcOrd="2" destOrd="0" parTransId="{FF653F22-0F5E-41BF-9B1C-C826F323DE4D}" sibTransId="{7CFCEB14-33DF-42DD-8F9A-8E6E5D5D999E}"/>
    <dgm:cxn modelId="{8B225001-A597-43BD-BD92-16FA3320B1AD}" type="presOf" srcId="{A717A195-D5CE-4655-8B60-4786C6CF8DC6}" destId="{0B69F799-2FFC-4C72-9B19-59C9C619DF12}" srcOrd="0" destOrd="0" presId="urn:microsoft.com/office/officeart/2005/8/layout/cycle6"/>
    <dgm:cxn modelId="{4EEE7469-D4A1-4A3D-96B7-76857BD8D3B5}" type="presOf" srcId="{7CFCEB14-33DF-42DD-8F9A-8E6E5D5D999E}" destId="{555953E5-81AE-458D-8ED7-962A357A1879}" srcOrd="0" destOrd="0" presId="urn:microsoft.com/office/officeart/2005/8/layout/cycle6"/>
    <dgm:cxn modelId="{4894BCA0-05DF-4A1F-AB71-5144329B1624}" type="presOf" srcId="{D704E121-1EDA-47BA-BCB3-F5F20487CD76}" destId="{20348EC8-AF66-47E3-A032-D7AFB13E669B}" srcOrd="0" destOrd="0" presId="urn:microsoft.com/office/officeart/2005/8/layout/cycle6"/>
    <dgm:cxn modelId="{701BCA53-A306-40B2-96B8-3CAB76E25B1B}" type="presOf" srcId="{07F0CF88-5929-4725-9924-1B161DFCD1FD}" destId="{5D4C28DA-DB27-466C-91E7-10F65B25E061}" srcOrd="0" destOrd="0" presId="urn:microsoft.com/office/officeart/2005/8/layout/cycle6"/>
    <dgm:cxn modelId="{0DA01282-AD5E-4A97-9977-B5FDFE8F10DC}" type="presOf" srcId="{C9586DFD-F250-4720-953D-6E32D6898578}" destId="{FE604B96-EB9B-4B54-85FA-1E85EAC75FEF}" srcOrd="0" destOrd="0" presId="urn:microsoft.com/office/officeart/2005/8/layout/cycle6"/>
    <dgm:cxn modelId="{D416F4CD-0F93-47F7-9EF5-C1992C87A8F0}" type="presOf" srcId="{FFF49906-CDEC-4083-9FA7-EDD449387915}" destId="{EEDFED35-AAA8-4C4B-8F98-86C7B1B5C5EB}" srcOrd="0" destOrd="0" presId="urn:microsoft.com/office/officeart/2005/8/layout/cycle6"/>
    <dgm:cxn modelId="{A8470152-F803-4920-95D7-A500987499F3}" type="presParOf" srcId="{0B69F799-2FFC-4C72-9B19-59C9C619DF12}" destId="{4225EA6C-A4EB-46D9-8254-6F2C07300AFA}" srcOrd="0" destOrd="0" presId="urn:microsoft.com/office/officeart/2005/8/layout/cycle6"/>
    <dgm:cxn modelId="{9093BD8A-0BD5-4D0D-8110-BF489A021A32}" type="presParOf" srcId="{0B69F799-2FFC-4C72-9B19-59C9C619DF12}" destId="{D3978E6C-D68E-49AB-8132-31B616BFC3FD}" srcOrd="1" destOrd="0" presId="urn:microsoft.com/office/officeart/2005/8/layout/cycle6"/>
    <dgm:cxn modelId="{6D1C0260-8EDF-4D25-AD10-ABF5623816B0}" type="presParOf" srcId="{0B69F799-2FFC-4C72-9B19-59C9C619DF12}" destId="{ECC815BA-39E5-4CAC-94E8-B948668CE85D}" srcOrd="2" destOrd="0" presId="urn:microsoft.com/office/officeart/2005/8/layout/cycle6"/>
    <dgm:cxn modelId="{F3F5F889-A29E-485E-9E60-6548F54C3B24}" type="presParOf" srcId="{0B69F799-2FFC-4C72-9B19-59C9C619DF12}" destId="{60696ACF-EB4A-47F2-98B6-336894C1BB83}" srcOrd="3" destOrd="0" presId="urn:microsoft.com/office/officeart/2005/8/layout/cycle6"/>
    <dgm:cxn modelId="{DC2443D1-F073-4C72-B22A-A56DFD991C89}" type="presParOf" srcId="{0B69F799-2FFC-4C72-9B19-59C9C619DF12}" destId="{EA3C3BF2-9D50-4885-88FF-DF580DBBEBA4}" srcOrd="4" destOrd="0" presId="urn:microsoft.com/office/officeart/2005/8/layout/cycle6"/>
    <dgm:cxn modelId="{8BB2F57D-FCC9-40AB-9330-944A9F63AD12}" type="presParOf" srcId="{0B69F799-2FFC-4C72-9B19-59C9C619DF12}" destId="{779E9760-3C28-4BAB-9257-1DF07DBC5EFA}" srcOrd="5" destOrd="0" presId="urn:microsoft.com/office/officeart/2005/8/layout/cycle6"/>
    <dgm:cxn modelId="{34FD2825-67D6-481F-9362-027E0C8A616A}" type="presParOf" srcId="{0B69F799-2FFC-4C72-9B19-59C9C619DF12}" destId="{E09FEE95-1529-4794-8A0F-C651EDC41453}" srcOrd="6" destOrd="0" presId="urn:microsoft.com/office/officeart/2005/8/layout/cycle6"/>
    <dgm:cxn modelId="{D22AF8D5-43C2-485C-9730-16FB8F80F070}" type="presParOf" srcId="{0B69F799-2FFC-4C72-9B19-59C9C619DF12}" destId="{A058A773-75C7-4EE7-B137-D98695C6349E}" srcOrd="7" destOrd="0" presId="urn:microsoft.com/office/officeart/2005/8/layout/cycle6"/>
    <dgm:cxn modelId="{3F86E725-CC3B-49BF-990A-D41AC524CCEB}" type="presParOf" srcId="{0B69F799-2FFC-4C72-9B19-59C9C619DF12}" destId="{555953E5-81AE-458D-8ED7-962A357A1879}" srcOrd="8" destOrd="0" presId="urn:microsoft.com/office/officeart/2005/8/layout/cycle6"/>
    <dgm:cxn modelId="{59BB0EB1-079A-4221-AC80-06F66CEF9D50}" type="presParOf" srcId="{0B69F799-2FFC-4C72-9B19-59C9C619DF12}" destId="{F6729827-0854-480D-B641-EE1E9DB0CEAF}" srcOrd="9" destOrd="0" presId="urn:microsoft.com/office/officeart/2005/8/layout/cycle6"/>
    <dgm:cxn modelId="{C6769FA1-6D7A-4AED-8A67-84D0238F62D3}" type="presParOf" srcId="{0B69F799-2FFC-4C72-9B19-59C9C619DF12}" destId="{7957E432-DBE8-4B4A-9057-9500A27B095B}" srcOrd="10" destOrd="0" presId="urn:microsoft.com/office/officeart/2005/8/layout/cycle6"/>
    <dgm:cxn modelId="{47764B67-F0A6-4051-BA72-7D83C4F9C9C2}" type="presParOf" srcId="{0B69F799-2FFC-4C72-9B19-59C9C619DF12}" destId="{20348EC8-AF66-47E3-A032-D7AFB13E669B}" srcOrd="11" destOrd="0" presId="urn:microsoft.com/office/officeart/2005/8/layout/cycle6"/>
    <dgm:cxn modelId="{9408C071-0294-422B-817D-DC46632035E6}" type="presParOf" srcId="{0B69F799-2FFC-4C72-9B19-59C9C619DF12}" destId="{6CC774DF-D275-409B-8B53-C591B183B13F}" srcOrd="12" destOrd="0" presId="urn:microsoft.com/office/officeart/2005/8/layout/cycle6"/>
    <dgm:cxn modelId="{01F612C8-D1DD-485C-A6E4-56BD47278242}" type="presParOf" srcId="{0B69F799-2FFC-4C72-9B19-59C9C619DF12}" destId="{B36E3467-BA1C-4E61-BF9D-A9451B4EF57D}" srcOrd="13" destOrd="0" presId="urn:microsoft.com/office/officeart/2005/8/layout/cycle6"/>
    <dgm:cxn modelId="{FECA916A-55A8-4463-AEA4-CC5F377E00AF}" type="presParOf" srcId="{0B69F799-2FFC-4C72-9B19-59C9C619DF12}" destId="{B92D1E19-22D6-47DD-B31F-C26D236DC406}" srcOrd="14" destOrd="0" presId="urn:microsoft.com/office/officeart/2005/8/layout/cycle6"/>
    <dgm:cxn modelId="{4177E2B0-B710-4F4B-8D18-9CF2226E086D}" type="presParOf" srcId="{0B69F799-2FFC-4C72-9B19-59C9C619DF12}" destId="{948DA80F-3D98-4291-A520-ED9CF45D3CA6}" srcOrd="15" destOrd="0" presId="urn:microsoft.com/office/officeart/2005/8/layout/cycle6"/>
    <dgm:cxn modelId="{2FD8F507-CA9A-49F3-B909-C5DE94850701}" type="presParOf" srcId="{0B69F799-2FFC-4C72-9B19-59C9C619DF12}" destId="{916BE57A-E59E-4945-A730-298E645F0241}" srcOrd="16" destOrd="0" presId="urn:microsoft.com/office/officeart/2005/8/layout/cycle6"/>
    <dgm:cxn modelId="{8D8BAD17-CADB-4407-B7E1-03BE70457059}" type="presParOf" srcId="{0B69F799-2FFC-4C72-9B19-59C9C619DF12}" destId="{FE604B96-EB9B-4B54-85FA-1E85EAC75FEF}" srcOrd="17" destOrd="0" presId="urn:microsoft.com/office/officeart/2005/8/layout/cycle6"/>
    <dgm:cxn modelId="{40A4867C-F7DE-4AE3-A60C-4D37A69C1598}" type="presParOf" srcId="{0B69F799-2FFC-4C72-9B19-59C9C619DF12}" destId="{EEDFED35-AAA8-4C4B-8F98-86C7B1B5C5EB}" srcOrd="18" destOrd="0" presId="urn:microsoft.com/office/officeart/2005/8/layout/cycle6"/>
    <dgm:cxn modelId="{B69571EC-3C4A-42B9-B2CA-9E670512B4D6}" type="presParOf" srcId="{0B69F799-2FFC-4C72-9B19-59C9C619DF12}" destId="{5EEAB542-4E6F-4F41-8A91-E6199FDFD397}" srcOrd="19" destOrd="0" presId="urn:microsoft.com/office/officeart/2005/8/layout/cycle6"/>
    <dgm:cxn modelId="{1625EFF3-278A-4D12-9806-352F2B73F07D}" type="presParOf" srcId="{0B69F799-2FFC-4C72-9B19-59C9C619DF12}" destId="{5D4C28DA-DB27-466C-91E7-10F65B25E061}" srcOrd="20" destOrd="0" presId="urn:microsoft.com/office/officeart/2005/8/layout/cycle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B1EBA17-43C3-4DDF-B673-D181F53E0588}">
      <dsp:nvSpPr>
        <dsp:cNvPr id="0" name=""/>
        <dsp:cNvSpPr/>
      </dsp:nvSpPr>
      <dsp:spPr>
        <a:xfrm>
          <a:off x="-2" y="0"/>
          <a:ext cx="3962404" cy="378565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lvl="0" algn="l" defTabSz="844550" rtl="0">
            <a:lnSpc>
              <a:spcPct val="90000"/>
            </a:lnSpc>
            <a:spcBef>
              <a:spcPct val="0"/>
            </a:spcBef>
            <a:spcAft>
              <a:spcPct val="35000"/>
            </a:spcAft>
          </a:pPr>
          <a:r>
            <a:rPr lang="en-US" sz="1900" kern="1200" smtClean="0"/>
            <a:t>Potential Configurations</a:t>
          </a:r>
          <a:endParaRPr lang="en-US" sz="1900" kern="1200"/>
        </a:p>
        <a:p>
          <a:pPr marL="114300" lvl="1" indent="-114300" algn="l" defTabSz="666750" rtl="0">
            <a:lnSpc>
              <a:spcPct val="90000"/>
            </a:lnSpc>
            <a:spcBef>
              <a:spcPct val="0"/>
            </a:spcBef>
            <a:spcAft>
              <a:spcPct val="15000"/>
            </a:spcAft>
            <a:buChar char="••"/>
          </a:pPr>
          <a:r>
            <a:rPr lang="en-US" sz="1500" kern="1200" smtClean="0"/>
            <a:t>Browser based configuration</a:t>
          </a:r>
          <a:endParaRPr lang="en-US" sz="1500" kern="1200"/>
        </a:p>
        <a:p>
          <a:pPr marL="114300" lvl="1" indent="-114300" algn="l" defTabSz="666750" rtl="0">
            <a:lnSpc>
              <a:spcPct val="90000"/>
            </a:lnSpc>
            <a:spcBef>
              <a:spcPct val="0"/>
            </a:spcBef>
            <a:spcAft>
              <a:spcPct val="15000"/>
            </a:spcAft>
            <a:buChar char="••"/>
          </a:pPr>
          <a:r>
            <a:rPr lang="en-US" sz="1500" kern="1200" smtClean="0"/>
            <a:t>Plug &amp; Play installation utility</a:t>
          </a:r>
          <a:endParaRPr lang="en-US" sz="1500" kern="1200"/>
        </a:p>
        <a:p>
          <a:pPr marL="114300" lvl="1" indent="-114300" algn="l" defTabSz="666750" rtl="0">
            <a:lnSpc>
              <a:spcPct val="90000"/>
            </a:lnSpc>
            <a:spcBef>
              <a:spcPct val="0"/>
            </a:spcBef>
            <a:spcAft>
              <a:spcPct val="15000"/>
            </a:spcAft>
            <a:buChar char="••"/>
          </a:pPr>
          <a:r>
            <a:rPr lang="en-US" sz="1500" kern="1200" dirty="0" smtClean="0"/>
            <a:t>IPv4 some with IPv6 support</a:t>
          </a:r>
          <a:endParaRPr lang="en-US" sz="1500" kern="1200" dirty="0"/>
        </a:p>
        <a:p>
          <a:pPr marL="114300" lvl="1" indent="-114300" algn="l" defTabSz="666750" rtl="0">
            <a:lnSpc>
              <a:spcPct val="90000"/>
            </a:lnSpc>
            <a:spcBef>
              <a:spcPct val="0"/>
            </a:spcBef>
            <a:spcAft>
              <a:spcPct val="15000"/>
            </a:spcAft>
            <a:buChar char="••"/>
          </a:pPr>
          <a:r>
            <a:rPr lang="en-US" sz="1500" kern="1200" smtClean="0"/>
            <a:t>Failover host support</a:t>
          </a:r>
          <a:endParaRPr lang="en-US" sz="1500" kern="1200"/>
        </a:p>
        <a:p>
          <a:pPr marL="114300" lvl="1" indent="-114300" algn="l" defTabSz="666750" rtl="0">
            <a:lnSpc>
              <a:spcPct val="90000"/>
            </a:lnSpc>
            <a:spcBef>
              <a:spcPct val="0"/>
            </a:spcBef>
            <a:spcAft>
              <a:spcPct val="15000"/>
            </a:spcAft>
            <a:buChar char="••"/>
          </a:pPr>
          <a:r>
            <a:rPr lang="en-US" sz="1500" kern="1200" smtClean="0"/>
            <a:t>Internet tunneling control possible </a:t>
          </a:r>
          <a:endParaRPr lang="en-US" sz="1500" kern="1200"/>
        </a:p>
        <a:p>
          <a:pPr marL="114300" lvl="1" indent="-114300" algn="l" defTabSz="666750" rtl="0">
            <a:lnSpc>
              <a:spcPct val="90000"/>
            </a:lnSpc>
            <a:spcBef>
              <a:spcPct val="0"/>
            </a:spcBef>
            <a:spcAft>
              <a:spcPct val="15000"/>
            </a:spcAft>
            <a:buChar char="••"/>
          </a:pPr>
          <a:r>
            <a:rPr lang="en-US" sz="1500" kern="1200" smtClean="0"/>
            <a:t>IEC 60601-1 medical safety standard compliant devices available</a:t>
          </a:r>
          <a:endParaRPr lang="en-US" sz="1500" kern="1200"/>
        </a:p>
        <a:p>
          <a:pPr marL="114300" lvl="1" indent="-114300" algn="l" defTabSz="666750" rtl="0">
            <a:lnSpc>
              <a:spcPct val="90000"/>
            </a:lnSpc>
            <a:spcBef>
              <a:spcPct val="0"/>
            </a:spcBef>
            <a:spcAft>
              <a:spcPct val="15000"/>
            </a:spcAft>
            <a:buChar char="••"/>
          </a:pPr>
          <a:r>
            <a:rPr lang="en-US" sz="1500" kern="1200" dirty="0" smtClean="0"/>
            <a:t>Serial over SSL</a:t>
          </a:r>
          <a:endParaRPr lang="en-US" sz="1500" kern="1200" dirty="0"/>
        </a:p>
      </dsp:txBody>
      <dsp:txXfrm>
        <a:off x="-2" y="0"/>
        <a:ext cx="3962404" cy="378565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225EA6C-A4EB-46D9-8254-6F2C07300AFA}">
      <dsp:nvSpPr>
        <dsp:cNvPr id="0" name=""/>
        <dsp:cNvSpPr/>
      </dsp:nvSpPr>
      <dsp:spPr>
        <a:xfrm>
          <a:off x="1583752" y="149414"/>
          <a:ext cx="874270" cy="568275"/>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Gateway</a:t>
          </a:r>
          <a:endParaRPr lang="en-US" sz="1400" kern="1200" dirty="0"/>
        </a:p>
      </dsp:txBody>
      <dsp:txXfrm>
        <a:off x="1583752" y="149414"/>
        <a:ext cx="874270" cy="568275"/>
      </dsp:txXfrm>
    </dsp:sp>
    <dsp:sp modelId="{ECC815BA-39E5-4CAC-94E8-B948668CE85D}">
      <dsp:nvSpPr>
        <dsp:cNvPr id="0" name=""/>
        <dsp:cNvSpPr/>
      </dsp:nvSpPr>
      <dsp:spPr>
        <a:xfrm>
          <a:off x="398460" y="433552"/>
          <a:ext cx="3244854" cy="3244854"/>
        </a:xfrm>
        <a:custGeom>
          <a:avLst/>
          <a:gdLst/>
          <a:ahLst/>
          <a:cxnLst/>
          <a:rect l="0" t="0" r="0" b="0"/>
          <a:pathLst>
            <a:path>
              <a:moveTo>
                <a:pt x="2065353" y="61630"/>
              </a:moveTo>
              <a:arcTo wR="1622427" hR="1622427" stAng="17150580" swAng="1256753"/>
            </a:path>
          </a:pathLst>
        </a:custGeom>
        <a:noFill/>
        <a:ln w="9525" cap="flat" cmpd="sng" algn="ctr">
          <a:solidFill>
            <a:schemeClr val="accent2">
              <a:hueOff val="0"/>
              <a:satOff val="0"/>
              <a:lumOff val="0"/>
              <a:alphaOff val="0"/>
            </a:schemeClr>
          </a:solidFill>
          <a:prstDash val="solid"/>
        </a:ln>
        <a:effectLst/>
        <a:sp3d z="-25400" prstMaterial="plastic"/>
      </dsp:spPr>
      <dsp:style>
        <a:lnRef idx="1">
          <a:scrgbClr r="0" g="0" b="0"/>
        </a:lnRef>
        <a:fillRef idx="0">
          <a:scrgbClr r="0" g="0" b="0"/>
        </a:fillRef>
        <a:effectRef idx="0">
          <a:scrgbClr r="0" g="0" b="0"/>
        </a:effectRef>
        <a:fontRef idx="minor"/>
      </dsp:style>
    </dsp:sp>
    <dsp:sp modelId="{60696ACF-EB4A-47F2-98B6-336894C1BB83}">
      <dsp:nvSpPr>
        <dsp:cNvPr id="0" name=""/>
        <dsp:cNvSpPr/>
      </dsp:nvSpPr>
      <dsp:spPr>
        <a:xfrm>
          <a:off x="2852216" y="760274"/>
          <a:ext cx="874270" cy="568275"/>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Med Device</a:t>
          </a:r>
          <a:endParaRPr lang="en-US" sz="1400" kern="1200" dirty="0"/>
        </a:p>
      </dsp:txBody>
      <dsp:txXfrm>
        <a:off x="2852216" y="760274"/>
        <a:ext cx="874270" cy="568275"/>
      </dsp:txXfrm>
    </dsp:sp>
    <dsp:sp modelId="{779E9760-3C28-4BAB-9257-1DF07DBC5EFA}">
      <dsp:nvSpPr>
        <dsp:cNvPr id="0" name=""/>
        <dsp:cNvSpPr/>
      </dsp:nvSpPr>
      <dsp:spPr>
        <a:xfrm>
          <a:off x="398460" y="433552"/>
          <a:ext cx="3244854" cy="3244854"/>
        </a:xfrm>
        <a:custGeom>
          <a:avLst/>
          <a:gdLst/>
          <a:ahLst/>
          <a:cxnLst/>
          <a:rect l="0" t="0" r="0" b="0"/>
          <a:pathLst>
            <a:path>
              <a:moveTo>
                <a:pt x="3076307" y="902356"/>
              </a:moveTo>
              <a:arcTo wR="1622427" hR="1622427" stAng="20019116" swAng="1726437"/>
            </a:path>
          </a:pathLst>
        </a:custGeom>
        <a:noFill/>
        <a:ln w="9525" cap="flat" cmpd="sng" algn="ctr">
          <a:solidFill>
            <a:schemeClr val="accent3">
              <a:hueOff val="0"/>
              <a:satOff val="0"/>
              <a:lumOff val="0"/>
              <a:alphaOff val="0"/>
            </a:schemeClr>
          </a:solidFill>
          <a:prstDash val="solid"/>
        </a:ln>
        <a:effectLst/>
        <a:sp3d z="-25400" prstMaterial="plastic"/>
      </dsp:spPr>
      <dsp:style>
        <a:lnRef idx="1">
          <a:scrgbClr r="0" g="0" b="0"/>
        </a:lnRef>
        <a:fillRef idx="0">
          <a:scrgbClr r="0" g="0" b="0"/>
        </a:fillRef>
        <a:effectRef idx="0">
          <a:scrgbClr r="0" g="0" b="0"/>
        </a:effectRef>
        <a:fontRef idx="minor"/>
      </dsp:style>
    </dsp:sp>
    <dsp:sp modelId="{E09FEE95-1529-4794-8A0F-C651EDC41453}">
      <dsp:nvSpPr>
        <dsp:cNvPr id="0" name=""/>
        <dsp:cNvSpPr/>
      </dsp:nvSpPr>
      <dsp:spPr>
        <a:xfrm>
          <a:off x="3165501" y="2132865"/>
          <a:ext cx="874270" cy="568275"/>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Med Device</a:t>
          </a:r>
          <a:endParaRPr lang="en-US" sz="1400" kern="1200" dirty="0"/>
        </a:p>
      </dsp:txBody>
      <dsp:txXfrm>
        <a:off x="3165501" y="2132865"/>
        <a:ext cx="874270" cy="568275"/>
      </dsp:txXfrm>
    </dsp:sp>
    <dsp:sp modelId="{555953E5-81AE-458D-8ED7-962A357A1879}">
      <dsp:nvSpPr>
        <dsp:cNvPr id="0" name=""/>
        <dsp:cNvSpPr/>
      </dsp:nvSpPr>
      <dsp:spPr>
        <a:xfrm>
          <a:off x="398460" y="433552"/>
          <a:ext cx="3244854" cy="3244854"/>
        </a:xfrm>
        <a:custGeom>
          <a:avLst/>
          <a:gdLst/>
          <a:ahLst/>
          <a:cxnLst/>
          <a:rect l="0" t="0" r="0" b="0"/>
          <a:pathLst>
            <a:path>
              <a:moveTo>
                <a:pt x="3108466" y="2273546"/>
              </a:moveTo>
              <a:arcTo wR="1622427" hR="1622427" stAng="1419660" swAng="1358883"/>
            </a:path>
          </a:pathLst>
        </a:custGeom>
        <a:noFill/>
        <a:ln w="9525" cap="flat" cmpd="sng" algn="ctr">
          <a:solidFill>
            <a:schemeClr val="accent4">
              <a:hueOff val="0"/>
              <a:satOff val="0"/>
              <a:lumOff val="0"/>
              <a:alphaOff val="0"/>
            </a:schemeClr>
          </a:solidFill>
          <a:prstDash val="solid"/>
        </a:ln>
        <a:effectLst/>
        <a:sp3d z="-25400" prstMaterial="plastic"/>
      </dsp:spPr>
      <dsp:style>
        <a:lnRef idx="1">
          <a:scrgbClr r="0" g="0" b="0"/>
        </a:lnRef>
        <a:fillRef idx="0">
          <a:scrgbClr r="0" g="0" b="0"/>
        </a:fillRef>
        <a:effectRef idx="0">
          <a:scrgbClr r="0" g="0" b="0"/>
        </a:effectRef>
        <a:fontRef idx="minor"/>
      </dsp:style>
    </dsp:sp>
    <dsp:sp modelId="{F6729827-0854-480D-B641-EE1E9DB0CEAF}">
      <dsp:nvSpPr>
        <dsp:cNvPr id="0" name=""/>
        <dsp:cNvSpPr/>
      </dsp:nvSpPr>
      <dsp:spPr>
        <a:xfrm>
          <a:off x="2287696" y="3233597"/>
          <a:ext cx="874270" cy="568275"/>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Data Store</a:t>
          </a:r>
          <a:endParaRPr lang="en-US" sz="1400" kern="1200" dirty="0"/>
        </a:p>
      </dsp:txBody>
      <dsp:txXfrm>
        <a:off x="2287696" y="3233597"/>
        <a:ext cx="874270" cy="568275"/>
      </dsp:txXfrm>
    </dsp:sp>
    <dsp:sp modelId="{20348EC8-AF66-47E3-A032-D7AFB13E669B}">
      <dsp:nvSpPr>
        <dsp:cNvPr id="0" name=""/>
        <dsp:cNvSpPr/>
      </dsp:nvSpPr>
      <dsp:spPr>
        <a:xfrm>
          <a:off x="398460" y="433552"/>
          <a:ext cx="3244854" cy="3244854"/>
        </a:xfrm>
        <a:custGeom>
          <a:avLst/>
          <a:gdLst/>
          <a:ahLst/>
          <a:cxnLst/>
          <a:rect l="0" t="0" r="0" b="0"/>
          <a:pathLst>
            <a:path>
              <a:moveTo>
                <a:pt x="1883971" y="3223634"/>
              </a:moveTo>
              <a:arcTo wR="1622427" hR="1622427" stAng="4843387" swAng="1113226"/>
            </a:path>
          </a:pathLst>
        </a:custGeom>
        <a:noFill/>
        <a:ln w="9525" cap="flat" cmpd="sng" algn="ctr">
          <a:solidFill>
            <a:schemeClr val="accent5">
              <a:hueOff val="0"/>
              <a:satOff val="0"/>
              <a:lumOff val="0"/>
              <a:alphaOff val="0"/>
            </a:schemeClr>
          </a:solidFill>
          <a:prstDash val="solid"/>
        </a:ln>
        <a:effectLst/>
        <a:sp3d z="-25400" prstMaterial="plastic"/>
      </dsp:spPr>
      <dsp:style>
        <a:lnRef idx="1">
          <a:scrgbClr r="0" g="0" b="0"/>
        </a:lnRef>
        <a:fillRef idx="0">
          <a:scrgbClr r="0" g="0" b="0"/>
        </a:fillRef>
        <a:effectRef idx="0">
          <a:scrgbClr r="0" g="0" b="0"/>
        </a:effectRef>
        <a:fontRef idx="minor"/>
      </dsp:style>
    </dsp:sp>
    <dsp:sp modelId="{6CC774DF-D275-409B-8B53-C591B183B13F}">
      <dsp:nvSpPr>
        <dsp:cNvPr id="0" name=""/>
        <dsp:cNvSpPr/>
      </dsp:nvSpPr>
      <dsp:spPr>
        <a:xfrm>
          <a:off x="879807" y="3233597"/>
          <a:ext cx="874270" cy="568275"/>
        </a:xfrm>
        <a:prstGeom prst="roundRect">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EHR / HIS</a:t>
          </a:r>
          <a:endParaRPr lang="en-US" sz="1400" kern="1200" dirty="0"/>
        </a:p>
      </dsp:txBody>
      <dsp:txXfrm>
        <a:off x="879807" y="3233597"/>
        <a:ext cx="874270" cy="568275"/>
      </dsp:txXfrm>
    </dsp:sp>
    <dsp:sp modelId="{B92D1E19-22D6-47DD-B31F-C26D236DC406}">
      <dsp:nvSpPr>
        <dsp:cNvPr id="0" name=""/>
        <dsp:cNvSpPr/>
      </dsp:nvSpPr>
      <dsp:spPr>
        <a:xfrm>
          <a:off x="398460" y="433552"/>
          <a:ext cx="3244854" cy="3244854"/>
        </a:xfrm>
        <a:custGeom>
          <a:avLst/>
          <a:gdLst/>
          <a:ahLst/>
          <a:cxnLst/>
          <a:rect l="0" t="0" r="0" b="0"/>
          <a:pathLst>
            <a:path>
              <a:moveTo>
                <a:pt x="501706" y="2795565"/>
              </a:moveTo>
              <a:arcTo wR="1622427" hR="1622427" stAng="8021457" swAng="1358883"/>
            </a:path>
          </a:pathLst>
        </a:custGeom>
        <a:noFill/>
        <a:ln w="9525" cap="flat" cmpd="sng" algn="ctr">
          <a:solidFill>
            <a:schemeClr val="accent6">
              <a:hueOff val="0"/>
              <a:satOff val="0"/>
              <a:lumOff val="0"/>
              <a:alphaOff val="0"/>
            </a:schemeClr>
          </a:solidFill>
          <a:prstDash val="solid"/>
        </a:ln>
        <a:effectLst/>
        <a:sp3d z="-25400" prstMaterial="plastic"/>
      </dsp:spPr>
      <dsp:style>
        <a:lnRef idx="1">
          <a:scrgbClr r="0" g="0" b="0"/>
        </a:lnRef>
        <a:fillRef idx="0">
          <a:scrgbClr r="0" g="0" b="0"/>
        </a:fillRef>
        <a:effectRef idx="0">
          <a:scrgbClr r="0" g="0" b="0"/>
        </a:effectRef>
        <a:fontRef idx="minor"/>
      </dsp:style>
    </dsp:sp>
    <dsp:sp modelId="{948DA80F-3D98-4291-A520-ED9CF45D3CA6}">
      <dsp:nvSpPr>
        <dsp:cNvPr id="0" name=""/>
        <dsp:cNvSpPr/>
      </dsp:nvSpPr>
      <dsp:spPr>
        <a:xfrm>
          <a:off x="2002" y="2132865"/>
          <a:ext cx="874270" cy="568275"/>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smtClean="0"/>
            <a:t>Alarm </a:t>
          </a:r>
          <a:r>
            <a:rPr lang="en-US" sz="1400" kern="1200" dirty="0" smtClean="0"/>
            <a:t>Handler</a:t>
          </a:r>
          <a:endParaRPr lang="en-US" sz="1400" kern="1200" dirty="0"/>
        </a:p>
      </dsp:txBody>
      <dsp:txXfrm>
        <a:off x="2002" y="2132865"/>
        <a:ext cx="874270" cy="568275"/>
      </dsp:txXfrm>
    </dsp:sp>
    <dsp:sp modelId="{FE604B96-EB9B-4B54-85FA-1E85EAC75FEF}">
      <dsp:nvSpPr>
        <dsp:cNvPr id="0" name=""/>
        <dsp:cNvSpPr/>
      </dsp:nvSpPr>
      <dsp:spPr>
        <a:xfrm>
          <a:off x="398460" y="433552"/>
          <a:ext cx="3244854" cy="3244854"/>
        </a:xfrm>
        <a:custGeom>
          <a:avLst/>
          <a:gdLst/>
          <a:ahLst/>
          <a:cxnLst/>
          <a:rect l="0" t="0" r="0" b="0"/>
          <a:pathLst>
            <a:path>
              <a:moveTo>
                <a:pt x="1454" y="1691099"/>
              </a:moveTo>
              <a:arcTo wR="1622427" hR="1622427" stAng="10654447" swAng="1726437"/>
            </a:path>
          </a:pathLst>
        </a:custGeom>
        <a:noFill/>
        <a:ln w="9525" cap="flat" cmpd="sng" algn="ctr">
          <a:solidFill>
            <a:schemeClr val="accent2">
              <a:hueOff val="0"/>
              <a:satOff val="0"/>
              <a:lumOff val="0"/>
              <a:alphaOff val="0"/>
            </a:schemeClr>
          </a:solidFill>
          <a:prstDash val="solid"/>
        </a:ln>
        <a:effectLst/>
        <a:sp3d z="-25400" prstMaterial="plastic"/>
      </dsp:spPr>
      <dsp:style>
        <a:lnRef idx="1">
          <a:scrgbClr r="0" g="0" b="0"/>
        </a:lnRef>
        <a:fillRef idx="0">
          <a:scrgbClr r="0" g="0" b="0"/>
        </a:fillRef>
        <a:effectRef idx="0">
          <a:scrgbClr r="0" g="0" b="0"/>
        </a:effectRef>
        <a:fontRef idx="minor"/>
      </dsp:style>
    </dsp:sp>
    <dsp:sp modelId="{EEDFED35-AAA8-4C4B-8F98-86C7B1B5C5EB}">
      <dsp:nvSpPr>
        <dsp:cNvPr id="0" name=""/>
        <dsp:cNvSpPr/>
      </dsp:nvSpPr>
      <dsp:spPr>
        <a:xfrm>
          <a:off x="315287" y="760274"/>
          <a:ext cx="874270" cy="568275"/>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Remote UI</a:t>
          </a:r>
          <a:endParaRPr lang="en-US" sz="1400" kern="1200" dirty="0"/>
        </a:p>
      </dsp:txBody>
      <dsp:txXfrm>
        <a:off x="315287" y="760274"/>
        <a:ext cx="874270" cy="568275"/>
      </dsp:txXfrm>
    </dsp:sp>
    <dsp:sp modelId="{5D4C28DA-DB27-466C-91E7-10F65B25E061}">
      <dsp:nvSpPr>
        <dsp:cNvPr id="0" name=""/>
        <dsp:cNvSpPr/>
      </dsp:nvSpPr>
      <dsp:spPr>
        <a:xfrm>
          <a:off x="398460" y="433552"/>
          <a:ext cx="3244854" cy="3244854"/>
        </a:xfrm>
        <a:custGeom>
          <a:avLst/>
          <a:gdLst/>
          <a:ahLst/>
          <a:cxnLst/>
          <a:rect l="0" t="0" r="0" b="0"/>
          <a:pathLst>
            <a:path>
              <a:moveTo>
                <a:pt x="650806" y="323110"/>
              </a:moveTo>
              <a:arcTo wR="1622427" hR="1622427" stAng="13992667" swAng="1256753"/>
            </a:path>
          </a:pathLst>
        </a:custGeom>
        <a:noFill/>
        <a:ln w="9525" cap="flat" cmpd="sng" algn="ctr">
          <a:solidFill>
            <a:schemeClr val="accent3">
              <a:hueOff val="0"/>
              <a:satOff val="0"/>
              <a:lumOff val="0"/>
              <a:alphaOff val="0"/>
            </a:schemeClr>
          </a:solidFill>
          <a:prstDash val="solid"/>
        </a:ln>
        <a:effectLst/>
        <a:sp3d z="-25400" prstMaterial="plastic"/>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CF00A-964B-428B-92CD-BC1671700981}" type="datetimeFigureOut">
              <a:rPr lang="en-US" smtClean="0"/>
              <a:pPr/>
              <a:t>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3AD515-ECB1-434C-A789-151FC86B37F2}" type="slidenum">
              <a:rPr lang="en-US" smtClean="0"/>
              <a:pPr/>
              <a:t>‹#›</a:t>
            </a:fld>
            <a:endParaRPr lang="en-US"/>
          </a:p>
        </p:txBody>
      </p:sp>
    </p:spTree>
    <p:extLst>
      <p:ext uri="{BB962C8B-B14F-4D97-AF65-F5344CB8AC3E}">
        <p14:creationId xmlns:p14="http://schemas.microsoft.com/office/powerpoint/2010/main" xmlns="" val="1607029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3AD515-ECB1-434C-A789-151FC86B37F2}" type="slidenum">
              <a:rPr lang="en-US" smtClean="0"/>
              <a:pPr/>
              <a:t>1</a:t>
            </a:fld>
            <a:endParaRPr lang="en-US"/>
          </a:p>
        </p:txBody>
      </p:sp>
    </p:spTree>
    <p:extLst>
      <p:ext uri="{BB962C8B-B14F-4D97-AF65-F5344CB8AC3E}">
        <p14:creationId xmlns:p14="http://schemas.microsoft.com/office/powerpoint/2010/main" xmlns="" val="4099241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3AD515-ECB1-434C-A789-151FC86B37F2}" type="slidenum">
              <a:rPr lang="en-US" smtClean="0"/>
              <a:pPr/>
              <a:t>10</a:t>
            </a:fld>
            <a:endParaRPr lang="en-US"/>
          </a:p>
        </p:txBody>
      </p:sp>
    </p:spTree>
    <p:extLst>
      <p:ext uri="{BB962C8B-B14F-4D97-AF65-F5344CB8AC3E}">
        <p14:creationId xmlns:p14="http://schemas.microsoft.com/office/powerpoint/2010/main" xmlns="" val="4068971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A3AD515-ECB1-434C-A789-151FC86B37F2}"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3AD515-ECB1-434C-A789-151FC86B37F2}" type="slidenum">
              <a:rPr lang="en-US" smtClean="0"/>
              <a:pPr/>
              <a:t>12</a:t>
            </a:fld>
            <a:endParaRPr lang="en-US"/>
          </a:p>
        </p:txBody>
      </p:sp>
    </p:spTree>
    <p:extLst>
      <p:ext uri="{BB962C8B-B14F-4D97-AF65-F5344CB8AC3E}">
        <p14:creationId xmlns:p14="http://schemas.microsoft.com/office/powerpoint/2010/main" xmlns="" val="1364112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3AD515-ECB1-434C-A789-151FC86B37F2}" type="slidenum">
              <a:rPr lang="en-US" smtClean="0"/>
              <a:pPr/>
              <a:t>13</a:t>
            </a:fld>
            <a:endParaRPr lang="en-US"/>
          </a:p>
        </p:txBody>
      </p:sp>
    </p:spTree>
    <p:extLst>
      <p:ext uri="{BB962C8B-B14F-4D97-AF65-F5344CB8AC3E}">
        <p14:creationId xmlns:p14="http://schemas.microsoft.com/office/powerpoint/2010/main" xmlns="" val="2609184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3AD515-ECB1-434C-A789-151FC86B37F2}" type="slidenum">
              <a:rPr lang="en-US" smtClean="0"/>
              <a:pPr/>
              <a:t>2</a:t>
            </a:fld>
            <a:endParaRPr lang="en-US"/>
          </a:p>
        </p:txBody>
      </p:sp>
    </p:spTree>
    <p:extLst>
      <p:ext uri="{BB962C8B-B14F-4D97-AF65-F5344CB8AC3E}">
        <p14:creationId xmlns:p14="http://schemas.microsoft.com/office/powerpoint/2010/main" xmlns="" val="1074990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3AD515-ECB1-434C-A789-151FC86B37F2}" type="slidenum">
              <a:rPr lang="en-US" smtClean="0"/>
              <a:pPr/>
              <a:t>3</a:t>
            </a:fld>
            <a:endParaRPr lang="en-US"/>
          </a:p>
        </p:txBody>
      </p:sp>
    </p:spTree>
    <p:extLst>
      <p:ext uri="{BB962C8B-B14F-4D97-AF65-F5344CB8AC3E}">
        <p14:creationId xmlns:p14="http://schemas.microsoft.com/office/powerpoint/2010/main" xmlns="" val="2262332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3AD515-ECB1-434C-A789-151FC86B37F2}" type="slidenum">
              <a:rPr lang="en-US" smtClean="0"/>
              <a:pPr/>
              <a:t>4</a:t>
            </a:fld>
            <a:endParaRPr lang="en-US"/>
          </a:p>
        </p:txBody>
      </p:sp>
    </p:spTree>
    <p:extLst>
      <p:ext uri="{BB962C8B-B14F-4D97-AF65-F5344CB8AC3E}">
        <p14:creationId xmlns:p14="http://schemas.microsoft.com/office/powerpoint/2010/main" xmlns="" val="2702502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3AD515-ECB1-434C-A789-151FC86B37F2}" type="slidenum">
              <a:rPr lang="en-US" smtClean="0"/>
              <a:pPr/>
              <a:t>5</a:t>
            </a:fld>
            <a:endParaRPr lang="en-US"/>
          </a:p>
        </p:txBody>
      </p:sp>
    </p:spTree>
    <p:extLst>
      <p:ext uri="{BB962C8B-B14F-4D97-AF65-F5344CB8AC3E}">
        <p14:creationId xmlns:p14="http://schemas.microsoft.com/office/powerpoint/2010/main" xmlns="" val="1786687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3AD515-ECB1-434C-A789-151FC86B37F2}" type="slidenum">
              <a:rPr lang="en-US" smtClean="0"/>
              <a:pPr/>
              <a:t>6</a:t>
            </a:fld>
            <a:endParaRPr lang="en-US"/>
          </a:p>
        </p:txBody>
      </p:sp>
    </p:spTree>
    <p:extLst>
      <p:ext uri="{BB962C8B-B14F-4D97-AF65-F5344CB8AC3E}">
        <p14:creationId xmlns:p14="http://schemas.microsoft.com/office/powerpoint/2010/main" xmlns="" val="2316759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3AD515-ECB1-434C-A789-151FC86B37F2}" type="slidenum">
              <a:rPr lang="en-US" smtClean="0"/>
              <a:pPr/>
              <a:t>7</a:t>
            </a:fld>
            <a:endParaRPr lang="en-US"/>
          </a:p>
        </p:txBody>
      </p:sp>
    </p:spTree>
    <p:extLst>
      <p:ext uri="{BB962C8B-B14F-4D97-AF65-F5344CB8AC3E}">
        <p14:creationId xmlns:p14="http://schemas.microsoft.com/office/powerpoint/2010/main" xmlns="" val="422979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3AD515-ECB1-434C-A789-151FC86B37F2}" type="slidenum">
              <a:rPr lang="en-US" smtClean="0"/>
              <a:pPr/>
              <a:t>8</a:t>
            </a:fld>
            <a:endParaRPr lang="en-US"/>
          </a:p>
        </p:txBody>
      </p:sp>
    </p:spTree>
    <p:extLst>
      <p:ext uri="{BB962C8B-B14F-4D97-AF65-F5344CB8AC3E}">
        <p14:creationId xmlns:p14="http://schemas.microsoft.com/office/powerpoint/2010/main" xmlns="" val="2705658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3AD515-ECB1-434C-A789-151FC86B37F2}" type="slidenum">
              <a:rPr lang="en-US" smtClean="0"/>
              <a:pPr/>
              <a:t>9</a:t>
            </a:fld>
            <a:endParaRPr lang="en-US"/>
          </a:p>
        </p:txBody>
      </p:sp>
    </p:spTree>
    <p:extLst>
      <p:ext uri="{BB962C8B-B14F-4D97-AF65-F5344CB8AC3E}">
        <p14:creationId xmlns:p14="http://schemas.microsoft.com/office/powerpoint/2010/main" xmlns="" val="13501924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rgbClr val="FFC000"/>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Box 6"/>
          <p:cNvSpPr txBox="1"/>
          <p:nvPr/>
        </p:nvSpPr>
        <p:spPr>
          <a:xfrm>
            <a:off x="7924800" y="6356342"/>
            <a:ext cx="838200" cy="276999"/>
          </a:xfrm>
          <a:prstGeom prst="rect">
            <a:avLst/>
          </a:prstGeom>
          <a:noFill/>
        </p:spPr>
        <p:txBody>
          <a:bodyPr wrap="square" rtlCol="0">
            <a:spAutoFit/>
          </a:bodyPr>
          <a:lstStyle/>
          <a:p>
            <a:pPr algn="r"/>
            <a:fld id="{1D4E9DBC-EB27-402F-BBD8-B4334C4FF55D}" type="slidenum">
              <a:rPr lang="en-US" sz="1200" smtClean="0">
                <a:solidFill>
                  <a:schemeClr val="bg1">
                    <a:lumMod val="65000"/>
                  </a:schemeClr>
                </a:solidFill>
              </a:rPr>
              <a:pPr algn="r"/>
              <a:t>‹#›</a:t>
            </a:fld>
            <a:endParaRPr lang="en-US" sz="1200" dirty="0">
              <a:solidFill>
                <a:schemeClr val="bg1">
                  <a:lumMod val="65000"/>
                </a:schemeClr>
              </a:solidFill>
            </a:endParaRPr>
          </a:p>
        </p:txBody>
      </p:sp>
      <p:sp>
        <p:nvSpPr>
          <p:cNvPr id="5" name="TextBox 4"/>
          <p:cNvSpPr txBox="1"/>
          <p:nvPr/>
        </p:nvSpPr>
        <p:spPr>
          <a:xfrm>
            <a:off x="2045208" y="6370689"/>
            <a:ext cx="1612392" cy="261610"/>
          </a:xfrm>
          <a:prstGeom prst="rect">
            <a:avLst/>
          </a:prstGeom>
          <a:noFill/>
        </p:spPr>
        <p:txBody>
          <a:bodyPr wrap="square" rtlCol="0">
            <a:spAutoFit/>
          </a:bodyPr>
          <a:lstStyle/>
          <a:p>
            <a:pPr algn="ctr"/>
            <a:r>
              <a:rPr lang="en-US" sz="1100" dirty="0" smtClean="0">
                <a:solidFill>
                  <a:schemeClr val="bg1">
                    <a:lumMod val="75000"/>
                  </a:schemeClr>
                </a:solidFill>
              </a:rPr>
              <a:t>www.netspective.com</a:t>
            </a:r>
            <a:endParaRPr lang="en-US" sz="1100" dirty="0">
              <a:solidFill>
                <a:schemeClr val="bg1">
                  <a:lumMod val="75000"/>
                </a:schemeClr>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rgbClr val="FFC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Box 4"/>
          <p:cNvSpPr txBox="1"/>
          <p:nvPr/>
        </p:nvSpPr>
        <p:spPr>
          <a:xfrm>
            <a:off x="7924800" y="6356342"/>
            <a:ext cx="838200" cy="276999"/>
          </a:xfrm>
          <a:prstGeom prst="rect">
            <a:avLst/>
          </a:prstGeom>
          <a:noFill/>
        </p:spPr>
        <p:txBody>
          <a:bodyPr wrap="square" rtlCol="0">
            <a:spAutoFit/>
          </a:bodyPr>
          <a:lstStyle/>
          <a:p>
            <a:pPr algn="r"/>
            <a:fld id="{1D4E9DBC-EB27-402F-BBD8-B4334C4FF55D}" type="slidenum">
              <a:rPr lang="en-US" sz="1200" smtClean="0">
                <a:solidFill>
                  <a:schemeClr val="bg1">
                    <a:lumMod val="65000"/>
                  </a:schemeClr>
                </a:solidFill>
              </a:rPr>
              <a:pPr algn="r"/>
              <a:t>‹#›</a:t>
            </a:fld>
            <a:endParaRPr lang="en-US" sz="1200" dirty="0">
              <a:solidFill>
                <a:schemeClr val="bg1">
                  <a:lumMod val="65000"/>
                </a:schemeClr>
              </a:solidFill>
            </a:endParaRPr>
          </a:p>
        </p:txBody>
      </p:sp>
      <p:sp>
        <p:nvSpPr>
          <p:cNvPr id="6" name="TextBox 5"/>
          <p:cNvSpPr txBox="1"/>
          <p:nvPr/>
        </p:nvSpPr>
        <p:spPr>
          <a:xfrm>
            <a:off x="2045208" y="6370689"/>
            <a:ext cx="1612392" cy="261610"/>
          </a:xfrm>
          <a:prstGeom prst="rect">
            <a:avLst/>
          </a:prstGeom>
          <a:noFill/>
        </p:spPr>
        <p:txBody>
          <a:bodyPr wrap="square" rtlCol="0">
            <a:spAutoFit/>
          </a:bodyPr>
          <a:lstStyle/>
          <a:p>
            <a:pPr algn="ctr"/>
            <a:r>
              <a:rPr lang="en-US" sz="1100" dirty="0" smtClean="0">
                <a:solidFill>
                  <a:schemeClr val="bg1">
                    <a:lumMod val="75000"/>
                  </a:schemeClr>
                </a:solidFill>
              </a:rPr>
              <a:t>www.netspective.com</a:t>
            </a:r>
            <a:endParaRPr lang="en-US" sz="1100" dirty="0">
              <a:solidFill>
                <a:schemeClr val="bg1">
                  <a:lumMod val="75000"/>
                </a:schemeClr>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Box 6"/>
          <p:cNvSpPr txBox="1"/>
          <p:nvPr/>
        </p:nvSpPr>
        <p:spPr>
          <a:xfrm>
            <a:off x="7924800" y="6356342"/>
            <a:ext cx="838200" cy="276999"/>
          </a:xfrm>
          <a:prstGeom prst="rect">
            <a:avLst/>
          </a:prstGeom>
          <a:noFill/>
        </p:spPr>
        <p:txBody>
          <a:bodyPr wrap="square" rtlCol="0">
            <a:spAutoFit/>
          </a:bodyPr>
          <a:lstStyle/>
          <a:p>
            <a:pPr algn="r"/>
            <a:fld id="{1D4E9DBC-EB27-402F-BBD8-B4334C4FF55D}" type="slidenum">
              <a:rPr lang="en-US" sz="1200" smtClean="0">
                <a:solidFill>
                  <a:schemeClr val="bg1">
                    <a:lumMod val="65000"/>
                  </a:schemeClr>
                </a:solidFill>
              </a:rPr>
              <a:pPr algn="r"/>
              <a:t>‹#›</a:t>
            </a:fld>
            <a:endParaRPr lang="en-US" sz="1200" dirty="0">
              <a:solidFill>
                <a:schemeClr val="bg1">
                  <a:lumMod val="65000"/>
                </a:schemeClr>
              </a:solidFill>
            </a:endParaRPr>
          </a:p>
        </p:txBody>
      </p:sp>
      <p:sp>
        <p:nvSpPr>
          <p:cNvPr id="8" name="TextBox 7"/>
          <p:cNvSpPr txBox="1"/>
          <p:nvPr/>
        </p:nvSpPr>
        <p:spPr>
          <a:xfrm>
            <a:off x="2045208" y="6370689"/>
            <a:ext cx="1612392" cy="261610"/>
          </a:xfrm>
          <a:prstGeom prst="rect">
            <a:avLst/>
          </a:prstGeom>
          <a:noFill/>
        </p:spPr>
        <p:txBody>
          <a:bodyPr wrap="square" rtlCol="0">
            <a:spAutoFit/>
          </a:bodyPr>
          <a:lstStyle/>
          <a:p>
            <a:pPr algn="ctr"/>
            <a:r>
              <a:rPr lang="en-US" sz="1100" dirty="0" smtClean="0">
                <a:solidFill>
                  <a:schemeClr val="bg1">
                    <a:lumMod val="75000"/>
                  </a:schemeClr>
                </a:solidFill>
              </a:rPr>
              <a:t>www.netspective.com</a:t>
            </a:r>
            <a:endParaRPr lang="en-US" sz="1100" dirty="0">
              <a:solidFill>
                <a:schemeClr val="bg1">
                  <a:lumMod val="75000"/>
                </a:schemeClr>
              </a:solidFill>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p:nvSpPr>
        <p:spPr>
          <a:xfrm>
            <a:off x="7924800" y="6356342"/>
            <a:ext cx="838200" cy="276999"/>
          </a:xfrm>
          <a:prstGeom prst="rect">
            <a:avLst/>
          </a:prstGeom>
          <a:noFill/>
        </p:spPr>
        <p:txBody>
          <a:bodyPr wrap="square" rtlCol="0">
            <a:spAutoFit/>
          </a:bodyPr>
          <a:lstStyle/>
          <a:p>
            <a:pPr algn="r"/>
            <a:fld id="{1D4E9DBC-EB27-402F-BBD8-B4334C4FF55D}" type="slidenum">
              <a:rPr lang="en-US" sz="1200" smtClean="0">
                <a:solidFill>
                  <a:schemeClr val="bg1">
                    <a:lumMod val="65000"/>
                  </a:schemeClr>
                </a:solidFill>
              </a:rPr>
              <a:pPr algn="r"/>
              <a:t>‹#›</a:t>
            </a:fld>
            <a:endParaRPr lang="en-US" sz="1200" dirty="0">
              <a:solidFill>
                <a:schemeClr val="bg1">
                  <a:lumMod val="65000"/>
                </a:schemeClr>
              </a:solidFill>
            </a:endParaRPr>
          </a:p>
        </p:txBody>
      </p:sp>
      <p:sp>
        <p:nvSpPr>
          <p:cNvPr id="4" name="TextBox 3"/>
          <p:cNvSpPr txBox="1"/>
          <p:nvPr/>
        </p:nvSpPr>
        <p:spPr>
          <a:xfrm>
            <a:off x="2045208" y="6370689"/>
            <a:ext cx="1612392" cy="261610"/>
          </a:xfrm>
          <a:prstGeom prst="rect">
            <a:avLst/>
          </a:prstGeom>
          <a:noFill/>
        </p:spPr>
        <p:txBody>
          <a:bodyPr wrap="square" rtlCol="0">
            <a:spAutoFit/>
          </a:bodyPr>
          <a:lstStyle/>
          <a:p>
            <a:pPr algn="ctr"/>
            <a:r>
              <a:rPr lang="en-US" sz="1100" dirty="0" smtClean="0">
                <a:solidFill>
                  <a:schemeClr val="bg1">
                    <a:lumMod val="75000"/>
                  </a:schemeClr>
                </a:solidFill>
              </a:rPr>
              <a:t>www.netspective.com</a:t>
            </a:r>
            <a:endParaRPr lang="en-US" sz="1100" dirty="0">
              <a:solidFill>
                <a:schemeClr val="bg1">
                  <a:lumMod val="75000"/>
                </a:schemeClr>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p:nvSpPr>
        <p:spPr>
          <a:xfrm>
            <a:off x="7924800" y="6356342"/>
            <a:ext cx="838200" cy="276999"/>
          </a:xfrm>
          <a:prstGeom prst="rect">
            <a:avLst/>
          </a:prstGeom>
          <a:noFill/>
        </p:spPr>
        <p:txBody>
          <a:bodyPr wrap="square" rtlCol="0">
            <a:spAutoFit/>
          </a:bodyPr>
          <a:lstStyle/>
          <a:p>
            <a:pPr algn="r"/>
            <a:fld id="{1D4E9DBC-EB27-402F-BBD8-B4334C4FF55D}" type="slidenum">
              <a:rPr lang="en-US" sz="1200" smtClean="0">
                <a:solidFill>
                  <a:schemeClr val="bg1">
                    <a:lumMod val="65000"/>
                  </a:schemeClr>
                </a:solidFill>
              </a:rPr>
              <a:pPr algn="r"/>
              <a:t>‹#›</a:t>
            </a:fld>
            <a:endParaRPr lang="en-US" sz="1200" dirty="0">
              <a:solidFill>
                <a:schemeClr val="bg1">
                  <a:lumMod val="65000"/>
                </a:schemeClr>
              </a:solidFill>
            </a:endParaRPr>
          </a:p>
        </p:txBody>
      </p:sp>
      <p:sp>
        <p:nvSpPr>
          <p:cNvPr id="3" name="TextBox 2"/>
          <p:cNvSpPr txBox="1"/>
          <p:nvPr/>
        </p:nvSpPr>
        <p:spPr>
          <a:xfrm>
            <a:off x="2045208" y="6370689"/>
            <a:ext cx="1612392" cy="261610"/>
          </a:xfrm>
          <a:prstGeom prst="rect">
            <a:avLst/>
          </a:prstGeom>
          <a:noFill/>
        </p:spPr>
        <p:txBody>
          <a:bodyPr wrap="square" rtlCol="0">
            <a:spAutoFit/>
          </a:bodyPr>
          <a:lstStyle/>
          <a:p>
            <a:pPr algn="ctr"/>
            <a:r>
              <a:rPr lang="en-US" sz="1100" dirty="0" smtClean="0">
                <a:solidFill>
                  <a:schemeClr val="bg1">
                    <a:lumMod val="75000"/>
                  </a:schemeClr>
                </a:solidFill>
              </a:rPr>
              <a:t>www.netspective.com</a:t>
            </a:r>
            <a:endParaRPr lang="en-US" sz="1100" dirty="0">
              <a:solidFill>
                <a:schemeClr val="bg1">
                  <a:lumMod val="75000"/>
                </a:schemeClr>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Lst>
  <p:txStyles>
    <p:titleStyle>
      <a:lvl1pPr algn="l" defTabSz="914400" rtl="0" eaLnBrk="1" latinLnBrk="0" hangingPunct="1">
        <a:spcBef>
          <a:spcPct val="0"/>
        </a:spcBef>
        <a:buNone/>
        <a:defRPr sz="4400" kern="1200">
          <a:solidFill>
            <a:srgbClr val="FFC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perle.com/products/Serial-to-thernet.sht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aaxeon.com/Products/Serial%20to%20Ethernet.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digi.com/products/usb/anywhereusb"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fugawi.com/web/products/hardware_usb_cable.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8.png"/><Relationship Id="rId3" Type="http://schemas.openxmlformats.org/officeDocument/2006/relationships/image" Target="../media/image4.jpeg"/><Relationship Id="rId7" Type="http://schemas.openxmlformats.org/officeDocument/2006/relationships/image" Target="../media/image7.jpeg"/><Relationship Id="rId12"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perle.com/ProductImages/IOLAN-S_DS-DB9M_lg.jpg" TargetMode="External"/><Relationship Id="rId11" Type="http://schemas.openxmlformats.org/officeDocument/2006/relationships/diagramColors" Target="../diagrams/colors1.xml"/><Relationship Id="rId5" Type="http://schemas.openxmlformats.org/officeDocument/2006/relationships/image" Target="../media/image6.jpeg"/><Relationship Id="rId10" Type="http://schemas.openxmlformats.org/officeDocument/2006/relationships/diagramQuickStyle" Target="../diagrams/quickStyle1.xml"/><Relationship Id="rId4" Type="http://schemas.openxmlformats.org/officeDocument/2006/relationships/image" Target="../media/image5.png"/><Relationship Id="rId9"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ctrTitle"/>
          </p:nvPr>
        </p:nvSpPr>
        <p:spPr/>
        <p:txBody>
          <a:bodyPr/>
          <a:lstStyle/>
          <a:p>
            <a:r>
              <a:rPr lang="en-US" dirty="0" smtClean="0"/>
              <a:t>Fluent</a:t>
            </a:r>
            <a:r>
              <a:rPr lang="en-US" dirty="0" smtClean="0"/>
              <a:t> </a:t>
            </a:r>
            <a:r>
              <a:rPr lang="en-US" dirty="0" smtClean="0"/>
              <a:t>Gateway Prototype With RS232</a:t>
            </a:r>
          </a:p>
        </p:txBody>
      </p:sp>
      <p:sp>
        <p:nvSpPr>
          <p:cNvPr id="5" name="Subtitle 4"/>
          <p:cNvSpPr>
            <a:spLocks noGrp="1"/>
          </p:cNvSpPr>
          <p:nvPr>
            <p:ph type="subTitle" idx="1"/>
          </p:nvPr>
        </p:nvSpPr>
        <p:spPr/>
        <p:txBody>
          <a:bodyPr/>
          <a:lstStyle/>
          <a:p>
            <a:r>
              <a:rPr lang="en-US" smtClean="0"/>
              <a:t>January </a:t>
            </a:r>
            <a:r>
              <a:rPr lang="en-US" smtClean="0"/>
              <a:t>21, </a:t>
            </a:r>
            <a:r>
              <a:rPr lang="en-US" dirty="0" smtClean="0"/>
              <a:t>2012</a:t>
            </a:r>
          </a:p>
          <a:p>
            <a:r>
              <a:rPr lang="en-US" dirty="0" smtClean="0"/>
              <a:t>By Shahid N. Shah</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device to Gateway (direct)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Serial Port to Ethernet:</a:t>
            </a:r>
          </a:p>
          <a:p>
            <a:pPr lvl="2"/>
            <a:r>
              <a:rPr lang="en-US" dirty="0" smtClean="0"/>
              <a:t>Serial to Ethernet need a external device to convert the serial data to TCP/UDP packets. There are many devices available.</a:t>
            </a:r>
          </a:p>
          <a:p>
            <a:pPr lvl="2">
              <a:buNone/>
            </a:pPr>
            <a:r>
              <a:rPr lang="en-US" dirty="0" smtClean="0"/>
              <a:t>			</a:t>
            </a:r>
          </a:p>
          <a:p>
            <a:pPr lvl="2">
              <a:buNone/>
            </a:pPr>
            <a:r>
              <a:rPr lang="en-US" dirty="0" smtClean="0"/>
              <a:t>		</a:t>
            </a:r>
          </a:p>
          <a:p>
            <a:pPr lvl="2">
              <a:buNone/>
            </a:pPr>
            <a:endParaRPr lang="en-US" dirty="0" smtClean="0"/>
          </a:p>
          <a:p>
            <a:pPr lvl="2">
              <a:buNone/>
            </a:pPr>
            <a:endParaRPr lang="en-US" dirty="0" smtClean="0"/>
          </a:p>
          <a:p>
            <a:pPr lvl="2">
              <a:buNone/>
            </a:pPr>
            <a:r>
              <a:rPr lang="en-US" dirty="0" smtClean="0"/>
              <a:t>Examples include:</a:t>
            </a:r>
          </a:p>
          <a:p>
            <a:pPr lvl="3"/>
            <a:r>
              <a:rPr lang="en-US" dirty="0" smtClean="0">
                <a:hlinkClick r:id="rId3"/>
              </a:rPr>
              <a:t>http://www.perle.com/products/Serial-to-thernet.shtm</a:t>
            </a:r>
            <a:endParaRPr lang="en-US" dirty="0" smtClean="0"/>
          </a:p>
          <a:p>
            <a:pPr lvl="3"/>
            <a:r>
              <a:rPr lang="en-US" dirty="0" smtClean="0">
                <a:hlinkClick r:id="rId4"/>
              </a:rPr>
              <a:t>http://aaxeon.com/Products/Serial%20to%20Ethernet.html</a:t>
            </a:r>
            <a:endParaRPr lang="en-US" dirty="0" smtClean="0"/>
          </a:p>
          <a:p>
            <a:pPr lvl="2"/>
            <a:r>
              <a:rPr lang="en-US" dirty="0" smtClean="0"/>
              <a:t>Data will be retrieved through a usual socket program between the External device and publisher. In the external device we receive the serial data and converted into TCP/UDP packets.</a:t>
            </a:r>
          </a:p>
          <a:p>
            <a:pPr lvl="5"/>
            <a:r>
              <a:rPr lang="en-US" dirty="0" smtClean="0"/>
              <a:t>Note : Wireless external device also has same process </a:t>
            </a:r>
          </a:p>
        </p:txBody>
      </p:sp>
      <p:sp>
        <p:nvSpPr>
          <p:cNvPr id="4" name="Rectangle 3"/>
          <p:cNvSpPr/>
          <p:nvPr/>
        </p:nvSpPr>
        <p:spPr>
          <a:xfrm>
            <a:off x="2133600" y="3124200"/>
            <a:ext cx="1142640" cy="83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0">
            <a:schemeClr val="accent3"/>
          </a:lnRef>
          <a:fillRef idx="3">
            <a:schemeClr val="accent3"/>
          </a:fillRef>
          <a:effectRef idx="3">
            <a:schemeClr val="accent3"/>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r>
              <a:rPr lang="en-GB" sz="1800" b="0" i="0" u="none" strike="noStrike" kern="1200" spc="0" dirty="0" smtClean="0">
                <a:ln>
                  <a:noFill/>
                </a:ln>
                <a:solidFill>
                  <a:srgbClr val="000000"/>
                </a:solidFill>
                <a:latin typeface="Calibri" pitchFamily="18"/>
                <a:ea typeface="WenQuanYi Zen Hei" pitchFamily="2"/>
                <a:cs typeface="Lohit Devanagari" pitchFamily="2"/>
              </a:rPr>
              <a:t>MEDICAL</a:t>
            </a:r>
          </a:p>
          <a:p>
            <a:pPr marL="0" marR="0" lvl="0" indent="0" algn="ctr" rtl="0" hangingPunct="1">
              <a:lnSpc>
                <a:spcPct val="100000"/>
              </a:lnSpc>
              <a:spcBef>
                <a:spcPts val="0"/>
              </a:spcBef>
              <a:spcAft>
                <a:spcPts val="0"/>
              </a:spcAft>
              <a:buNone/>
              <a:tabLst/>
              <a:defRPr sz="1800"/>
            </a:pPr>
            <a:r>
              <a:rPr lang="en-GB" sz="1800" b="0" i="0" u="none" strike="noStrike" kern="1200" spc="0" dirty="0" smtClean="0">
                <a:ln>
                  <a:noFill/>
                </a:ln>
                <a:solidFill>
                  <a:srgbClr val="000000"/>
                </a:solidFill>
                <a:latin typeface="Calibri" pitchFamily="18"/>
                <a:ea typeface="WenQuanYi Zen Hei" pitchFamily="2"/>
                <a:cs typeface="Lohit Devanagari" pitchFamily="2"/>
              </a:rPr>
              <a:t>DEVICE</a:t>
            </a:r>
            <a:endParaRPr lang="en-GB" sz="1800" b="0" i="0" u="none" strike="noStrike" kern="1200" spc="0" dirty="0">
              <a:ln>
                <a:noFill/>
              </a:ln>
              <a:solidFill>
                <a:srgbClr val="000000"/>
              </a:solidFill>
              <a:latin typeface="Calibri" pitchFamily="18"/>
              <a:ea typeface="WenQuanYi Zen Hei" pitchFamily="2"/>
              <a:cs typeface="Lohit Devanagari" pitchFamily="2"/>
            </a:endParaRPr>
          </a:p>
        </p:txBody>
      </p:sp>
      <p:sp>
        <p:nvSpPr>
          <p:cNvPr id="6" name="Rectangle 3"/>
          <p:cNvSpPr/>
          <p:nvPr/>
        </p:nvSpPr>
        <p:spPr>
          <a:xfrm>
            <a:off x="4572000" y="2895600"/>
            <a:ext cx="1142640" cy="106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000"/>
          </a:solidFill>
          <a:ln/>
        </p:spPr>
        <p:style>
          <a:lnRef idx="0">
            <a:schemeClr val="accent2"/>
          </a:lnRef>
          <a:fillRef idx="3">
            <a:schemeClr val="accent2"/>
          </a:fillRef>
          <a:effectRef idx="3">
            <a:schemeClr val="accent2"/>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r>
              <a:rPr lang="en-GB" dirty="0" smtClean="0">
                <a:solidFill>
                  <a:srgbClr val="000000"/>
                </a:solidFill>
                <a:latin typeface="Calibri" pitchFamily="18"/>
                <a:ea typeface="WenQuanYi Zen Hei" pitchFamily="2"/>
                <a:cs typeface="Lohit Devanagari" pitchFamily="2"/>
              </a:rPr>
              <a:t>EXTERNAL DEVICE</a:t>
            </a:r>
          </a:p>
          <a:p>
            <a:pPr marL="0" marR="0" lvl="0" indent="0" algn="ctr" rtl="0" hangingPunct="1">
              <a:lnSpc>
                <a:spcPct val="100000"/>
              </a:lnSpc>
              <a:spcBef>
                <a:spcPts val="0"/>
              </a:spcBef>
              <a:spcAft>
                <a:spcPts val="0"/>
              </a:spcAft>
              <a:buNone/>
              <a:tabLst/>
              <a:defRPr sz="1800"/>
            </a:pPr>
            <a:r>
              <a:rPr lang="en-GB" sz="1600" b="0" i="0" u="none" strike="noStrike" kern="1200" spc="0" dirty="0" smtClean="0">
                <a:ln>
                  <a:noFill/>
                </a:ln>
                <a:solidFill>
                  <a:srgbClr val="000000"/>
                </a:solidFill>
                <a:latin typeface="Calibri" pitchFamily="18"/>
                <a:ea typeface="WenQuanYi Zen Hei" pitchFamily="2"/>
                <a:cs typeface="Lohit Devanagari" pitchFamily="2"/>
              </a:rPr>
              <a:t>(Concentrator)</a:t>
            </a:r>
            <a:endParaRPr lang="en-GB" sz="1600" b="0" i="0" u="none" strike="noStrike" kern="1200" spc="0" dirty="0">
              <a:ln>
                <a:noFill/>
              </a:ln>
              <a:solidFill>
                <a:srgbClr val="000000"/>
              </a:solidFill>
              <a:latin typeface="Calibri" pitchFamily="18"/>
              <a:ea typeface="WenQuanYi Zen Hei" pitchFamily="2"/>
              <a:cs typeface="Lohit Devanagari" pitchFamily="2"/>
            </a:endParaRPr>
          </a:p>
        </p:txBody>
      </p:sp>
      <p:sp>
        <p:nvSpPr>
          <p:cNvPr id="7" name="Rectangle 6"/>
          <p:cNvSpPr/>
          <p:nvPr/>
        </p:nvSpPr>
        <p:spPr>
          <a:xfrm>
            <a:off x="7010400" y="3124200"/>
            <a:ext cx="1238039" cy="83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0">
            <a:schemeClr val="accent2"/>
          </a:lnRef>
          <a:fillRef idx="3">
            <a:schemeClr val="accent2"/>
          </a:fillRef>
          <a:effectRef idx="3">
            <a:schemeClr val="accent2"/>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r>
              <a:rPr lang="en-GB" sz="1800" b="0" i="0" u="none" strike="noStrike" kern="1200" spc="0" dirty="0">
                <a:ln>
                  <a:noFill/>
                </a:ln>
                <a:solidFill>
                  <a:srgbClr val="000000"/>
                </a:solidFill>
                <a:latin typeface="Calibri" pitchFamily="18"/>
                <a:ea typeface="WenQuanYi Zen Hei" pitchFamily="2"/>
                <a:cs typeface="Lohit Devanagari" pitchFamily="2"/>
              </a:rPr>
              <a:t>PUBLISHER</a:t>
            </a:r>
          </a:p>
        </p:txBody>
      </p:sp>
      <p:cxnSp>
        <p:nvCxnSpPr>
          <p:cNvPr id="8" name="Straight Arrow Connector 8"/>
          <p:cNvCxnSpPr/>
          <p:nvPr/>
        </p:nvCxnSpPr>
        <p:spPr>
          <a:xfrm>
            <a:off x="3276600" y="3505200"/>
            <a:ext cx="1295280" cy="1440"/>
          </a:xfrm>
          <a:prstGeom prst="bentConnector3">
            <a:avLst/>
          </a:prstGeom>
          <a:noFill/>
          <a:ln w="25560">
            <a:solidFill>
              <a:srgbClr val="000000"/>
            </a:solidFill>
            <a:prstDash val="solid"/>
            <a:headEnd type="arrow"/>
            <a:tailEnd type="arrow"/>
          </a:ln>
        </p:spPr>
      </p:cxnSp>
      <p:cxnSp>
        <p:nvCxnSpPr>
          <p:cNvPr id="9" name="Straight Arrow Connector 8"/>
          <p:cNvCxnSpPr/>
          <p:nvPr/>
        </p:nvCxnSpPr>
        <p:spPr>
          <a:xfrm>
            <a:off x="5715000" y="3505200"/>
            <a:ext cx="1295280" cy="1440"/>
          </a:xfrm>
          <a:prstGeom prst="bentConnector3">
            <a:avLst/>
          </a:prstGeom>
          <a:noFill/>
          <a:ln w="25560">
            <a:solidFill>
              <a:srgbClr val="000000"/>
            </a:solidFill>
            <a:prstDash val="solid"/>
            <a:headEnd type="arrow"/>
            <a:tailEnd type="arrow"/>
          </a:ln>
        </p:spPr>
      </p:cxnSp>
      <p:sp>
        <p:nvSpPr>
          <p:cNvPr id="10" name="TextBox 12"/>
          <p:cNvSpPr/>
          <p:nvPr/>
        </p:nvSpPr>
        <p:spPr>
          <a:xfrm>
            <a:off x="5886720" y="3505200"/>
            <a:ext cx="971280" cy="42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rtl="0" hangingPunct="1">
              <a:lnSpc>
                <a:spcPct val="100000"/>
              </a:lnSpc>
              <a:spcBef>
                <a:spcPts val="0"/>
              </a:spcBef>
              <a:spcAft>
                <a:spcPts val="0"/>
              </a:spcAft>
              <a:buNone/>
              <a:tabLst/>
              <a:defRPr sz="1800"/>
            </a:pPr>
            <a:r>
              <a:rPr lang="en-GB" sz="1100" b="1" i="0" u="none" strike="noStrike" kern="1200" spc="0" dirty="0">
                <a:ln>
                  <a:noFill/>
                </a:ln>
                <a:solidFill>
                  <a:srgbClr val="000000"/>
                </a:solidFill>
                <a:latin typeface="Calibri" pitchFamily="18"/>
                <a:ea typeface="WenQuanYi Zen Hei" pitchFamily="2"/>
                <a:cs typeface="Lohit Devanagari" pitchFamily="2"/>
              </a:rPr>
              <a:t>ETHERNET</a:t>
            </a:r>
          </a:p>
        </p:txBody>
      </p:sp>
      <p:sp>
        <p:nvSpPr>
          <p:cNvPr id="11" name="TextBox 11"/>
          <p:cNvSpPr/>
          <p:nvPr/>
        </p:nvSpPr>
        <p:spPr>
          <a:xfrm>
            <a:off x="3353160" y="3537240"/>
            <a:ext cx="1142640" cy="42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rtl="0" hangingPunct="1">
              <a:lnSpc>
                <a:spcPct val="100000"/>
              </a:lnSpc>
              <a:spcBef>
                <a:spcPts val="0"/>
              </a:spcBef>
              <a:spcAft>
                <a:spcPts val="0"/>
              </a:spcAft>
              <a:buNone/>
              <a:tabLst/>
              <a:defRPr sz="1800"/>
            </a:pPr>
            <a:r>
              <a:rPr lang="en-GB" sz="1100" b="1" i="0" u="none" strike="noStrike" kern="1200" spc="0" dirty="0">
                <a:ln>
                  <a:noFill/>
                </a:ln>
                <a:solidFill>
                  <a:srgbClr val="000000"/>
                </a:solidFill>
                <a:latin typeface="Calibri" pitchFamily="18"/>
                <a:ea typeface="WenQuanYi Zen Hei" pitchFamily="2"/>
                <a:cs typeface="Lohit Devanagari" pitchFamily="2"/>
              </a:rPr>
              <a:t>RS232 CABLE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device to Gateway (direct)</a:t>
            </a:r>
            <a:endParaRPr lang="en-US" dirty="0"/>
          </a:p>
        </p:txBody>
      </p:sp>
      <p:sp>
        <p:nvSpPr>
          <p:cNvPr id="3" name="Content Placeholder 2"/>
          <p:cNvSpPr>
            <a:spLocks noGrp="1"/>
          </p:cNvSpPr>
          <p:nvPr>
            <p:ph idx="1"/>
          </p:nvPr>
        </p:nvSpPr>
        <p:spPr>
          <a:xfrm>
            <a:off x="304800" y="1524000"/>
            <a:ext cx="8839200" cy="4525963"/>
          </a:xfrm>
        </p:spPr>
        <p:txBody>
          <a:bodyPr>
            <a:normAutofit fontScale="92500" lnSpcReduction="20000"/>
          </a:bodyPr>
          <a:lstStyle/>
          <a:p>
            <a:r>
              <a:rPr lang="en-US" dirty="0" smtClean="0"/>
              <a:t>Serial Port to USB :</a:t>
            </a:r>
          </a:p>
          <a:p>
            <a:pPr lvl="2"/>
            <a:r>
              <a:rPr lang="en-US" dirty="0" smtClean="0"/>
              <a:t>Serial to USB need a serial to USB adapter to convert the serial data to USB. There are many adapters  available for this. Some of the adaptors given below</a:t>
            </a:r>
          </a:p>
          <a:p>
            <a:pPr lvl="4">
              <a:buNone/>
            </a:pPr>
            <a:endParaRPr lang="en-US" dirty="0" smtClean="0"/>
          </a:p>
          <a:p>
            <a:pPr lvl="4">
              <a:buNone/>
            </a:pPr>
            <a:endParaRPr lang="en-US" dirty="0" smtClean="0"/>
          </a:p>
          <a:p>
            <a:pPr lvl="4">
              <a:buNone/>
            </a:pPr>
            <a:endParaRPr lang="en-US" dirty="0" smtClean="0"/>
          </a:p>
          <a:p>
            <a:pPr lvl="4">
              <a:buNone/>
            </a:pPr>
            <a:endParaRPr lang="en-US" dirty="0" smtClean="0"/>
          </a:p>
          <a:p>
            <a:pPr lvl="3"/>
            <a:r>
              <a:rPr lang="en-US" dirty="0" smtClean="0">
                <a:hlinkClick r:id="rId3"/>
              </a:rPr>
              <a:t>http://www.digi.com/products/usb/anywhereusb</a:t>
            </a:r>
            <a:endParaRPr lang="en-US" dirty="0" smtClean="0"/>
          </a:p>
          <a:p>
            <a:pPr lvl="3"/>
            <a:r>
              <a:rPr lang="en-US" dirty="0" smtClean="0">
                <a:hlinkClick r:id="rId4"/>
              </a:rPr>
              <a:t>http://www.fugawi.com/web/products/hardware_usb_cable.html</a:t>
            </a:r>
            <a:endParaRPr lang="en-US" dirty="0" smtClean="0"/>
          </a:p>
          <a:p>
            <a:pPr lvl="4"/>
            <a:r>
              <a:rPr lang="en-US" dirty="0" smtClean="0"/>
              <a:t>In this case we need to use own code to retrieve the USB data. Based on the USB protocol we have to write code. Otherwise we need to use some of the third party libraries. </a:t>
            </a:r>
          </a:p>
          <a:p>
            <a:pPr lvl="4">
              <a:buNone/>
            </a:pPr>
            <a:r>
              <a:rPr lang="en-US" dirty="0" smtClean="0"/>
              <a:t> 	</a:t>
            </a:r>
            <a:endParaRPr lang="en-US" dirty="0"/>
          </a:p>
        </p:txBody>
      </p:sp>
      <p:sp>
        <p:nvSpPr>
          <p:cNvPr id="5" name="Rectangle 13"/>
          <p:cNvSpPr/>
          <p:nvPr/>
        </p:nvSpPr>
        <p:spPr>
          <a:xfrm>
            <a:off x="1829160" y="2971800"/>
            <a:ext cx="1142640" cy="83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0">
            <a:schemeClr val="accent3"/>
          </a:lnRef>
          <a:fillRef idx="3">
            <a:schemeClr val="accent3"/>
          </a:fillRef>
          <a:effectRef idx="3">
            <a:schemeClr val="accent3"/>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r>
              <a:rPr lang="en-GB" sz="1800" b="0" i="0" u="none" strike="noStrike" kern="1200" spc="0" dirty="0" smtClean="0">
                <a:ln>
                  <a:noFill/>
                </a:ln>
                <a:solidFill>
                  <a:srgbClr val="000000"/>
                </a:solidFill>
                <a:latin typeface="Calibri" pitchFamily="18"/>
                <a:ea typeface="WenQuanYi Zen Hei" pitchFamily="2"/>
                <a:cs typeface="Lohit Devanagari" pitchFamily="2"/>
              </a:rPr>
              <a:t>MEDICAL</a:t>
            </a:r>
          </a:p>
          <a:p>
            <a:pPr marL="0" marR="0" lvl="0" indent="0" algn="ctr" rtl="0" hangingPunct="1">
              <a:lnSpc>
                <a:spcPct val="100000"/>
              </a:lnSpc>
              <a:spcBef>
                <a:spcPts val="0"/>
              </a:spcBef>
              <a:spcAft>
                <a:spcPts val="0"/>
              </a:spcAft>
              <a:buNone/>
              <a:tabLst/>
              <a:defRPr sz="1800"/>
            </a:pPr>
            <a:r>
              <a:rPr lang="en-GB" sz="1800" b="0" i="0" u="none" strike="noStrike" kern="1200" spc="0" dirty="0" smtClean="0">
                <a:ln>
                  <a:noFill/>
                </a:ln>
                <a:solidFill>
                  <a:srgbClr val="000000"/>
                </a:solidFill>
                <a:latin typeface="Calibri" pitchFamily="18"/>
                <a:ea typeface="WenQuanYi Zen Hei" pitchFamily="2"/>
                <a:cs typeface="Lohit Devanagari" pitchFamily="2"/>
              </a:rPr>
              <a:t>DEVICE</a:t>
            </a:r>
            <a:endParaRPr lang="en-GB" sz="1800" b="0" i="0" u="none" strike="noStrike" kern="1200" spc="0" dirty="0">
              <a:ln>
                <a:noFill/>
              </a:ln>
              <a:solidFill>
                <a:srgbClr val="000000"/>
              </a:solidFill>
              <a:latin typeface="Calibri" pitchFamily="18"/>
              <a:ea typeface="WenQuanYi Zen Hei" pitchFamily="2"/>
              <a:cs typeface="Lohit Devanagari" pitchFamily="2"/>
            </a:endParaRPr>
          </a:p>
        </p:txBody>
      </p:sp>
      <p:cxnSp>
        <p:nvCxnSpPr>
          <p:cNvPr id="6" name="Straight Arrow Connector 15"/>
          <p:cNvCxnSpPr/>
          <p:nvPr/>
        </p:nvCxnSpPr>
        <p:spPr>
          <a:xfrm>
            <a:off x="2943120" y="3427561"/>
            <a:ext cx="2695680" cy="1439"/>
          </a:xfrm>
          <a:prstGeom prst="bentConnector3">
            <a:avLst/>
          </a:prstGeom>
          <a:noFill/>
          <a:ln w="25560">
            <a:solidFill>
              <a:srgbClr val="000000"/>
            </a:solidFill>
            <a:prstDash val="solid"/>
            <a:headEnd type="arrow"/>
            <a:tailEnd type="arrow"/>
          </a:ln>
        </p:spPr>
      </p:cxnSp>
      <p:sp>
        <p:nvSpPr>
          <p:cNvPr id="7" name="Rectangle 14"/>
          <p:cNvSpPr/>
          <p:nvPr/>
        </p:nvSpPr>
        <p:spPr>
          <a:xfrm>
            <a:off x="5638800" y="2971800"/>
            <a:ext cx="1238039" cy="83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0">
            <a:schemeClr val="accent2"/>
          </a:lnRef>
          <a:fillRef idx="3">
            <a:schemeClr val="accent2"/>
          </a:fillRef>
          <a:effectRef idx="3">
            <a:schemeClr val="accent2"/>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r>
              <a:rPr lang="en-GB" sz="1800" b="0" i="0" u="none" strike="noStrike" kern="1200" spc="0" dirty="0">
                <a:ln>
                  <a:noFill/>
                </a:ln>
                <a:solidFill>
                  <a:srgbClr val="000000"/>
                </a:solidFill>
                <a:latin typeface="Calibri" pitchFamily="18"/>
                <a:ea typeface="WenQuanYi Zen Hei" pitchFamily="2"/>
                <a:cs typeface="Lohit Devanagari" pitchFamily="2"/>
              </a:rPr>
              <a:t>PUBLISHER</a:t>
            </a:r>
          </a:p>
        </p:txBody>
      </p:sp>
      <p:sp>
        <p:nvSpPr>
          <p:cNvPr id="8" name="TextBox 16"/>
          <p:cNvSpPr/>
          <p:nvPr/>
        </p:nvSpPr>
        <p:spPr>
          <a:xfrm>
            <a:off x="3409920" y="3429000"/>
            <a:ext cx="1933200" cy="24739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rtl="0" hangingPunct="1">
              <a:lnSpc>
                <a:spcPct val="100000"/>
              </a:lnSpc>
              <a:spcBef>
                <a:spcPts val="0"/>
              </a:spcBef>
              <a:spcAft>
                <a:spcPts val="0"/>
              </a:spcAft>
              <a:buNone/>
              <a:tabLst/>
              <a:defRPr sz="1800"/>
            </a:pPr>
            <a:r>
              <a:rPr lang="en-GB" sz="1000" b="1" i="0" u="none" strike="noStrike" kern="1200" spc="0" dirty="0" smtClean="0">
                <a:ln>
                  <a:noFill/>
                </a:ln>
                <a:solidFill>
                  <a:srgbClr val="000000"/>
                </a:solidFill>
                <a:latin typeface="Calibri" pitchFamily="18"/>
                <a:ea typeface="WenQuanYi Zen Hei" pitchFamily="2"/>
                <a:cs typeface="Lohit Devanagari" pitchFamily="2"/>
              </a:rPr>
              <a:t>SER IAL </a:t>
            </a:r>
            <a:r>
              <a:rPr lang="en-GB" sz="1000" b="1" i="0" u="none" strike="noStrike" kern="1200" spc="0" dirty="0">
                <a:ln>
                  <a:noFill/>
                </a:ln>
                <a:solidFill>
                  <a:srgbClr val="000000"/>
                </a:solidFill>
                <a:latin typeface="Calibri" pitchFamily="18"/>
                <a:ea typeface="WenQuanYi Zen Hei" pitchFamily="2"/>
                <a:cs typeface="Lohit Devanagari" pitchFamily="2"/>
              </a:rPr>
              <a:t>TO USB ADAPTER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device data format to DDS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Command Line options for# ./&lt;device&gt;-serial-pub</a:t>
            </a:r>
          </a:p>
          <a:p>
            <a:pPr lvl="2"/>
            <a:r>
              <a:rPr lang="en-US" dirty="0" smtClean="0"/>
              <a:t>Available options for are: </a:t>
            </a:r>
          </a:p>
          <a:p>
            <a:pPr lvl="3">
              <a:buNone/>
            </a:pPr>
            <a:r>
              <a:rPr lang="en-US" dirty="0" smtClean="0"/>
              <a:t>--help        		Produce help message </a:t>
            </a:r>
          </a:p>
          <a:p>
            <a:pPr lvl="3">
              <a:buNone/>
            </a:pPr>
            <a:r>
              <a:rPr lang="en-US" dirty="0" smtClean="0"/>
              <a:t>--device-path		Device path ex: /dev/tty1So1</a:t>
            </a:r>
          </a:p>
          <a:p>
            <a:pPr lvl="8">
              <a:buNone/>
            </a:pPr>
            <a:r>
              <a:rPr lang="en-US" dirty="0" smtClean="0"/>
              <a:t>(Used for Serial-to-Serial and Serial-to-USB)</a:t>
            </a:r>
          </a:p>
          <a:p>
            <a:pPr lvl="3">
              <a:buNone/>
            </a:pPr>
            <a:r>
              <a:rPr lang="en-US" dirty="0" smtClean="0"/>
              <a:t>--data-gen-</a:t>
            </a:r>
            <a:r>
              <a:rPr lang="en-US" dirty="0" err="1" smtClean="0"/>
              <a:t>ip</a:t>
            </a:r>
            <a:r>
              <a:rPr lang="en-US" dirty="0" smtClean="0"/>
              <a:t> </a:t>
            </a:r>
            <a:r>
              <a:rPr lang="en-US" dirty="0" err="1" smtClean="0"/>
              <a:t>arg</a:t>
            </a:r>
            <a:r>
              <a:rPr lang="en-US" dirty="0" smtClean="0"/>
              <a:t>     	Data Generator IP (Converter IP)</a:t>
            </a:r>
          </a:p>
          <a:p>
            <a:pPr lvl="3">
              <a:buNone/>
            </a:pPr>
            <a:r>
              <a:rPr lang="en-US" dirty="0" smtClean="0"/>
              <a:t>--data-gen-port </a:t>
            </a:r>
            <a:r>
              <a:rPr lang="en-US" dirty="0" err="1" smtClean="0"/>
              <a:t>arg</a:t>
            </a:r>
            <a:r>
              <a:rPr lang="en-US" dirty="0" smtClean="0"/>
              <a:t>  	Data Generator Port (Configured port)</a:t>
            </a:r>
          </a:p>
          <a:p>
            <a:pPr lvl="3">
              <a:buNone/>
            </a:pPr>
            <a:r>
              <a:rPr lang="en-US" dirty="0" smtClean="0"/>
              <a:t>--domain </a:t>
            </a:r>
            <a:r>
              <a:rPr lang="en-US" dirty="0" err="1" smtClean="0"/>
              <a:t>arg</a:t>
            </a:r>
            <a:r>
              <a:rPr lang="en-US" dirty="0" smtClean="0"/>
              <a:t>          	Device Domain  </a:t>
            </a:r>
          </a:p>
          <a:p>
            <a:pPr lvl="3">
              <a:buNone/>
            </a:pPr>
            <a:r>
              <a:rPr lang="en-US" dirty="0" smtClean="0"/>
              <a:t>--device-id </a:t>
            </a:r>
            <a:r>
              <a:rPr lang="en-US" dirty="0" err="1" smtClean="0"/>
              <a:t>arg</a:t>
            </a:r>
            <a:r>
              <a:rPr lang="en-US" dirty="0" smtClean="0"/>
              <a:t>       	Device ID - for device identification</a:t>
            </a:r>
          </a:p>
          <a:p>
            <a:pPr lvl="3">
              <a:buNone/>
            </a:pPr>
            <a:r>
              <a:rPr lang="en-US" dirty="0" smtClean="0"/>
              <a:t>--log-info </a:t>
            </a:r>
            <a:r>
              <a:rPr lang="en-US" dirty="0" err="1" smtClean="0"/>
              <a:t>arg</a:t>
            </a:r>
            <a:r>
              <a:rPr lang="en-US" dirty="0" smtClean="0"/>
              <a:t>        	Log Info Specification </a:t>
            </a:r>
          </a:p>
          <a:p>
            <a:pPr lvl="3">
              <a:buNone/>
            </a:pPr>
            <a:r>
              <a:rPr lang="en-US" dirty="0" smtClean="0"/>
              <a:t>--log-data </a:t>
            </a:r>
            <a:r>
              <a:rPr lang="en-US" dirty="0" err="1" smtClean="0"/>
              <a:t>arg</a:t>
            </a:r>
            <a:r>
              <a:rPr lang="en-US" dirty="0" smtClean="0"/>
              <a:t>        	Log Data Specification</a:t>
            </a:r>
          </a:p>
          <a:p>
            <a:pPr lvl="3">
              <a:buNone/>
            </a:pPr>
            <a:r>
              <a:rPr lang="en-US" dirty="0" smtClean="0"/>
              <a:t>--log4cpp-conf </a:t>
            </a:r>
            <a:r>
              <a:rPr lang="en-US" dirty="0" err="1" smtClean="0"/>
              <a:t>arg</a:t>
            </a:r>
            <a:r>
              <a:rPr lang="en-US" dirty="0" smtClean="0"/>
              <a:t>   	Log Configuration and Format specification 			file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device data format to DDS</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no difference in the subscriber side for Serial port based publishers</a:t>
            </a:r>
          </a:p>
          <a:p>
            <a:r>
              <a:rPr lang="en-US" dirty="0" smtClean="0"/>
              <a:t>./serial-sub {command line options}</a:t>
            </a:r>
          </a:p>
          <a:p>
            <a:pPr lvl="1"/>
            <a:r>
              <a:rPr lang="en-US" dirty="0" smtClean="0"/>
              <a:t>Available options for</a:t>
            </a:r>
          </a:p>
          <a:p>
            <a:pPr lvl="3">
              <a:buNone/>
            </a:pPr>
            <a:r>
              <a:rPr lang="en-US" dirty="0" smtClean="0"/>
              <a:t>--help          	 	Produce help message </a:t>
            </a:r>
          </a:p>
          <a:p>
            <a:pPr lvl="3">
              <a:buNone/>
            </a:pPr>
            <a:r>
              <a:rPr lang="en-US" dirty="0" smtClean="0"/>
              <a:t>--domain         	Device Domain</a:t>
            </a:r>
          </a:p>
          <a:p>
            <a:pPr lvl="3">
              <a:buNone/>
            </a:pPr>
            <a:r>
              <a:rPr lang="en-US" dirty="0" smtClean="0"/>
              <a:t>--device-id 	 	Device ID - for device identification</a:t>
            </a:r>
          </a:p>
          <a:p>
            <a:pPr lvl="3">
              <a:buNone/>
            </a:pPr>
            <a:r>
              <a:rPr lang="en-US" dirty="0" smtClean="0"/>
              <a:t>--log-info </a:t>
            </a:r>
            <a:r>
              <a:rPr lang="en-US" dirty="0" err="1" smtClean="0"/>
              <a:t>arg</a:t>
            </a:r>
            <a:r>
              <a:rPr lang="en-US" dirty="0" smtClean="0"/>
              <a:t>  	Log Info Specification </a:t>
            </a:r>
          </a:p>
          <a:p>
            <a:pPr lvl="3">
              <a:buNone/>
            </a:pPr>
            <a:r>
              <a:rPr lang="en-US" dirty="0" smtClean="0"/>
              <a:t>--log-data </a:t>
            </a:r>
            <a:r>
              <a:rPr lang="en-US" dirty="0" err="1" smtClean="0"/>
              <a:t>arg</a:t>
            </a:r>
            <a:r>
              <a:rPr lang="en-US" dirty="0" smtClean="0"/>
              <a:t>     	Log data Specification </a:t>
            </a:r>
          </a:p>
          <a:p>
            <a:pPr lvl="3">
              <a:buNone/>
            </a:pPr>
            <a:r>
              <a:rPr lang="en-US" dirty="0" smtClean="0"/>
              <a:t>--log4cpp-conf </a:t>
            </a:r>
            <a:r>
              <a:rPr lang="en-US" dirty="0" err="1" smtClean="0"/>
              <a:t>arg</a:t>
            </a:r>
            <a:r>
              <a:rPr lang="en-US" dirty="0" smtClean="0"/>
              <a:t> 	</a:t>
            </a:r>
            <a:r>
              <a:rPr lang="en-US" sz="1800" dirty="0" smtClean="0"/>
              <a:t>Log </a:t>
            </a:r>
            <a:r>
              <a:rPr lang="en-US" sz="1800" dirty="0" err="1" smtClean="0"/>
              <a:t>Configration</a:t>
            </a:r>
            <a:r>
              <a:rPr lang="en-US" sz="1800" dirty="0" smtClean="0"/>
              <a:t> and Format 					specification file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 </a:t>
            </a:r>
            <a:r>
              <a:rPr lang="en-US" dirty="0"/>
              <a:t>US </a:t>
            </a:r>
            <a:r>
              <a:rPr lang="en-US" dirty="0" smtClean="0"/>
              <a:t>hospital practice today </a:t>
            </a:r>
            <a:endParaRPr lang="en-US" dirty="0"/>
          </a:p>
        </p:txBody>
      </p:sp>
      <p:sp>
        <p:nvSpPr>
          <p:cNvPr id="3" name="Content Placeholder 2"/>
          <p:cNvSpPr>
            <a:spLocks noGrp="1"/>
          </p:cNvSpPr>
          <p:nvPr>
            <p:ph idx="1"/>
          </p:nvPr>
        </p:nvSpPr>
        <p:spPr/>
        <p:txBody>
          <a:bodyPr>
            <a:normAutofit lnSpcReduction="10000"/>
          </a:bodyPr>
          <a:lstStyle/>
          <a:p>
            <a:r>
              <a:rPr lang="en-US" dirty="0"/>
              <a:t>Hospitals </a:t>
            </a:r>
            <a:r>
              <a:rPr lang="en-US" dirty="0" smtClean="0"/>
              <a:t>currently using RS-232 to IP devices for </a:t>
            </a:r>
            <a:r>
              <a:rPr lang="en-US" dirty="0"/>
              <a:t>collecting data from bedside devices </a:t>
            </a:r>
            <a:r>
              <a:rPr lang="en-US" dirty="0" smtClean="0"/>
              <a:t>including: </a:t>
            </a:r>
          </a:p>
          <a:p>
            <a:pPr lvl="1"/>
            <a:r>
              <a:rPr lang="en-US" dirty="0" smtClean="0"/>
              <a:t>Ventilators</a:t>
            </a:r>
          </a:p>
          <a:p>
            <a:pPr lvl="1"/>
            <a:r>
              <a:rPr lang="en-US" dirty="0" smtClean="0"/>
              <a:t>Pulse oximeters</a:t>
            </a:r>
          </a:p>
          <a:p>
            <a:pPr lvl="1"/>
            <a:r>
              <a:rPr lang="en-US" dirty="0" smtClean="0"/>
              <a:t>Patient monitors </a:t>
            </a:r>
          </a:p>
          <a:p>
            <a:pPr lvl="1"/>
            <a:r>
              <a:rPr lang="en-US" dirty="0"/>
              <a:t>I</a:t>
            </a:r>
            <a:r>
              <a:rPr lang="en-US" dirty="0" smtClean="0"/>
              <a:t>nfusion pumps</a:t>
            </a:r>
          </a:p>
          <a:p>
            <a:pPr lvl="1"/>
            <a:r>
              <a:rPr lang="en-US" dirty="0" smtClean="0"/>
              <a:t>Anesthesia machines </a:t>
            </a:r>
          </a:p>
          <a:p>
            <a:pPr lvl="1"/>
            <a:r>
              <a:rPr lang="en-US" dirty="0" smtClean="0"/>
              <a:t>Cardiac monitors</a:t>
            </a:r>
            <a:endParaRPr lang="en-US" dirty="0"/>
          </a:p>
        </p:txBody>
      </p:sp>
    </p:spTree>
    <p:extLst>
      <p:ext uri="{BB962C8B-B14F-4D97-AF65-F5344CB8AC3E}">
        <p14:creationId xmlns:p14="http://schemas.microsoft.com/office/powerpoint/2010/main" xmlns="" val="1361014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Multiple Device RS-232 to IP options</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457200" y="1860805"/>
            <a:ext cx="1371600" cy="1371600"/>
          </a:xfrm>
        </p:spPr>
      </p:pic>
      <p:pic>
        <p:nvPicPr>
          <p:cNvPr id="2060" name="Picture 1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429000" y="2362200"/>
            <a:ext cx="1809750"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62" name="Picture 14" descr="http://www.barcode-manufacturer.com/serial-ethernet/images/11-3.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33400" y="4128905"/>
            <a:ext cx="1923118" cy="135749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381000" y="1447800"/>
            <a:ext cx="3608680" cy="369332"/>
          </a:xfrm>
          <a:prstGeom prst="rect">
            <a:avLst/>
          </a:prstGeom>
          <a:noFill/>
        </p:spPr>
        <p:txBody>
          <a:bodyPr wrap="none" rtlCol="0">
            <a:spAutoFit/>
          </a:bodyPr>
          <a:lstStyle/>
          <a:p>
            <a:r>
              <a:rPr lang="en-US" dirty="0" smtClean="0"/>
              <a:t>Examples of single port adaptors:</a:t>
            </a:r>
            <a:endParaRPr lang="en-US" dirty="0"/>
          </a:p>
        </p:txBody>
      </p:sp>
      <p:sp>
        <p:nvSpPr>
          <p:cNvPr id="8" name="TextBox 7"/>
          <p:cNvSpPr txBox="1"/>
          <p:nvPr/>
        </p:nvSpPr>
        <p:spPr>
          <a:xfrm>
            <a:off x="457200" y="3733800"/>
            <a:ext cx="2569934" cy="369332"/>
          </a:xfrm>
          <a:prstGeom prst="rect">
            <a:avLst/>
          </a:prstGeom>
          <a:noFill/>
        </p:spPr>
        <p:txBody>
          <a:bodyPr wrap="none" rtlCol="0">
            <a:spAutoFit/>
          </a:bodyPr>
          <a:lstStyle/>
          <a:p>
            <a:r>
              <a:rPr lang="en-US" dirty="0" smtClean="0"/>
              <a:t>And multiport adaptors:</a:t>
            </a:r>
            <a:endParaRPr lang="en-US" dirty="0"/>
          </a:p>
        </p:txBody>
      </p:sp>
      <p:pic>
        <p:nvPicPr>
          <p:cNvPr id="2059" name="Picture 11" descr="IOLAN DS1">
            <a:hlinkClick r:id="rId6"/>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247900" y="1897761"/>
            <a:ext cx="1447800" cy="1093089"/>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10" name="Diagram 9"/>
          <p:cNvGraphicFramePr/>
          <p:nvPr>
            <p:extLst>
              <p:ext uri="{D42A27DB-BD31-4B8C-83A1-F6EECF244321}">
                <p14:modId xmlns:p14="http://schemas.microsoft.com/office/powerpoint/2010/main" xmlns="" val="824969527"/>
              </p:ext>
            </p:extLst>
          </p:nvPr>
        </p:nvGraphicFramePr>
        <p:xfrm>
          <a:off x="4800600" y="2444305"/>
          <a:ext cx="3962400" cy="37856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063" name="Picture 15"/>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2876549" y="4464752"/>
            <a:ext cx="1207289" cy="869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72205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7"/>
          <p:cNvGraphicFramePr>
            <a:graphicFrameLocks/>
          </p:cNvGraphicFramePr>
          <p:nvPr>
            <p:extLst>
              <p:ext uri="{D42A27DB-BD31-4B8C-83A1-F6EECF244321}">
                <p14:modId xmlns:p14="http://schemas.microsoft.com/office/powerpoint/2010/main" xmlns="" val="2914739323"/>
              </p:ext>
            </p:extLst>
          </p:nvPr>
        </p:nvGraphicFramePr>
        <p:xfrm>
          <a:off x="609600" y="1915387"/>
          <a:ext cx="4041775" cy="3951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normAutofit fontScale="90000"/>
          </a:bodyPr>
          <a:lstStyle/>
          <a:p>
            <a:r>
              <a:rPr lang="en-US" dirty="0"/>
              <a:t>Publish/Subscribe – low </a:t>
            </a:r>
            <a:r>
              <a:rPr lang="en-US" dirty="0" smtClean="0"/>
              <a:t>coupling compatible solution</a:t>
            </a:r>
            <a:endParaRPr lang="en-US" dirty="0"/>
          </a:p>
        </p:txBody>
      </p:sp>
      <p:grpSp>
        <p:nvGrpSpPr>
          <p:cNvPr id="4" name="Diagram group"/>
          <p:cNvGrpSpPr/>
          <p:nvPr/>
        </p:nvGrpSpPr>
        <p:grpSpPr>
          <a:xfrm>
            <a:off x="2986356" y="2744654"/>
            <a:ext cx="588402" cy="0"/>
            <a:chOff x="2612787" y="1975643"/>
            <a:chExt cx="588402" cy="0"/>
          </a:xfrm>
          <a:scene3d>
            <a:camera prst="perspectiveRelaxedModerately" zoom="92000"/>
            <a:lightRig rig="balanced" dir="t">
              <a:rot lat="0" lon="0" rev="12700000"/>
            </a:lightRig>
          </a:scene3d>
        </p:grpSpPr>
        <p:sp>
          <p:nvSpPr>
            <p:cNvPr id="5" name="Straight Connector 3"/>
            <p:cNvSpPr/>
            <p:nvPr/>
          </p:nvSpPr>
          <p:spPr>
            <a:xfrm>
              <a:off x="2612787" y="1975643"/>
              <a:ext cx="588402" cy="0"/>
            </a:xfrm>
            <a:custGeom>
              <a:avLst/>
              <a:gdLst/>
              <a:ahLst/>
              <a:cxnLst/>
              <a:rect l="0" t="0" r="0" b="0"/>
              <a:pathLst>
                <a:path>
                  <a:moveTo>
                    <a:pt x="0" y="0"/>
                  </a:moveTo>
                  <a:lnTo>
                    <a:pt x="588402" y="0"/>
                  </a:lnTo>
                </a:path>
              </a:pathLst>
            </a:custGeom>
            <a:noFill/>
            <a:sp3d z="-25400" prstMaterial="plastic"/>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grpSp>
      <p:sp>
        <p:nvSpPr>
          <p:cNvPr id="6" name="Text Placeholder 5"/>
          <p:cNvSpPr txBox="1">
            <a:spLocks/>
          </p:cNvSpPr>
          <p:nvPr/>
        </p:nvSpPr>
        <p:spPr>
          <a:xfrm>
            <a:off x="1752600" y="2047742"/>
            <a:ext cx="4041775" cy="63976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12" name="Rectangle 11"/>
          <p:cNvSpPr/>
          <p:nvPr/>
        </p:nvSpPr>
        <p:spPr>
          <a:xfrm>
            <a:off x="4953000" y="1806680"/>
            <a:ext cx="3830484" cy="923330"/>
          </a:xfrm>
          <a:prstGeom prst="rect">
            <a:avLst/>
          </a:prstGeom>
        </p:spPr>
        <p:txBody>
          <a:bodyPr wrap="square">
            <a:spAutoFit/>
          </a:bodyPr>
          <a:lstStyle/>
          <a:p>
            <a:r>
              <a:rPr lang="en-US" dirty="0" smtClean="0"/>
              <a:t>Supports </a:t>
            </a:r>
            <a:r>
              <a:rPr lang="en-US" dirty="0"/>
              <a:t>one-to-one, one-to-many, many-to-one, and many-to-many communications </a:t>
            </a:r>
          </a:p>
        </p:txBody>
      </p:sp>
      <p:sp>
        <p:nvSpPr>
          <p:cNvPr id="14" name="TextBox 13"/>
          <p:cNvSpPr txBox="1"/>
          <p:nvPr/>
        </p:nvSpPr>
        <p:spPr>
          <a:xfrm>
            <a:off x="1600200" y="3943350"/>
            <a:ext cx="910827" cy="646331"/>
          </a:xfrm>
          <a:prstGeom prst="rect">
            <a:avLst/>
          </a:prstGeom>
          <a:noFill/>
        </p:spPr>
        <p:txBody>
          <a:bodyPr wrap="none" rtlCol="0">
            <a:spAutoFit/>
          </a:bodyPr>
          <a:lstStyle/>
          <a:p>
            <a:r>
              <a:rPr lang="en-US" sz="1200" dirty="0" smtClean="0"/>
              <a:t>PC App</a:t>
            </a:r>
          </a:p>
          <a:p>
            <a:r>
              <a:rPr lang="en-US" sz="1200" dirty="0" smtClean="0"/>
              <a:t>Mobile App</a:t>
            </a:r>
          </a:p>
          <a:p>
            <a:r>
              <a:rPr lang="en-US" sz="1200" dirty="0" smtClean="0"/>
              <a:t>Any others</a:t>
            </a:r>
            <a:endParaRPr lang="en-US" sz="1200" dirty="0"/>
          </a:p>
        </p:txBody>
      </p:sp>
      <p:grpSp>
        <p:nvGrpSpPr>
          <p:cNvPr id="18" name="Diagram group"/>
          <p:cNvGrpSpPr/>
          <p:nvPr/>
        </p:nvGrpSpPr>
        <p:grpSpPr>
          <a:xfrm>
            <a:off x="3355975" y="2071189"/>
            <a:ext cx="1164378" cy="756846"/>
            <a:chOff x="550057" y="2939678"/>
            <a:chExt cx="1164378" cy="756846"/>
          </a:xfrm>
          <a:scene3d>
            <a:camera prst="perspectiveRelaxedModerately" zoom="92000"/>
            <a:lightRig rig="balanced" dir="t">
              <a:rot lat="0" lon="0" rev="12700000"/>
            </a:lightRig>
          </a:scene3d>
        </p:grpSpPr>
        <p:grpSp>
          <p:nvGrpSpPr>
            <p:cNvPr id="19" name="Group 18"/>
            <p:cNvGrpSpPr/>
            <p:nvPr/>
          </p:nvGrpSpPr>
          <p:grpSpPr>
            <a:xfrm>
              <a:off x="550057" y="2939678"/>
              <a:ext cx="1164378" cy="756846"/>
              <a:chOff x="550057" y="2939678"/>
              <a:chExt cx="1164378" cy="756846"/>
            </a:xfrm>
          </p:grpSpPr>
          <p:sp>
            <p:nvSpPr>
              <p:cNvPr id="20" name="Rounded Rectangle 19"/>
              <p:cNvSpPr/>
              <p:nvPr/>
            </p:nvSpPr>
            <p:spPr>
              <a:xfrm>
                <a:off x="550057" y="2939678"/>
                <a:ext cx="1164378" cy="756846"/>
              </a:xfrm>
              <a:prstGeom prst="roundRect">
                <a:avLst/>
              </a:prstGeom>
              <a:sp3d prstMaterial="plastic">
                <a:bevelT w="50800" h="50800"/>
                <a:bevelB w="50800" h="50800"/>
              </a:sp3d>
            </p:spPr>
            <p:style>
              <a:lnRef idx="0">
                <a:schemeClr val="lt1">
                  <a:hueOff val="0"/>
                  <a:satOff val="0"/>
                  <a:lumOff val="0"/>
                  <a:alphaOff val="0"/>
                </a:schemeClr>
              </a:lnRef>
              <a:fillRef idx="1">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21" name="Rounded Rectangle 4"/>
              <p:cNvSpPr/>
              <p:nvPr/>
            </p:nvSpPr>
            <p:spPr>
              <a:xfrm>
                <a:off x="587003" y="2976624"/>
                <a:ext cx="1090486" cy="68295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Cloud / EHR / HIS</a:t>
                </a:r>
                <a:endParaRPr lang="en-US" sz="1900" kern="1200" dirty="0"/>
              </a:p>
            </p:txBody>
          </p:sp>
        </p:grpSp>
      </p:grpSp>
      <p:sp>
        <p:nvSpPr>
          <p:cNvPr id="22" name="TextBox 21"/>
          <p:cNvSpPr txBox="1"/>
          <p:nvPr/>
        </p:nvSpPr>
        <p:spPr>
          <a:xfrm>
            <a:off x="463872" y="3017112"/>
            <a:ext cx="682303" cy="461665"/>
          </a:xfrm>
          <a:prstGeom prst="rect">
            <a:avLst/>
          </a:prstGeom>
          <a:noFill/>
        </p:spPr>
        <p:txBody>
          <a:bodyPr wrap="none" rtlCol="0">
            <a:spAutoFit/>
          </a:bodyPr>
          <a:lstStyle/>
          <a:p>
            <a:r>
              <a:rPr lang="en-US" sz="1200" dirty="0" err="1" smtClean="0"/>
              <a:t>iOS</a:t>
            </a:r>
            <a:endParaRPr lang="en-US" sz="1200" dirty="0" smtClean="0"/>
          </a:p>
          <a:p>
            <a:r>
              <a:rPr lang="en-US" sz="1200" dirty="0" smtClean="0"/>
              <a:t>Android</a:t>
            </a:r>
            <a:endParaRPr lang="en-US" sz="1200" dirty="0"/>
          </a:p>
        </p:txBody>
      </p:sp>
      <p:sp>
        <p:nvSpPr>
          <p:cNvPr id="23" name="TextBox 22"/>
          <p:cNvSpPr txBox="1"/>
          <p:nvPr/>
        </p:nvSpPr>
        <p:spPr>
          <a:xfrm>
            <a:off x="2292672" y="3051748"/>
            <a:ext cx="788934" cy="461665"/>
          </a:xfrm>
          <a:prstGeom prst="rect">
            <a:avLst/>
          </a:prstGeom>
          <a:noFill/>
        </p:spPr>
        <p:txBody>
          <a:bodyPr wrap="none" rtlCol="0">
            <a:spAutoFit/>
          </a:bodyPr>
          <a:lstStyle/>
          <a:p>
            <a:r>
              <a:rPr lang="en-US" sz="1200" dirty="0" smtClean="0"/>
              <a:t>Server or </a:t>
            </a:r>
          </a:p>
          <a:p>
            <a:r>
              <a:rPr lang="en-US" sz="1200" dirty="0" smtClean="0"/>
              <a:t>Phone</a:t>
            </a:r>
            <a:endParaRPr lang="en-US" sz="1200" dirty="0"/>
          </a:p>
        </p:txBody>
      </p:sp>
      <p:sp>
        <p:nvSpPr>
          <p:cNvPr id="30" name="Rectangle 3"/>
          <p:cNvSpPr/>
          <p:nvPr/>
        </p:nvSpPr>
        <p:spPr>
          <a:xfrm>
            <a:off x="4114800" y="4343400"/>
            <a:ext cx="1066800" cy="66077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a:scene3d>
            <a:camera prst="orthographicFront">
              <a:rot lat="19488000" lon="0" rev="0"/>
            </a:camera>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r>
              <a:rPr lang="en-GB" sz="1200" dirty="0" smtClean="0">
                <a:solidFill>
                  <a:srgbClr val="000000"/>
                </a:solidFill>
                <a:latin typeface="Calibri" pitchFamily="18"/>
                <a:ea typeface="WenQuanYi Zen Hei" pitchFamily="2"/>
                <a:cs typeface="Lohit Devanagari" pitchFamily="2"/>
              </a:rPr>
              <a:t>EXTERNAL DEVICE</a:t>
            </a:r>
          </a:p>
          <a:p>
            <a:pPr marL="0" marR="0" lvl="0" indent="0" algn="ctr" rtl="0" hangingPunct="1">
              <a:lnSpc>
                <a:spcPct val="100000"/>
              </a:lnSpc>
              <a:spcBef>
                <a:spcPts val="0"/>
              </a:spcBef>
              <a:spcAft>
                <a:spcPts val="0"/>
              </a:spcAft>
              <a:buNone/>
              <a:tabLst/>
              <a:defRPr sz="1800"/>
            </a:pPr>
            <a:r>
              <a:rPr lang="en-GB" sz="1000" b="0" i="0" u="none" strike="noStrike" kern="1200" spc="0" dirty="0" smtClean="0">
                <a:ln>
                  <a:noFill/>
                </a:ln>
                <a:solidFill>
                  <a:srgbClr val="000000"/>
                </a:solidFill>
                <a:latin typeface="Calibri" pitchFamily="18"/>
                <a:ea typeface="WenQuanYi Zen Hei" pitchFamily="2"/>
                <a:cs typeface="Lohit Devanagari" pitchFamily="2"/>
              </a:rPr>
              <a:t>(Concentrator)</a:t>
            </a:r>
            <a:endParaRPr lang="en-GB" sz="1000" b="0" i="0" u="none" strike="noStrike" kern="1200" spc="0" dirty="0">
              <a:ln>
                <a:noFill/>
              </a:ln>
              <a:solidFill>
                <a:srgbClr val="000000"/>
              </a:solidFill>
              <a:latin typeface="Calibri" pitchFamily="18"/>
              <a:ea typeface="WenQuanYi Zen Hei" pitchFamily="2"/>
              <a:cs typeface="Lohit Devanagari" pitchFamily="2"/>
            </a:endParaRPr>
          </a:p>
        </p:txBody>
      </p:sp>
      <p:sp>
        <p:nvSpPr>
          <p:cNvPr id="32" name="Oval 31"/>
          <p:cNvSpPr/>
          <p:nvPr/>
        </p:nvSpPr>
        <p:spPr>
          <a:xfrm>
            <a:off x="3392921" y="3776081"/>
            <a:ext cx="2169679" cy="1332864"/>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638800" y="4260853"/>
            <a:ext cx="2839884" cy="1200329"/>
          </a:xfrm>
          <a:prstGeom prst="rect">
            <a:avLst/>
          </a:prstGeom>
          <a:noFill/>
        </p:spPr>
        <p:txBody>
          <a:bodyPr wrap="square" rtlCol="0">
            <a:spAutoFit/>
          </a:bodyPr>
          <a:lstStyle/>
          <a:p>
            <a:r>
              <a:rPr lang="en-US" dirty="0" smtClean="0"/>
              <a:t>The RS-232 to IP Concentrator gets legacy devices into the mix without a re-design </a:t>
            </a:r>
            <a:endParaRPr lang="en-US" dirty="0"/>
          </a:p>
        </p:txBody>
      </p:sp>
    </p:spTree>
    <p:extLst>
      <p:ext uri="{BB962C8B-B14F-4D97-AF65-F5344CB8AC3E}">
        <p14:creationId xmlns:p14="http://schemas.microsoft.com/office/powerpoint/2010/main" xmlns="" val="1074240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in Serial Port</a:t>
            </a:r>
            <a:endParaRPr lang="en-US" dirty="0"/>
          </a:p>
        </p:txBody>
      </p:sp>
      <p:sp>
        <p:nvSpPr>
          <p:cNvPr id="3" name="Content Placeholder 2"/>
          <p:cNvSpPr>
            <a:spLocks noGrp="1"/>
          </p:cNvSpPr>
          <p:nvPr>
            <p:ph idx="1"/>
          </p:nvPr>
        </p:nvSpPr>
        <p:spPr/>
        <p:txBody>
          <a:bodyPr/>
          <a:lstStyle/>
          <a:p>
            <a:r>
              <a:rPr lang="en-US" dirty="0" smtClean="0"/>
              <a:t>IDL type definition</a:t>
            </a:r>
          </a:p>
          <a:p>
            <a:r>
              <a:rPr lang="en-US" dirty="0" smtClean="0"/>
              <a:t>Type of data format is received</a:t>
            </a:r>
          </a:p>
          <a:p>
            <a:r>
              <a:rPr lang="en-US" dirty="0" smtClean="0"/>
              <a:t>Physical connection between the devices</a:t>
            </a:r>
          </a:p>
          <a:p>
            <a:r>
              <a:rPr lang="en-US" dirty="0" smtClean="0"/>
              <a:t>Serial port control including:</a:t>
            </a:r>
          </a:p>
          <a:p>
            <a:pPr lvl="1"/>
            <a:r>
              <a:rPr lang="en-US" dirty="0" smtClean="0"/>
              <a:t>Packet size control </a:t>
            </a:r>
          </a:p>
          <a:p>
            <a:pPr lvl="1"/>
            <a:r>
              <a:rPr lang="en-US" dirty="0" smtClean="0"/>
              <a:t>Idle time control </a:t>
            </a:r>
          </a:p>
          <a:p>
            <a:pPr lvl="1"/>
            <a:r>
              <a:rPr lang="en-US" dirty="0" smtClean="0"/>
              <a:t>Force transmit time</a:t>
            </a:r>
          </a:p>
          <a:p>
            <a:pPr lvl="1"/>
            <a:r>
              <a:rPr lang="en-US" dirty="0" smtClean="0"/>
              <a:t>Frame Definition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Data Flow</a:t>
            </a:r>
            <a:endParaRPr lang="en-US" dirty="0"/>
          </a:p>
        </p:txBody>
      </p:sp>
      <p:grpSp>
        <p:nvGrpSpPr>
          <p:cNvPr id="4" name="Diagram group"/>
          <p:cNvGrpSpPr/>
          <p:nvPr/>
        </p:nvGrpSpPr>
        <p:grpSpPr>
          <a:xfrm>
            <a:off x="238125" y="1690296"/>
            <a:ext cx="1164378" cy="756846"/>
            <a:chOff x="550057" y="2939678"/>
            <a:chExt cx="1164378" cy="756846"/>
          </a:xfrm>
          <a:scene3d>
            <a:camera prst="perspectiveRelaxedModerately" zoom="92000"/>
            <a:lightRig rig="balanced" dir="t">
              <a:rot lat="0" lon="0" rev="12700000"/>
            </a:lightRig>
          </a:scene3d>
        </p:grpSpPr>
        <p:grpSp>
          <p:nvGrpSpPr>
            <p:cNvPr id="5" name="Group 4"/>
            <p:cNvGrpSpPr/>
            <p:nvPr/>
          </p:nvGrpSpPr>
          <p:grpSpPr>
            <a:xfrm>
              <a:off x="550057" y="2939678"/>
              <a:ext cx="1164378" cy="756846"/>
              <a:chOff x="550057" y="2939678"/>
              <a:chExt cx="1164378" cy="756846"/>
            </a:xfrm>
          </p:grpSpPr>
          <p:sp>
            <p:nvSpPr>
              <p:cNvPr id="6" name="Rounded Rectangle 5"/>
              <p:cNvSpPr/>
              <p:nvPr/>
            </p:nvSpPr>
            <p:spPr>
              <a:xfrm>
                <a:off x="550057" y="2939678"/>
                <a:ext cx="1164378" cy="756846"/>
              </a:xfrm>
              <a:prstGeom prst="roundRect">
                <a:avLst/>
              </a:prstGeom>
              <a:sp3d prstMaterial="plastic">
                <a:bevelT w="50800" h="50800"/>
                <a:bevelB w="50800" h="50800"/>
              </a:sp3d>
            </p:spPr>
            <p:style>
              <a:lnRef idx="0">
                <a:schemeClr val="lt1">
                  <a:hueOff val="0"/>
                  <a:satOff val="0"/>
                  <a:lumOff val="0"/>
                  <a:alphaOff val="0"/>
                </a:schemeClr>
              </a:lnRef>
              <a:fillRef idx="1">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7" name="Rounded Rectangle 4"/>
              <p:cNvSpPr/>
              <p:nvPr/>
            </p:nvSpPr>
            <p:spPr>
              <a:xfrm>
                <a:off x="587003" y="2976624"/>
                <a:ext cx="1090486" cy="68295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Device</a:t>
                </a:r>
                <a:endParaRPr lang="en-US" sz="1900" kern="1200" dirty="0"/>
              </a:p>
            </p:txBody>
          </p:sp>
        </p:grpSp>
      </p:grpSp>
      <p:grpSp>
        <p:nvGrpSpPr>
          <p:cNvPr id="8" name="Diagram group"/>
          <p:cNvGrpSpPr/>
          <p:nvPr/>
        </p:nvGrpSpPr>
        <p:grpSpPr>
          <a:xfrm>
            <a:off x="1451153" y="2391884"/>
            <a:ext cx="1695450" cy="756846"/>
            <a:chOff x="550057" y="2939678"/>
            <a:chExt cx="1164378" cy="756846"/>
          </a:xfrm>
          <a:scene3d>
            <a:camera prst="perspectiveRelaxedModerately" zoom="92000"/>
            <a:lightRig rig="balanced" dir="t">
              <a:rot lat="0" lon="0" rev="12700000"/>
            </a:lightRig>
          </a:scene3d>
        </p:grpSpPr>
        <p:grpSp>
          <p:nvGrpSpPr>
            <p:cNvPr id="9" name="Group 8"/>
            <p:cNvGrpSpPr/>
            <p:nvPr/>
          </p:nvGrpSpPr>
          <p:grpSpPr>
            <a:xfrm>
              <a:off x="550057" y="2939678"/>
              <a:ext cx="1164378" cy="756846"/>
              <a:chOff x="550057" y="2939678"/>
              <a:chExt cx="1164378" cy="756846"/>
            </a:xfrm>
          </p:grpSpPr>
          <p:sp>
            <p:nvSpPr>
              <p:cNvPr id="10" name="Rounded Rectangle 9"/>
              <p:cNvSpPr/>
              <p:nvPr/>
            </p:nvSpPr>
            <p:spPr>
              <a:xfrm>
                <a:off x="550057" y="2939678"/>
                <a:ext cx="1164378" cy="756846"/>
              </a:xfrm>
              <a:prstGeom prst="roundRect">
                <a:avLst/>
              </a:prstGeom>
              <a:sp3d prstMaterial="plastic">
                <a:bevelT w="50800" h="50800"/>
                <a:bevelB w="50800" h="50800"/>
              </a:sp3d>
            </p:spPr>
            <p:style>
              <a:lnRef idx="0">
                <a:schemeClr val="lt1">
                  <a:hueOff val="0"/>
                  <a:satOff val="0"/>
                  <a:lumOff val="0"/>
                  <a:alphaOff val="0"/>
                </a:schemeClr>
              </a:lnRef>
              <a:fillRef idx="1">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11" name="Rounded Rectangle 4"/>
              <p:cNvSpPr/>
              <p:nvPr/>
            </p:nvSpPr>
            <p:spPr>
              <a:xfrm>
                <a:off x="587003" y="2976624"/>
                <a:ext cx="1090486" cy="68295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Concentrator</a:t>
                </a:r>
                <a:endParaRPr lang="en-US" sz="1900" kern="1200" dirty="0"/>
              </a:p>
            </p:txBody>
          </p:sp>
        </p:grpSp>
      </p:grpSp>
      <p:grpSp>
        <p:nvGrpSpPr>
          <p:cNvPr id="16" name="Diagram group"/>
          <p:cNvGrpSpPr/>
          <p:nvPr/>
        </p:nvGrpSpPr>
        <p:grpSpPr>
          <a:xfrm>
            <a:off x="6919806" y="5336165"/>
            <a:ext cx="1510993" cy="756846"/>
            <a:chOff x="550057" y="2939678"/>
            <a:chExt cx="1164378" cy="756846"/>
          </a:xfrm>
          <a:scene3d>
            <a:camera prst="perspectiveRelaxedModerately" zoom="92000"/>
            <a:lightRig rig="balanced" dir="t">
              <a:rot lat="0" lon="0" rev="12700000"/>
            </a:lightRig>
          </a:scene3d>
        </p:grpSpPr>
        <p:grpSp>
          <p:nvGrpSpPr>
            <p:cNvPr id="17" name="Group 16"/>
            <p:cNvGrpSpPr/>
            <p:nvPr/>
          </p:nvGrpSpPr>
          <p:grpSpPr>
            <a:xfrm>
              <a:off x="550057" y="2939678"/>
              <a:ext cx="1164378" cy="756846"/>
              <a:chOff x="550057" y="2939678"/>
              <a:chExt cx="1164378" cy="756846"/>
            </a:xfrm>
          </p:grpSpPr>
          <p:sp>
            <p:nvSpPr>
              <p:cNvPr id="18" name="Rounded Rectangle 17"/>
              <p:cNvSpPr/>
              <p:nvPr/>
            </p:nvSpPr>
            <p:spPr>
              <a:xfrm>
                <a:off x="550057" y="2939678"/>
                <a:ext cx="1164378" cy="756846"/>
              </a:xfrm>
              <a:prstGeom prst="roundRect">
                <a:avLst/>
              </a:prstGeom>
              <a:sp3d prstMaterial="plastic">
                <a:bevelT w="50800" h="50800"/>
                <a:bevelB w="50800" h="50800"/>
              </a:sp3d>
            </p:spPr>
            <p:style>
              <a:lnRef idx="0">
                <a:schemeClr val="lt1">
                  <a:hueOff val="0"/>
                  <a:satOff val="0"/>
                  <a:lumOff val="0"/>
                  <a:alphaOff val="0"/>
                </a:schemeClr>
              </a:lnRef>
              <a:fillRef idx="1">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19" name="Rounded Rectangle 4"/>
              <p:cNvSpPr/>
              <p:nvPr/>
            </p:nvSpPr>
            <p:spPr>
              <a:xfrm>
                <a:off x="587003" y="2976624"/>
                <a:ext cx="1090486" cy="68295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Subscriber</a:t>
                </a:r>
                <a:endParaRPr lang="en-US" sz="1900" kern="1200" dirty="0"/>
              </a:p>
            </p:txBody>
          </p:sp>
        </p:grpSp>
      </p:grpSp>
      <p:grpSp>
        <p:nvGrpSpPr>
          <p:cNvPr id="20" name="Diagram group"/>
          <p:cNvGrpSpPr/>
          <p:nvPr/>
        </p:nvGrpSpPr>
        <p:grpSpPr>
          <a:xfrm>
            <a:off x="4618471" y="3622346"/>
            <a:ext cx="1164378" cy="756846"/>
            <a:chOff x="550057" y="2939678"/>
            <a:chExt cx="1164378" cy="756846"/>
          </a:xfrm>
          <a:scene3d>
            <a:camera prst="perspectiveRelaxedModerately" zoom="92000"/>
            <a:lightRig rig="balanced" dir="t">
              <a:rot lat="0" lon="0" rev="12700000"/>
            </a:lightRig>
          </a:scene3d>
        </p:grpSpPr>
        <p:grpSp>
          <p:nvGrpSpPr>
            <p:cNvPr id="21" name="Group 20"/>
            <p:cNvGrpSpPr/>
            <p:nvPr/>
          </p:nvGrpSpPr>
          <p:grpSpPr>
            <a:xfrm>
              <a:off x="550057" y="2939678"/>
              <a:ext cx="1164378" cy="756846"/>
              <a:chOff x="550057" y="2939678"/>
              <a:chExt cx="1164378" cy="756846"/>
            </a:xfrm>
          </p:grpSpPr>
          <p:sp>
            <p:nvSpPr>
              <p:cNvPr id="22" name="Rounded Rectangle 21"/>
              <p:cNvSpPr/>
              <p:nvPr/>
            </p:nvSpPr>
            <p:spPr>
              <a:xfrm>
                <a:off x="550057" y="2939678"/>
                <a:ext cx="1164378" cy="756846"/>
              </a:xfrm>
              <a:prstGeom prst="roundRect">
                <a:avLst/>
              </a:prstGeom>
              <a:sp3d prstMaterial="plastic">
                <a:bevelT w="50800" h="50800"/>
                <a:bevelB w="50800" h="50800"/>
              </a:sp3d>
            </p:spPr>
            <p:style>
              <a:lnRef idx="0">
                <a:schemeClr val="lt1">
                  <a:hueOff val="0"/>
                  <a:satOff val="0"/>
                  <a:lumOff val="0"/>
                  <a:alphaOff val="0"/>
                </a:schemeClr>
              </a:lnRef>
              <a:fillRef idx="1">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23" name="Rounded Rectangle 4"/>
              <p:cNvSpPr/>
              <p:nvPr/>
            </p:nvSpPr>
            <p:spPr>
              <a:xfrm>
                <a:off x="587003" y="2976624"/>
                <a:ext cx="1090486" cy="68295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dirty="0" smtClean="0"/>
                  <a:t>Device </a:t>
                </a:r>
                <a:r>
                  <a:rPr lang="en-US" sz="1900" kern="1200" dirty="0" smtClean="0"/>
                  <a:t>adaptor</a:t>
                </a:r>
                <a:endParaRPr lang="en-US" sz="1900" kern="1200" dirty="0"/>
              </a:p>
            </p:txBody>
          </p:sp>
        </p:grpSp>
      </p:grpSp>
      <p:pic>
        <p:nvPicPr>
          <p:cNvPr id="4098" name="Picture 2" descr="C:\Users\TheNinth\AppData\Local\Microsoft\Windows\Temporary Internet Files\Content.IE5\E3OZ6RPE\MC900432591[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53386" y="2971800"/>
            <a:ext cx="914400" cy="9144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5" name="Diagram group"/>
          <p:cNvGrpSpPr/>
          <p:nvPr/>
        </p:nvGrpSpPr>
        <p:grpSpPr>
          <a:xfrm>
            <a:off x="5792374" y="4495800"/>
            <a:ext cx="1164378" cy="756846"/>
            <a:chOff x="550057" y="2939678"/>
            <a:chExt cx="1164378" cy="756846"/>
          </a:xfrm>
          <a:scene3d>
            <a:camera prst="perspectiveRelaxedModerately" zoom="92000"/>
            <a:lightRig rig="balanced" dir="t">
              <a:rot lat="0" lon="0" rev="12700000"/>
            </a:lightRig>
          </a:scene3d>
        </p:grpSpPr>
        <p:grpSp>
          <p:nvGrpSpPr>
            <p:cNvPr id="26" name="Group 25"/>
            <p:cNvGrpSpPr/>
            <p:nvPr/>
          </p:nvGrpSpPr>
          <p:grpSpPr>
            <a:xfrm>
              <a:off x="550057" y="2939678"/>
              <a:ext cx="1164378" cy="756846"/>
              <a:chOff x="550057" y="2939678"/>
              <a:chExt cx="1164378" cy="756846"/>
            </a:xfrm>
          </p:grpSpPr>
          <p:sp>
            <p:nvSpPr>
              <p:cNvPr id="27" name="Rounded Rectangle 26"/>
              <p:cNvSpPr/>
              <p:nvPr/>
            </p:nvSpPr>
            <p:spPr>
              <a:xfrm>
                <a:off x="550057" y="2939678"/>
                <a:ext cx="1164378" cy="756846"/>
              </a:xfrm>
              <a:prstGeom prst="roundRect">
                <a:avLst/>
              </a:prstGeom>
              <a:sp3d prstMaterial="plastic">
                <a:bevelT w="50800" h="50800"/>
                <a:bevelB w="50800" h="50800"/>
              </a:sp3d>
            </p:spPr>
            <p:style>
              <a:lnRef idx="0">
                <a:schemeClr val="lt1">
                  <a:hueOff val="0"/>
                  <a:satOff val="0"/>
                  <a:lumOff val="0"/>
                  <a:alphaOff val="0"/>
                </a:schemeClr>
              </a:lnRef>
              <a:fillRef idx="1">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28" name="Rounded Rectangle 4"/>
              <p:cNvSpPr/>
              <p:nvPr/>
            </p:nvSpPr>
            <p:spPr>
              <a:xfrm>
                <a:off x="587003" y="2976624"/>
                <a:ext cx="1090486" cy="68295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Publisher</a:t>
                </a:r>
                <a:endParaRPr lang="en-US" sz="1900" kern="1200" dirty="0"/>
              </a:p>
            </p:txBody>
          </p:sp>
        </p:grpSp>
      </p:grpSp>
      <p:cxnSp>
        <p:nvCxnSpPr>
          <p:cNvPr id="29" name="Elbow Connector 28"/>
          <p:cNvCxnSpPr>
            <a:stCxn id="6" idx="2"/>
            <a:endCxn id="10" idx="1"/>
          </p:cNvCxnSpPr>
          <p:nvPr/>
        </p:nvCxnSpPr>
        <p:spPr>
          <a:xfrm rot="16200000" flipH="1">
            <a:off x="974151" y="2293304"/>
            <a:ext cx="323165" cy="63083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0" idx="2"/>
            <a:endCxn id="4098" idx="1"/>
          </p:cNvCxnSpPr>
          <p:nvPr/>
        </p:nvCxnSpPr>
        <p:spPr>
          <a:xfrm rot="16200000" flipH="1">
            <a:off x="2735997" y="2711611"/>
            <a:ext cx="280270" cy="11545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4098" idx="2"/>
            <a:endCxn id="22" idx="1"/>
          </p:cNvCxnSpPr>
          <p:nvPr/>
        </p:nvCxnSpPr>
        <p:spPr>
          <a:xfrm rot="16200000" flipH="1">
            <a:off x="4207244" y="3589541"/>
            <a:ext cx="114569" cy="70788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2" idx="2"/>
            <a:endCxn id="28" idx="1"/>
          </p:cNvCxnSpPr>
          <p:nvPr/>
        </p:nvCxnSpPr>
        <p:spPr>
          <a:xfrm rot="16200000" flipH="1">
            <a:off x="5267475" y="4312377"/>
            <a:ext cx="495031" cy="62866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7" idx="2"/>
            <a:endCxn id="18" idx="1"/>
          </p:cNvCxnSpPr>
          <p:nvPr/>
        </p:nvCxnSpPr>
        <p:spPr>
          <a:xfrm rot="16200000" flipH="1">
            <a:off x="6416213" y="5210995"/>
            <a:ext cx="461942" cy="54524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426060" y="1872631"/>
            <a:ext cx="1992853" cy="369332"/>
          </a:xfrm>
          <a:prstGeom prst="rect">
            <a:avLst/>
          </a:prstGeom>
          <a:noFill/>
        </p:spPr>
        <p:txBody>
          <a:bodyPr wrap="none" rtlCol="0">
            <a:spAutoFit/>
          </a:bodyPr>
          <a:lstStyle/>
          <a:p>
            <a:r>
              <a:rPr lang="en-US" dirty="0" smtClean="0"/>
              <a:t>RS-232 data feed</a:t>
            </a:r>
            <a:endParaRPr lang="en-US" dirty="0"/>
          </a:p>
        </p:txBody>
      </p:sp>
      <p:sp>
        <p:nvSpPr>
          <p:cNvPr id="48" name="TextBox 47"/>
          <p:cNvSpPr txBox="1"/>
          <p:nvPr/>
        </p:nvSpPr>
        <p:spPr>
          <a:xfrm>
            <a:off x="3159866" y="2447142"/>
            <a:ext cx="4859392" cy="646331"/>
          </a:xfrm>
          <a:prstGeom prst="rect">
            <a:avLst/>
          </a:prstGeom>
          <a:noFill/>
        </p:spPr>
        <p:txBody>
          <a:bodyPr wrap="square" rtlCol="0">
            <a:spAutoFit/>
          </a:bodyPr>
          <a:lstStyle/>
          <a:p>
            <a:r>
              <a:rPr lang="en-US" dirty="0" smtClean="0"/>
              <a:t>Data packaged for TCP/UDP transport</a:t>
            </a:r>
          </a:p>
          <a:p>
            <a:r>
              <a:rPr lang="en-US" dirty="0" smtClean="0"/>
              <a:t>(could include SSL)</a:t>
            </a:r>
            <a:endParaRPr lang="en-US" dirty="0"/>
          </a:p>
        </p:txBody>
      </p:sp>
      <p:sp>
        <p:nvSpPr>
          <p:cNvPr id="49" name="TextBox 48"/>
          <p:cNvSpPr txBox="1"/>
          <p:nvPr/>
        </p:nvSpPr>
        <p:spPr>
          <a:xfrm>
            <a:off x="4317493" y="3167042"/>
            <a:ext cx="2274982" cy="369332"/>
          </a:xfrm>
          <a:prstGeom prst="rect">
            <a:avLst/>
          </a:prstGeom>
          <a:noFill/>
        </p:spPr>
        <p:txBody>
          <a:bodyPr wrap="none" rtlCol="0">
            <a:spAutoFit/>
          </a:bodyPr>
          <a:lstStyle/>
          <a:p>
            <a:r>
              <a:rPr lang="en-US" dirty="0" smtClean="0"/>
              <a:t>Cloud data transport</a:t>
            </a:r>
            <a:endParaRPr lang="en-US" dirty="0"/>
          </a:p>
        </p:txBody>
      </p:sp>
      <p:sp>
        <p:nvSpPr>
          <p:cNvPr id="50" name="TextBox 49"/>
          <p:cNvSpPr txBox="1"/>
          <p:nvPr/>
        </p:nvSpPr>
        <p:spPr>
          <a:xfrm>
            <a:off x="5848094" y="3732860"/>
            <a:ext cx="2826415" cy="646331"/>
          </a:xfrm>
          <a:prstGeom prst="rect">
            <a:avLst/>
          </a:prstGeom>
          <a:noFill/>
        </p:spPr>
        <p:txBody>
          <a:bodyPr wrap="none" rtlCol="0">
            <a:spAutoFit/>
          </a:bodyPr>
          <a:lstStyle/>
          <a:p>
            <a:r>
              <a:rPr lang="en-US" dirty="0" smtClean="0"/>
              <a:t>Data parsed – existing(?) </a:t>
            </a:r>
          </a:p>
          <a:p>
            <a:r>
              <a:rPr lang="en-US" dirty="0" smtClean="0"/>
              <a:t>library</a:t>
            </a:r>
            <a:endParaRPr lang="en-US" dirty="0"/>
          </a:p>
        </p:txBody>
      </p:sp>
      <p:sp>
        <p:nvSpPr>
          <p:cNvPr id="51" name="TextBox 50"/>
          <p:cNvSpPr txBox="1"/>
          <p:nvPr/>
        </p:nvSpPr>
        <p:spPr>
          <a:xfrm>
            <a:off x="2665585" y="4946069"/>
            <a:ext cx="3117264" cy="369332"/>
          </a:xfrm>
          <a:prstGeom prst="rect">
            <a:avLst/>
          </a:prstGeom>
          <a:noFill/>
        </p:spPr>
        <p:txBody>
          <a:bodyPr wrap="none" rtlCol="0">
            <a:spAutoFit/>
          </a:bodyPr>
          <a:lstStyle/>
          <a:p>
            <a:r>
              <a:rPr lang="en-US" dirty="0" smtClean="0"/>
              <a:t>(IDL) Data pushed to a Topic</a:t>
            </a:r>
            <a:endParaRPr lang="en-US" dirty="0"/>
          </a:p>
        </p:txBody>
      </p:sp>
      <p:sp>
        <p:nvSpPr>
          <p:cNvPr id="52" name="TextBox 51"/>
          <p:cNvSpPr txBox="1"/>
          <p:nvPr/>
        </p:nvSpPr>
        <p:spPr>
          <a:xfrm>
            <a:off x="4655417" y="5871399"/>
            <a:ext cx="2210862" cy="369332"/>
          </a:xfrm>
          <a:prstGeom prst="rect">
            <a:avLst/>
          </a:prstGeom>
          <a:noFill/>
        </p:spPr>
        <p:txBody>
          <a:bodyPr wrap="none" rtlCol="0">
            <a:spAutoFit/>
          </a:bodyPr>
          <a:lstStyle/>
          <a:p>
            <a:r>
              <a:rPr lang="en-US" dirty="0" smtClean="0"/>
              <a:t>Subscribers notified</a:t>
            </a:r>
            <a:endParaRPr lang="en-US" dirty="0"/>
          </a:p>
        </p:txBody>
      </p:sp>
    </p:spTree>
    <p:extLst>
      <p:ext uri="{BB962C8B-B14F-4D97-AF65-F5344CB8AC3E}">
        <p14:creationId xmlns:p14="http://schemas.microsoft.com/office/powerpoint/2010/main" xmlns="" val="918005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and Administration</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3429000"/>
            <a:ext cx="3194844" cy="213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267200" y="3429000"/>
            <a:ext cx="3399192" cy="2209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532167" y="1828800"/>
            <a:ext cx="7162800" cy="1200329"/>
          </a:xfrm>
          <a:prstGeom prst="rect">
            <a:avLst/>
          </a:prstGeom>
          <a:noFill/>
        </p:spPr>
        <p:txBody>
          <a:bodyPr wrap="square" rtlCol="0">
            <a:spAutoFit/>
          </a:bodyPr>
          <a:lstStyle/>
          <a:p>
            <a:r>
              <a:rPr lang="en-US" dirty="0" smtClean="0"/>
              <a:t>Two different vender installation and configuration management tools. </a:t>
            </a:r>
          </a:p>
          <a:p>
            <a:r>
              <a:rPr lang="en-US" dirty="0" smtClean="0"/>
              <a:t>Each allows for serial data control, virtual COMM ports, and Device identification</a:t>
            </a:r>
            <a:endParaRPr lang="en-US" dirty="0"/>
          </a:p>
        </p:txBody>
      </p:sp>
    </p:spTree>
    <p:extLst>
      <p:ext uri="{BB962C8B-B14F-4D97-AF65-F5344CB8AC3E}">
        <p14:creationId xmlns:p14="http://schemas.microsoft.com/office/powerpoint/2010/main" xmlns="" val="1325668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Architecture </a:t>
            </a:r>
            <a:r>
              <a:rPr lang="en-US" sz="4000" dirty="0" smtClean="0"/>
              <a:t>Fluent Gateway </a:t>
            </a:r>
            <a:r>
              <a:rPr lang="en-US" sz="4000" dirty="0" smtClean="0"/>
              <a:t>with RS232</a:t>
            </a:r>
            <a:endParaRPr lang="en-US" dirty="0"/>
          </a:p>
        </p:txBody>
      </p:sp>
      <p:sp>
        <p:nvSpPr>
          <p:cNvPr id="4" name="Rectangle 3"/>
          <p:cNvSpPr txBox="1">
            <a:spLocks/>
          </p:cNvSpPr>
          <p:nvPr/>
        </p:nvSpPr>
        <p:spPr>
          <a:xfrm>
            <a:off x="1066800" y="2362200"/>
            <a:ext cx="1524000" cy="99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p:spPr>
        <p:style>
          <a:lnRef idx="0">
            <a:schemeClr val="accent3"/>
          </a:lnRef>
          <a:fillRef idx="3">
            <a:schemeClr val="accent3"/>
          </a:fillRef>
          <a:effectRef idx="3">
            <a:schemeClr val="accent3"/>
          </a:effectRef>
          <a:fontRef idx="minor">
            <a:schemeClr val="lt1"/>
          </a:fontRef>
        </p:style>
        <p:txBody>
          <a:bodyPr vert="horz" wrap="square" lIns="90000" tIns="45000" rIns="90000" bIns="45000" rtlCol="0" anchor="ctr" compatLnSpc="0">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defTabSz="914400" rtl="0" eaLnBrk="1" fontAlgn="auto" latinLnBrk="0" hangingPunct="1">
              <a:lnSpc>
                <a:spcPct val="100000"/>
              </a:lnSpc>
              <a:spcBef>
                <a:spcPts val="0"/>
              </a:spcBef>
              <a:spcAft>
                <a:spcPts val="0"/>
              </a:spcAft>
              <a:buClrTx/>
              <a:buSzPct val="45000"/>
              <a:buFont typeface="StarSymbol"/>
              <a:buNone/>
              <a:tabLst/>
              <a:defRPr sz="1800"/>
            </a:pPr>
            <a:r>
              <a:rPr kumimoji="0" lang="en-GB" sz="1800" b="0" i="0" u="none" strike="noStrike" kern="1200" cap="none" spc="0" normalizeH="0" baseline="0" noProof="0" dirty="0" smtClean="0">
                <a:ln>
                  <a:noFill/>
                </a:ln>
                <a:solidFill>
                  <a:srgbClr val="000000"/>
                </a:solidFill>
                <a:effectLst/>
                <a:uLnTx/>
                <a:uFillTx/>
                <a:latin typeface="Calibri" pitchFamily="18"/>
                <a:ea typeface="WenQuanYi Zen Hei" pitchFamily="2"/>
                <a:cs typeface="Lohit Devanagari" pitchFamily="2"/>
              </a:rPr>
              <a:t>MEDICAL</a:t>
            </a:r>
          </a:p>
          <a:p>
            <a:pPr marL="0" marR="0" lvl="0" indent="0" algn="ctr" defTabSz="914400" rtl="0" eaLnBrk="1" fontAlgn="auto" latinLnBrk="0" hangingPunct="1">
              <a:lnSpc>
                <a:spcPct val="100000"/>
              </a:lnSpc>
              <a:spcBef>
                <a:spcPts val="0"/>
              </a:spcBef>
              <a:spcAft>
                <a:spcPts val="0"/>
              </a:spcAft>
              <a:buClrTx/>
              <a:buSzPct val="45000"/>
              <a:buFont typeface="StarSymbol"/>
              <a:buNone/>
              <a:tabLst/>
              <a:defRPr sz="1800"/>
            </a:pPr>
            <a:r>
              <a:rPr kumimoji="0" lang="en-GB" sz="1800" b="0" i="0" u="none" strike="noStrike" kern="1200" cap="none" spc="0" normalizeH="0" baseline="0" noProof="0" dirty="0" smtClean="0">
                <a:ln>
                  <a:noFill/>
                </a:ln>
                <a:solidFill>
                  <a:srgbClr val="000000"/>
                </a:solidFill>
                <a:effectLst/>
                <a:uLnTx/>
                <a:uFillTx/>
                <a:latin typeface="Calibri" pitchFamily="18"/>
                <a:ea typeface="WenQuanYi Zen Hei" pitchFamily="2"/>
                <a:cs typeface="Lohit Devanagari" pitchFamily="2"/>
              </a:rPr>
              <a:t>DEVICE</a:t>
            </a:r>
            <a:endParaRPr kumimoji="0" lang="en-GB" sz="1800" b="0" i="0" u="none" strike="noStrike" kern="1200" cap="none" spc="0" normalizeH="0" baseline="0" noProof="0" dirty="0">
              <a:ln>
                <a:noFill/>
              </a:ln>
              <a:solidFill>
                <a:srgbClr val="000000"/>
              </a:solidFill>
              <a:effectLst/>
              <a:uLnTx/>
              <a:uFillTx/>
              <a:latin typeface="Calibri" pitchFamily="18"/>
              <a:ea typeface="WenQuanYi Zen Hei" pitchFamily="2"/>
              <a:cs typeface="Lohit Devanagari" pitchFamily="2"/>
            </a:endParaRPr>
          </a:p>
        </p:txBody>
      </p:sp>
      <p:sp>
        <p:nvSpPr>
          <p:cNvPr id="5" name="Rectangle 3"/>
          <p:cNvSpPr txBox="1">
            <a:spLocks/>
          </p:cNvSpPr>
          <p:nvPr/>
        </p:nvSpPr>
        <p:spPr>
          <a:xfrm>
            <a:off x="1066800" y="3505200"/>
            <a:ext cx="1524000" cy="99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p:spPr>
        <p:style>
          <a:lnRef idx="0">
            <a:schemeClr val="accent3"/>
          </a:lnRef>
          <a:fillRef idx="3">
            <a:schemeClr val="accent3"/>
          </a:fillRef>
          <a:effectRef idx="3">
            <a:schemeClr val="accent3"/>
          </a:effectRef>
          <a:fontRef idx="minor">
            <a:schemeClr val="lt1"/>
          </a:fontRef>
        </p:style>
        <p:txBody>
          <a:bodyPr vert="horz" wrap="square" lIns="90000" tIns="45000" rIns="90000" bIns="45000" rtlCol="0" anchor="ctr" compatLnSpc="0">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defTabSz="914400" rtl="0" eaLnBrk="1" fontAlgn="auto" latinLnBrk="0" hangingPunct="1">
              <a:lnSpc>
                <a:spcPct val="100000"/>
              </a:lnSpc>
              <a:spcBef>
                <a:spcPts val="0"/>
              </a:spcBef>
              <a:spcAft>
                <a:spcPts val="0"/>
              </a:spcAft>
              <a:buClrTx/>
              <a:buSzPct val="45000"/>
              <a:buFont typeface="StarSymbol"/>
              <a:buNone/>
              <a:tabLst/>
              <a:defRPr sz="1800"/>
            </a:pPr>
            <a:r>
              <a:rPr kumimoji="0" lang="en-GB" sz="1800" b="0" i="0" u="none" strike="noStrike" kern="1200" cap="none" spc="0" normalizeH="0" baseline="0" noProof="0" dirty="0" smtClean="0">
                <a:ln>
                  <a:noFill/>
                </a:ln>
                <a:solidFill>
                  <a:srgbClr val="000000"/>
                </a:solidFill>
                <a:effectLst/>
                <a:uLnTx/>
                <a:uFillTx/>
                <a:latin typeface="Calibri" pitchFamily="18"/>
                <a:ea typeface="WenQuanYi Zen Hei" pitchFamily="2"/>
                <a:cs typeface="Lohit Devanagari" pitchFamily="2"/>
              </a:rPr>
              <a:t>MEDICAL</a:t>
            </a:r>
          </a:p>
          <a:p>
            <a:pPr marL="0" marR="0" lvl="0" indent="0" algn="ctr" defTabSz="914400" rtl="0" eaLnBrk="1" fontAlgn="auto" latinLnBrk="0" hangingPunct="1">
              <a:lnSpc>
                <a:spcPct val="100000"/>
              </a:lnSpc>
              <a:spcBef>
                <a:spcPts val="0"/>
              </a:spcBef>
              <a:spcAft>
                <a:spcPts val="0"/>
              </a:spcAft>
              <a:buClrTx/>
              <a:buSzPct val="45000"/>
              <a:buFont typeface="StarSymbol"/>
              <a:buNone/>
              <a:tabLst/>
              <a:defRPr sz="1800"/>
            </a:pPr>
            <a:r>
              <a:rPr kumimoji="0" lang="en-GB" sz="1800" b="0" i="0" u="none" strike="noStrike" kern="1200" cap="none" spc="0" normalizeH="0" baseline="0" noProof="0" dirty="0" smtClean="0">
                <a:ln>
                  <a:noFill/>
                </a:ln>
                <a:solidFill>
                  <a:srgbClr val="000000"/>
                </a:solidFill>
                <a:effectLst/>
                <a:uLnTx/>
                <a:uFillTx/>
                <a:latin typeface="Calibri" pitchFamily="18"/>
                <a:ea typeface="WenQuanYi Zen Hei" pitchFamily="2"/>
                <a:cs typeface="Lohit Devanagari" pitchFamily="2"/>
              </a:rPr>
              <a:t>DEVICE</a:t>
            </a:r>
            <a:endParaRPr kumimoji="0" lang="en-GB" sz="1800" b="0" i="0" u="none" strike="noStrike" kern="1200" cap="none" spc="0" normalizeH="0" baseline="0" noProof="0" dirty="0">
              <a:ln>
                <a:noFill/>
              </a:ln>
              <a:solidFill>
                <a:srgbClr val="000000"/>
              </a:solidFill>
              <a:effectLst/>
              <a:uLnTx/>
              <a:uFillTx/>
              <a:latin typeface="Calibri" pitchFamily="18"/>
              <a:ea typeface="WenQuanYi Zen Hei" pitchFamily="2"/>
              <a:cs typeface="Lohit Devanagari" pitchFamily="2"/>
            </a:endParaRPr>
          </a:p>
        </p:txBody>
      </p:sp>
      <p:sp>
        <p:nvSpPr>
          <p:cNvPr id="6" name="Rectangle 3"/>
          <p:cNvSpPr txBox="1">
            <a:spLocks/>
          </p:cNvSpPr>
          <p:nvPr/>
        </p:nvSpPr>
        <p:spPr>
          <a:xfrm>
            <a:off x="1066800" y="4648200"/>
            <a:ext cx="1524000" cy="99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p:spPr>
        <p:style>
          <a:lnRef idx="0">
            <a:schemeClr val="accent3"/>
          </a:lnRef>
          <a:fillRef idx="3">
            <a:schemeClr val="accent3"/>
          </a:fillRef>
          <a:effectRef idx="3">
            <a:schemeClr val="accent3"/>
          </a:effectRef>
          <a:fontRef idx="minor">
            <a:schemeClr val="lt1"/>
          </a:fontRef>
        </p:style>
        <p:txBody>
          <a:bodyPr vert="horz" wrap="square" lIns="90000" tIns="45000" rIns="90000" bIns="45000" rtlCol="0" anchor="ctr" compatLnSpc="0">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defTabSz="914400" rtl="0" eaLnBrk="1" fontAlgn="auto" latinLnBrk="0" hangingPunct="1">
              <a:lnSpc>
                <a:spcPct val="100000"/>
              </a:lnSpc>
              <a:spcBef>
                <a:spcPts val="0"/>
              </a:spcBef>
              <a:spcAft>
                <a:spcPts val="0"/>
              </a:spcAft>
              <a:buClrTx/>
              <a:buSzPct val="45000"/>
              <a:buFont typeface="StarSymbol"/>
              <a:buNone/>
              <a:tabLst/>
              <a:defRPr sz="1800"/>
            </a:pPr>
            <a:r>
              <a:rPr lang="en-GB" dirty="0" smtClean="0">
                <a:solidFill>
                  <a:srgbClr val="000000"/>
                </a:solidFill>
                <a:latin typeface="Calibri" pitchFamily="18"/>
                <a:ea typeface="WenQuanYi Zen Hei" pitchFamily="2"/>
                <a:cs typeface="Lohit Devanagari" pitchFamily="2"/>
              </a:rPr>
              <a:t>Data Generator</a:t>
            </a:r>
            <a:endParaRPr kumimoji="0" lang="en-GB" sz="1800" b="0" i="0" u="none" strike="noStrike" kern="1200" cap="none" spc="0" normalizeH="0" baseline="0" noProof="0" dirty="0" smtClean="0">
              <a:ln>
                <a:noFill/>
              </a:ln>
              <a:solidFill>
                <a:srgbClr val="000000"/>
              </a:solidFill>
              <a:effectLst/>
              <a:uLnTx/>
              <a:uFillTx/>
              <a:latin typeface="Calibri" pitchFamily="18"/>
              <a:ea typeface="WenQuanYi Zen Hei" pitchFamily="2"/>
              <a:cs typeface="Lohit Devanagari" pitchFamily="2"/>
            </a:endParaRPr>
          </a:p>
        </p:txBody>
      </p:sp>
      <p:sp>
        <p:nvSpPr>
          <p:cNvPr id="7" name="Rectangle 3"/>
          <p:cNvSpPr/>
          <p:nvPr/>
        </p:nvSpPr>
        <p:spPr>
          <a:xfrm>
            <a:off x="3810000" y="3429480"/>
            <a:ext cx="1142640" cy="106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000"/>
          </a:solidFill>
          <a:ln/>
        </p:spPr>
        <p:style>
          <a:lnRef idx="0">
            <a:schemeClr val="accent2"/>
          </a:lnRef>
          <a:fillRef idx="3">
            <a:schemeClr val="accent2"/>
          </a:fillRef>
          <a:effectRef idx="3">
            <a:schemeClr val="accent2"/>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r>
              <a:rPr lang="en-GB" dirty="0" smtClean="0">
                <a:solidFill>
                  <a:srgbClr val="000000"/>
                </a:solidFill>
                <a:latin typeface="Calibri" pitchFamily="18"/>
                <a:ea typeface="WenQuanYi Zen Hei" pitchFamily="2"/>
                <a:cs typeface="Lohit Devanagari" pitchFamily="2"/>
              </a:rPr>
              <a:t>EXTERNAL DEVICE</a:t>
            </a:r>
          </a:p>
          <a:p>
            <a:pPr marL="0" marR="0" lvl="0" indent="0" algn="ctr" rtl="0" hangingPunct="1">
              <a:lnSpc>
                <a:spcPct val="100000"/>
              </a:lnSpc>
              <a:spcBef>
                <a:spcPts val="0"/>
              </a:spcBef>
              <a:spcAft>
                <a:spcPts val="0"/>
              </a:spcAft>
              <a:buNone/>
              <a:tabLst/>
              <a:defRPr sz="1800"/>
            </a:pPr>
            <a:r>
              <a:rPr lang="en-GB" sz="1200" b="0" i="0" u="none" strike="noStrike" kern="1200" spc="0" dirty="0" smtClean="0">
                <a:ln>
                  <a:noFill/>
                </a:ln>
                <a:solidFill>
                  <a:srgbClr val="000000"/>
                </a:solidFill>
                <a:latin typeface="Calibri" pitchFamily="18"/>
                <a:ea typeface="WenQuanYi Zen Hei" pitchFamily="2"/>
                <a:cs typeface="Lohit Devanagari" pitchFamily="2"/>
              </a:rPr>
              <a:t>(Concentrator)</a:t>
            </a:r>
            <a:endParaRPr lang="en-GB" sz="1200" b="0" i="0" u="none" strike="noStrike" kern="1200" spc="0" dirty="0">
              <a:ln>
                <a:noFill/>
              </a:ln>
              <a:solidFill>
                <a:srgbClr val="000000"/>
              </a:solidFill>
              <a:latin typeface="Calibri" pitchFamily="18"/>
              <a:ea typeface="WenQuanYi Zen Hei" pitchFamily="2"/>
              <a:cs typeface="Lohit Devanagari" pitchFamily="2"/>
            </a:endParaRPr>
          </a:p>
        </p:txBody>
      </p:sp>
      <p:cxnSp>
        <p:nvCxnSpPr>
          <p:cNvPr id="13" name="Straight Arrow Connector 7"/>
          <p:cNvCxnSpPr>
            <a:endCxn id="7" idx="3"/>
          </p:cNvCxnSpPr>
          <p:nvPr/>
        </p:nvCxnSpPr>
        <p:spPr>
          <a:xfrm>
            <a:off x="2590800" y="3962400"/>
            <a:ext cx="1219200" cy="240"/>
          </a:xfrm>
          <a:prstGeom prst="bentConnector3">
            <a:avLst>
              <a:gd name="adj1" fmla="val 50000"/>
            </a:avLst>
          </a:prstGeom>
          <a:noFill/>
          <a:ln w="25560">
            <a:solidFill>
              <a:srgbClr val="000000"/>
            </a:solidFill>
            <a:prstDash val="solid"/>
            <a:headEnd type="arrow"/>
            <a:tailEnd type="arrow"/>
          </a:ln>
        </p:spPr>
      </p:cxnSp>
      <p:cxnSp>
        <p:nvCxnSpPr>
          <p:cNvPr id="22" name="Straight Arrow Connector 7"/>
          <p:cNvCxnSpPr/>
          <p:nvPr/>
        </p:nvCxnSpPr>
        <p:spPr>
          <a:xfrm>
            <a:off x="2590800" y="2667000"/>
            <a:ext cx="1219200" cy="914400"/>
          </a:xfrm>
          <a:prstGeom prst="bentConnector3">
            <a:avLst>
              <a:gd name="adj1" fmla="val 50000"/>
            </a:avLst>
          </a:prstGeom>
          <a:noFill/>
          <a:ln w="25560">
            <a:solidFill>
              <a:srgbClr val="000000"/>
            </a:solidFill>
            <a:prstDash val="solid"/>
            <a:headEnd type="arrow"/>
            <a:tailEnd type="arrow"/>
          </a:ln>
        </p:spPr>
      </p:cxnSp>
      <p:cxnSp>
        <p:nvCxnSpPr>
          <p:cNvPr id="24" name="Straight Arrow Connector 7"/>
          <p:cNvCxnSpPr/>
          <p:nvPr/>
        </p:nvCxnSpPr>
        <p:spPr>
          <a:xfrm flipV="1">
            <a:off x="2590800" y="4648200"/>
            <a:ext cx="3352800" cy="685800"/>
          </a:xfrm>
          <a:prstGeom prst="bentConnector3">
            <a:avLst>
              <a:gd name="adj1" fmla="val 50000"/>
            </a:avLst>
          </a:prstGeom>
          <a:noFill/>
          <a:ln w="25560">
            <a:solidFill>
              <a:srgbClr val="000000"/>
            </a:solidFill>
            <a:prstDash val="solid"/>
            <a:headEnd type="arrow"/>
            <a:tailEnd type="arrow"/>
          </a:ln>
        </p:spPr>
      </p:cxnSp>
      <p:cxnSp>
        <p:nvCxnSpPr>
          <p:cNvPr id="26" name="Straight Arrow Connector 7"/>
          <p:cNvCxnSpPr/>
          <p:nvPr/>
        </p:nvCxnSpPr>
        <p:spPr>
          <a:xfrm>
            <a:off x="4953000" y="3960812"/>
            <a:ext cx="990600" cy="1588"/>
          </a:xfrm>
          <a:prstGeom prst="bentConnector3">
            <a:avLst>
              <a:gd name="adj1" fmla="val 50000"/>
            </a:avLst>
          </a:prstGeom>
          <a:noFill/>
          <a:ln w="25560">
            <a:solidFill>
              <a:srgbClr val="000000"/>
            </a:solidFill>
            <a:prstDash val="solid"/>
            <a:headEnd type="arrow"/>
            <a:tailEnd type="arrow"/>
          </a:ln>
        </p:spPr>
      </p:cxnSp>
      <p:sp>
        <p:nvSpPr>
          <p:cNvPr id="31" name="Rectangle 3"/>
          <p:cNvSpPr/>
          <p:nvPr/>
        </p:nvSpPr>
        <p:spPr>
          <a:xfrm>
            <a:off x="5943600" y="3200400"/>
            <a:ext cx="1142640" cy="1905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endParaRPr lang="en-GB" dirty="0"/>
          </a:p>
        </p:txBody>
      </p:sp>
      <p:sp>
        <p:nvSpPr>
          <p:cNvPr id="52" name="TextBox 51"/>
          <p:cNvSpPr txBox="1"/>
          <p:nvPr/>
        </p:nvSpPr>
        <p:spPr>
          <a:xfrm>
            <a:off x="6096000" y="3581400"/>
            <a:ext cx="83820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100" b="1" dirty="0" smtClean="0">
                <a:solidFill>
                  <a:schemeClr val="tx1"/>
                </a:solidFill>
              </a:rPr>
              <a:t>PUBLISHER</a:t>
            </a:r>
            <a:endParaRPr lang="en-US" sz="1200" b="1" dirty="0">
              <a:solidFill>
                <a:schemeClr val="tx1"/>
              </a:solidFill>
            </a:endParaRPr>
          </a:p>
        </p:txBody>
      </p:sp>
      <p:sp>
        <p:nvSpPr>
          <p:cNvPr id="53" name="TextBox 52"/>
          <p:cNvSpPr txBox="1"/>
          <p:nvPr/>
        </p:nvSpPr>
        <p:spPr>
          <a:xfrm>
            <a:off x="6096000" y="3962400"/>
            <a:ext cx="83820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100" b="1" dirty="0" smtClean="0">
                <a:solidFill>
                  <a:schemeClr val="tx1"/>
                </a:solidFill>
              </a:rPr>
              <a:t>PUBLISHER</a:t>
            </a:r>
            <a:endParaRPr lang="en-US" sz="1400" b="1" dirty="0">
              <a:solidFill>
                <a:schemeClr val="tx1"/>
              </a:solidFill>
            </a:endParaRPr>
          </a:p>
        </p:txBody>
      </p:sp>
      <p:sp>
        <p:nvSpPr>
          <p:cNvPr id="54" name="TextBox 53"/>
          <p:cNvSpPr txBox="1"/>
          <p:nvPr/>
        </p:nvSpPr>
        <p:spPr>
          <a:xfrm>
            <a:off x="6096000" y="4343400"/>
            <a:ext cx="83820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100" b="1" dirty="0" smtClean="0">
                <a:solidFill>
                  <a:schemeClr val="tx1"/>
                </a:solidFill>
              </a:rPr>
              <a:t>PUBLISHER</a:t>
            </a:r>
            <a:endParaRPr lang="en-US" sz="1100" b="1" dirty="0">
              <a:solidFill>
                <a:schemeClr val="tx1"/>
              </a:solidFill>
            </a:endParaRPr>
          </a:p>
        </p:txBody>
      </p:sp>
      <p:sp>
        <p:nvSpPr>
          <p:cNvPr id="59" name="TextBox 58"/>
          <p:cNvSpPr txBox="1"/>
          <p:nvPr/>
        </p:nvSpPr>
        <p:spPr>
          <a:xfrm>
            <a:off x="6096000" y="4724400"/>
            <a:ext cx="83820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100" b="1" dirty="0" smtClean="0">
                <a:solidFill>
                  <a:schemeClr val="tx1"/>
                </a:solidFill>
              </a:rPr>
              <a:t>PUBLISHER</a:t>
            </a:r>
            <a:endParaRPr lang="en-US" sz="1100" b="1" dirty="0">
              <a:solidFill>
                <a:schemeClr val="tx1"/>
              </a:solidFill>
            </a:endParaRPr>
          </a:p>
        </p:txBody>
      </p:sp>
      <p:sp>
        <p:nvSpPr>
          <p:cNvPr id="61" name="Rectangle 3"/>
          <p:cNvSpPr txBox="1">
            <a:spLocks/>
          </p:cNvSpPr>
          <p:nvPr/>
        </p:nvSpPr>
        <p:spPr>
          <a:xfrm>
            <a:off x="3276600" y="1828800"/>
            <a:ext cx="1447800" cy="106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p:spPr>
        <p:style>
          <a:lnRef idx="0">
            <a:schemeClr val="accent3"/>
          </a:lnRef>
          <a:fillRef idx="3">
            <a:schemeClr val="accent3"/>
          </a:fillRef>
          <a:effectRef idx="3">
            <a:schemeClr val="accent3"/>
          </a:effectRef>
          <a:fontRef idx="minor">
            <a:schemeClr val="lt1"/>
          </a:fontRef>
        </p:style>
        <p:txBody>
          <a:bodyPr vert="horz" wrap="square" lIns="90000" tIns="45000" rIns="90000" bIns="45000" rtlCol="0" anchor="ctr" compatLnSpc="0">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defTabSz="914400" rtl="0" eaLnBrk="1" fontAlgn="auto" latinLnBrk="0" hangingPunct="1">
              <a:lnSpc>
                <a:spcPct val="100000"/>
              </a:lnSpc>
              <a:spcBef>
                <a:spcPts val="0"/>
              </a:spcBef>
              <a:spcAft>
                <a:spcPts val="0"/>
              </a:spcAft>
              <a:buClrTx/>
              <a:buSzPct val="45000"/>
              <a:buFont typeface="StarSymbol"/>
              <a:buNone/>
              <a:tabLst/>
              <a:defRPr sz="1800"/>
            </a:pPr>
            <a:r>
              <a:rPr kumimoji="0" lang="en-GB" sz="1800" b="0" i="0" u="none" strike="noStrike" kern="1200" cap="none" spc="0" normalizeH="0" baseline="0" noProof="0" dirty="0" smtClean="0">
                <a:ln>
                  <a:noFill/>
                </a:ln>
                <a:solidFill>
                  <a:srgbClr val="000000"/>
                </a:solidFill>
                <a:effectLst/>
                <a:uLnTx/>
                <a:uFillTx/>
                <a:latin typeface="Calibri" pitchFamily="18"/>
                <a:ea typeface="WenQuanYi Zen Hei" pitchFamily="2"/>
                <a:cs typeface="Lohit Devanagari" pitchFamily="2"/>
              </a:rPr>
              <a:t>MEDICAL</a:t>
            </a:r>
          </a:p>
          <a:p>
            <a:pPr marL="0" marR="0" lvl="0" indent="0" algn="ctr" defTabSz="914400" rtl="0" eaLnBrk="1" fontAlgn="auto" latinLnBrk="0" hangingPunct="1">
              <a:lnSpc>
                <a:spcPct val="100000"/>
              </a:lnSpc>
              <a:spcBef>
                <a:spcPts val="0"/>
              </a:spcBef>
              <a:spcAft>
                <a:spcPts val="0"/>
              </a:spcAft>
              <a:buClrTx/>
              <a:buSzPct val="45000"/>
              <a:buFont typeface="StarSymbol"/>
              <a:buNone/>
              <a:tabLst/>
              <a:defRPr sz="1800"/>
            </a:pPr>
            <a:r>
              <a:rPr kumimoji="0" lang="en-GB" sz="1800" b="0" i="0" u="none" strike="noStrike" kern="1200" cap="none" spc="0" normalizeH="0" baseline="0" noProof="0" dirty="0" smtClean="0">
                <a:ln>
                  <a:noFill/>
                </a:ln>
                <a:solidFill>
                  <a:srgbClr val="000000"/>
                </a:solidFill>
                <a:effectLst/>
                <a:uLnTx/>
                <a:uFillTx/>
                <a:latin typeface="Calibri" pitchFamily="18"/>
                <a:ea typeface="WenQuanYi Zen Hei" pitchFamily="2"/>
                <a:cs typeface="Lohit Devanagari" pitchFamily="2"/>
              </a:rPr>
              <a:t>DEVICE</a:t>
            </a:r>
            <a:endParaRPr kumimoji="0" lang="en-GB" sz="1800" b="0" i="0" u="none" strike="noStrike" kern="1200" cap="none" spc="0" normalizeH="0" baseline="0" noProof="0" dirty="0">
              <a:ln>
                <a:noFill/>
              </a:ln>
              <a:solidFill>
                <a:srgbClr val="000000"/>
              </a:solidFill>
              <a:effectLst/>
              <a:uLnTx/>
              <a:uFillTx/>
              <a:latin typeface="Calibri" pitchFamily="18"/>
              <a:ea typeface="WenQuanYi Zen Hei" pitchFamily="2"/>
              <a:cs typeface="Lohit Devanagari" pitchFamily="2"/>
            </a:endParaRPr>
          </a:p>
        </p:txBody>
      </p:sp>
      <p:cxnSp>
        <p:nvCxnSpPr>
          <p:cNvPr id="62" name="Straight Arrow Connector 7"/>
          <p:cNvCxnSpPr/>
          <p:nvPr/>
        </p:nvCxnSpPr>
        <p:spPr>
          <a:xfrm>
            <a:off x="4724400" y="2514600"/>
            <a:ext cx="1219200" cy="1143000"/>
          </a:xfrm>
          <a:prstGeom prst="bentConnector3">
            <a:avLst>
              <a:gd name="adj1" fmla="val 50000"/>
            </a:avLst>
          </a:prstGeom>
          <a:noFill/>
          <a:ln w="25560">
            <a:solidFill>
              <a:srgbClr val="000000"/>
            </a:solidFill>
            <a:prstDash val="solid"/>
            <a:headEnd type="arrow"/>
            <a:tailEnd type="arrow"/>
          </a:ln>
        </p:spPr>
      </p:cxnSp>
      <p:cxnSp>
        <p:nvCxnSpPr>
          <p:cNvPr id="81" name="Straight Arrow Connector 7"/>
          <p:cNvCxnSpPr/>
          <p:nvPr/>
        </p:nvCxnSpPr>
        <p:spPr>
          <a:xfrm>
            <a:off x="7086600" y="4037012"/>
            <a:ext cx="609600" cy="1588"/>
          </a:xfrm>
          <a:prstGeom prst="bentConnector3">
            <a:avLst>
              <a:gd name="adj1" fmla="val 50000"/>
            </a:avLst>
          </a:prstGeom>
          <a:noFill/>
          <a:ln w="25560">
            <a:solidFill>
              <a:srgbClr val="000000"/>
            </a:solidFill>
            <a:prstDash val="solid"/>
            <a:headEnd type="arrow"/>
            <a:tailEnd type="arrow"/>
          </a:ln>
        </p:spPr>
      </p:cxnSp>
      <p:sp>
        <p:nvSpPr>
          <p:cNvPr id="82" name="Rectangle 3"/>
          <p:cNvSpPr/>
          <p:nvPr/>
        </p:nvSpPr>
        <p:spPr>
          <a:xfrm>
            <a:off x="7696200" y="3200400"/>
            <a:ext cx="1142640" cy="1905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endParaRPr lang="en-GB" dirty="0"/>
          </a:p>
        </p:txBody>
      </p:sp>
      <p:sp>
        <p:nvSpPr>
          <p:cNvPr id="84" name="TextBox 83"/>
          <p:cNvSpPr txBox="1"/>
          <p:nvPr/>
        </p:nvSpPr>
        <p:spPr>
          <a:xfrm>
            <a:off x="7772400" y="3533775"/>
            <a:ext cx="99060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100" b="1" dirty="0" smtClean="0">
                <a:solidFill>
                  <a:schemeClr val="tx1"/>
                </a:solidFill>
              </a:rPr>
              <a:t>SUBSCRIBER</a:t>
            </a:r>
            <a:endParaRPr lang="en-US" sz="1200" b="1" dirty="0">
              <a:solidFill>
                <a:schemeClr val="tx1"/>
              </a:solidFill>
            </a:endParaRPr>
          </a:p>
        </p:txBody>
      </p:sp>
      <p:sp>
        <p:nvSpPr>
          <p:cNvPr id="88" name="TextBox 87"/>
          <p:cNvSpPr txBox="1"/>
          <p:nvPr/>
        </p:nvSpPr>
        <p:spPr>
          <a:xfrm>
            <a:off x="7772400" y="3886200"/>
            <a:ext cx="99060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100" b="1" dirty="0" smtClean="0">
                <a:solidFill>
                  <a:schemeClr val="tx1"/>
                </a:solidFill>
              </a:rPr>
              <a:t>SUBSCRIBER</a:t>
            </a:r>
            <a:endParaRPr lang="en-US" sz="1200" b="1" dirty="0">
              <a:solidFill>
                <a:schemeClr val="tx1"/>
              </a:solidFill>
            </a:endParaRPr>
          </a:p>
        </p:txBody>
      </p:sp>
      <p:sp>
        <p:nvSpPr>
          <p:cNvPr id="89" name="TextBox 88"/>
          <p:cNvSpPr txBox="1"/>
          <p:nvPr/>
        </p:nvSpPr>
        <p:spPr>
          <a:xfrm>
            <a:off x="7772400" y="4310390"/>
            <a:ext cx="99060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100" b="1" dirty="0" smtClean="0">
                <a:solidFill>
                  <a:schemeClr val="tx1"/>
                </a:solidFill>
              </a:rPr>
              <a:t>SUBSCRIBER</a:t>
            </a:r>
            <a:endParaRPr lang="en-US" sz="1200" b="1" dirty="0">
              <a:solidFill>
                <a:schemeClr val="tx1"/>
              </a:solidFill>
            </a:endParaRPr>
          </a:p>
        </p:txBody>
      </p:sp>
      <p:sp>
        <p:nvSpPr>
          <p:cNvPr id="90" name="TextBox 89"/>
          <p:cNvSpPr txBox="1"/>
          <p:nvPr/>
        </p:nvSpPr>
        <p:spPr>
          <a:xfrm>
            <a:off x="7772400" y="4691390"/>
            <a:ext cx="99060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100" b="1" dirty="0" smtClean="0">
                <a:solidFill>
                  <a:schemeClr val="tx1"/>
                </a:solidFill>
              </a:rPr>
              <a:t>SUBSCRIBER</a:t>
            </a:r>
            <a:endParaRPr lang="en-US" sz="1200" b="1" dirty="0">
              <a:solidFill>
                <a:schemeClr val="tx1"/>
              </a:solidFill>
            </a:endParaRPr>
          </a:p>
        </p:txBody>
      </p:sp>
      <p:sp>
        <p:nvSpPr>
          <p:cNvPr id="92" name="TextBox 91"/>
          <p:cNvSpPr txBox="1"/>
          <p:nvPr/>
        </p:nvSpPr>
        <p:spPr>
          <a:xfrm>
            <a:off x="6096000" y="3212068"/>
            <a:ext cx="914400" cy="369332"/>
          </a:xfrm>
          <a:prstGeom prst="rect">
            <a:avLst/>
          </a:prstGeom>
          <a:noFill/>
        </p:spPr>
        <p:txBody>
          <a:bodyPr wrap="square" rtlCol="0">
            <a:spAutoFit/>
          </a:bodyPr>
          <a:lstStyle/>
          <a:p>
            <a:r>
              <a:rPr lang="en-US" dirty="0" smtClean="0"/>
              <a:t>  </a:t>
            </a:r>
            <a:r>
              <a:rPr lang="en-US" b="1" dirty="0" smtClean="0"/>
              <a:t>DDS</a:t>
            </a:r>
            <a:endParaRPr lang="en-US" b="1" dirty="0"/>
          </a:p>
        </p:txBody>
      </p:sp>
      <p:sp>
        <p:nvSpPr>
          <p:cNvPr id="93" name="TextBox 92"/>
          <p:cNvSpPr txBox="1"/>
          <p:nvPr/>
        </p:nvSpPr>
        <p:spPr>
          <a:xfrm>
            <a:off x="7772400" y="3212068"/>
            <a:ext cx="914400" cy="369332"/>
          </a:xfrm>
          <a:prstGeom prst="rect">
            <a:avLst/>
          </a:prstGeom>
          <a:noFill/>
        </p:spPr>
        <p:txBody>
          <a:bodyPr wrap="square" rtlCol="0">
            <a:spAutoFit/>
          </a:bodyPr>
          <a:lstStyle/>
          <a:p>
            <a:r>
              <a:rPr lang="en-US" b="1" dirty="0" smtClean="0"/>
              <a:t>  DDS</a:t>
            </a:r>
            <a:endParaRPr lang="en-US" b="1" dirty="0"/>
          </a:p>
        </p:txBody>
      </p:sp>
      <p:sp>
        <p:nvSpPr>
          <p:cNvPr id="95" name="TextBox 94"/>
          <p:cNvSpPr txBox="1"/>
          <p:nvPr/>
        </p:nvSpPr>
        <p:spPr>
          <a:xfrm>
            <a:off x="4800600" y="2209800"/>
            <a:ext cx="1905000" cy="261610"/>
          </a:xfrm>
          <a:prstGeom prst="rect">
            <a:avLst/>
          </a:prstGeom>
          <a:noFill/>
        </p:spPr>
        <p:txBody>
          <a:bodyPr wrap="square" rtlCol="0">
            <a:spAutoFit/>
          </a:bodyPr>
          <a:lstStyle/>
          <a:p>
            <a:r>
              <a:rPr lang="en-US" sz="1100" b="1" dirty="0" smtClean="0"/>
              <a:t>Serial  port  to Serial port </a:t>
            </a:r>
            <a:endParaRPr lang="en-US" b="1" dirty="0"/>
          </a:p>
        </p:txBody>
      </p:sp>
      <p:sp>
        <p:nvSpPr>
          <p:cNvPr id="98" name="TextBox 97"/>
          <p:cNvSpPr txBox="1"/>
          <p:nvPr/>
        </p:nvSpPr>
        <p:spPr>
          <a:xfrm>
            <a:off x="3200400" y="3167390"/>
            <a:ext cx="1905000" cy="261610"/>
          </a:xfrm>
          <a:prstGeom prst="rect">
            <a:avLst/>
          </a:prstGeom>
          <a:noFill/>
        </p:spPr>
        <p:txBody>
          <a:bodyPr wrap="square" rtlCol="0">
            <a:spAutoFit/>
          </a:bodyPr>
          <a:lstStyle/>
          <a:p>
            <a:r>
              <a:rPr lang="en-US" sz="1100" b="1" dirty="0" smtClean="0"/>
              <a:t>Serial  port  To USB</a:t>
            </a:r>
            <a:endParaRPr lang="en-US" b="1" dirty="0"/>
          </a:p>
        </p:txBody>
      </p:sp>
      <p:sp>
        <p:nvSpPr>
          <p:cNvPr id="99" name="TextBox 98"/>
          <p:cNvSpPr txBox="1"/>
          <p:nvPr/>
        </p:nvSpPr>
        <p:spPr>
          <a:xfrm>
            <a:off x="2743200" y="3971836"/>
            <a:ext cx="990600" cy="600164"/>
          </a:xfrm>
          <a:prstGeom prst="rect">
            <a:avLst/>
          </a:prstGeom>
          <a:noFill/>
        </p:spPr>
        <p:txBody>
          <a:bodyPr wrap="square" rtlCol="0">
            <a:spAutoFit/>
          </a:bodyPr>
          <a:lstStyle/>
          <a:p>
            <a:r>
              <a:rPr lang="en-US" sz="1100" b="1" dirty="0" smtClean="0"/>
              <a:t>Serial  port  to ethernet [TCP/UDP]</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device to Gateway (direct)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Serial Port to Serial Port Communication:</a:t>
            </a:r>
          </a:p>
          <a:p>
            <a:pPr lvl="1"/>
            <a:r>
              <a:rPr lang="en-US" dirty="0" smtClean="0"/>
              <a:t>Requirements are RS-232 cable and the library file</a:t>
            </a:r>
          </a:p>
          <a:p>
            <a:pPr lvl="2"/>
            <a:r>
              <a:rPr lang="en-US" dirty="0" smtClean="0"/>
              <a:t>The library files should be included in the source code to manage communications between two serial ports.</a:t>
            </a:r>
          </a:p>
          <a:p>
            <a:pPr lvl="2">
              <a:buNone/>
            </a:pPr>
            <a:r>
              <a:rPr lang="en-US" dirty="0" smtClean="0"/>
              <a:t>		</a:t>
            </a:r>
          </a:p>
          <a:p>
            <a:pPr lvl="2">
              <a:buNone/>
            </a:pPr>
            <a:endParaRPr lang="en-US" dirty="0" smtClean="0"/>
          </a:p>
          <a:p>
            <a:pPr lvl="2">
              <a:buNone/>
            </a:pPr>
            <a:endParaRPr lang="en-US" dirty="0" smtClean="0"/>
          </a:p>
          <a:p>
            <a:pPr lvl="2"/>
            <a:r>
              <a:rPr lang="en-US" dirty="0" smtClean="0"/>
              <a:t>Some of the libraries available for serial to serial communication 	</a:t>
            </a:r>
          </a:p>
          <a:p>
            <a:pPr lvl="4"/>
            <a:r>
              <a:rPr lang="en-US" dirty="0" err="1" smtClean="0"/>
              <a:t>Termios</a:t>
            </a:r>
            <a:r>
              <a:rPr lang="en-US" dirty="0" smtClean="0"/>
              <a:t> - C library </a:t>
            </a:r>
          </a:p>
          <a:p>
            <a:pPr lvl="4"/>
            <a:r>
              <a:rPr lang="en-US" dirty="0" err="1" smtClean="0"/>
              <a:t>Libserial</a:t>
            </a:r>
            <a:r>
              <a:rPr lang="en-US" dirty="0" smtClean="0"/>
              <a:t> - C++ library</a:t>
            </a:r>
          </a:p>
          <a:p>
            <a:pPr lvl="4"/>
            <a:r>
              <a:rPr lang="en-US" dirty="0" err="1" smtClean="0"/>
              <a:t>Boost.ASIO</a:t>
            </a:r>
            <a:r>
              <a:rPr lang="en-US" dirty="0" smtClean="0"/>
              <a:t>-++ Boost Library </a:t>
            </a:r>
          </a:p>
          <a:p>
            <a:pPr lvl="3"/>
            <a:endParaRPr lang="en-US" dirty="0" smtClean="0"/>
          </a:p>
          <a:p>
            <a:pPr lvl="3">
              <a:buNone/>
            </a:pPr>
            <a:endParaRPr lang="en-US" dirty="0" smtClean="0"/>
          </a:p>
        </p:txBody>
      </p:sp>
      <p:sp>
        <p:nvSpPr>
          <p:cNvPr id="11" name="Rectangle 3"/>
          <p:cNvSpPr/>
          <p:nvPr/>
        </p:nvSpPr>
        <p:spPr>
          <a:xfrm>
            <a:off x="1828800" y="3200400"/>
            <a:ext cx="1142640" cy="990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0">
            <a:schemeClr val="accent3"/>
          </a:lnRef>
          <a:fillRef idx="3">
            <a:schemeClr val="accent3"/>
          </a:fillRef>
          <a:effectRef idx="3">
            <a:schemeClr val="accent3"/>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r>
              <a:rPr lang="en-GB" sz="1800" b="0" i="0" u="none" strike="noStrike" kern="1200" spc="0" dirty="0" smtClean="0">
                <a:ln>
                  <a:noFill/>
                </a:ln>
                <a:solidFill>
                  <a:srgbClr val="000000"/>
                </a:solidFill>
                <a:latin typeface="Calibri" pitchFamily="18"/>
                <a:ea typeface="WenQuanYi Zen Hei" pitchFamily="2"/>
                <a:cs typeface="Lohit Devanagari" pitchFamily="2"/>
              </a:rPr>
              <a:t>MEDICAL</a:t>
            </a:r>
          </a:p>
          <a:p>
            <a:pPr marL="0" marR="0" lvl="0" indent="0" algn="ctr" rtl="0" hangingPunct="1">
              <a:lnSpc>
                <a:spcPct val="100000"/>
              </a:lnSpc>
              <a:spcBef>
                <a:spcPts val="0"/>
              </a:spcBef>
              <a:spcAft>
                <a:spcPts val="0"/>
              </a:spcAft>
              <a:buNone/>
              <a:tabLst/>
              <a:defRPr sz="1800"/>
            </a:pPr>
            <a:r>
              <a:rPr lang="en-GB" sz="1800" b="0" i="0" u="none" strike="noStrike" kern="1200" spc="0" dirty="0" smtClean="0">
                <a:ln>
                  <a:noFill/>
                </a:ln>
                <a:solidFill>
                  <a:srgbClr val="000000"/>
                </a:solidFill>
                <a:latin typeface="Calibri" pitchFamily="18"/>
                <a:ea typeface="WenQuanYi Zen Hei" pitchFamily="2"/>
                <a:cs typeface="Lohit Devanagari" pitchFamily="2"/>
              </a:rPr>
              <a:t>DEVICE</a:t>
            </a:r>
            <a:endParaRPr lang="en-GB" sz="1800" b="0" i="0" u="none" strike="noStrike" kern="1200" spc="0" dirty="0">
              <a:ln>
                <a:noFill/>
              </a:ln>
              <a:solidFill>
                <a:srgbClr val="000000"/>
              </a:solidFill>
              <a:latin typeface="Calibri" pitchFamily="18"/>
              <a:ea typeface="WenQuanYi Zen Hei" pitchFamily="2"/>
              <a:cs typeface="Lohit Devanagari" pitchFamily="2"/>
            </a:endParaRPr>
          </a:p>
        </p:txBody>
      </p:sp>
      <p:cxnSp>
        <p:nvCxnSpPr>
          <p:cNvPr id="12" name="Straight Arrow Connector 7"/>
          <p:cNvCxnSpPr/>
          <p:nvPr/>
        </p:nvCxnSpPr>
        <p:spPr>
          <a:xfrm>
            <a:off x="2971800" y="3732360"/>
            <a:ext cx="2228760" cy="1440"/>
          </a:xfrm>
          <a:prstGeom prst="bentConnector3">
            <a:avLst>
              <a:gd name="adj1" fmla="val 50427"/>
            </a:avLst>
          </a:prstGeom>
          <a:noFill/>
          <a:ln w="25560">
            <a:solidFill>
              <a:srgbClr val="000000"/>
            </a:solidFill>
            <a:prstDash val="solid"/>
            <a:headEnd type="arrow"/>
            <a:tailEnd type="arrow"/>
          </a:ln>
        </p:spPr>
      </p:cxnSp>
      <p:sp>
        <p:nvSpPr>
          <p:cNvPr id="14" name="Rectangle 5"/>
          <p:cNvSpPr/>
          <p:nvPr/>
        </p:nvSpPr>
        <p:spPr>
          <a:xfrm>
            <a:off x="5181600" y="3200400"/>
            <a:ext cx="1247400" cy="990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0">
            <a:schemeClr val="accent2"/>
          </a:lnRef>
          <a:fillRef idx="3">
            <a:schemeClr val="accent2"/>
          </a:fillRef>
          <a:effectRef idx="3">
            <a:schemeClr val="accent2"/>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r>
              <a:rPr lang="en-GB" sz="1800" b="0" i="0" u="none" strike="noStrike" kern="1200" spc="0">
                <a:ln>
                  <a:noFill/>
                </a:ln>
                <a:solidFill>
                  <a:srgbClr val="000000"/>
                </a:solidFill>
                <a:latin typeface="Calibri" pitchFamily="18"/>
                <a:ea typeface="WenQuanYi Zen Hei" pitchFamily="2"/>
                <a:cs typeface="Lohit Devanagari" pitchFamily="2"/>
              </a:rPr>
              <a:t>PUBLISHER</a:t>
            </a:r>
          </a:p>
        </p:txBody>
      </p:sp>
      <p:sp>
        <p:nvSpPr>
          <p:cNvPr id="15" name="TextBox 9"/>
          <p:cNvSpPr/>
          <p:nvPr/>
        </p:nvSpPr>
        <p:spPr>
          <a:xfrm>
            <a:off x="3409920" y="3750601"/>
            <a:ext cx="1371240" cy="5165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rtl="0" hangingPunct="1">
              <a:lnSpc>
                <a:spcPct val="100000"/>
              </a:lnSpc>
              <a:spcBef>
                <a:spcPts val="0"/>
              </a:spcBef>
              <a:spcAft>
                <a:spcPts val="0"/>
              </a:spcAft>
              <a:buNone/>
              <a:tabLst/>
              <a:defRPr sz="1800"/>
            </a:pPr>
            <a:r>
              <a:rPr lang="en-GB" sz="1400" b="0" i="0" u="none" strike="noStrike" kern="1200" spc="0" dirty="0">
                <a:ln>
                  <a:noFill/>
                </a:ln>
                <a:solidFill>
                  <a:srgbClr val="000000"/>
                </a:solidFill>
                <a:latin typeface="Calibri" pitchFamily="18"/>
                <a:ea typeface="WenQuanYi Zen Hei" pitchFamily="2"/>
                <a:cs typeface="Lohit Devanagari" pitchFamily="2"/>
              </a:rPr>
              <a:t>RS232 CABLE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tspective Communications, LLC">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3108</TotalTime>
  <Words>558</Words>
  <Application>Microsoft Office PowerPoint</Application>
  <PresentationFormat>On-screen Show (4:3)</PresentationFormat>
  <Paragraphs>176</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Netspective Communications, LLC</vt:lpstr>
      <vt:lpstr>Fluent Gateway Prototype With RS232</vt:lpstr>
      <vt:lpstr>In US hospital practice today </vt:lpstr>
      <vt:lpstr>Multiple Device RS-232 to IP options</vt:lpstr>
      <vt:lpstr>Publish/Subscribe – low coupling compatible solution</vt:lpstr>
      <vt:lpstr>Requirements in Serial Port</vt:lpstr>
      <vt:lpstr>Potential Data Flow</vt:lpstr>
      <vt:lpstr>Installation and Administration</vt:lpstr>
      <vt:lpstr>Architecture Fluent Gateway with RS232</vt:lpstr>
      <vt:lpstr>Legacy device to Gateway (direct)</vt:lpstr>
      <vt:lpstr>Legacy device to Gateway (direct)</vt:lpstr>
      <vt:lpstr>Legacy device to Gateway (direct)</vt:lpstr>
      <vt:lpstr>Legacy device data format to DDS</vt:lpstr>
      <vt:lpstr>Legacy device data format to DDS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squid</dc:creator>
  <cp:lastModifiedBy>net</cp:lastModifiedBy>
  <cp:revision>509</cp:revision>
  <dcterms:created xsi:type="dcterms:W3CDTF">2011-10-14T04:41:51Z</dcterms:created>
  <dcterms:modified xsi:type="dcterms:W3CDTF">2012-01-21T10:12:24Z</dcterms:modified>
</cp:coreProperties>
</file>