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999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78"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CF00A-964B-428B-92CD-BC1671700981}" type="datetimeFigureOut">
              <a:rPr lang="en-US" smtClean="0"/>
              <a:pPr/>
              <a:t>1/3/2012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3AD515-ECB1-434C-A789-151FC86B37F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A3AD515-ECB1-434C-A789-151FC86B37F2}"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rgbClr val="FFC000"/>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Box 6"/>
          <p:cNvSpPr txBox="1"/>
          <p:nvPr/>
        </p:nvSpPr>
        <p:spPr>
          <a:xfrm>
            <a:off x="7924800" y="6356342"/>
            <a:ext cx="838200" cy="276999"/>
          </a:xfrm>
          <a:prstGeom prst="rect">
            <a:avLst/>
          </a:prstGeom>
          <a:noFill/>
        </p:spPr>
        <p:txBody>
          <a:bodyPr wrap="square" rtlCol="0">
            <a:spAutoFit/>
          </a:bodyPr>
          <a:lstStyle/>
          <a:p>
            <a:pPr algn="r"/>
            <a:fld id="{1D4E9DBC-EB27-402F-BBD8-B4334C4FF55D}" type="slidenum">
              <a:rPr lang="en-US" sz="1200" smtClean="0">
                <a:solidFill>
                  <a:schemeClr val="bg1">
                    <a:lumMod val="65000"/>
                  </a:schemeClr>
                </a:solidFill>
              </a:rPr>
              <a:pPr algn="r"/>
              <a:t>‹#›</a:t>
            </a:fld>
            <a:endParaRPr lang="en-US" sz="1200" dirty="0">
              <a:solidFill>
                <a:schemeClr val="bg1">
                  <a:lumMod val="65000"/>
                </a:schemeClr>
              </a:solidFill>
            </a:endParaRPr>
          </a:p>
        </p:txBody>
      </p:sp>
      <p:sp>
        <p:nvSpPr>
          <p:cNvPr id="5" name="TextBox 4"/>
          <p:cNvSpPr txBox="1"/>
          <p:nvPr/>
        </p:nvSpPr>
        <p:spPr>
          <a:xfrm>
            <a:off x="2045208" y="6370689"/>
            <a:ext cx="1612392" cy="261610"/>
          </a:xfrm>
          <a:prstGeom prst="rect">
            <a:avLst/>
          </a:prstGeom>
          <a:noFill/>
        </p:spPr>
        <p:txBody>
          <a:bodyPr wrap="square" rtlCol="0">
            <a:spAutoFit/>
          </a:bodyPr>
          <a:lstStyle/>
          <a:p>
            <a:pPr algn="ctr"/>
            <a:r>
              <a:rPr lang="en-US" sz="1100" dirty="0" smtClean="0">
                <a:solidFill>
                  <a:schemeClr val="bg1">
                    <a:lumMod val="75000"/>
                  </a:schemeClr>
                </a:solidFill>
              </a:rPr>
              <a:t>www.netspective.com</a:t>
            </a:r>
            <a:endParaRPr lang="en-US" sz="1100" dirty="0">
              <a:solidFill>
                <a:schemeClr val="bg1">
                  <a:lumMod val="75000"/>
                </a:schemeClr>
              </a:solidFill>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rgbClr val="FFC000"/>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Box 4"/>
          <p:cNvSpPr txBox="1"/>
          <p:nvPr/>
        </p:nvSpPr>
        <p:spPr>
          <a:xfrm>
            <a:off x="7924800" y="6356342"/>
            <a:ext cx="838200" cy="276999"/>
          </a:xfrm>
          <a:prstGeom prst="rect">
            <a:avLst/>
          </a:prstGeom>
          <a:noFill/>
        </p:spPr>
        <p:txBody>
          <a:bodyPr wrap="square" rtlCol="0">
            <a:spAutoFit/>
          </a:bodyPr>
          <a:lstStyle/>
          <a:p>
            <a:pPr algn="r"/>
            <a:fld id="{1D4E9DBC-EB27-402F-BBD8-B4334C4FF55D}" type="slidenum">
              <a:rPr lang="en-US" sz="1200" smtClean="0">
                <a:solidFill>
                  <a:schemeClr val="bg1">
                    <a:lumMod val="65000"/>
                  </a:schemeClr>
                </a:solidFill>
              </a:rPr>
              <a:pPr algn="r"/>
              <a:t>‹#›</a:t>
            </a:fld>
            <a:endParaRPr lang="en-US" sz="1200" dirty="0">
              <a:solidFill>
                <a:schemeClr val="bg1">
                  <a:lumMod val="65000"/>
                </a:schemeClr>
              </a:solidFill>
            </a:endParaRPr>
          </a:p>
        </p:txBody>
      </p:sp>
      <p:sp>
        <p:nvSpPr>
          <p:cNvPr id="6" name="TextBox 5"/>
          <p:cNvSpPr txBox="1"/>
          <p:nvPr/>
        </p:nvSpPr>
        <p:spPr>
          <a:xfrm>
            <a:off x="2045208" y="6370689"/>
            <a:ext cx="1612392" cy="261610"/>
          </a:xfrm>
          <a:prstGeom prst="rect">
            <a:avLst/>
          </a:prstGeom>
          <a:noFill/>
        </p:spPr>
        <p:txBody>
          <a:bodyPr wrap="square" rtlCol="0">
            <a:spAutoFit/>
          </a:bodyPr>
          <a:lstStyle/>
          <a:p>
            <a:pPr algn="ctr"/>
            <a:r>
              <a:rPr lang="en-US" sz="1100" dirty="0" smtClean="0">
                <a:solidFill>
                  <a:schemeClr val="bg1">
                    <a:lumMod val="75000"/>
                  </a:schemeClr>
                </a:solidFill>
              </a:rPr>
              <a:t>www.netspective.com</a:t>
            </a:r>
            <a:endParaRPr lang="en-US" sz="1100" dirty="0">
              <a:solidFill>
                <a:schemeClr val="bg1">
                  <a:lumMod val="75000"/>
                </a:schemeClr>
              </a:solidFill>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Box 6"/>
          <p:cNvSpPr txBox="1"/>
          <p:nvPr/>
        </p:nvSpPr>
        <p:spPr>
          <a:xfrm>
            <a:off x="7924800" y="6356342"/>
            <a:ext cx="838200" cy="276999"/>
          </a:xfrm>
          <a:prstGeom prst="rect">
            <a:avLst/>
          </a:prstGeom>
          <a:noFill/>
        </p:spPr>
        <p:txBody>
          <a:bodyPr wrap="square" rtlCol="0">
            <a:spAutoFit/>
          </a:bodyPr>
          <a:lstStyle/>
          <a:p>
            <a:pPr algn="r"/>
            <a:fld id="{1D4E9DBC-EB27-402F-BBD8-B4334C4FF55D}" type="slidenum">
              <a:rPr lang="en-US" sz="1200" smtClean="0">
                <a:solidFill>
                  <a:schemeClr val="bg1">
                    <a:lumMod val="65000"/>
                  </a:schemeClr>
                </a:solidFill>
              </a:rPr>
              <a:pPr algn="r"/>
              <a:t>‹#›</a:t>
            </a:fld>
            <a:endParaRPr lang="en-US" sz="1200" dirty="0">
              <a:solidFill>
                <a:schemeClr val="bg1">
                  <a:lumMod val="65000"/>
                </a:schemeClr>
              </a:solidFill>
            </a:endParaRPr>
          </a:p>
        </p:txBody>
      </p:sp>
      <p:sp>
        <p:nvSpPr>
          <p:cNvPr id="8" name="TextBox 7"/>
          <p:cNvSpPr txBox="1"/>
          <p:nvPr/>
        </p:nvSpPr>
        <p:spPr>
          <a:xfrm>
            <a:off x="2045208" y="6370689"/>
            <a:ext cx="1612392" cy="261610"/>
          </a:xfrm>
          <a:prstGeom prst="rect">
            <a:avLst/>
          </a:prstGeom>
          <a:noFill/>
        </p:spPr>
        <p:txBody>
          <a:bodyPr wrap="square" rtlCol="0">
            <a:spAutoFit/>
          </a:bodyPr>
          <a:lstStyle/>
          <a:p>
            <a:pPr algn="ctr"/>
            <a:r>
              <a:rPr lang="en-US" sz="1100" dirty="0" smtClean="0">
                <a:solidFill>
                  <a:schemeClr val="bg1">
                    <a:lumMod val="75000"/>
                  </a:schemeClr>
                </a:solidFill>
              </a:rPr>
              <a:t>www.netspective.com</a:t>
            </a:r>
            <a:endParaRPr lang="en-US" sz="1100" dirty="0">
              <a:solidFill>
                <a:schemeClr val="bg1">
                  <a:lumMod val="75000"/>
                </a:schemeClr>
              </a:solidFill>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p:nvSpPr>
        <p:spPr>
          <a:xfrm>
            <a:off x="7924800" y="6356342"/>
            <a:ext cx="838200" cy="276999"/>
          </a:xfrm>
          <a:prstGeom prst="rect">
            <a:avLst/>
          </a:prstGeom>
          <a:noFill/>
        </p:spPr>
        <p:txBody>
          <a:bodyPr wrap="square" rtlCol="0">
            <a:spAutoFit/>
          </a:bodyPr>
          <a:lstStyle/>
          <a:p>
            <a:pPr algn="r"/>
            <a:fld id="{1D4E9DBC-EB27-402F-BBD8-B4334C4FF55D}" type="slidenum">
              <a:rPr lang="en-US" sz="1200" smtClean="0">
                <a:solidFill>
                  <a:schemeClr val="bg1">
                    <a:lumMod val="65000"/>
                  </a:schemeClr>
                </a:solidFill>
              </a:rPr>
              <a:pPr algn="r"/>
              <a:t>‹#›</a:t>
            </a:fld>
            <a:endParaRPr lang="en-US" sz="1200" dirty="0">
              <a:solidFill>
                <a:schemeClr val="bg1">
                  <a:lumMod val="65000"/>
                </a:schemeClr>
              </a:solidFill>
            </a:endParaRPr>
          </a:p>
        </p:txBody>
      </p:sp>
      <p:sp>
        <p:nvSpPr>
          <p:cNvPr id="4" name="TextBox 3"/>
          <p:cNvSpPr txBox="1"/>
          <p:nvPr/>
        </p:nvSpPr>
        <p:spPr>
          <a:xfrm>
            <a:off x="2045208" y="6370689"/>
            <a:ext cx="1612392" cy="261610"/>
          </a:xfrm>
          <a:prstGeom prst="rect">
            <a:avLst/>
          </a:prstGeom>
          <a:noFill/>
        </p:spPr>
        <p:txBody>
          <a:bodyPr wrap="square" rtlCol="0">
            <a:spAutoFit/>
          </a:bodyPr>
          <a:lstStyle/>
          <a:p>
            <a:pPr algn="ctr"/>
            <a:r>
              <a:rPr lang="en-US" sz="1100" dirty="0" smtClean="0">
                <a:solidFill>
                  <a:schemeClr val="bg1">
                    <a:lumMod val="75000"/>
                  </a:schemeClr>
                </a:solidFill>
              </a:rPr>
              <a:t>www.netspective.com</a:t>
            </a:r>
            <a:endParaRPr lang="en-US" sz="1100" dirty="0">
              <a:solidFill>
                <a:schemeClr val="bg1">
                  <a:lumMod val="75000"/>
                </a:schemeClr>
              </a:solidFill>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p:nvPr/>
        </p:nvSpPr>
        <p:spPr>
          <a:xfrm>
            <a:off x="7924800" y="6356342"/>
            <a:ext cx="838200" cy="276999"/>
          </a:xfrm>
          <a:prstGeom prst="rect">
            <a:avLst/>
          </a:prstGeom>
          <a:noFill/>
        </p:spPr>
        <p:txBody>
          <a:bodyPr wrap="square" rtlCol="0">
            <a:spAutoFit/>
          </a:bodyPr>
          <a:lstStyle/>
          <a:p>
            <a:pPr algn="r"/>
            <a:fld id="{1D4E9DBC-EB27-402F-BBD8-B4334C4FF55D}" type="slidenum">
              <a:rPr lang="en-US" sz="1200" smtClean="0">
                <a:solidFill>
                  <a:schemeClr val="bg1">
                    <a:lumMod val="65000"/>
                  </a:schemeClr>
                </a:solidFill>
              </a:rPr>
              <a:pPr algn="r"/>
              <a:t>‹#›</a:t>
            </a:fld>
            <a:endParaRPr lang="en-US" sz="1200" dirty="0">
              <a:solidFill>
                <a:schemeClr val="bg1">
                  <a:lumMod val="65000"/>
                </a:schemeClr>
              </a:solidFill>
            </a:endParaRPr>
          </a:p>
        </p:txBody>
      </p:sp>
      <p:sp>
        <p:nvSpPr>
          <p:cNvPr id="3" name="TextBox 2"/>
          <p:cNvSpPr txBox="1"/>
          <p:nvPr/>
        </p:nvSpPr>
        <p:spPr>
          <a:xfrm>
            <a:off x="2045208" y="6370689"/>
            <a:ext cx="1612392" cy="261610"/>
          </a:xfrm>
          <a:prstGeom prst="rect">
            <a:avLst/>
          </a:prstGeom>
          <a:noFill/>
        </p:spPr>
        <p:txBody>
          <a:bodyPr wrap="square" rtlCol="0">
            <a:spAutoFit/>
          </a:bodyPr>
          <a:lstStyle/>
          <a:p>
            <a:pPr algn="ctr"/>
            <a:r>
              <a:rPr lang="en-US" sz="1100" dirty="0" smtClean="0">
                <a:solidFill>
                  <a:schemeClr val="bg1">
                    <a:lumMod val="75000"/>
                  </a:schemeClr>
                </a:solidFill>
              </a:rPr>
              <a:t>www.netspective.com</a:t>
            </a:r>
            <a:endParaRPr lang="en-US" sz="1100" dirty="0">
              <a:solidFill>
                <a:schemeClr val="bg1">
                  <a:lumMod val="75000"/>
                </a:schemeClr>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Lst>
  <p:txStyles>
    <p:titleStyle>
      <a:lvl1pPr algn="l" defTabSz="914400" rtl="0" eaLnBrk="1" latinLnBrk="0" hangingPunct="1">
        <a:spcBef>
          <a:spcPct val="0"/>
        </a:spcBef>
        <a:buNone/>
        <a:defRPr sz="4400" kern="1200">
          <a:solidFill>
            <a:srgbClr val="FFC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aaxeon.com/Products/Serial%20to%20Ethernet.html" TargetMode="External"/><Relationship Id="rId2" Type="http://schemas.openxmlformats.org/officeDocument/2006/relationships/hyperlink" Target="http://www.perle.com/products/Serial-to-thernet.s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digi.com/products/usb/anywhereusb"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www.fugawi.com/web/products/hardware_usb_cable.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ctrTitle"/>
          </p:nvPr>
        </p:nvSpPr>
        <p:spPr/>
        <p:txBody>
          <a:bodyPr/>
          <a:lstStyle/>
          <a:p>
            <a:r>
              <a:rPr lang="en-US" dirty="0" smtClean="0"/>
              <a:t>Covidien Gateway </a:t>
            </a:r>
            <a:r>
              <a:rPr lang="en-US" dirty="0" smtClean="0"/>
              <a:t>Prototype With RS232</a:t>
            </a:r>
            <a:endParaRPr lang="en-US" dirty="0" smtClean="0"/>
          </a:p>
        </p:txBody>
      </p:sp>
      <p:sp>
        <p:nvSpPr>
          <p:cNvPr id="5" name="Subtitle 4"/>
          <p:cNvSpPr>
            <a:spLocks noGrp="1"/>
          </p:cNvSpPr>
          <p:nvPr>
            <p:ph type="subTitle" idx="1"/>
          </p:nvPr>
        </p:nvSpPr>
        <p:spPr/>
        <p:txBody>
          <a:bodyPr/>
          <a:lstStyle/>
          <a:p>
            <a:r>
              <a:rPr lang="en-US" dirty="0" smtClean="0"/>
              <a:t>January 3, 2012</a:t>
            </a:r>
          </a:p>
          <a:p>
            <a:r>
              <a:rPr lang="en-US" dirty="0" smtClean="0"/>
              <a:t>By Shahid N. Shah</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Architecture </a:t>
            </a:r>
            <a:r>
              <a:rPr lang="en-US" sz="4000" dirty="0" err="1" smtClean="0"/>
              <a:t>Covidien</a:t>
            </a:r>
            <a:r>
              <a:rPr lang="en-US" sz="4000" dirty="0" smtClean="0"/>
              <a:t> Gateway with RS232</a:t>
            </a:r>
            <a:endParaRPr lang="en-US" dirty="0"/>
          </a:p>
        </p:txBody>
      </p:sp>
      <p:sp>
        <p:nvSpPr>
          <p:cNvPr id="4" name="Rectangle 3"/>
          <p:cNvSpPr txBox="1">
            <a:spLocks/>
          </p:cNvSpPr>
          <p:nvPr/>
        </p:nvSpPr>
        <p:spPr>
          <a:xfrm>
            <a:off x="1066800" y="2362200"/>
            <a:ext cx="1524000" cy="990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p:spPr>
        <p:style>
          <a:lnRef idx="0">
            <a:schemeClr val="accent3"/>
          </a:lnRef>
          <a:fillRef idx="3">
            <a:schemeClr val="accent3"/>
          </a:fillRef>
          <a:effectRef idx="3">
            <a:schemeClr val="accent3"/>
          </a:effectRef>
          <a:fontRef idx="minor">
            <a:schemeClr val="lt1"/>
          </a:fontRef>
        </p:style>
        <p:txBody>
          <a:bodyPr vert="horz" wrap="square" lIns="90000" tIns="45000" rIns="90000" bIns="45000" rtlCol="0" anchor="ctr" compatLnSpc="0">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defTabSz="914400" rtl="0" eaLnBrk="1" fontAlgn="auto" latinLnBrk="0" hangingPunct="1">
              <a:lnSpc>
                <a:spcPct val="100000"/>
              </a:lnSpc>
              <a:spcBef>
                <a:spcPts val="0"/>
              </a:spcBef>
              <a:spcAft>
                <a:spcPts val="0"/>
              </a:spcAft>
              <a:buClrTx/>
              <a:buSzPct val="45000"/>
              <a:buFont typeface="StarSymbol"/>
              <a:buNone/>
              <a:tabLst/>
              <a:defRPr sz="1800"/>
            </a:pPr>
            <a:r>
              <a:rPr kumimoji="0" lang="en-GB" sz="1800" b="0" i="0" u="none" strike="noStrike" kern="1200" cap="none" spc="0" normalizeH="0" baseline="0" noProof="0" dirty="0" smtClean="0">
                <a:ln>
                  <a:noFill/>
                </a:ln>
                <a:solidFill>
                  <a:srgbClr val="000000"/>
                </a:solidFill>
                <a:effectLst/>
                <a:uLnTx/>
                <a:uFillTx/>
                <a:latin typeface="Calibri" pitchFamily="18"/>
                <a:ea typeface="WenQuanYi Zen Hei" pitchFamily="2"/>
                <a:cs typeface="Lohit Devanagari" pitchFamily="2"/>
              </a:rPr>
              <a:t>MEDICAL</a:t>
            </a:r>
          </a:p>
          <a:p>
            <a:pPr marL="0" marR="0" lvl="0" indent="0" algn="ctr" defTabSz="914400" rtl="0" eaLnBrk="1" fontAlgn="auto" latinLnBrk="0" hangingPunct="1">
              <a:lnSpc>
                <a:spcPct val="100000"/>
              </a:lnSpc>
              <a:spcBef>
                <a:spcPts val="0"/>
              </a:spcBef>
              <a:spcAft>
                <a:spcPts val="0"/>
              </a:spcAft>
              <a:buClrTx/>
              <a:buSzPct val="45000"/>
              <a:buFont typeface="StarSymbol"/>
              <a:buNone/>
              <a:tabLst/>
              <a:defRPr sz="1800"/>
            </a:pPr>
            <a:r>
              <a:rPr kumimoji="0" lang="en-GB" sz="1800" b="0" i="0" u="none" strike="noStrike" kern="1200" cap="none" spc="0" normalizeH="0" baseline="0" noProof="0" dirty="0" smtClean="0">
                <a:ln>
                  <a:noFill/>
                </a:ln>
                <a:solidFill>
                  <a:srgbClr val="000000"/>
                </a:solidFill>
                <a:effectLst/>
                <a:uLnTx/>
                <a:uFillTx/>
                <a:latin typeface="Calibri" pitchFamily="18"/>
                <a:ea typeface="WenQuanYi Zen Hei" pitchFamily="2"/>
                <a:cs typeface="Lohit Devanagari" pitchFamily="2"/>
              </a:rPr>
              <a:t>DEVICE</a:t>
            </a:r>
            <a:endParaRPr kumimoji="0" lang="en-GB" sz="1800" b="0" i="0" u="none" strike="noStrike" kern="1200" cap="none" spc="0" normalizeH="0" baseline="0" noProof="0" dirty="0">
              <a:ln>
                <a:noFill/>
              </a:ln>
              <a:solidFill>
                <a:srgbClr val="000000"/>
              </a:solidFill>
              <a:effectLst/>
              <a:uLnTx/>
              <a:uFillTx/>
              <a:latin typeface="Calibri" pitchFamily="18"/>
              <a:ea typeface="WenQuanYi Zen Hei" pitchFamily="2"/>
              <a:cs typeface="Lohit Devanagari" pitchFamily="2"/>
            </a:endParaRPr>
          </a:p>
        </p:txBody>
      </p:sp>
      <p:sp>
        <p:nvSpPr>
          <p:cNvPr id="5" name="Rectangle 3"/>
          <p:cNvSpPr txBox="1">
            <a:spLocks/>
          </p:cNvSpPr>
          <p:nvPr/>
        </p:nvSpPr>
        <p:spPr>
          <a:xfrm>
            <a:off x="1066800" y="3505200"/>
            <a:ext cx="1524000" cy="990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p:spPr>
        <p:style>
          <a:lnRef idx="0">
            <a:schemeClr val="accent3"/>
          </a:lnRef>
          <a:fillRef idx="3">
            <a:schemeClr val="accent3"/>
          </a:fillRef>
          <a:effectRef idx="3">
            <a:schemeClr val="accent3"/>
          </a:effectRef>
          <a:fontRef idx="minor">
            <a:schemeClr val="lt1"/>
          </a:fontRef>
        </p:style>
        <p:txBody>
          <a:bodyPr vert="horz" wrap="square" lIns="90000" tIns="45000" rIns="90000" bIns="45000" rtlCol="0" anchor="ctr" compatLnSpc="0">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defTabSz="914400" rtl="0" eaLnBrk="1" fontAlgn="auto" latinLnBrk="0" hangingPunct="1">
              <a:lnSpc>
                <a:spcPct val="100000"/>
              </a:lnSpc>
              <a:spcBef>
                <a:spcPts val="0"/>
              </a:spcBef>
              <a:spcAft>
                <a:spcPts val="0"/>
              </a:spcAft>
              <a:buClrTx/>
              <a:buSzPct val="45000"/>
              <a:buFont typeface="StarSymbol"/>
              <a:buNone/>
              <a:tabLst/>
              <a:defRPr sz="1800"/>
            </a:pPr>
            <a:r>
              <a:rPr kumimoji="0" lang="en-GB" sz="1800" b="0" i="0" u="none" strike="noStrike" kern="1200" cap="none" spc="0" normalizeH="0" baseline="0" noProof="0" dirty="0" smtClean="0">
                <a:ln>
                  <a:noFill/>
                </a:ln>
                <a:solidFill>
                  <a:srgbClr val="000000"/>
                </a:solidFill>
                <a:effectLst/>
                <a:uLnTx/>
                <a:uFillTx/>
                <a:latin typeface="Calibri" pitchFamily="18"/>
                <a:ea typeface="WenQuanYi Zen Hei" pitchFamily="2"/>
                <a:cs typeface="Lohit Devanagari" pitchFamily="2"/>
              </a:rPr>
              <a:t>MEDICAL</a:t>
            </a:r>
          </a:p>
          <a:p>
            <a:pPr marL="0" marR="0" lvl="0" indent="0" algn="ctr" defTabSz="914400" rtl="0" eaLnBrk="1" fontAlgn="auto" latinLnBrk="0" hangingPunct="1">
              <a:lnSpc>
                <a:spcPct val="100000"/>
              </a:lnSpc>
              <a:spcBef>
                <a:spcPts val="0"/>
              </a:spcBef>
              <a:spcAft>
                <a:spcPts val="0"/>
              </a:spcAft>
              <a:buClrTx/>
              <a:buSzPct val="45000"/>
              <a:buFont typeface="StarSymbol"/>
              <a:buNone/>
              <a:tabLst/>
              <a:defRPr sz="1800"/>
            </a:pPr>
            <a:r>
              <a:rPr kumimoji="0" lang="en-GB" sz="1800" b="0" i="0" u="none" strike="noStrike" kern="1200" cap="none" spc="0" normalizeH="0" baseline="0" noProof="0" dirty="0" smtClean="0">
                <a:ln>
                  <a:noFill/>
                </a:ln>
                <a:solidFill>
                  <a:srgbClr val="000000"/>
                </a:solidFill>
                <a:effectLst/>
                <a:uLnTx/>
                <a:uFillTx/>
                <a:latin typeface="Calibri" pitchFamily="18"/>
                <a:ea typeface="WenQuanYi Zen Hei" pitchFamily="2"/>
                <a:cs typeface="Lohit Devanagari" pitchFamily="2"/>
              </a:rPr>
              <a:t>DEVICE</a:t>
            </a:r>
            <a:endParaRPr kumimoji="0" lang="en-GB" sz="1800" b="0" i="0" u="none" strike="noStrike" kern="1200" cap="none" spc="0" normalizeH="0" baseline="0" noProof="0" dirty="0">
              <a:ln>
                <a:noFill/>
              </a:ln>
              <a:solidFill>
                <a:srgbClr val="000000"/>
              </a:solidFill>
              <a:effectLst/>
              <a:uLnTx/>
              <a:uFillTx/>
              <a:latin typeface="Calibri" pitchFamily="18"/>
              <a:ea typeface="WenQuanYi Zen Hei" pitchFamily="2"/>
              <a:cs typeface="Lohit Devanagari" pitchFamily="2"/>
            </a:endParaRPr>
          </a:p>
        </p:txBody>
      </p:sp>
      <p:sp>
        <p:nvSpPr>
          <p:cNvPr id="6" name="Rectangle 3"/>
          <p:cNvSpPr txBox="1">
            <a:spLocks/>
          </p:cNvSpPr>
          <p:nvPr/>
        </p:nvSpPr>
        <p:spPr>
          <a:xfrm>
            <a:off x="1066800" y="4648200"/>
            <a:ext cx="1524000" cy="990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p:spPr>
        <p:style>
          <a:lnRef idx="0">
            <a:schemeClr val="accent3"/>
          </a:lnRef>
          <a:fillRef idx="3">
            <a:schemeClr val="accent3"/>
          </a:fillRef>
          <a:effectRef idx="3">
            <a:schemeClr val="accent3"/>
          </a:effectRef>
          <a:fontRef idx="minor">
            <a:schemeClr val="lt1"/>
          </a:fontRef>
        </p:style>
        <p:txBody>
          <a:bodyPr vert="horz" wrap="square" lIns="90000" tIns="45000" rIns="90000" bIns="45000" rtlCol="0" anchor="ctr" compatLnSpc="0">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defTabSz="914400" rtl="0" eaLnBrk="1" fontAlgn="auto" latinLnBrk="0" hangingPunct="1">
              <a:lnSpc>
                <a:spcPct val="100000"/>
              </a:lnSpc>
              <a:spcBef>
                <a:spcPts val="0"/>
              </a:spcBef>
              <a:spcAft>
                <a:spcPts val="0"/>
              </a:spcAft>
              <a:buClrTx/>
              <a:buSzPct val="45000"/>
              <a:buFont typeface="StarSymbol"/>
              <a:buNone/>
              <a:tabLst/>
              <a:defRPr sz="1800"/>
            </a:pPr>
            <a:r>
              <a:rPr lang="en-GB" dirty="0" smtClean="0">
                <a:solidFill>
                  <a:srgbClr val="000000"/>
                </a:solidFill>
                <a:latin typeface="Calibri" pitchFamily="18"/>
                <a:ea typeface="WenQuanYi Zen Hei" pitchFamily="2"/>
                <a:cs typeface="Lohit Devanagari" pitchFamily="2"/>
              </a:rPr>
              <a:t>Data Generator</a:t>
            </a:r>
            <a:endParaRPr kumimoji="0" lang="en-GB" sz="1800" b="0" i="0" u="none" strike="noStrike" kern="1200" cap="none" spc="0" normalizeH="0" baseline="0" noProof="0" dirty="0" smtClean="0">
              <a:ln>
                <a:noFill/>
              </a:ln>
              <a:solidFill>
                <a:srgbClr val="000000"/>
              </a:solidFill>
              <a:effectLst/>
              <a:uLnTx/>
              <a:uFillTx/>
              <a:latin typeface="Calibri" pitchFamily="18"/>
              <a:ea typeface="WenQuanYi Zen Hei" pitchFamily="2"/>
              <a:cs typeface="Lohit Devanagari" pitchFamily="2"/>
            </a:endParaRPr>
          </a:p>
        </p:txBody>
      </p:sp>
      <p:sp>
        <p:nvSpPr>
          <p:cNvPr id="7" name="Rectangle 3"/>
          <p:cNvSpPr/>
          <p:nvPr/>
        </p:nvSpPr>
        <p:spPr>
          <a:xfrm>
            <a:off x="3810000" y="3429480"/>
            <a:ext cx="1142640" cy="106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C000"/>
          </a:solidFill>
          <a:ln/>
        </p:spPr>
        <p:style>
          <a:lnRef idx="0">
            <a:schemeClr val="accent2"/>
          </a:lnRef>
          <a:fillRef idx="3">
            <a:schemeClr val="accent2"/>
          </a:fillRef>
          <a:effectRef idx="3">
            <a:schemeClr val="accent2"/>
          </a:effectRef>
          <a:fontRef idx="minor">
            <a:schemeClr val="lt1"/>
          </a:fontRef>
        </p:style>
        <p:txBody>
          <a:bodyPr vert="horz" wrap="square" lIns="90000" tIns="45000" rIns="90000" bIns="450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1">
              <a:lnSpc>
                <a:spcPct val="100000"/>
              </a:lnSpc>
              <a:spcBef>
                <a:spcPts val="0"/>
              </a:spcBef>
              <a:spcAft>
                <a:spcPts val="0"/>
              </a:spcAft>
              <a:buNone/>
              <a:tabLst/>
              <a:defRPr sz="1800"/>
            </a:pPr>
            <a:r>
              <a:rPr lang="en-GB" dirty="0" smtClean="0">
                <a:solidFill>
                  <a:srgbClr val="000000"/>
                </a:solidFill>
                <a:latin typeface="Calibri" pitchFamily="18"/>
                <a:ea typeface="WenQuanYi Zen Hei" pitchFamily="2"/>
                <a:cs typeface="Lohit Devanagari" pitchFamily="2"/>
              </a:rPr>
              <a:t>EXTERNAL DEVICE</a:t>
            </a:r>
          </a:p>
          <a:p>
            <a:pPr marL="0" marR="0" lvl="0" indent="0" algn="ctr" rtl="0" hangingPunct="1">
              <a:lnSpc>
                <a:spcPct val="100000"/>
              </a:lnSpc>
              <a:spcBef>
                <a:spcPts val="0"/>
              </a:spcBef>
              <a:spcAft>
                <a:spcPts val="0"/>
              </a:spcAft>
              <a:buNone/>
              <a:tabLst/>
              <a:defRPr sz="1800"/>
            </a:pPr>
            <a:r>
              <a:rPr lang="en-GB" sz="1200" b="0" i="0" u="none" strike="noStrike" kern="1200" spc="0" dirty="0" smtClean="0">
                <a:ln>
                  <a:noFill/>
                </a:ln>
                <a:solidFill>
                  <a:srgbClr val="000000"/>
                </a:solidFill>
                <a:latin typeface="Calibri" pitchFamily="18"/>
                <a:ea typeface="WenQuanYi Zen Hei" pitchFamily="2"/>
                <a:cs typeface="Lohit Devanagari" pitchFamily="2"/>
              </a:rPr>
              <a:t>(Concentrator)</a:t>
            </a:r>
            <a:endParaRPr lang="en-GB" sz="1200" b="0" i="0" u="none" strike="noStrike" kern="1200" spc="0" dirty="0">
              <a:ln>
                <a:noFill/>
              </a:ln>
              <a:solidFill>
                <a:srgbClr val="000000"/>
              </a:solidFill>
              <a:latin typeface="Calibri" pitchFamily="18"/>
              <a:ea typeface="WenQuanYi Zen Hei" pitchFamily="2"/>
              <a:cs typeface="Lohit Devanagari" pitchFamily="2"/>
            </a:endParaRPr>
          </a:p>
        </p:txBody>
      </p:sp>
      <p:cxnSp>
        <p:nvCxnSpPr>
          <p:cNvPr id="13" name="Straight Arrow Connector 7"/>
          <p:cNvCxnSpPr>
            <a:endCxn id="7" idx="3"/>
          </p:cNvCxnSpPr>
          <p:nvPr/>
        </p:nvCxnSpPr>
        <p:spPr>
          <a:xfrm>
            <a:off x="2590800" y="3962400"/>
            <a:ext cx="1219200" cy="240"/>
          </a:xfrm>
          <a:prstGeom prst="bentConnector3">
            <a:avLst>
              <a:gd name="adj1" fmla="val 50000"/>
            </a:avLst>
          </a:prstGeom>
          <a:noFill/>
          <a:ln w="25560">
            <a:solidFill>
              <a:srgbClr val="000000"/>
            </a:solidFill>
            <a:prstDash val="solid"/>
            <a:headEnd type="arrow"/>
            <a:tailEnd type="arrow"/>
          </a:ln>
        </p:spPr>
      </p:cxnSp>
      <p:cxnSp>
        <p:nvCxnSpPr>
          <p:cNvPr id="22" name="Straight Arrow Connector 7"/>
          <p:cNvCxnSpPr/>
          <p:nvPr/>
        </p:nvCxnSpPr>
        <p:spPr>
          <a:xfrm>
            <a:off x="2590800" y="2667000"/>
            <a:ext cx="1219200" cy="914400"/>
          </a:xfrm>
          <a:prstGeom prst="bentConnector3">
            <a:avLst>
              <a:gd name="adj1" fmla="val 50000"/>
            </a:avLst>
          </a:prstGeom>
          <a:noFill/>
          <a:ln w="25560">
            <a:solidFill>
              <a:srgbClr val="000000"/>
            </a:solidFill>
            <a:prstDash val="solid"/>
            <a:headEnd type="arrow"/>
            <a:tailEnd type="arrow"/>
          </a:ln>
        </p:spPr>
      </p:cxnSp>
      <p:cxnSp>
        <p:nvCxnSpPr>
          <p:cNvPr id="24" name="Straight Arrow Connector 7"/>
          <p:cNvCxnSpPr/>
          <p:nvPr/>
        </p:nvCxnSpPr>
        <p:spPr>
          <a:xfrm flipV="1">
            <a:off x="2590800" y="4648200"/>
            <a:ext cx="3352800" cy="685800"/>
          </a:xfrm>
          <a:prstGeom prst="bentConnector3">
            <a:avLst>
              <a:gd name="adj1" fmla="val 50000"/>
            </a:avLst>
          </a:prstGeom>
          <a:noFill/>
          <a:ln w="25560">
            <a:solidFill>
              <a:srgbClr val="000000"/>
            </a:solidFill>
            <a:prstDash val="solid"/>
            <a:headEnd type="arrow"/>
            <a:tailEnd type="arrow"/>
          </a:ln>
        </p:spPr>
      </p:cxnSp>
      <p:cxnSp>
        <p:nvCxnSpPr>
          <p:cNvPr id="26" name="Straight Arrow Connector 7"/>
          <p:cNvCxnSpPr/>
          <p:nvPr/>
        </p:nvCxnSpPr>
        <p:spPr>
          <a:xfrm>
            <a:off x="4953000" y="3960812"/>
            <a:ext cx="990600" cy="1588"/>
          </a:xfrm>
          <a:prstGeom prst="bentConnector3">
            <a:avLst>
              <a:gd name="adj1" fmla="val 50000"/>
            </a:avLst>
          </a:prstGeom>
          <a:noFill/>
          <a:ln w="25560">
            <a:solidFill>
              <a:srgbClr val="000000"/>
            </a:solidFill>
            <a:prstDash val="solid"/>
            <a:headEnd type="arrow"/>
            <a:tailEnd type="arrow"/>
          </a:ln>
        </p:spPr>
      </p:cxnSp>
      <p:sp>
        <p:nvSpPr>
          <p:cNvPr id="31" name="Rectangle 3"/>
          <p:cNvSpPr/>
          <p:nvPr/>
        </p:nvSpPr>
        <p:spPr>
          <a:xfrm>
            <a:off x="5943600" y="3200400"/>
            <a:ext cx="1142640" cy="1905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vert="horz" wrap="square" lIns="90000" tIns="45000" rIns="90000" bIns="450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1">
              <a:lnSpc>
                <a:spcPct val="100000"/>
              </a:lnSpc>
              <a:spcBef>
                <a:spcPts val="0"/>
              </a:spcBef>
              <a:spcAft>
                <a:spcPts val="0"/>
              </a:spcAft>
              <a:buNone/>
              <a:tabLst/>
              <a:defRPr sz="1800"/>
            </a:pPr>
            <a:endParaRPr lang="en-GB" dirty="0"/>
          </a:p>
        </p:txBody>
      </p:sp>
      <p:sp>
        <p:nvSpPr>
          <p:cNvPr id="52" name="TextBox 51"/>
          <p:cNvSpPr txBox="1"/>
          <p:nvPr/>
        </p:nvSpPr>
        <p:spPr>
          <a:xfrm>
            <a:off x="6096000" y="3581400"/>
            <a:ext cx="838200"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100" b="1" dirty="0" smtClean="0">
                <a:solidFill>
                  <a:schemeClr val="tx1"/>
                </a:solidFill>
              </a:rPr>
              <a:t>PUBLISHER</a:t>
            </a:r>
            <a:endParaRPr lang="en-US" sz="1200" b="1" dirty="0">
              <a:solidFill>
                <a:schemeClr val="tx1"/>
              </a:solidFill>
            </a:endParaRPr>
          </a:p>
        </p:txBody>
      </p:sp>
      <p:sp>
        <p:nvSpPr>
          <p:cNvPr id="53" name="TextBox 52"/>
          <p:cNvSpPr txBox="1"/>
          <p:nvPr/>
        </p:nvSpPr>
        <p:spPr>
          <a:xfrm>
            <a:off x="6096000" y="3962400"/>
            <a:ext cx="838200"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100" b="1" dirty="0" smtClean="0">
                <a:solidFill>
                  <a:schemeClr val="tx1"/>
                </a:solidFill>
              </a:rPr>
              <a:t>PUBLISHER</a:t>
            </a:r>
            <a:endParaRPr lang="en-US" sz="1400" b="1" dirty="0">
              <a:solidFill>
                <a:schemeClr val="tx1"/>
              </a:solidFill>
            </a:endParaRPr>
          </a:p>
        </p:txBody>
      </p:sp>
      <p:sp>
        <p:nvSpPr>
          <p:cNvPr id="54" name="TextBox 53"/>
          <p:cNvSpPr txBox="1"/>
          <p:nvPr/>
        </p:nvSpPr>
        <p:spPr>
          <a:xfrm>
            <a:off x="6096000" y="4343400"/>
            <a:ext cx="838200"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100" b="1" dirty="0" smtClean="0">
                <a:solidFill>
                  <a:schemeClr val="tx1"/>
                </a:solidFill>
              </a:rPr>
              <a:t>PUBLISHER</a:t>
            </a:r>
            <a:endParaRPr lang="en-US" sz="1100" b="1" dirty="0">
              <a:solidFill>
                <a:schemeClr val="tx1"/>
              </a:solidFill>
            </a:endParaRPr>
          </a:p>
        </p:txBody>
      </p:sp>
      <p:sp>
        <p:nvSpPr>
          <p:cNvPr id="59" name="TextBox 58"/>
          <p:cNvSpPr txBox="1"/>
          <p:nvPr/>
        </p:nvSpPr>
        <p:spPr>
          <a:xfrm>
            <a:off x="6096000" y="4724400"/>
            <a:ext cx="838200"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100" b="1" dirty="0" smtClean="0">
                <a:solidFill>
                  <a:schemeClr val="tx1"/>
                </a:solidFill>
              </a:rPr>
              <a:t>PUBLISHER</a:t>
            </a:r>
            <a:endParaRPr lang="en-US" sz="1100" b="1" dirty="0">
              <a:solidFill>
                <a:schemeClr val="tx1"/>
              </a:solidFill>
            </a:endParaRPr>
          </a:p>
        </p:txBody>
      </p:sp>
      <p:sp>
        <p:nvSpPr>
          <p:cNvPr id="61" name="Rectangle 3"/>
          <p:cNvSpPr txBox="1">
            <a:spLocks/>
          </p:cNvSpPr>
          <p:nvPr/>
        </p:nvSpPr>
        <p:spPr>
          <a:xfrm>
            <a:off x="3276600" y="1828800"/>
            <a:ext cx="1447800" cy="1066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p:spPr>
        <p:style>
          <a:lnRef idx="0">
            <a:schemeClr val="accent3"/>
          </a:lnRef>
          <a:fillRef idx="3">
            <a:schemeClr val="accent3"/>
          </a:fillRef>
          <a:effectRef idx="3">
            <a:schemeClr val="accent3"/>
          </a:effectRef>
          <a:fontRef idx="minor">
            <a:schemeClr val="lt1"/>
          </a:fontRef>
        </p:style>
        <p:txBody>
          <a:bodyPr vert="horz" wrap="square" lIns="90000" tIns="45000" rIns="90000" bIns="45000" rtlCol="0" anchor="ctr" compatLnSpc="0">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defTabSz="914400" rtl="0" eaLnBrk="1" fontAlgn="auto" latinLnBrk="0" hangingPunct="1">
              <a:lnSpc>
                <a:spcPct val="100000"/>
              </a:lnSpc>
              <a:spcBef>
                <a:spcPts val="0"/>
              </a:spcBef>
              <a:spcAft>
                <a:spcPts val="0"/>
              </a:spcAft>
              <a:buClrTx/>
              <a:buSzPct val="45000"/>
              <a:buFont typeface="StarSymbol"/>
              <a:buNone/>
              <a:tabLst/>
              <a:defRPr sz="1800"/>
            </a:pPr>
            <a:r>
              <a:rPr kumimoji="0" lang="en-GB" sz="1800" b="0" i="0" u="none" strike="noStrike" kern="1200" cap="none" spc="0" normalizeH="0" baseline="0" noProof="0" dirty="0" smtClean="0">
                <a:ln>
                  <a:noFill/>
                </a:ln>
                <a:solidFill>
                  <a:srgbClr val="000000"/>
                </a:solidFill>
                <a:effectLst/>
                <a:uLnTx/>
                <a:uFillTx/>
                <a:latin typeface="Calibri" pitchFamily="18"/>
                <a:ea typeface="WenQuanYi Zen Hei" pitchFamily="2"/>
                <a:cs typeface="Lohit Devanagari" pitchFamily="2"/>
              </a:rPr>
              <a:t>MEDICAL</a:t>
            </a:r>
          </a:p>
          <a:p>
            <a:pPr marL="0" marR="0" lvl="0" indent="0" algn="ctr" defTabSz="914400" rtl="0" eaLnBrk="1" fontAlgn="auto" latinLnBrk="0" hangingPunct="1">
              <a:lnSpc>
                <a:spcPct val="100000"/>
              </a:lnSpc>
              <a:spcBef>
                <a:spcPts val="0"/>
              </a:spcBef>
              <a:spcAft>
                <a:spcPts val="0"/>
              </a:spcAft>
              <a:buClrTx/>
              <a:buSzPct val="45000"/>
              <a:buFont typeface="StarSymbol"/>
              <a:buNone/>
              <a:tabLst/>
              <a:defRPr sz="1800"/>
            </a:pPr>
            <a:r>
              <a:rPr kumimoji="0" lang="en-GB" sz="1800" b="0" i="0" u="none" strike="noStrike" kern="1200" cap="none" spc="0" normalizeH="0" baseline="0" noProof="0" dirty="0" smtClean="0">
                <a:ln>
                  <a:noFill/>
                </a:ln>
                <a:solidFill>
                  <a:srgbClr val="000000"/>
                </a:solidFill>
                <a:effectLst/>
                <a:uLnTx/>
                <a:uFillTx/>
                <a:latin typeface="Calibri" pitchFamily="18"/>
                <a:ea typeface="WenQuanYi Zen Hei" pitchFamily="2"/>
                <a:cs typeface="Lohit Devanagari" pitchFamily="2"/>
              </a:rPr>
              <a:t>DEVICE</a:t>
            </a:r>
            <a:endParaRPr kumimoji="0" lang="en-GB" sz="1800" b="0" i="0" u="none" strike="noStrike" kern="1200" cap="none" spc="0" normalizeH="0" baseline="0" noProof="0" dirty="0">
              <a:ln>
                <a:noFill/>
              </a:ln>
              <a:solidFill>
                <a:srgbClr val="000000"/>
              </a:solidFill>
              <a:effectLst/>
              <a:uLnTx/>
              <a:uFillTx/>
              <a:latin typeface="Calibri" pitchFamily="18"/>
              <a:ea typeface="WenQuanYi Zen Hei" pitchFamily="2"/>
              <a:cs typeface="Lohit Devanagari" pitchFamily="2"/>
            </a:endParaRPr>
          </a:p>
        </p:txBody>
      </p:sp>
      <p:cxnSp>
        <p:nvCxnSpPr>
          <p:cNvPr id="62" name="Straight Arrow Connector 7"/>
          <p:cNvCxnSpPr/>
          <p:nvPr/>
        </p:nvCxnSpPr>
        <p:spPr>
          <a:xfrm>
            <a:off x="4724400" y="2514600"/>
            <a:ext cx="1219200" cy="1143000"/>
          </a:xfrm>
          <a:prstGeom prst="bentConnector3">
            <a:avLst>
              <a:gd name="adj1" fmla="val 50000"/>
            </a:avLst>
          </a:prstGeom>
          <a:noFill/>
          <a:ln w="25560">
            <a:solidFill>
              <a:srgbClr val="000000"/>
            </a:solidFill>
            <a:prstDash val="solid"/>
            <a:headEnd type="arrow"/>
            <a:tailEnd type="arrow"/>
          </a:ln>
        </p:spPr>
      </p:cxnSp>
      <p:cxnSp>
        <p:nvCxnSpPr>
          <p:cNvPr id="81" name="Straight Arrow Connector 7"/>
          <p:cNvCxnSpPr/>
          <p:nvPr/>
        </p:nvCxnSpPr>
        <p:spPr>
          <a:xfrm>
            <a:off x="7086600" y="4037012"/>
            <a:ext cx="609600" cy="1588"/>
          </a:xfrm>
          <a:prstGeom prst="bentConnector3">
            <a:avLst>
              <a:gd name="adj1" fmla="val 50000"/>
            </a:avLst>
          </a:prstGeom>
          <a:noFill/>
          <a:ln w="25560">
            <a:solidFill>
              <a:srgbClr val="000000"/>
            </a:solidFill>
            <a:prstDash val="solid"/>
            <a:headEnd type="arrow"/>
            <a:tailEnd type="arrow"/>
          </a:ln>
        </p:spPr>
      </p:cxnSp>
      <p:sp>
        <p:nvSpPr>
          <p:cNvPr id="82" name="Rectangle 3"/>
          <p:cNvSpPr/>
          <p:nvPr/>
        </p:nvSpPr>
        <p:spPr>
          <a:xfrm>
            <a:off x="7696200" y="3200400"/>
            <a:ext cx="1142640" cy="1905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vert="horz" wrap="square" lIns="90000" tIns="45000" rIns="90000" bIns="450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1">
              <a:lnSpc>
                <a:spcPct val="100000"/>
              </a:lnSpc>
              <a:spcBef>
                <a:spcPts val="0"/>
              </a:spcBef>
              <a:spcAft>
                <a:spcPts val="0"/>
              </a:spcAft>
              <a:buNone/>
              <a:tabLst/>
              <a:defRPr sz="1800"/>
            </a:pPr>
            <a:endParaRPr lang="en-GB" dirty="0"/>
          </a:p>
        </p:txBody>
      </p:sp>
      <p:sp>
        <p:nvSpPr>
          <p:cNvPr id="84" name="TextBox 83"/>
          <p:cNvSpPr txBox="1"/>
          <p:nvPr/>
        </p:nvSpPr>
        <p:spPr>
          <a:xfrm>
            <a:off x="7772400" y="3533775"/>
            <a:ext cx="990600"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100" b="1" dirty="0" smtClean="0">
                <a:solidFill>
                  <a:schemeClr val="tx1"/>
                </a:solidFill>
              </a:rPr>
              <a:t>SUBSCRIBER</a:t>
            </a:r>
            <a:endParaRPr lang="en-US" sz="1200" b="1" dirty="0">
              <a:solidFill>
                <a:schemeClr val="tx1"/>
              </a:solidFill>
            </a:endParaRPr>
          </a:p>
        </p:txBody>
      </p:sp>
      <p:sp>
        <p:nvSpPr>
          <p:cNvPr id="88" name="TextBox 87"/>
          <p:cNvSpPr txBox="1"/>
          <p:nvPr/>
        </p:nvSpPr>
        <p:spPr>
          <a:xfrm>
            <a:off x="7772400" y="3886200"/>
            <a:ext cx="990600"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100" b="1" dirty="0" smtClean="0">
                <a:solidFill>
                  <a:schemeClr val="tx1"/>
                </a:solidFill>
              </a:rPr>
              <a:t>SUBSCRIBER</a:t>
            </a:r>
            <a:endParaRPr lang="en-US" sz="1200" b="1" dirty="0">
              <a:solidFill>
                <a:schemeClr val="tx1"/>
              </a:solidFill>
            </a:endParaRPr>
          </a:p>
        </p:txBody>
      </p:sp>
      <p:sp>
        <p:nvSpPr>
          <p:cNvPr id="89" name="TextBox 88"/>
          <p:cNvSpPr txBox="1"/>
          <p:nvPr/>
        </p:nvSpPr>
        <p:spPr>
          <a:xfrm>
            <a:off x="7772400" y="4310390"/>
            <a:ext cx="990600"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100" b="1" dirty="0" smtClean="0">
                <a:solidFill>
                  <a:schemeClr val="tx1"/>
                </a:solidFill>
              </a:rPr>
              <a:t>SUBSCRIBER</a:t>
            </a:r>
            <a:endParaRPr lang="en-US" sz="1200" b="1" dirty="0">
              <a:solidFill>
                <a:schemeClr val="tx1"/>
              </a:solidFill>
            </a:endParaRPr>
          </a:p>
        </p:txBody>
      </p:sp>
      <p:sp>
        <p:nvSpPr>
          <p:cNvPr id="90" name="TextBox 89"/>
          <p:cNvSpPr txBox="1"/>
          <p:nvPr/>
        </p:nvSpPr>
        <p:spPr>
          <a:xfrm>
            <a:off x="7772400" y="4691390"/>
            <a:ext cx="990600"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100" b="1" dirty="0" smtClean="0">
                <a:solidFill>
                  <a:schemeClr val="tx1"/>
                </a:solidFill>
              </a:rPr>
              <a:t>SUBSCRIBER</a:t>
            </a:r>
            <a:endParaRPr lang="en-US" sz="1200" b="1" dirty="0">
              <a:solidFill>
                <a:schemeClr val="tx1"/>
              </a:solidFill>
            </a:endParaRPr>
          </a:p>
        </p:txBody>
      </p:sp>
      <p:sp>
        <p:nvSpPr>
          <p:cNvPr id="92" name="TextBox 91"/>
          <p:cNvSpPr txBox="1"/>
          <p:nvPr/>
        </p:nvSpPr>
        <p:spPr>
          <a:xfrm>
            <a:off x="6096000" y="3212068"/>
            <a:ext cx="914400" cy="369332"/>
          </a:xfrm>
          <a:prstGeom prst="rect">
            <a:avLst/>
          </a:prstGeom>
          <a:noFill/>
        </p:spPr>
        <p:txBody>
          <a:bodyPr wrap="square" rtlCol="0">
            <a:spAutoFit/>
          </a:bodyPr>
          <a:lstStyle/>
          <a:p>
            <a:r>
              <a:rPr lang="en-US" dirty="0" smtClean="0"/>
              <a:t>  </a:t>
            </a:r>
            <a:r>
              <a:rPr lang="en-US" b="1" dirty="0" smtClean="0"/>
              <a:t>DDS</a:t>
            </a:r>
            <a:endParaRPr lang="en-US" b="1" dirty="0"/>
          </a:p>
        </p:txBody>
      </p:sp>
      <p:sp>
        <p:nvSpPr>
          <p:cNvPr id="93" name="TextBox 92"/>
          <p:cNvSpPr txBox="1"/>
          <p:nvPr/>
        </p:nvSpPr>
        <p:spPr>
          <a:xfrm>
            <a:off x="7772400" y="3212068"/>
            <a:ext cx="914400" cy="369332"/>
          </a:xfrm>
          <a:prstGeom prst="rect">
            <a:avLst/>
          </a:prstGeom>
          <a:noFill/>
        </p:spPr>
        <p:txBody>
          <a:bodyPr wrap="square" rtlCol="0">
            <a:spAutoFit/>
          </a:bodyPr>
          <a:lstStyle/>
          <a:p>
            <a:r>
              <a:rPr lang="en-US" b="1" dirty="0" smtClean="0"/>
              <a:t>  DDS</a:t>
            </a:r>
            <a:endParaRPr lang="en-US" b="1" dirty="0"/>
          </a:p>
        </p:txBody>
      </p:sp>
      <p:sp>
        <p:nvSpPr>
          <p:cNvPr id="95" name="TextBox 94"/>
          <p:cNvSpPr txBox="1"/>
          <p:nvPr/>
        </p:nvSpPr>
        <p:spPr>
          <a:xfrm>
            <a:off x="4800600" y="2209800"/>
            <a:ext cx="1905000" cy="261610"/>
          </a:xfrm>
          <a:prstGeom prst="rect">
            <a:avLst/>
          </a:prstGeom>
          <a:noFill/>
        </p:spPr>
        <p:txBody>
          <a:bodyPr wrap="square" rtlCol="0">
            <a:spAutoFit/>
          </a:bodyPr>
          <a:lstStyle/>
          <a:p>
            <a:r>
              <a:rPr lang="en-US" sz="1100" b="1" dirty="0" smtClean="0"/>
              <a:t>Serial  port  to Serial port </a:t>
            </a:r>
            <a:endParaRPr lang="en-US" b="1" dirty="0"/>
          </a:p>
        </p:txBody>
      </p:sp>
      <p:sp>
        <p:nvSpPr>
          <p:cNvPr id="98" name="TextBox 97"/>
          <p:cNvSpPr txBox="1"/>
          <p:nvPr/>
        </p:nvSpPr>
        <p:spPr>
          <a:xfrm>
            <a:off x="3200400" y="3167390"/>
            <a:ext cx="1905000" cy="261610"/>
          </a:xfrm>
          <a:prstGeom prst="rect">
            <a:avLst/>
          </a:prstGeom>
          <a:noFill/>
        </p:spPr>
        <p:txBody>
          <a:bodyPr wrap="square" rtlCol="0">
            <a:spAutoFit/>
          </a:bodyPr>
          <a:lstStyle/>
          <a:p>
            <a:r>
              <a:rPr lang="en-US" sz="1100" b="1" dirty="0" smtClean="0"/>
              <a:t>Serial  port  To USB</a:t>
            </a:r>
            <a:endParaRPr lang="en-US" b="1" dirty="0"/>
          </a:p>
        </p:txBody>
      </p:sp>
      <p:sp>
        <p:nvSpPr>
          <p:cNvPr id="99" name="TextBox 98"/>
          <p:cNvSpPr txBox="1"/>
          <p:nvPr/>
        </p:nvSpPr>
        <p:spPr>
          <a:xfrm>
            <a:off x="2743200" y="3971836"/>
            <a:ext cx="990600" cy="600164"/>
          </a:xfrm>
          <a:prstGeom prst="rect">
            <a:avLst/>
          </a:prstGeom>
          <a:noFill/>
        </p:spPr>
        <p:txBody>
          <a:bodyPr wrap="square" rtlCol="0">
            <a:spAutoFit/>
          </a:bodyPr>
          <a:lstStyle/>
          <a:p>
            <a:r>
              <a:rPr lang="en-US" sz="1100" b="1" dirty="0" smtClean="0"/>
              <a:t>Serial  port  to ethernet [TCP/UDP]</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device to Gateway (direct)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Serial Port to Serial Port Communication:</a:t>
            </a:r>
          </a:p>
          <a:p>
            <a:pPr lvl="1"/>
            <a:r>
              <a:rPr lang="en-US" dirty="0" smtClean="0"/>
              <a:t>Requirements are RS232 cable and the library file</a:t>
            </a:r>
          </a:p>
          <a:p>
            <a:pPr lvl="2"/>
            <a:r>
              <a:rPr lang="en-US" dirty="0" smtClean="0"/>
              <a:t>The library files should be included on the source  code to make communication between two serial ports.</a:t>
            </a:r>
          </a:p>
          <a:p>
            <a:pPr lvl="2">
              <a:buNone/>
            </a:pPr>
            <a:r>
              <a:rPr lang="en-US" dirty="0" smtClean="0"/>
              <a:t>		</a:t>
            </a:r>
          </a:p>
          <a:p>
            <a:pPr lvl="2">
              <a:buNone/>
            </a:pPr>
            <a:endParaRPr lang="en-US" dirty="0" smtClean="0"/>
          </a:p>
          <a:p>
            <a:pPr lvl="2">
              <a:buNone/>
            </a:pPr>
            <a:endParaRPr lang="en-US" dirty="0" smtClean="0"/>
          </a:p>
          <a:p>
            <a:pPr lvl="2"/>
            <a:r>
              <a:rPr lang="en-US" dirty="0" smtClean="0"/>
              <a:t>Some of the libraries available for the serial to serial communication 	</a:t>
            </a:r>
          </a:p>
          <a:p>
            <a:pPr lvl="4"/>
            <a:r>
              <a:rPr lang="en-US" dirty="0" err="1" smtClean="0"/>
              <a:t>Termios</a:t>
            </a:r>
            <a:r>
              <a:rPr lang="en-US" dirty="0" smtClean="0"/>
              <a:t> - C library </a:t>
            </a:r>
          </a:p>
          <a:p>
            <a:pPr lvl="4"/>
            <a:r>
              <a:rPr lang="en-US" dirty="0" err="1" smtClean="0"/>
              <a:t>Libserial</a:t>
            </a:r>
            <a:r>
              <a:rPr lang="en-US" dirty="0" smtClean="0"/>
              <a:t> - C++ library</a:t>
            </a:r>
          </a:p>
          <a:p>
            <a:pPr lvl="4"/>
            <a:r>
              <a:rPr lang="en-US" dirty="0" err="1" smtClean="0"/>
              <a:t>Boost.ASIO</a:t>
            </a:r>
            <a:r>
              <a:rPr lang="en-US" dirty="0" smtClean="0"/>
              <a:t>-++ Boost Library </a:t>
            </a:r>
          </a:p>
          <a:p>
            <a:pPr lvl="3"/>
            <a:endParaRPr lang="en-US" dirty="0" smtClean="0"/>
          </a:p>
          <a:p>
            <a:pPr lvl="3">
              <a:buNone/>
            </a:pPr>
            <a:endParaRPr lang="en-US" dirty="0" smtClean="0"/>
          </a:p>
        </p:txBody>
      </p:sp>
      <p:sp>
        <p:nvSpPr>
          <p:cNvPr id="11" name="Rectangle 3"/>
          <p:cNvSpPr/>
          <p:nvPr/>
        </p:nvSpPr>
        <p:spPr>
          <a:xfrm>
            <a:off x="1828800" y="3200400"/>
            <a:ext cx="1142640" cy="990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0">
            <a:schemeClr val="accent3"/>
          </a:lnRef>
          <a:fillRef idx="3">
            <a:schemeClr val="accent3"/>
          </a:fillRef>
          <a:effectRef idx="3">
            <a:schemeClr val="accent3"/>
          </a:effectRef>
          <a:fontRef idx="minor">
            <a:schemeClr val="lt1"/>
          </a:fontRef>
        </p:style>
        <p:txBody>
          <a:bodyPr vert="horz" wrap="square" lIns="90000" tIns="45000" rIns="90000" bIns="450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1">
              <a:lnSpc>
                <a:spcPct val="100000"/>
              </a:lnSpc>
              <a:spcBef>
                <a:spcPts val="0"/>
              </a:spcBef>
              <a:spcAft>
                <a:spcPts val="0"/>
              </a:spcAft>
              <a:buNone/>
              <a:tabLst/>
              <a:defRPr sz="1800"/>
            </a:pPr>
            <a:r>
              <a:rPr lang="en-GB" sz="1800" b="0" i="0" u="none" strike="noStrike" kern="1200" spc="0" dirty="0" smtClean="0">
                <a:ln>
                  <a:noFill/>
                </a:ln>
                <a:solidFill>
                  <a:srgbClr val="000000"/>
                </a:solidFill>
                <a:latin typeface="Calibri" pitchFamily="18"/>
                <a:ea typeface="WenQuanYi Zen Hei" pitchFamily="2"/>
                <a:cs typeface="Lohit Devanagari" pitchFamily="2"/>
              </a:rPr>
              <a:t>MEDICAL</a:t>
            </a:r>
          </a:p>
          <a:p>
            <a:pPr marL="0" marR="0" lvl="0" indent="0" algn="ctr" rtl="0" hangingPunct="1">
              <a:lnSpc>
                <a:spcPct val="100000"/>
              </a:lnSpc>
              <a:spcBef>
                <a:spcPts val="0"/>
              </a:spcBef>
              <a:spcAft>
                <a:spcPts val="0"/>
              </a:spcAft>
              <a:buNone/>
              <a:tabLst/>
              <a:defRPr sz="1800"/>
            </a:pPr>
            <a:r>
              <a:rPr lang="en-GB" sz="1800" b="0" i="0" u="none" strike="noStrike" kern="1200" spc="0" dirty="0" smtClean="0">
                <a:ln>
                  <a:noFill/>
                </a:ln>
                <a:solidFill>
                  <a:srgbClr val="000000"/>
                </a:solidFill>
                <a:latin typeface="Calibri" pitchFamily="18"/>
                <a:ea typeface="WenQuanYi Zen Hei" pitchFamily="2"/>
                <a:cs typeface="Lohit Devanagari" pitchFamily="2"/>
              </a:rPr>
              <a:t>DEVICE</a:t>
            </a:r>
            <a:endParaRPr lang="en-GB" sz="1800" b="0" i="0" u="none" strike="noStrike" kern="1200" spc="0" dirty="0">
              <a:ln>
                <a:noFill/>
              </a:ln>
              <a:solidFill>
                <a:srgbClr val="000000"/>
              </a:solidFill>
              <a:latin typeface="Calibri" pitchFamily="18"/>
              <a:ea typeface="WenQuanYi Zen Hei" pitchFamily="2"/>
              <a:cs typeface="Lohit Devanagari" pitchFamily="2"/>
            </a:endParaRPr>
          </a:p>
        </p:txBody>
      </p:sp>
      <p:cxnSp>
        <p:nvCxnSpPr>
          <p:cNvPr id="12" name="Straight Arrow Connector 7"/>
          <p:cNvCxnSpPr/>
          <p:nvPr/>
        </p:nvCxnSpPr>
        <p:spPr>
          <a:xfrm>
            <a:off x="2971800" y="3732360"/>
            <a:ext cx="2228760" cy="1440"/>
          </a:xfrm>
          <a:prstGeom prst="bentConnector3">
            <a:avLst>
              <a:gd name="adj1" fmla="val 50427"/>
            </a:avLst>
          </a:prstGeom>
          <a:noFill/>
          <a:ln w="25560">
            <a:solidFill>
              <a:srgbClr val="000000"/>
            </a:solidFill>
            <a:prstDash val="solid"/>
            <a:headEnd type="arrow"/>
            <a:tailEnd type="arrow"/>
          </a:ln>
        </p:spPr>
      </p:cxnSp>
      <p:sp>
        <p:nvSpPr>
          <p:cNvPr id="14" name="Rectangle 5"/>
          <p:cNvSpPr/>
          <p:nvPr/>
        </p:nvSpPr>
        <p:spPr>
          <a:xfrm>
            <a:off x="5181600" y="3200400"/>
            <a:ext cx="1247400" cy="990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0">
            <a:schemeClr val="accent2"/>
          </a:lnRef>
          <a:fillRef idx="3">
            <a:schemeClr val="accent2"/>
          </a:fillRef>
          <a:effectRef idx="3">
            <a:schemeClr val="accent2"/>
          </a:effectRef>
          <a:fontRef idx="minor">
            <a:schemeClr val="lt1"/>
          </a:fontRef>
        </p:style>
        <p:txBody>
          <a:bodyPr vert="horz" wrap="square" lIns="90000" tIns="45000" rIns="90000" bIns="450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1">
              <a:lnSpc>
                <a:spcPct val="100000"/>
              </a:lnSpc>
              <a:spcBef>
                <a:spcPts val="0"/>
              </a:spcBef>
              <a:spcAft>
                <a:spcPts val="0"/>
              </a:spcAft>
              <a:buNone/>
              <a:tabLst/>
              <a:defRPr sz="1800"/>
            </a:pPr>
            <a:r>
              <a:rPr lang="en-GB" sz="1800" b="0" i="0" u="none" strike="noStrike" kern="1200" spc="0">
                <a:ln>
                  <a:noFill/>
                </a:ln>
                <a:solidFill>
                  <a:srgbClr val="000000"/>
                </a:solidFill>
                <a:latin typeface="Calibri" pitchFamily="18"/>
                <a:ea typeface="WenQuanYi Zen Hei" pitchFamily="2"/>
                <a:cs typeface="Lohit Devanagari" pitchFamily="2"/>
              </a:rPr>
              <a:t>PUBLISHER</a:t>
            </a:r>
          </a:p>
        </p:txBody>
      </p:sp>
      <p:sp>
        <p:nvSpPr>
          <p:cNvPr id="15" name="TextBox 9"/>
          <p:cNvSpPr/>
          <p:nvPr/>
        </p:nvSpPr>
        <p:spPr>
          <a:xfrm>
            <a:off x="3409920" y="3750601"/>
            <a:ext cx="1371240" cy="5165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l" rtl="0" hangingPunct="1">
              <a:lnSpc>
                <a:spcPct val="100000"/>
              </a:lnSpc>
              <a:spcBef>
                <a:spcPts val="0"/>
              </a:spcBef>
              <a:spcAft>
                <a:spcPts val="0"/>
              </a:spcAft>
              <a:buNone/>
              <a:tabLst/>
              <a:defRPr sz="1800"/>
            </a:pPr>
            <a:r>
              <a:rPr lang="en-GB" sz="1400" b="0" i="0" u="none" strike="noStrike" kern="1200" spc="0" dirty="0">
                <a:ln>
                  <a:noFill/>
                </a:ln>
                <a:solidFill>
                  <a:srgbClr val="000000"/>
                </a:solidFill>
                <a:latin typeface="Calibri" pitchFamily="18"/>
                <a:ea typeface="WenQuanYi Zen Hei" pitchFamily="2"/>
                <a:cs typeface="Lohit Devanagari" pitchFamily="2"/>
              </a:rPr>
              <a:t>RS232 CABLE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device to Gateway (direct)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Serial Port to Ethernet:</a:t>
            </a:r>
          </a:p>
          <a:p>
            <a:pPr lvl="2"/>
            <a:r>
              <a:rPr lang="en-US" dirty="0" smtClean="0"/>
              <a:t>Serial to Ethernet need a external device to convert the serial data to TCP/UDP packets. There is many devices available for this. Some of the devices given below</a:t>
            </a:r>
          </a:p>
          <a:p>
            <a:pPr lvl="2">
              <a:buNone/>
            </a:pPr>
            <a:r>
              <a:rPr lang="en-US" dirty="0" smtClean="0"/>
              <a:t>			</a:t>
            </a:r>
          </a:p>
          <a:p>
            <a:pPr lvl="2">
              <a:buNone/>
            </a:pPr>
            <a:r>
              <a:rPr lang="en-US" dirty="0" smtClean="0"/>
              <a:t>		</a:t>
            </a:r>
          </a:p>
          <a:p>
            <a:pPr lvl="2">
              <a:buNone/>
            </a:pPr>
            <a:endParaRPr lang="en-US" dirty="0" smtClean="0"/>
          </a:p>
          <a:p>
            <a:pPr lvl="2">
              <a:buNone/>
            </a:pPr>
            <a:endParaRPr lang="en-US" dirty="0" smtClean="0"/>
          </a:p>
          <a:p>
            <a:pPr lvl="2">
              <a:buNone/>
            </a:pPr>
            <a:endParaRPr lang="en-US" dirty="0" smtClean="0"/>
          </a:p>
          <a:p>
            <a:pPr lvl="3"/>
            <a:r>
              <a:rPr lang="en-US" dirty="0" smtClean="0">
                <a:hlinkClick r:id="rId2"/>
              </a:rPr>
              <a:t>http://www.perle.com/products/Serial-to-thernet.shtm</a:t>
            </a:r>
            <a:endParaRPr lang="en-US" dirty="0" smtClean="0"/>
          </a:p>
          <a:p>
            <a:pPr lvl="3"/>
            <a:r>
              <a:rPr lang="en-US" dirty="0" smtClean="0">
                <a:hlinkClick r:id="rId3"/>
              </a:rPr>
              <a:t>http://aaxeon.com/Products/Serial%20to%20Ethernet.html</a:t>
            </a:r>
            <a:endParaRPr lang="en-US" dirty="0" smtClean="0"/>
          </a:p>
          <a:p>
            <a:pPr lvl="3"/>
            <a:r>
              <a:rPr lang="en-US" dirty="0" smtClean="0"/>
              <a:t>Data will be retrieved through a usual socket program between the External device and publisher. In the external device we receive the serial data and converted into the TCP/UDP packets.</a:t>
            </a:r>
          </a:p>
          <a:p>
            <a:pPr lvl="5"/>
            <a:r>
              <a:rPr lang="en-US" dirty="0" smtClean="0"/>
              <a:t>Note : Wireless external device also has same process </a:t>
            </a:r>
          </a:p>
        </p:txBody>
      </p:sp>
      <p:sp>
        <p:nvSpPr>
          <p:cNvPr id="4" name="Rectangle 3"/>
          <p:cNvSpPr/>
          <p:nvPr/>
        </p:nvSpPr>
        <p:spPr>
          <a:xfrm>
            <a:off x="2133600" y="3124200"/>
            <a:ext cx="1142640" cy="83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0">
            <a:schemeClr val="accent3"/>
          </a:lnRef>
          <a:fillRef idx="3">
            <a:schemeClr val="accent3"/>
          </a:fillRef>
          <a:effectRef idx="3">
            <a:schemeClr val="accent3"/>
          </a:effectRef>
          <a:fontRef idx="minor">
            <a:schemeClr val="lt1"/>
          </a:fontRef>
        </p:style>
        <p:txBody>
          <a:bodyPr vert="horz" wrap="square" lIns="90000" tIns="45000" rIns="90000" bIns="450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1">
              <a:lnSpc>
                <a:spcPct val="100000"/>
              </a:lnSpc>
              <a:spcBef>
                <a:spcPts val="0"/>
              </a:spcBef>
              <a:spcAft>
                <a:spcPts val="0"/>
              </a:spcAft>
              <a:buNone/>
              <a:tabLst/>
              <a:defRPr sz="1800"/>
            </a:pPr>
            <a:r>
              <a:rPr lang="en-GB" sz="1800" b="0" i="0" u="none" strike="noStrike" kern="1200" spc="0" dirty="0" smtClean="0">
                <a:ln>
                  <a:noFill/>
                </a:ln>
                <a:solidFill>
                  <a:srgbClr val="000000"/>
                </a:solidFill>
                <a:latin typeface="Calibri" pitchFamily="18"/>
                <a:ea typeface="WenQuanYi Zen Hei" pitchFamily="2"/>
                <a:cs typeface="Lohit Devanagari" pitchFamily="2"/>
              </a:rPr>
              <a:t>MEDICAL</a:t>
            </a:r>
          </a:p>
          <a:p>
            <a:pPr marL="0" marR="0" lvl="0" indent="0" algn="ctr" rtl="0" hangingPunct="1">
              <a:lnSpc>
                <a:spcPct val="100000"/>
              </a:lnSpc>
              <a:spcBef>
                <a:spcPts val="0"/>
              </a:spcBef>
              <a:spcAft>
                <a:spcPts val="0"/>
              </a:spcAft>
              <a:buNone/>
              <a:tabLst/>
              <a:defRPr sz="1800"/>
            </a:pPr>
            <a:r>
              <a:rPr lang="en-GB" sz="1800" b="0" i="0" u="none" strike="noStrike" kern="1200" spc="0" dirty="0" smtClean="0">
                <a:ln>
                  <a:noFill/>
                </a:ln>
                <a:solidFill>
                  <a:srgbClr val="000000"/>
                </a:solidFill>
                <a:latin typeface="Calibri" pitchFamily="18"/>
                <a:ea typeface="WenQuanYi Zen Hei" pitchFamily="2"/>
                <a:cs typeface="Lohit Devanagari" pitchFamily="2"/>
              </a:rPr>
              <a:t>DEVICE</a:t>
            </a:r>
            <a:endParaRPr lang="en-GB" sz="1800" b="0" i="0" u="none" strike="noStrike" kern="1200" spc="0" dirty="0">
              <a:ln>
                <a:noFill/>
              </a:ln>
              <a:solidFill>
                <a:srgbClr val="000000"/>
              </a:solidFill>
              <a:latin typeface="Calibri" pitchFamily="18"/>
              <a:ea typeface="WenQuanYi Zen Hei" pitchFamily="2"/>
              <a:cs typeface="Lohit Devanagari" pitchFamily="2"/>
            </a:endParaRPr>
          </a:p>
        </p:txBody>
      </p:sp>
      <p:sp>
        <p:nvSpPr>
          <p:cNvPr id="6" name="Rectangle 3"/>
          <p:cNvSpPr/>
          <p:nvPr/>
        </p:nvSpPr>
        <p:spPr>
          <a:xfrm>
            <a:off x="4572000" y="2895600"/>
            <a:ext cx="1142640" cy="106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C000"/>
          </a:solidFill>
          <a:ln/>
        </p:spPr>
        <p:style>
          <a:lnRef idx="0">
            <a:schemeClr val="accent2"/>
          </a:lnRef>
          <a:fillRef idx="3">
            <a:schemeClr val="accent2"/>
          </a:fillRef>
          <a:effectRef idx="3">
            <a:schemeClr val="accent2"/>
          </a:effectRef>
          <a:fontRef idx="minor">
            <a:schemeClr val="lt1"/>
          </a:fontRef>
        </p:style>
        <p:txBody>
          <a:bodyPr vert="horz" wrap="square" lIns="90000" tIns="45000" rIns="90000" bIns="450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1">
              <a:lnSpc>
                <a:spcPct val="100000"/>
              </a:lnSpc>
              <a:spcBef>
                <a:spcPts val="0"/>
              </a:spcBef>
              <a:spcAft>
                <a:spcPts val="0"/>
              </a:spcAft>
              <a:buNone/>
              <a:tabLst/>
              <a:defRPr sz="1800"/>
            </a:pPr>
            <a:r>
              <a:rPr lang="en-GB" dirty="0" smtClean="0">
                <a:solidFill>
                  <a:srgbClr val="000000"/>
                </a:solidFill>
                <a:latin typeface="Calibri" pitchFamily="18"/>
                <a:ea typeface="WenQuanYi Zen Hei" pitchFamily="2"/>
                <a:cs typeface="Lohit Devanagari" pitchFamily="2"/>
              </a:rPr>
              <a:t>EXTERNAL DEVICE</a:t>
            </a:r>
          </a:p>
          <a:p>
            <a:pPr marL="0" marR="0" lvl="0" indent="0" algn="ctr" rtl="0" hangingPunct="1">
              <a:lnSpc>
                <a:spcPct val="100000"/>
              </a:lnSpc>
              <a:spcBef>
                <a:spcPts val="0"/>
              </a:spcBef>
              <a:spcAft>
                <a:spcPts val="0"/>
              </a:spcAft>
              <a:buNone/>
              <a:tabLst/>
              <a:defRPr sz="1800"/>
            </a:pPr>
            <a:r>
              <a:rPr lang="en-GB" sz="1600" b="0" i="0" u="none" strike="noStrike" kern="1200" spc="0" dirty="0" smtClean="0">
                <a:ln>
                  <a:noFill/>
                </a:ln>
                <a:solidFill>
                  <a:srgbClr val="000000"/>
                </a:solidFill>
                <a:latin typeface="Calibri" pitchFamily="18"/>
                <a:ea typeface="WenQuanYi Zen Hei" pitchFamily="2"/>
                <a:cs typeface="Lohit Devanagari" pitchFamily="2"/>
              </a:rPr>
              <a:t>(Concentrator)</a:t>
            </a:r>
            <a:endParaRPr lang="en-GB" sz="1600" b="0" i="0" u="none" strike="noStrike" kern="1200" spc="0" dirty="0">
              <a:ln>
                <a:noFill/>
              </a:ln>
              <a:solidFill>
                <a:srgbClr val="000000"/>
              </a:solidFill>
              <a:latin typeface="Calibri" pitchFamily="18"/>
              <a:ea typeface="WenQuanYi Zen Hei" pitchFamily="2"/>
              <a:cs typeface="Lohit Devanagari" pitchFamily="2"/>
            </a:endParaRPr>
          </a:p>
        </p:txBody>
      </p:sp>
      <p:sp>
        <p:nvSpPr>
          <p:cNvPr id="7" name="Rectangle 6"/>
          <p:cNvSpPr/>
          <p:nvPr/>
        </p:nvSpPr>
        <p:spPr>
          <a:xfrm>
            <a:off x="7010400" y="3124200"/>
            <a:ext cx="1238039" cy="83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0">
            <a:schemeClr val="accent2"/>
          </a:lnRef>
          <a:fillRef idx="3">
            <a:schemeClr val="accent2"/>
          </a:fillRef>
          <a:effectRef idx="3">
            <a:schemeClr val="accent2"/>
          </a:effectRef>
          <a:fontRef idx="minor">
            <a:schemeClr val="lt1"/>
          </a:fontRef>
        </p:style>
        <p:txBody>
          <a:bodyPr vert="horz" wrap="square" lIns="90000" tIns="45000" rIns="90000" bIns="450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1">
              <a:lnSpc>
                <a:spcPct val="100000"/>
              </a:lnSpc>
              <a:spcBef>
                <a:spcPts val="0"/>
              </a:spcBef>
              <a:spcAft>
                <a:spcPts val="0"/>
              </a:spcAft>
              <a:buNone/>
              <a:tabLst/>
              <a:defRPr sz="1800"/>
            </a:pPr>
            <a:r>
              <a:rPr lang="en-GB" sz="1800" b="0" i="0" u="none" strike="noStrike" kern="1200" spc="0" dirty="0">
                <a:ln>
                  <a:noFill/>
                </a:ln>
                <a:solidFill>
                  <a:srgbClr val="000000"/>
                </a:solidFill>
                <a:latin typeface="Calibri" pitchFamily="18"/>
                <a:ea typeface="WenQuanYi Zen Hei" pitchFamily="2"/>
                <a:cs typeface="Lohit Devanagari" pitchFamily="2"/>
              </a:rPr>
              <a:t>PUBLISHER</a:t>
            </a:r>
          </a:p>
        </p:txBody>
      </p:sp>
      <p:cxnSp>
        <p:nvCxnSpPr>
          <p:cNvPr id="8" name="Straight Arrow Connector 8"/>
          <p:cNvCxnSpPr/>
          <p:nvPr/>
        </p:nvCxnSpPr>
        <p:spPr>
          <a:xfrm>
            <a:off x="3276600" y="3505200"/>
            <a:ext cx="1295280" cy="1440"/>
          </a:xfrm>
          <a:prstGeom prst="bentConnector3">
            <a:avLst/>
          </a:prstGeom>
          <a:noFill/>
          <a:ln w="25560">
            <a:solidFill>
              <a:srgbClr val="000000"/>
            </a:solidFill>
            <a:prstDash val="solid"/>
            <a:headEnd type="arrow"/>
            <a:tailEnd type="arrow"/>
          </a:ln>
        </p:spPr>
      </p:cxnSp>
      <p:cxnSp>
        <p:nvCxnSpPr>
          <p:cNvPr id="9" name="Straight Arrow Connector 8"/>
          <p:cNvCxnSpPr/>
          <p:nvPr/>
        </p:nvCxnSpPr>
        <p:spPr>
          <a:xfrm>
            <a:off x="5715000" y="3505200"/>
            <a:ext cx="1295280" cy="1440"/>
          </a:xfrm>
          <a:prstGeom prst="bentConnector3">
            <a:avLst/>
          </a:prstGeom>
          <a:noFill/>
          <a:ln w="25560">
            <a:solidFill>
              <a:srgbClr val="000000"/>
            </a:solidFill>
            <a:prstDash val="solid"/>
            <a:headEnd type="arrow"/>
            <a:tailEnd type="arrow"/>
          </a:ln>
        </p:spPr>
      </p:cxnSp>
      <p:sp>
        <p:nvSpPr>
          <p:cNvPr id="10" name="TextBox 12"/>
          <p:cNvSpPr/>
          <p:nvPr/>
        </p:nvSpPr>
        <p:spPr>
          <a:xfrm>
            <a:off x="5886720" y="3505200"/>
            <a:ext cx="971280" cy="42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l" rtl="0" hangingPunct="1">
              <a:lnSpc>
                <a:spcPct val="100000"/>
              </a:lnSpc>
              <a:spcBef>
                <a:spcPts val="0"/>
              </a:spcBef>
              <a:spcAft>
                <a:spcPts val="0"/>
              </a:spcAft>
              <a:buNone/>
              <a:tabLst/>
              <a:defRPr sz="1800"/>
            </a:pPr>
            <a:r>
              <a:rPr lang="en-GB" sz="1100" b="1" i="0" u="none" strike="noStrike" kern="1200" spc="0" dirty="0">
                <a:ln>
                  <a:noFill/>
                </a:ln>
                <a:solidFill>
                  <a:srgbClr val="000000"/>
                </a:solidFill>
                <a:latin typeface="Calibri" pitchFamily="18"/>
                <a:ea typeface="WenQuanYi Zen Hei" pitchFamily="2"/>
                <a:cs typeface="Lohit Devanagari" pitchFamily="2"/>
              </a:rPr>
              <a:t>ETHERNET</a:t>
            </a:r>
          </a:p>
        </p:txBody>
      </p:sp>
      <p:sp>
        <p:nvSpPr>
          <p:cNvPr id="11" name="TextBox 11"/>
          <p:cNvSpPr/>
          <p:nvPr/>
        </p:nvSpPr>
        <p:spPr>
          <a:xfrm>
            <a:off x="3353160" y="3537240"/>
            <a:ext cx="1142640" cy="42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l" rtl="0" hangingPunct="1">
              <a:lnSpc>
                <a:spcPct val="100000"/>
              </a:lnSpc>
              <a:spcBef>
                <a:spcPts val="0"/>
              </a:spcBef>
              <a:spcAft>
                <a:spcPts val="0"/>
              </a:spcAft>
              <a:buNone/>
              <a:tabLst/>
              <a:defRPr sz="1800"/>
            </a:pPr>
            <a:r>
              <a:rPr lang="en-GB" sz="1100" b="1" i="0" u="none" strike="noStrike" kern="1200" spc="0" dirty="0">
                <a:ln>
                  <a:noFill/>
                </a:ln>
                <a:solidFill>
                  <a:srgbClr val="000000"/>
                </a:solidFill>
                <a:latin typeface="Calibri" pitchFamily="18"/>
                <a:ea typeface="WenQuanYi Zen Hei" pitchFamily="2"/>
                <a:cs typeface="Lohit Devanagari" pitchFamily="2"/>
              </a:rPr>
              <a:t>RS232 CABLE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device to Gateway (direct)</a:t>
            </a:r>
            <a:endParaRPr lang="en-US" dirty="0"/>
          </a:p>
        </p:txBody>
      </p:sp>
      <p:sp>
        <p:nvSpPr>
          <p:cNvPr id="3" name="Content Placeholder 2"/>
          <p:cNvSpPr>
            <a:spLocks noGrp="1"/>
          </p:cNvSpPr>
          <p:nvPr>
            <p:ph idx="1"/>
          </p:nvPr>
        </p:nvSpPr>
        <p:spPr>
          <a:xfrm>
            <a:off x="304800" y="1524000"/>
            <a:ext cx="8839200" cy="4525963"/>
          </a:xfrm>
        </p:spPr>
        <p:txBody>
          <a:bodyPr>
            <a:normAutofit fontScale="92500" lnSpcReduction="20000"/>
          </a:bodyPr>
          <a:lstStyle/>
          <a:p>
            <a:r>
              <a:rPr lang="en-US" dirty="0" smtClean="0"/>
              <a:t>Serial Port to USB :</a:t>
            </a:r>
          </a:p>
          <a:p>
            <a:pPr lvl="2"/>
            <a:r>
              <a:rPr lang="en-US" dirty="0" smtClean="0"/>
              <a:t>Serial to USB need a serial to USB adapter to convert the serial data to USB. There is many adapters  available for this. Some of the adaptors given below</a:t>
            </a:r>
          </a:p>
          <a:p>
            <a:pPr lvl="4">
              <a:buNone/>
            </a:pPr>
            <a:endParaRPr lang="en-US" dirty="0" smtClean="0"/>
          </a:p>
          <a:p>
            <a:pPr lvl="4">
              <a:buNone/>
            </a:pPr>
            <a:endParaRPr lang="en-US" dirty="0" smtClean="0"/>
          </a:p>
          <a:p>
            <a:pPr lvl="4">
              <a:buNone/>
            </a:pPr>
            <a:endParaRPr lang="en-US" dirty="0" smtClean="0"/>
          </a:p>
          <a:p>
            <a:pPr lvl="4">
              <a:buNone/>
            </a:pPr>
            <a:endParaRPr lang="en-US" dirty="0" smtClean="0"/>
          </a:p>
          <a:p>
            <a:pPr lvl="3"/>
            <a:r>
              <a:rPr lang="en-US" dirty="0" smtClean="0">
                <a:hlinkClick r:id="rId3"/>
              </a:rPr>
              <a:t>http://www.digi.com/products/usb/anywhereusb</a:t>
            </a:r>
            <a:endParaRPr lang="en-US" dirty="0" smtClean="0"/>
          </a:p>
          <a:p>
            <a:pPr lvl="3"/>
            <a:r>
              <a:rPr lang="en-US" dirty="0" smtClean="0">
                <a:hlinkClick r:id="rId4"/>
              </a:rPr>
              <a:t>http://www.fugawi.com/web/products/hardware_usb_cable.html</a:t>
            </a:r>
            <a:endParaRPr lang="en-US" dirty="0" smtClean="0"/>
          </a:p>
          <a:p>
            <a:pPr lvl="4"/>
            <a:r>
              <a:rPr lang="en-US" dirty="0" smtClean="0"/>
              <a:t>In this case we need to use own code to retrieve the USB data. Based on the USB protocol we have to write code. Otherwise we need to use some of the third party libraries. </a:t>
            </a:r>
          </a:p>
          <a:p>
            <a:pPr lvl="4">
              <a:buNone/>
            </a:pPr>
            <a:r>
              <a:rPr lang="en-US" dirty="0" smtClean="0"/>
              <a:t> 	</a:t>
            </a:r>
            <a:endParaRPr lang="en-US" dirty="0"/>
          </a:p>
        </p:txBody>
      </p:sp>
      <p:sp>
        <p:nvSpPr>
          <p:cNvPr id="5" name="Rectangle 13"/>
          <p:cNvSpPr/>
          <p:nvPr/>
        </p:nvSpPr>
        <p:spPr>
          <a:xfrm>
            <a:off x="1829160" y="2971800"/>
            <a:ext cx="1142640" cy="83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0">
            <a:schemeClr val="accent3"/>
          </a:lnRef>
          <a:fillRef idx="3">
            <a:schemeClr val="accent3"/>
          </a:fillRef>
          <a:effectRef idx="3">
            <a:schemeClr val="accent3"/>
          </a:effectRef>
          <a:fontRef idx="minor">
            <a:schemeClr val="lt1"/>
          </a:fontRef>
        </p:style>
        <p:txBody>
          <a:bodyPr vert="horz" wrap="square" lIns="90000" tIns="45000" rIns="90000" bIns="450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1">
              <a:lnSpc>
                <a:spcPct val="100000"/>
              </a:lnSpc>
              <a:spcBef>
                <a:spcPts val="0"/>
              </a:spcBef>
              <a:spcAft>
                <a:spcPts val="0"/>
              </a:spcAft>
              <a:buNone/>
              <a:tabLst/>
              <a:defRPr sz="1800"/>
            </a:pPr>
            <a:r>
              <a:rPr lang="en-GB" sz="1800" b="0" i="0" u="none" strike="noStrike" kern="1200" spc="0" dirty="0" smtClean="0">
                <a:ln>
                  <a:noFill/>
                </a:ln>
                <a:solidFill>
                  <a:srgbClr val="000000"/>
                </a:solidFill>
                <a:latin typeface="Calibri" pitchFamily="18"/>
                <a:ea typeface="WenQuanYi Zen Hei" pitchFamily="2"/>
                <a:cs typeface="Lohit Devanagari" pitchFamily="2"/>
              </a:rPr>
              <a:t>MEDICAL</a:t>
            </a:r>
          </a:p>
          <a:p>
            <a:pPr marL="0" marR="0" lvl="0" indent="0" algn="ctr" rtl="0" hangingPunct="1">
              <a:lnSpc>
                <a:spcPct val="100000"/>
              </a:lnSpc>
              <a:spcBef>
                <a:spcPts val="0"/>
              </a:spcBef>
              <a:spcAft>
                <a:spcPts val="0"/>
              </a:spcAft>
              <a:buNone/>
              <a:tabLst/>
              <a:defRPr sz="1800"/>
            </a:pPr>
            <a:r>
              <a:rPr lang="en-GB" sz="1800" b="0" i="0" u="none" strike="noStrike" kern="1200" spc="0" dirty="0" smtClean="0">
                <a:ln>
                  <a:noFill/>
                </a:ln>
                <a:solidFill>
                  <a:srgbClr val="000000"/>
                </a:solidFill>
                <a:latin typeface="Calibri" pitchFamily="18"/>
                <a:ea typeface="WenQuanYi Zen Hei" pitchFamily="2"/>
                <a:cs typeface="Lohit Devanagari" pitchFamily="2"/>
              </a:rPr>
              <a:t>DEVICE</a:t>
            </a:r>
            <a:endParaRPr lang="en-GB" sz="1800" b="0" i="0" u="none" strike="noStrike" kern="1200" spc="0" dirty="0">
              <a:ln>
                <a:noFill/>
              </a:ln>
              <a:solidFill>
                <a:srgbClr val="000000"/>
              </a:solidFill>
              <a:latin typeface="Calibri" pitchFamily="18"/>
              <a:ea typeface="WenQuanYi Zen Hei" pitchFamily="2"/>
              <a:cs typeface="Lohit Devanagari" pitchFamily="2"/>
            </a:endParaRPr>
          </a:p>
        </p:txBody>
      </p:sp>
      <p:cxnSp>
        <p:nvCxnSpPr>
          <p:cNvPr id="6" name="Straight Arrow Connector 15"/>
          <p:cNvCxnSpPr/>
          <p:nvPr/>
        </p:nvCxnSpPr>
        <p:spPr>
          <a:xfrm>
            <a:off x="2943120" y="3427561"/>
            <a:ext cx="2695680" cy="1439"/>
          </a:xfrm>
          <a:prstGeom prst="bentConnector3">
            <a:avLst/>
          </a:prstGeom>
          <a:noFill/>
          <a:ln w="25560">
            <a:solidFill>
              <a:srgbClr val="000000"/>
            </a:solidFill>
            <a:prstDash val="solid"/>
            <a:headEnd type="arrow"/>
            <a:tailEnd type="arrow"/>
          </a:ln>
        </p:spPr>
      </p:cxnSp>
      <p:sp>
        <p:nvSpPr>
          <p:cNvPr id="7" name="Rectangle 14"/>
          <p:cNvSpPr/>
          <p:nvPr/>
        </p:nvSpPr>
        <p:spPr>
          <a:xfrm>
            <a:off x="5638800" y="2971800"/>
            <a:ext cx="1238039" cy="83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0">
            <a:schemeClr val="accent2"/>
          </a:lnRef>
          <a:fillRef idx="3">
            <a:schemeClr val="accent2"/>
          </a:fillRef>
          <a:effectRef idx="3">
            <a:schemeClr val="accent2"/>
          </a:effectRef>
          <a:fontRef idx="minor">
            <a:schemeClr val="lt1"/>
          </a:fontRef>
        </p:style>
        <p:txBody>
          <a:bodyPr vert="horz" wrap="square" lIns="90000" tIns="45000" rIns="90000" bIns="450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1">
              <a:lnSpc>
                <a:spcPct val="100000"/>
              </a:lnSpc>
              <a:spcBef>
                <a:spcPts val="0"/>
              </a:spcBef>
              <a:spcAft>
                <a:spcPts val="0"/>
              </a:spcAft>
              <a:buNone/>
              <a:tabLst/>
              <a:defRPr sz="1800"/>
            </a:pPr>
            <a:r>
              <a:rPr lang="en-GB" sz="1800" b="0" i="0" u="none" strike="noStrike" kern="1200" spc="0" dirty="0">
                <a:ln>
                  <a:noFill/>
                </a:ln>
                <a:solidFill>
                  <a:srgbClr val="000000"/>
                </a:solidFill>
                <a:latin typeface="Calibri" pitchFamily="18"/>
                <a:ea typeface="WenQuanYi Zen Hei" pitchFamily="2"/>
                <a:cs typeface="Lohit Devanagari" pitchFamily="2"/>
              </a:rPr>
              <a:t>PUBLISHER</a:t>
            </a:r>
          </a:p>
        </p:txBody>
      </p:sp>
      <p:sp>
        <p:nvSpPr>
          <p:cNvPr id="8" name="TextBox 16"/>
          <p:cNvSpPr/>
          <p:nvPr/>
        </p:nvSpPr>
        <p:spPr>
          <a:xfrm>
            <a:off x="3409920" y="3429000"/>
            <a:ext cx="1933200" cy="24739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l" rtl="0" hangingPunct="1">
              <a:lnSpc>
                <a:spcPct val="100000"/>
              </a:lnSpc>
              <a:spcBef>
                <a:spcPts val="0"/>
              </a:spcBef>
              <a:spcAft>
                <a:spcPts val="0"/>
              </a:spcAft>
              <a:buNone/>
              <a:tabLst/>
              <a:defRPr sz="1800"/>
            </a:pPr>
            <a:r>
              <a:rPr lang="en-GB" sz="1000" b="1" i="0" u="none" strike="noStrike" kern="1200" spc="0" dirty="0" smtClean="0">
                <a:ln>
                  <a:noFill/>
                </a:ln>
                <a:solidFill>
                  <a:srgbClr val="000000"/>
                </a:solidFill>
                <a:latin typeface="Calibri" pitchFamily="18"/>
                <a:ea typeface="WenQuanYi Zen Hei" pitchFamily="2"/>
                <a:cs typeface="Lohit Devanagari" pitchFamily="2"/>
              </a:rPr>
              <a:t>SER IAL </a:t>
            </a:r>
            <a:r>
              <a:rPr lang="en-GB" sz="1000" b="1" i="0" u="none" strike="noStrike" kern="1200" spc="0" dirty="0">
                <a:ln>
                  <a:noFill/>
                </a:ln>
                <a:solidFill>
                  <a:srgbClr val="000000"/>
                </a:solidFill>
                <a:latin typeface="Calibri" pitchFamily="18"/>
                <a:ea typeface="WenQuanYi Zen Hei" pitchFamily="2"/>
                <a:cs typeface="Lohit Devanagari" pitchFamily="2"/>
              </a:rPr>
              <a:t>TO USB ADAPTER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device data format to DDS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Command Line options for# ./&lt;device&gt;-serial-pub</a:t>
            </a:r>
          </a:p>
          <a:p>
            <a:pPr lvl="2"/>
            <a:r>
              <a:rPr lang="en-US" dirty="0" smtClean="0"/>
              <a:t>Available options for are: </a:t>
            </a:r>
          </a:p>
          <a:p>
            <a:pPr lvl="3">
              <a:buNone/>
            </a:pPr>
            <a:r>
              <a:rPr lang="en-US" dirty="0" smtClean="0"/>
              <a:t>--help        		Produce help message </a:t>
            </a:r>
          </a:p>
          <a:p>
            <a:pPr lvl="3">
              <a:buNone/>
            </a:pPr>
            <a:r>
              <a:rPr lang="en-US" dirty="0" smtClean="0"/>
              <a:t>--device-path		Device path ex: /dev/tty1So1</a:t>
            </a:r>
          </a:p>
          <a:p>
            <a:pPr lvl="8">
              <a:buNone/>
            </a:pPr>
            <a:r>
              <a:rPr lang="en-US" dirty="0" smtClean="0"/>
              <a:t>(Used for Serial-to-Serial and Serial-to-USB)</a:t>
            </a:r>
          </a:p>
          <a:p>
            <a:pPr lvl="3">
              <a:buNone/>
            </a:pPr>
            <a:r>
              <a:rPr lang="en-US" dirty="0" smtClean="0"/>
              <a:t>--data-gen-</a:t>
            </a:r>
            <a:r>
              <a:rPr lang="en-US" dirty="0" err="1" smtClean="0"/>
              <a:t>ip</a:t>
            </a:r>
            <a:r>
              <a:rPr lang="en-US" dirty="0" smtClean="0"/>
              <a:t> </a:t>
            </a:r>
            <a:r>
              <a:rPr lang="en-US" dirty="0" err="1" smtClean="0"/>
              <a:t>arg</a:t>
            </a:r>
            <a:r>
              <a:rPr lang="en-US" dirty="0" smtClean="0"/>
              <a:t>     	Data Generator IP (Converter IP)</a:t>
            </a:r>
          </a:p>
          <a:p>
            <a:pPr lvl="3">
              <a:buNone/>
            </a:pPr>
            <a:r>
              <a:rPr lang="en-US" dirty="0" smtClean="0"/>
              <a:t>--data-gen-port </a:t>
            </a:r>
            <a:r>
              <a:rPr lang="en-US" dirty="0" err="1" smtClean="0"/>
              <a:t>arg</a:t>
            </a:r>
            <a:r>
              <a:rPr lang="en-US" dirty="0" smtClean="0"/>
              <a:t>  	Data Generator Port (Configured port)</a:t>
            </a:r>
          </a:p>
          <a:p>
            <a:pPr lvl="3">
              <a:buNone/>
            </a:pPr>
            <a:r>
              <a:rPr lang="en-US" dirty="0" smtClean="0"/>
              <a:t>--domain </a:t>
            </a:r>
            <a:r>
              <a:rPr lang="en-US" dirty="0" err="1" smtClean="0"/>
              <a:t>arg</a:t>
            </a:r>
            <a:r>
              <a:rPr lang="en-US" dirty="0" smtClean="0"/>
              <a:t>          	Device Domain  </a:t>
            </a:r>
          </a:p>
          <a:p>
            <a:pPr lvl="3">
              <a:buNone/>
            </a:pPr>
            <a:r>
              <a:rPr lang="en-US" dirty="0" smtClean="0"/>
              <a:t>--device-id </a:t>
            </a:r>
            <a:r>
              <a:rPr lang="en-US" dirty="0" err="1" smtClean="0"/>
              <a:t>arg</a:t>
            </a:r>
            <a:r>
              <a:rPr lang="en-US" dirty="0" smtClean="0"/>
              <a:t>       	Device ID - for device identification</a:t>
            </a:r>
          </a:p>
          <a:p>
            <a:pPr lvl="3">
              <a:buNone/>
            </a:pPr>
            <a:r>
              <a:rPr lang="en-US" dirty="0" smtClean="0"/>
              <a:t>--log-info </a:t>
            </a:r>
            <a:r>
              <a:rPr lang="en-US" dirty="0" err="1" smtClean="0"/>
              <a:t>arg</a:t>
            </a:r>
            <a:r>
              <a:rPr lang="en-US" dirty="0" smtClean="0"/>
              <a:t>        	Log Info Specification </a:t>
            </a:r>
          </a:p>
          <a:p>
            <a:pPr lvl="3">
              <a:buNone/>
            </a:pPr>
            <a:r>
              <a:rPr lang="en-US" dirty="0" smtClean="0"/>
              <a:t>--log-data </a:t>
            </a:r>
            <a:r>
              <a:rPr lang="en-US" dirty="0" err="1" smtClean="0"/>
              <a:t>arg</a:t>
            </a:r>
            <a:r>
              <a:rPr lang="en-US" dirty="0" smtClean="0"/>
              <a:t>        	Log Data Specification</a:t>
            </a:r>
          </a:p>
          <a:p>
            <a:pPr lvl="3">
              <a:buNone/>
            </a:pPr>
            <a:r>
              <a:rPr lang="en-US" dirty="0" smtClean="0"/>
              <a:t>--log4cpp-conf </a:t>
            </a:r>
            <a:r>
              <a:rPr lang="en-US" dirty="0" err="1" smtClean="0"/>
              <a:t>arg</a:t>
            </a:r>
            <a:r>
              <a:rPr lang="en-US" dirty="0" smtClean="0"/>
              <a:t>   	Log Configuration and Format specification 			file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device data format to DDS</a:t>
            </a:r>
            <a:endParaRPr lang="en-US" dirty="0"/>
          </a:p>
        </p:txBody>
      </p:sp>
      <p:sp>
        <p:nvSpPr>
          <p:cNvPr id="3" name="Content Placeholder 2"/>
          <p:cNvSpPr>
            <a:spLocks noGrp="1"/>
          </p:cNvSpPr>
          <p:nvPr>
            <p:ph idx="1"/>
          </p:nvPr>
        </p:nvSpPr>
        <p:spPr/>
        <p:txBody>
          <a:bodyPr>
            <a:normAutofit lnSpcReduction="10000"/>
          </a:bodyPr>
          <a:lstStyle/>
          <a:p>
            <a:r>
              <a:rPr lang="en-US" dirty="0" smtClean="0"/>
              <a:t>There is no difference in the subscriber side for Serial port based publishers</a:t>
            </a:r>
          </a:p>
          <a:p>
            <a:r>
              <a:rPr lang="en-US" dirty="0" smtClean="0"/>
              <a:t>./serial-sub {command line options}</a:t>
            </a:r>
          </a:p>
          <a:p>
            <a:pPr lvl="1"/>
            <a:r>
              <a:rPr lang="en-US" dirty="0" smtClean="0"/>
              <a:t>Available options for</a:t>
            </a:r>
          </a:p>
          <a:p>
            <a:pPr lvl="3">
              <a:buNone/>
            </a:pPr>
            <a:r>
              <a:rPr lang="en-US" dirty="0" smtClean="0"/>
              <a:t>--help          	 	Produce help message </a:t>
            </a:r>
          </a:p>
          <a:p>
            <a:pPr lvl="3">
              <a:buNone/>
            </a:pPr>
            <a:r>
              <a:rPr lang="en-US" dirty="0" smtClean="0"/>
              <a:t>--domain         	Device Domain</a:t>
            </a:r>
          </a:p>
          <a:p>
            <a:pPr lvl="3">
              <a:buNone/>
            </a:pPr>
            <a:r>
              <a:rPr lang="en-US" dirty="0" smtClean="0"/>
              <a:t>--device-id 	 	Device ID - for device identification</a:t>
            </a:r>
          </a:p>
          <a:p>
            <a:pPr lvl="3">
              <a:buNone/>
            </a:pPr>
            <a:r>
              <a:rPr lang="en-US" dirty="0" smtClean="0"/>
              <a:t>--log-info </a:t>
            </a:r>
            <a:r>
              <a:rPr lang="en-US" dirty="0" err="1" smtClean="0"/>
              <a:t>arg</a:t>
            </a:r>
            <a:r>
              <a:rPr lang="en-US" dirty="0" smtClean="0"/>
              <a:t>  	Log Info Specification </a:t>
            </a:r>
          </a:p>
          <a:p>
            <a:pPr lvl="3">
              <a:buNone/>
            </a:pPr>
            <a:r>
              <a:rPr lang="en-US" dirty="0" smtClean="0"/>
              <a:t>--log-data </a:t>
            </a:r>
            <a:r>
              <a:rPr lang="en-US" dirty="0" err="1" smtClean="0"/>
              <a:t>arg</a:t>
            </a:r>
            <a:r>
              <a:rPr lang="en-US" dirty="0" smtClean="0"/>
              <a:t>     	Log data Specification </a:t>
            </a:r>
          </a:p>
          <a:p>
            <a:pPr lvl="3">
              <a:buNone/>
            </a:pPr>
            <a:r>
              <a:rPr lang="en-US" dirty="0" smtClean="0"/>
              <a:t>--log4cpp-conf </a:t>
            </a:r>
            <a:r>
              <a:rPr lang="en-US" dirty="0" err="1" smtClean="0"/>
              <a:t>arg</a:t>
            </a:r>
            <a:r>
              <a:rPr lang="en-US" dirty="0" smtClean="0"/>
              <a:t> 	</a:t>
            </a:r>
            <a:r>
              <a:rPr lang="en-US" sz="1800" dirty="0" smtClean="0"/>
              <a:t>Log </a:t>
            </a:r>
            <a:r>
              <a:rPr lang="en-US" sz="1800" dirty="0" err="1" smtClean="0"/>
              <a:t>Configration</a:t>
            </a:r>
            <a:r>
              <a:rPr lang="en-US" sz="1800" dirty="0" smtClean="0"/>
              <a:t> and Format 					specification file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in Serial Port</a:t>
            </a:r>
            <a:endParaRPr lang="en-US" dirty="0"/>
          </a:p>
        </p:txBody>
      </p:sp>
      <p:sp>
        <p:nvSpPr>
          <p:cNvPr id="3" name="Content Placeholder 2"/>
          <p:cNvSpPr>
            <a:spLocks noGrp="1"/>
          </p:cNvSpPr>
          <p:nvPr>
            <p:ph idx="1"/>
          </p:nvPr>
        </p:nvSpPr>
        <p:spPr/>
        <p:txBody>
          <a:bodyPr/>
          <a:lstStyle/>
          <a:p>
            <a:r>
              <a:rPr lang="en-US" dirty="0" smtClean="0"/>
              <a:t>IDL type definition</a:t>
            </a:r>
          </a:p>
          <a:p>
            <a:r>
              <a:rPr lang="en-US" dirty="0" smtClean="0"/>
              <a:t>Type of data format is  received</a:t>
            </a:r>
          </a:p>
          <a:p>
            <a:r>
              <a:rPr lang="en-US" dirty="0" smtClean="0"/>
              <a:t>Physical connection between the devices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etspective Communications, LLC">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2617</TotalTime>
  <Words>326</Words>
  <Application>Microsoft Office PowerPoint</Application>
  <PresentationFormat>On-screen Show (4:3)</PresentationFormat>
  <Paragraphs>103</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Netspective Communications, LLC</vt:lpstr>
      <vt:lpstr>Covidien Gateway Prototype With RS232</vt:lpstr>
      <vt:lpstr>Architecture Covidien Gateway with RS232</vt:lpstr>
      <vt:lpstr>Legacy device to Gateway (direct)</vt:lpstr>
      <vt:lpstr>Legacy device to Gateway (direct)</vt:lpstr>
      <vt:lpstr>Legacy device to Gateway (direct)</vt:lpstr>
      <vt:lpstr>Legacy device data format to DDS</vt:lpstr>
      <vt:lpstr>Legacy device data format to DDS</vt:lpstr>
      <vt:lpstr>Requirements in Serial Port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squid</dc:creator>
  <cp:lastModifiedBy>JP</cp:lastModifiedBy>
  <cp:revision>486</cp:revision>
  <dcterms:created xsi:type="dcterms:W3CDTF">2011-10-14T04:41:51Z</dcterms:created>
  <dcterms:modified xsi:type="dcterms:W3CDTF">2012-01-03T16:55:54Z</dcterms:modified>
</cp:coreProperties>
</file>