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14"/>
  </p:notesMasterIdLst>
  <p:sldIdLst>
    <p:sldId id="277" r:id="rId2"/>
    <p:sldId id="278" r:id="rId3"/>
    <p:sldId id="287" r:id="rId4"/>
    <p:sldId id="271" r:id="rId5"/>
    <p:sldId id="273" r:id="rId6"/>
    <p:sldId id="265" r:id="rId7"/>
    <p:sldId id="258" r:id="rId8"/>
    <p:sldId id="284" r:id="rId9"/>
    <p:sldId id="285" r:id="rId10"/>
    <p:sldId id="274" r:id="rId11"/>
    <p:sldId id="259"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B3F29-C14C-4E01-9FE5-B050F8EB1616}" v="1" dt="2022-09-15T17:22:37.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858" autoAdjust="0"/>
    <p:restoredTop sz="94660"/>
  </p:normalViewPr>
  <p:slideViewPr>
    <p:cSldViewPr snapToGrid="0">
      <p:cViewPr varScale="1">
        <p:scale>
          <a:sx n="150" d="100"/>
          <a:sy n="150" d="100"/>
        </p:scale>
        <p:origin x="173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id Shah" userId="176117d8003f9227" providerId="LiveId" clId="{798B3F29-C14C-4E01-9FE5-B050F8EB1616}"/>
    <pc:docChg chg="undo custSel modSld sldOrd">
      <pc:chgData name="Shahid Shah" userId="176117d8003f9227" providerId="LiveId" clId="{798B3F29-C14C-4E01-9FE5-B050F8EB1616}" dt="2022-09-15T17:40:10.842" v="177" actId="20577"/>
      <pc:docMkLst>
        <pc:docMk/>
      </pc:docMkLst>
      <pc:sldChg chg="delSp modSp mod ord">
        <pc:chgData name="Shahid Shah" userId="176117d8003f9227" providerId="LiveId" clId="{798B3F29-C14C-4E01-9FE5-B050F8EB1616}" dt="2022-09-15T16:50:21.667" v="72" actId="478"/>
        <pc:sldMkLst>
          <pc:docMk/>
          <pc:sldMk cId="1345356843" sldId="271"/>
        </pc:sldMkLst>
        <pc:spChg chg="mod">
          <ac:chgData name="Shahid Shah" userId="176117d8003f9227" providerId="LiveId" clId="{798B3F29-C14C-4E01-9FE5-B050F8EB1616}" dt="2022-09-15T16:50:00.598" v="71" actId="5793"/>
          <ac:spMkLst>
            <pc:docMk/>
            <pc:sldMk cId="1345356843" sldId="271"/>
            <ac:spMk id="3" creationId="{50EE3B59-0806-4192-91ED-AC6AEC67D0A2}"/>
          </ac:spMkLst>
        </pc:spChg>
        <pc:spChg chg="del">
          <ac:chgData name="Shahid Shah" userId="176117d8003f9227" providerId="LiveId" clId="{798B3F29-C14C-4E01-9FE5-B050F8EB1616}" dt="2022-09-15T16:50:21.667" v="72" actId="478"/>
          <ac:spMkLst>
            <pc:docMk/>
            <pc:sldMk cId="1345356843" sldId="271"/>
            <ac:spMk id="5" creationId="{6949764D-09EB-4453-8725-9C4339CE218E}"/>
          </ac:spMkLst>
        </pc:spChg>
      </pc:sldChg>
      <pc:sldChg chg="modSp mod">
        <pc:chgData name="Shahid Shah" userId="176117d8003f9227" providerId="LiveId" clId="{798B3F29-C14C-4E01-9FE5-B050F8EB1616}" dt="2022-09-15T17:03:05.502" v="100" actId="20577"/>
        <pc:sldMkLst>
          <pc:docMk/>
          <pc:sldMk cId="844662988" sldId="277"/>
        </pc:sldMkLst>
        <pc:spChg chg="mod">
          <ac:chgData name="Shahid Shah" userId="176117d8003f9227" providerId="LiveId" clId="{798B3F29-C14C-4E01-9FE5-B050F8EB1616}" dt="2022-09-15T17:03:05.502" v="100" actId="20577"/>
          <ac:spMkLst>
            <pc:docMk/>
            <pc:sldMk cId="844662988" sldId="277"/>
            <ac:spMk id="2" creationId="{35AEC1EB-811D-B9E3-F076-BCFC7821EFB3}"/>
          </ac:spMkLst>
        </pc:spChg>
        <pc:spChg chg="mod">
          <ac:chgData name="Shahid Shah" userId="176117d8003f9227" providerId="LiveId" clId="{798B3F29-C14C-4E01-9FE5-B050F8EB1616}" dt="2022-09-15T16:51:41.782" v="90" actId="20577"/>
          <ac:spMkLst>
            <pc:docMk/>
            <pc:sldMk cId="844662988" sldId="277"/>
            <ac:spMk id="4" creationId="{00000000-0000-0000-0000-000000000000}"/>
          </ac:spMkLst>
        </pc:spChg>
      </pc:sldChg>
      <pc:sldChg chg="addSp modSp mod">
        <pc:chgData name="Shahid Shah" userId="176117d8003f9227" providerId="LiveId" clId="{798B3F29-C14C-4E01-9FE5-B050F8EB1616}" dt="2022-09-15T17:40:10.842" v="177" actId="20577"/>
        <pc:sldMkLst>
          <pc:docMk/>
          <pc:sldMk cId="1300787635" sldId="278"/>
        </pc:sldMkLst>
        <pc:spChg chg="add mod">
          <ac:chgData name="Shahid Shah" userId="176117d8003f9227" providerId="LiveId" clId="{798B3F29-C14C-4E01-9FE5-B050F8EB1616}" dt="2022-09-15T17:24:13.302" v="137" actId="404"/>
          <ac:spMkLst>
            <pc:docMk/>
            <pc:sldMk cId="1300787635" sldId="278"/>
            <ac:spMk id="8" creationId="{4DAE679B-2DAF-EA76-FFE9-E5BFA9811F30}"/>
          </ac:spMkLst>
        </pc:spChg>
        <pc:spChg chg="mod">
          <ac:chgData name="Shahid Shah" userId="176117d8003f9227" providerId="LiveId" clId="{798B3F29-C14C-4E01-9FE5-B050F8EB1616}" dt="2022-09-15T16:49:32.346" v="67" actId="20577"/>
          <ac:spMkLst>
            <pc:docMk/>
            <pc:sldMk cId="1300787635" sldId="278"/>
            <ac:spMk id="110" creationId="{4CF1311F-F034-4478-B9FC-3743B044A4D7}"/>
          </ac:spMkLst>
        </pc:spChg>
        <pc:spChg chg="mod">
          <ac:chgData name="Shahid Shah" userId="176117d8003f9227" providerId="LiveId" clId="{798B3F29-C14C-4E01-9FE5-B050F8EB1616}" dt="2022-09-15T17:39:13.902" v="140"/>
          <ac:spMkLst>
            <pc:docMk/>
            <pc:sldMk cId="1300787635" sldId="278"/>
            <ac:spMk id="111" creationId="{A3605DD4-20C1-4BCE-AC49-F1A756BFE532}"/>
          </ac:spMkLst>
        </pc:spChg>
        <pc:spChg chg="mod">
          <ac:chgData name="Shahid Shah" userId="176117d8003f9227" providerId="LiveId" clId="{798B3F29-C14C-4E01-9FE5-B050F8EB1616}" dt="2022-09-15T17:39:46.054" v="146" actId="2085"/>
          <ac:spMkLst>
            <pc:docMk/>
            <pc:sldMk cId="1300787635" sldId="278"/>
            <ac:spMk id="112" creationId="{4CF1311F-F034-4478-B9FC-3743B044A4D7}"/>
          </ac:spMkLst>
        </pc:spChg>
        <pc:spChg chg="mod">
          <ac:chgData name="Shahid Shah" userId="176117d8003f9227" providerId="LiveId" clId="{798B3F29-C14C-4E01-9FE5-B050F8EB1616}" dt="2022-09-15T16:49:36.844" v="69" actId="20577"/>
          <ac:spMkLst>
            <pc:docMk/>
            <pc:sldMk cId="1300787635" sldId="278"/>
            <ac:spMk id="136" creationId="{4CF1311F-F034-4478-B9FC-3743B044A4D7}"/>
          </ac:spMkLst>
        </pc:spChg>
        <pc:spChg chg="mod">
          <ac:chgData name="Shahid Shah" userId="176117d8003f9227" providerId="LiveId" clId="{798B3F29-C14C-4E01-9FE5-B050F8EB1616}" dt="2022-09-15T17:40:10.842" v="177" actId="20577"/>
          <ac:spMkLst>
            <pc:docMk/>
            <pc:sldMk cId="1300787635" sldId="278"/>
            <ac:spMk id="166" creationId="{4CF1311F-F034-4478-B9FC-3743B044A4D7}"/>
          </ac:spMkLst>
        </pc:spChg>
        <pc:spChg chg="mod">
          <ac:chgData name="Shahid Shah" userId="176117d8003f9227" providerId="LiveId" clId="{798B3F29-C14C-4E01-9FE5-B050F8EB1616}" dt="2022-09-15T17:40:03.646" v="158" actId="20577"/>
          <ac:spMkLst>
            <pc:docMk/>
            <pc:sldMk cId="1300787635" sldId="278"/>
            <ac:spMk id="170" creationId="{4CF1311F-F034-4478-B9FC-3743B044A4D7}"/>
          </ac:spMkLst>
        </pc:spChg>
      </pc:sldChg>
      <pc:sldChg chg="ord">
        <pc:chgData name="Shahid Shah" userId="176117d8003f9227" providerId="LiveId" clId="{798B3F29-C14C-4E01-9FE5-B050F8EB1616}" dt="2022-09-15T16:48:44.849" v="29"/>
        <pc:sldMkLst>
          <pc:docMk/>
          <pc:sldMk cId="3627018372"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EB6A2-F100-49DD-9F49-769E425618AB}" type="datetimeFigureOut">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22C2E-F043-435C-8B6F-E1235F3D4945}" type="slidenum">
              <a:t>‹#›</a:t>
            </a:fld>
            <a:endParaRPr lang="en-US"/>
          </a:p>
        </p:txBody>
      </p:sp>
    </p:spTree>
    <p:extLst>
      <p:ext uri="{BB962C8B-B14F-4D97-AF65-F5344CB8AC3E}">
        <p14:creationId xmlns:p14="http://schemas.microsoft.com/office/powerpoint/2010/main" val="367819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C2A250-BFD5-814B-B0DD-18A2941CD5FE}" type="slidenum">
              <a:rPr lang="en-US" smtClean="0"/>
              <a:pPr/>
              <a:t>1</a:t>
            </a:fld>
            <a:endParaRPr lang="en-US"/>
          </a:p>
        </p:txBody>
      </p:sp>
    </p:spTree>
    <p:extLst>
      <p:ext uri="{BB962C8B-B14F-4D97-AF65-F5344CB8AC3E}">
        <p14:creationId xmlns:p14="http://schemas.microsoft.com/office/powerpoint/2010/main" val="247877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C2A250-BFD5-814B-B0DD-18A2941CD5FE}" type="slidenum">
              <a:rPr lang="en-US" smtClean="0"/>
              <a:pPr/>
              <a:t>2</a:t>
            </a:fld>
            <a:endParaRPr lang="en-US"/>
          </a:p>
        </p:txBody>
      </p:sp>
    </p:spTree>
    <p:extLst>
      <p:ext uri="{BB962C8B-B14F-4D97-AF65-F5344CB8AC3E}">
        <p14:creationId xmlns:p14="http://schemas.microsoft.com/office/powerpoint/2010/main" val="2845206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C2A250-BFD5-814B-B0DD-18A2941CD5FE}" type="slidenum">
              <a:rPr lang="en-US" smtClean="0"/>
              <a:pPr/>
              <a:t>6</a:t>
            </a:fld>
            <a:endParaRPr lang="en-US"/>
          </a:p>
        </p:txBody>
      </p:sp>
    </p:spTree>
    <p:extLst>
      <p:ext uri="{BB962C8B-B14F-4D97-AF65-F5344CB8AC3E}">
        <p14:creationId xmlns:p14="http://schemas.microsoft.com/office/powerpoint/2010/main" val="4173111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76402"/>
            <a:ext cx="10363200" cy="1470025"/>
          </a:xfr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828800" y="3432175"/>
            <a:ext cx="8534400" cy="1066800"/>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69636539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wo Content with sub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6680200"/>
            <a:ext cx="12192000" cy="177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9"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10"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CF5441FC-C141-4264-AAD9-114A19436D7E}"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11" name="Rectangle 10"/>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12" name="Picture 7" descr="netspective-logo-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3" name="Content Placeholder 2"/>
          <p:cNvSpPr>
            <a:spLocks noGrp="1"/>
          </p:cNvSpPr>
          <p:nvPr>
            <p:ph sz="half" idx="1"/>
          </p:nvPr>
        </p:nvSpPr>
        <p:spPr>
          <a:xfrm>
            <a:off x="609600" y="1447800"/>
            <a:ext cx="5384800" cy="4876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876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600" y="228601"/>
            <a:ext cx="10972800" cy="715963"/>
          </a:xfrm>
        </p:spPr>
        <p:txBody>
          <a:bodyPr/>
          <a:lstStyle>
            <a:lvl1pPr algn="l">
              <a:defRPr lang="en-US" sz="5867" kern="1200" dirty="0" smtClean="0">
                <a:solidFill>
                  <a:schemeClr val="bg1"/>
                </a:solidFill>
                <a:latin typeface="Segoe UI Light" pitchFamily="34" charset="0"/>
                <a:ea typeface="+mj-ea"/>
                <a:cs typeface="+mj-cs"/>
              </a:defRPr>
            </a:lvl1pPr>
          </a:lstStyle>
          <a:p>
            <a:r>
              <a:rPr lang="en-US"/>
              <a:t>Click to edit Master title style</a:t>
            </a:r>
          </a:p>
        </p:txBody>
      </p:sp>
      <p:sp>
        <p:nvSpPr>
          <p:cNvPr id="7" name="Text Placeholder 7"/>
          <p:cNvSpPr>
            <a:spLocks noGrp="1"/>
          </p:cNvSpPr>
          <p:nvPr>
            <p:ph type="body" sz="quarter" idx="10"/>
          </p:nvPr>
        </p:nvSpPr>
        <p:spPr>
          <a:xfrm>
            <a:off x="711200" y="868363"/>
            <a:ext cx="10972800" cy="304800"/>
          </a:xfrm>
        </p:spPr>
        <p:txBody>
          <a:bodyPr>
            <a:no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lang="en-US" sz="2133" kern="1200" dirty="0" smtClean="0">
                <a:solidFill>
                  <a:schemeClr val="bg1"/>
                </a:solidFill>
                <a:latin typeface="Segoe UI Light" pitchFamily="34" charset="0"/>
                <a:ea typeface="+mj-ea"/>
                <a:cs typeface="+mj-cs"/>
              </a:defRPr>
            </a:lvl1pPr>
          </a:lstStyle>
          <a:p>
            <a:pPr lvl="0"/>
            <a:r>
              <a:rPr lang="en-US"/>
              <a:t>Click to edit Master text styles</a:t>
            </a:r>
          </a:p>
        </p:txBody>
      </p:sp>
    </p:spTree>
    <p:extLst>
      <p:ext uri="{BB962C8B-B14F-4D97-AF65-F5344CB8AC3E}">
        <p14:creationId xmlns:p14="http://schemas.microsoft.com/office/powerpoint/2010/main" val="587048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0" y="6680200"/>
            <a:ext cx="12192000" cy="177800"/>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8"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9"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8DBAD5B1-F706-463C-A6EA-C08C54FA7814}"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10" name="Rectangle 9"/>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11" name="Picture 7" descr="netspective-logo-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2" name="Title 1"/>
          <p:cNvSpPr>
            <a:spLocks noGrp="1"/>
          </p:cNvSpPr>
          <p:nvPr>
            <p:ph type="title"/>
          </p:nvPr>
        </p:nvSpPr>
        <p:spPr>
          <a:xfrm>
            <a:off x="609600" y="198437"/>
            <a:ext cx="10972800" cy="102076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47801"/>
            <a:ext cx="5386917" cy="639763"/>
          </a:xfrm>
        </p:spPr>
        <p:txBody>
          <a:bodyPr anchor="b">
            <a:normAutofit/>
          </a:bodyPr>
          <a:lstStyle>
            <a:lvl1pPr marL="0" indent="0">
              <a:buNone/>
              <a:defRPr sz="2667" b="0">
                <a:latin typeface="Segoe UI Semibold"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087563"/>
            <a:ext cx="5386917" cy="4237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447801"/>
            <a:ext cx="5389033" cy="639763"/>
          </a:xfrm>
        </p:spPr>
        <p:txBody>
          <a:bodyPr anchor="b">
            <a:normAutofit/>
          </a:bodyPr>
          <a:lstStyle>
            <a:lvl1pPr marL="0" indent="0">
              <a:buNone/>
              <a:defRPr sz="2667" b="0">
                <a:latin typeface="Segoe UI Semibold"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087563"/>
            <a:ext cx="5389033" cy="4237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56660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1_Comparison">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6680200"/>
            <a:ext cx="12192000" cy="177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8"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9"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8DBAD5B1-F706-463C-A6EA-C08C54FA7814}"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10" name="Rectangle 9"/>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11" name="Picture 7" descr="netspective-logo-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2" name="Title 1"/>
          <p:cNvSpPr>
            <a:spLocks noGrp="1"/>
          </p:cNvSpPr>
          <p:nvPr>
            <p:ph type="title"/>
          </p:nvPr>
        </p:nvSpPr>
        <p:spPr>
          <a:xfrm>
            <a:off x="609600" y="198437"/>
            <a:ext cx="10972800" cy="1020763"/>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09600" y="1447801"/>
            <a:ext cx="5386917" cy="639763"/>
          </a:xfrm>
        </p:spPr>
        <p:txBody>
          <a:bodyPr anchor="b">
            <a:normAutofit/>
          </a:bodyPr>
          <a:lstStyle>
            <a:lvl1pPr marL="0" indent="0">
              <a:buNone/>
              <a:defRPr sz="2667" b="0">
                <a:latin typeface="Segoe UI Semibold"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087563"/>
            <a:ext cx="5386917" cy="4237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447801"/>
            <a:ext cx="5389033" cy="639763"/>
          </a:xfrm>
        </p:spPr>
        <p:txBody>
          <a:bodyPr anchor="b">
            <a:normAutofit/>
          </a:bodyPr>
          <a:lstStyle>
            <a:lvl1pPr marL="0" indent="0">
              <a:buNone/>
              <a:defRPr sz="2667" b="0">
                <a:latin typeface="Segoe UI Semibold"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087563"/>
            <a:ext cx="5389033" cy="4237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883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with subtitle">
    <p:spTree>
      <p:nvGrpSpPr>
        <p:cNvPr id="1" name=""/>
        <p:cNvGrpSpPr/>
        <p:nvPr/>
      </p:nvGrpSpPr>
      <p:grpSpPr>
        <a:xfrm>
          <a:off x="0" y="0"/>
          <a:ext cx="0" cy="0"/>
          <a:chOff x="0" y="0"/>
          <a:chExt cx="0" cy="0"/>
        </a:xfrm>
      </p:grpSpPr>
      <p:sp>
        <p:nvSpPr>
          <p:cNvPr id="10" name="Rectangle 9"/>
          <p:cNvSpPr/>
          <p:nvPr/>
        </p:nvSpPr>
        <p:spPr>
          <a:xfrm>
            <a:off x="0" y="6680200"/>
            <a:ext cx="12192000" cy="177800"/>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12"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56EF5F77-1B3C-4E1A-9002-3921274C49BC}"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13" name="Rectangle 12"/>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14" name="Picture 7" descr="netspective-logo-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3" name="Text Placeholder 2"/>
          <p:cNvSpPr>
            <a:spLocks noGrp="1"/>
          </p:cNvSpPr>
          <p:nvPr>
            <p:ph type="body" idx="1"/>
          </p:nvPr>
        </p:nvSpPr>
        <p:spPr>
          <a:xfrm>
            <a:off x="609600" y="1447801"/>
            <a:ext cx="5386917" cy="639763"/>
          </a:xfrm>
        </p:spPr>
        <p:txBody>
          <a:bodyPr anchor="b">
            <a:normAutofit/>
          </a:bodyPr>
          <a:lstStyle>
            <a:lvl1pPr marL="0" indent="0">
              <a:buNone/>
              <a:defRPr sz="2667" b="0">
                <a:latin typeface="Segoe UI Semibold"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087563"/>
            <a:ext cx="5386917" cy="4237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447801"/>
            <a:ext cx="5389033" cy="639763"/>
          </a:xfrm>
        </p:spPr>
        <p:txBody>
          <a:bodyPr anchor="b">
            <a:normAutofit/>
          </a:bodyPr>
          <a:lstStyle>
            <a:lvl1pPr marL="0" indent="0">
              <a:buNone/>
              <a:defRPr sz="2667" b="0">
                <a:latin typeface="Segoe UI Semibold"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087563"/>
            <a:ext cx="5389033" cy="4237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609600" y="228601"/>
            <a:ext cx="10972800" cy="715963"/>
          </a:xfrm>
        </p:spPr>
        <p:txBody>
          <a:bodyPr/>
          <a:lstStyle>
            <a:lvl1pPr algn="l">
              <a:defRPr lang="en-US" sz="5867" kern="1200" dirty="0" smtClean="0">
                <a:solidFill>
                  <a:schemeClr val="tx1"/>
                </a:solidFill>
                <a:latin typeface="Segoe UI Light" pitchFamily="34" charset="0"/>
                <a:ea typeface="+mj-ea"/>
                <a:cs typeface="+mj-cs"/>
              </a:defRPr>
            </a:lvl1pPr>
          </a:lstStyle>
          <a:p>
            <a:r>
              <a:rPr lang="en-US"/>
              <a:t>Click to edit Master title style</a:t>
            </a:r>
          </a:p>
        </p:txBody>
      </p:sp>
      <p:sp>
        <p:nvSpPr>
          <p:cNvPr id="9" name="Text Placeholder 7"/>
          <p:cNvSpPr>
            <a:spLocks noGrp="1"/>
          </p:cNvSpPr>
          <p:nvPr>
            <p:ph type="body" sz="quarter" idx="10"/>
          </p:nvPr>
        </p:nvSpPr>
        <p:spPr>
          <a:xfrm>
            <a:off x="711200" y="868363"/>
            <a:ext cx="10972800" cy="304800"/>
          </a:xfrm>
        </p:spPr>
        <p:txBody>
          <a:bodyPr>
            <a:noAutofit/>
          </a:bodyPr>
          <a:lstStyle>
            <a:lvl1pPr marL="0" indent="0">
              <a:buNone/>
              <a:defRPr lang="en-US" sz="2133" kern="1200" dirty="0" smtClean="0">
                <a:solidFill>
                  <a:schemeClr val="tx1"/>
                </a:solidFill>
                <a:latin typeface="Segoe UI Light" pitchFamily="34" charset="0"/>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076317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omparison with sub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6680200"/>
            <a:ext cx="12192000" cy="177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12"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56EF5F77-1B3C-4E1A-9002-3921274C49BC}"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13" name="Rectangle 12"/>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14" name="Picture 7" descr="netspective-logo-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3" name="Text Placeholder 2"/>
          <p:cNvSpPr>
            <a:spLocks noGrp="1"/>
          </p:cNvSpPr>
          <p:nvPr>
            <p:ph type="body" idx="1"/>
          </p:nvPr>
        </p:nvSpPr>
        <p:spPr>
          <a:xfrm>
            <a:off x="609600" y="1447801"/>
            <a:ext cx="5386917" cy="639763"/>
          </a:xfrm>
        </p:spPr>
        <p:txBody>
          <a:bodyPr anchor="b">
            <a:normAutofit/>
          </a:bodyPr>
          <a:lstStyle>
            <a:lvl1pPr marL="0" indent="0">
              <a:buNone/>
              <a:defRPr sz="2667" b="0">
                <a:latin typeface="Segoe UI Semibold"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087563"/>
            <a:ext cx="5386917" cy="4237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447801"/>
            <a:ext cx="5389033" cy="639763"/>
          </a:xfrm>
        </p:spPr>
        <p:txBody>
          <a:bodyPr anchor="b">
            <a:normAutofit/>
          </a:bodyPr>
          <a:lstStyle>
            <a:lvl1pPr marL="0" indent="0">
              <a:buNone/>
              <a:defRPr sz="2667" b="0">
                <a:latin typeface="Segoe UI Semibold"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2" y="2087563"/>
            <a:ext cx="5389033" cy="4237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609600" y="228601"/>
            <a:ext cx="10972800" cy="715963"/>
          </a:xfrm>
        </p:spPr>
        <p:txBody>
          <a:bodyPr/>
          <a:lstStyle>
            <a:lvl1pPr algn="l">
              <a:defRPr lang="en-US" sz="5867" kern="1200" dirty="0" smtClean="0">
                <a:solidFill>
                  <a:schemeClr val="bg1"/>
                </a:solidFill>
                <a:latin typeface="Segoe UI Light" pitchFamily="34" charset="0"/>
                <a:ea typeface="+mj-ea"/>
                <a:cs typeface="+mj-cs"/>
              </a:defRPr>
            </a:lvl1pPr>
          </a:lstStyle>
          <a:p>
            <a:r>
              <a:rPr lang="en-US"/>
              <a:t>Click to edit Master title style</a:t>
            </a:r>
          </a:p>
        </p:txBody>
      </p:sp>
      <p:sp>
        <p:nvSpPr>
          <p:cNvPr id="9" name="Text Placeholder 7"/>
          <p:cNvSpPr>
            <a:spLocks noGrp="1"/>
          </p:cNvSpPr>
          <p:nvPr>
            <p:ph type="body" sz="quarter" idx="10"/>
          </p:nvPr>
        </p:nvSpPr>
        <p:spPr>
          <a:xfrm>
            <a:off x="711200" y="868363"/>
            <a:ext cx="10972800" cy="304800"/>
          </a:xfrm>
        </p:spPr>
        <p:txBody>
          <a:bodyPr>
            <a:noAutofit/>
          </a:bodyPr>
          <a:lstStyle>
            <a:lvl1pPr marL="0" indent="0">
              <a:buNone/>
              <a:defRPr lang="en-US" sz="2133" kern="1200" dirty="0" smtClean="0">
                <a:solidFill>
                  <a:schemeClr val="bg1"/>
                </a:solidFill>
                <a:latin typeface="Segoe UI Light" pitchFamily="34" charset="0"/>
                <a:ea typeface="+mj-ea"/>
                <a:cs typeface="+mj-cs"/>
              </a:defRPr>
            </a:lvl1pPr>
          </a:lstStyle>
          <a:p>
            <a:pPr lvl="0"/>
            <a:r>
              <a:rPr lang="en-US"/>
              <a:t>Click to edit Master text styles</a:t>
            </a:r>
          </a:p>
        </p:txBody>
      </p:sp>
    </p:spTree>
    <p:extLst>
      <p:ext uri="{BB962C8B-B14F-4D97-AF65-F5344CB8AC3E}">
        <p14:creationId xmlns:p14="http://schemas.microsoft.com/office/powerpoint/2010/main" val="115015986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6680200"/>
            <a:ext cx="12192000" cy="177800"/>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5"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D2745869-588D-4052-B5DD-7895BE41D88F}"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6" name="Rectangle 5"/>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7" name="Picture 7" descr="netspective-logo-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2" name="Title 1"/>
          <p:cNvSpPr>
            <a:spLocks noGrp="1"/>
          </p:cNvSpPr>
          <p:nvPr>
            <p:ph type="title"/>
          </p:nvPr>
        </p:nvSpPr>
        <p:spPr>
          <a:xfrm>
            <a:off x="609600" y="198437"/>
            <a:ext cx="10972800" cy="1020763"/>
          </a:xfrm>
        </p:spPr>
        <p:txBody>
          <a:bodyPr/>
          <a:lstStyle/>
          <a:p>
            <a:r>
              <a:rPr lang="en-US"/>
              <a:t>Click to edit Master title style</a:t>
            </a:r>
          </a:p>
        </p:txBody>
      </p:sp>
    </p:spTree>
    <p:extLst>
      <p:ext uri="{BB962C8B-B14F-4D97-AF65-F5344CB8AC3E}">
        <p14:creationId xmlns:p14="http://schemas.microsoft.com/office/powerpoint/2010/main" val="11758218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6680200"/>
            <a:ext cx="12192000" cy="177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5"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D2745869-588D-4052-B5DD-7895BE41D88F}"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6" name="Rectangle 5"/>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7" name="Picture 7" descr="netspective-logo-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2" name="Title 1"/>
          <p:cNvSpPr>
            <a:spLocks noGrp="1"/>
          </p:cNvSpPr>
          <p:nvPr>
            <p:ph type="title"/>
          </p:nvPr>
        </p:nvSpPr>
        <p:spPr>
          <a:xfrm>
            <a:off x="609600" y="198437"/>
            <a:ext cx="10972800" cy="102076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60104400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Landing P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71626" y="4220724"/>
            <a:ext cx="5760720" cy="988839"/>
          </a:xfrm>
        </p:spPr>
        <p:txBody>
          <a:bodyPr>
            <a:noAutofit/>
          </a:bodyPr>
          <a:lstStyle>
            <a:lvl1pPr algn="l">
              <a:defRPr sz="4000">
                <a:solidFill>
                  <a:srgbClr val="3B9DB2"/>
                </a:solidFill>
                <a:latin typeface="Georgia" panose="02040502050405020303" pitchFamily="18" charset="0"/>
                <a:ea typeface="Verdana" panose="020B0604030504040204" pitchFamily="34" charset="0"/>
                <a:cs typeface="Verdana" panose="020B0604030504040204" pitchFamily="34" charset="0"/>
              </a:defRPr>
            </a:lvl1pPr>
          </a:lstStyle>
          <a:p>
            <a:r>
              <a:rPr lang="en-US"/>
              <a:t>Master title</a:t>
            </a:r>
          </a:p>
        </p:txBody>
      </p:sp>
      <p:sp>
        <p:nvSpPr>
          <p:cNvPr id="6" name="Slide Number Placeholder 5"/>
          <p:cNvSpPr>
            <a:spLocks noGrp="1"/>
          </p:cNvSpPr>
          <p:nvPr>
            <p:ph type="sldNum" sz="quarter" idx="12"/>
          </p:nvPr>
        </p:nvSpPr>
        <p:spPr>
          <a:xfrm>
            <a:off x="9168492" y="6503302"/>
            <a:ext cx="1763487" cy="365125"/>
          </a:xfrm>
        </p:spPr>
        <p:txBody>
          <a:bodyPr/>
          <a:lstStyle>
            <a:lvl1pPr algn="ctr">
              <a:defRPr/>
            </a:lvl1pPr>
          </a:lstStyle>
          <a:p>
            <a:fld id="{6B6BBB2C-047D-432F-84F7-8B4EB499A244}" type="slidenum">
              <a:rPr lang="en-US" smtClean="0"/>
              <a:pPr/>
              <a:t>‹#›</a:t>
            </a:fld>
            <a:endParaRPr lang="en-US"/>
          </a:p>
        </p:txBody>
      </p:sp>
      <p:sp>
        <p:nvSpPr>
          <p:cNvPr id="7" name="Subtitle 2"/>
          <p:cNvSpPr>
            <a:spLocks noGrp="1"/>
          </p:cNvSpPr>
          <p:nvPr>
            <p:ph type="subTitle" idx="1" hasCustomPrompt="1"/>
          </p:nvPr>
        </p:nvSpPr>
        <p:spPr>
          <a:xfrm>
            <a:off x="5771625" y="5253605"/>
            <a:ext cx="5760720" cy="987804"/>
          </a:xfrm>
          <a:noFill/>
        </p:spPr>
        <p:txBody>
          <a:bodyPr vert="horz" lIns="91440" tIns="45720" rIns="91440" bIns="45720" rtlCol="0" anchor="t">
            <a:normAutofit/>
          </a:bodyPr>
          <a:lstStyle>
            <a:lvl1pPr>
              <a:defRPr lang="en-US" dirty="0">
                <a:solidFill>
                  <a:srgbClr val="58585A"/>
                </a:solidFill>
                <a:latin typeface="+mn-lt"/>
              </a:defRPr>
            </a:lvl1pPr>
          </a:lstStyle>
          <a:p>
            <a:pPr marL="0" lvl="0" indent="0">
              <a:buNone/>
            </a:pPr>
            <a:r>
              <a:rPr lang="en-US"/>
              <a:t>Master subtitle</a:t>
            </a:r>
          </a:p>
        </p:txBody>
      </p:sp>
    </p:spTree>
    <p:extLst>
      <p:ext uri="{BB962C8B-B14F-4D97-AF65-F5344CB8AC3E}">
        <p14:creationId xmlns:p14="http://schemas.microsoft.com/office/powerpoint/2010/main" val="1244962370"/>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680200"/>
            <a:ext cx="12192000" cy="177800"/>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6"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CD8719FC-1C99-48A4-A161-97CB929C952A}"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7" name="Rectangle 6"/>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8" name="Picture 7" descr="netspective-logo-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2" name="Title 1"/>
          <p:cNvSpPr>
            <a:spLocks noGrp="1"/>
          </p:cNvSpPr>
          <p:nvPr>
            <p:ph type="title"/>
          </p:nvPr>
        </p:nvSpPr>
        <p:spPr>
          <a:xfrm>
            <a:off x="609600" y="198437"/>
            <a:ext cx="10972800" cy="1020763"/>
          </a:xfrm>
        </p:spPr>
        <p:txBody>
          <a:bodyPr/>
          <a:lstStyle>
            <a:lvl1pPr algn="l">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609600" y="1447800"/>
            <a:ext cx="10972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551193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 name="Rectangle 3"/>
          <p:cNvSpPr/>
          <p:nvPr/>
        </p:nvSpPr>
        <p:spPr>
          <a:xfrm>
            <a:off x="0" y="6680200"/>
            <a:ext cx="12192000" cy="177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6"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CD8719FC-1C99-48A4-A161-97CB929C952A}"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pic>
        <p:nvPicPr>
          <p:cNvPr id="8" name="Picture 7" descr="netspective-logo-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2" name="Title 1"/>
          <p:cNvSpPr>
            <a:spLocks noGrp="1"/>
          </p:cNvSpPr>
          <p:nvPr>
            <p:ph type="title"/>
          </p:nvPr>
        </p:nvSpPr>
        <p:spPr>
          <a:xfrm>
            <a:off x="609600" y="198437"/>
            <a:ext cx="10972800" cy="1020763"/>
          </a:xfrm>
        </p:spPr>
        <p:txBody>
          <a:bodyPr/>
          <a:lstStyle>
            <a:lvl1pPr algn="l">
              <a:defRPr sz="4800">
                <a:solidFill>
                  <a:schemeClr val="bg1"/>
                </a:solidFill>
              </a:defRPr>
            </a:lvl1pPr>
          </a:lstStyle>
          <a:p>
            <a:r>
              <a:rPr lang="en-US"/>
              <a:t>Click to edit Master title style</a:t>
            </a:r>
          </a:p>
        </p:txBody>
      </p:sp>
      <p:sp>
        <p:nvSpPr>
          <p:cNvPr id="3" name="Content Placeholder 2"/>
          <p:cNvSpPr>
            <a:spLocks noGrp="1"/>
          </p:cNvSpPr>
          <p:nvPr>
            <p:ph idx="1"/>
          </p:nvPr>
        </p:nvSpPr>
        <p:spPr>
          <a:xfrm>
            <a:off x="609600" y="1447800"/>
            <a:ext cx="10972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046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5" name="Rectangle 4"/>
          <p:cNvSpPr/>
          <p:nvPr/>
        </p:nvSpPr>
        <p:spPr>
          <a:xfrm>
            <a:off x="0" y="6680200"/>
            <a:ext cx="12192000" cy="177800"/>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7"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200ABE4B-D5C8-43C2-9932-982634D352F5}"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9" name="Rectangle 8"/>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10" name="Picture 7" descr="netspective-logo-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2" name="Title 1"/>
          <p:cNvSpPr>
            <a:spLocks noGrp="1"/>
          </p:cNvSpPr>
          <p:nvPr>
            <p:ph type="title"/>
          </p:nvPr>
        </p:nvSpPr>
        <p:spPr>
          <a:xfrm>
            <a:off x="609600" y="228601"/>
            <a:ext cx="10972800" cy="715963"/>
          </a:xfrm>
        </p:spPr>
        <p:txBody>
          <a:bodyPr/>
          <a:lstStyle>
            <a:lvl1pPr algn="l">
              <a:defRPr lang="en-US" sz="5867" kern="1200" dirty="0" smtClean="0">
                <a:solidFill>
                  <a:schemeClr val="tx1"/>
                </a:solidFill>
                <a:latin typeface="Segoe UI Light" pitchFamily="34" charset="0"/>
                <a:ea typeface="+mj-ea"/>
                <a:cs typeface="+mj-cs"/>
              </a:defRPr>
            </a:lvl1pPr>
          </a:lstStyle>
          <a:p>
            <a:r>
              <a:rPr lang="en-US"/>
              <a:t>Click to edit Master title style</a:t>
            </a:r>
          </a:p>
        </p:txBody>
      </p:sp>
      <p:sp>
        <p:nvSpPr>
          <p:cNvPr id="3" name="Content Placeholder 2"/>
          <p:cNvSpPr>
            <a:spLocks noGrp="1"/>
          </p:cNvSpPr>
          <p:nvPr>
            <p:ph idx="1"/>
          </p:nvPr>
        </p:nvSpPr>
        <p:spPr>
          <a:xfrm>
            <a:off x="609600" y="1447800"/>
            <a:ext cx="10972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0"/>
          </p:nvPr>
        </p:nvSpPr>
        <p:spPr>
          <a:xfrm>
            <a:off x="711200" y="868363"/>
            <a:ext cx="10972800" cy="304800"/>
          </a:xfrm>
        </p:spPr>
        <p:txBody>
          <a:bodyPr>
            <a:noAutofit/>
          </a:bodyPr>
          <a:lstStyle>
            <a:lvl1pPr marL="0" indent="0">
              <a:buNone/>
              <a:defRPr lang="en-US" sz="2133" kern="1200" dirty="0" smtClean="0">
                <a:solidFill>
                  <a:schemeClr val="tx1"/>
                </a:solidFill>
                <a:latin typeface="Segoe UI Light" pitchFamily="34" charset="0"/>
                <a:ea typeface="+mj-ea"/>
                <a:cs typeface="+mj-cs"/>
              </a:defRPr>
            </a:lvl1pPr>
          </a:lstStyle>
          <a:p>
            <a:pPr lvl="0"/>
            <a:r>
              <a:rPr lang="en-US"/>
              <a:t>Click to edit Master text styles</a:t>
            </a:r>
          </a:p>
        </p:txBody>
      </p:sp>
    </p:spTree>
    <p:extLst>
      <p:ext uri="{BB962C8B-B14F-4D97-AF65-F5344CB8AC3E}">
        <p14:creationId xmlns:p14="http://schemas.microsoft.com/office/powerpoint/2010/main" val="21691472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sub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6680200"/>
            <a:ext cx="12192000" cy="177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7"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200ABE4B-D5C8-43C2-9932-982634D352F5}"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9" name="Rectangle 8"/>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10" name="Picture 7" descr="netspective-logo-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2" name="Title 1"/>
          <p:cNvSpPr>
            <a:spLocks noGrp="1"/>
          </p:cNvSpPr>
          <p:nvPr>
            <p:ph type="title"/>
          </p:nvPr>
        </p:nvSpPr>
        <p:spPr>
          <a:xfrm>
            <a:off x="609600" y="228601"/>
            <a:ext cx="10972800" cy="715963"/>
          </a:xfrm>
        </p:spPr>
        <p:txBody>
          <a:bodyPr/>
          <a:lstStyle>
            <a:lvl1pPr algn="l">
              <a:defRPr lang="en-US" sz="5867" kern="1200" dirty="0" smtClean="0">
                <a:solidFill>
                  <a:schemeClr val="bg1"/>
                </a:solidFill>
                <a:latin typeface="Segoe UI Light" pitchFamily="34" charset="0"/>
                <a:ea typeface="+mj-ea"/>
                <a:cs typeface="+mj-cs"/>
              </a:defRPr>
            </a:lvl1pPr>
          </a:lstStyle>
          <a:p>
            <a:r>
              <a:rPr lang="en-US"/>
              <a:t>Click to edit Master title style</a:t>
            </a:r>
          </a:p>
        </p:txBody>
      </p:sp>
      <p:sp>
        <p:nvSpPr>
          <p:cNvPr id="3" name="Content Placeholder 2"/>
          <p:cNvSpPr>
            <a:spLocks noGrp="1"/>
          </p:cNvSpPr>
          <p:nvPr>
            <p:ph idx="1"/>
          </p:nvPr>
        </p:nvSpPr>
        <p:spPr>
          <a:xfrm>
            <a:off x="609600" y="1447800"/>
            <a:ext cx="10972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0"/>
          </p:nvPr>
        </p:nvSpPr>
        <p:spPr>
          <a:xfrm>
            <a:off x="711200" y="868363"/>
            <a:ext cx="10972800" cy="304800"/>
          </a:xfrm>
        </p:spPr>
        <p:txBody>
          <a:bodyPr>
            <a:noAutofit/>
          </a:bodyPr>
          <a:lstStyle>
            <a:lvl1pPr marL="0" indent="0">
              <a:buNone/>
              <a:defRPr lang="en-US" sz="2133" kern="1200" dirty="0" smtClean="0">
                <a:solidFill>
                  <a:schemeClr val="bg1"/>
                </a:solidFill>
                <a:latin typeface="Segoe UI Light" pitchFamily="34" charset="0"/>
                <a:ea typeface="+mj-ea"/>
                <a:cs typeface="+mj-cs"/>
              </a:defRPr>
            </a:lvl1pPr>
          </a:lstStyle>
          <a:p>
            <a:pPr lvl="0"/>
            <a:r>
              <a:rPr lang="en-US"/>
              <a:t>Click to edit Master text styles</a:t>
            </a:r>
          </a:p>
        </p:txBody>
      </p:sp>
    </p:spTree>
    <p:extLst>
      <p:ext uri="{BB962C8B-B14F-4D97-AF65-F5344CB8AC3E}">
        <p14:creationId xmlns:p14="http://schemas.microsoft.com/office/powerpoint/2010/main" val="338043397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3895725"/>
            <a:ext cx="10363200" cy="1362075"/>
          </a:xfrm>
        </p:spPr>
        <p:txBody>
          <a:bodyPr anchor="t"/>
          <a:lstStyle>
            <a:lvl1pPr algn="l">
              <a:defRPr sz="5333" b="0" cap="none">
                <a:solidFill>
                  <a:schemeClr val="bg1"/>
                </a:solidFill>
              </a:defRPr>
            </a:lvl1pPr>
          </a:lstStyle>
          <a:p>
            <a:r>
              <a:rPr lang="en-US"/>
              <a:t>Click to edit Master title style</a:t>
            </a:r>
          </a:p>
        </p:txBody>
      </p:sp>
      <p:sp>
        <p:nvSpPr>
          <p:cNvPr id="3" name="Text Placeholder 2"/>
          <p:cNvSpPr>
            <a:spLocks noGrp="1"/>
          </p:cNvSpPr>
          <p:nvPr>
            <p:ph type="body" idx="1"/>
          </p:nvPr>
        </p:nvSpPr>
        <p:spPr>
          <a:xfrm>
            <a:off x="963084" y="2395540"/>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31016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6680200"/>
            <a:ext cx="12192000" cy="177800"/>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7"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91341ED7-1AEE-4EEA-9127-C56A75D4C9AC}"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8" name="Rectangle 7"/>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9" name="Picture 7" descr="netspective-logo-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2" name="Title 1"/>
          <p:cNvSpPr>
            <a:spLocks noGrp="1"/>
          </p:cNvSpPr>
          <p:nvPr>
            <p:ph type="title"/>
          </p:nvPr>
        </p:nvSpPr>
        <p:spPr>
          <a:xfrm>
            <a:off x="609600" y="198437"/>
            <a:ext cx="10972800" cy="1020763"/>
          </a:xfrm>
        </p:spPr>
        <p:txBody>
          <a:bodyPr/>
          <a:lstStyle>
            <a:lvl1pPr algn="l">
              <a:defRPr>
                <a:solidFill>
                  <a:schemeClr val="tx1"/>
                </a:solidFill>
              </a:defRPr>
            </a:lvl1pPr>
          </a:lstStyle>
          <a:p>
            <a:r>
              <a:rPr lang="en-US"/>
              <a:t>Click to edit Master title style</a:t>
            </a:r>
          </a:p>
        </p:txBody>
      </p:sp>
      <p:sp>
        <p:nvSpPr>
          <p:cNvPr id="3" name="Content Placeholder 2"/>
          <p:cNvSpPr>
            <a:spLocks noGrp="1"/>
          </p:cNvSpPr>
          <p:nvPr>
            <p:ph sz="half" idx="1"/>
          </p:nvPr>
        </p:nvSpPr>
        <p:spPr>
          <a:xfrm>
            <a:off x="609600" y="1447800"/>
            <a:ext cx="5384800" cy="4876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876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389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1_Two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6680200"/>
            <a:ext cx="12192000" cy="1778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7"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91341ED7-1AEE-4EEA-9127-C56A75D4C9AC}"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8" name="Rectangle 7"/>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9" name="Picture 7" descr="netspective-logo-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2" name="Title 1"/>
          <p:cNvSpPr>
            <a:spLocks noGrp="1"/>
          </p:cNvSpPr>
          <p:nvPr>
            <p:ph type="title"/>
          </p:nvPr>
        </p:nvSpPr>
        <p:spPr>
          <a:xfrm>
            <a:off x="609600" y="198437"/>
            <a:ext cx="10972800" cy="1020763"/>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09600" y="1447800"/>
            <a:ext cx="5384800" cy="4876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876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63980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8" name="Rectangle 7"/>
          <p:cNvSpPr/>
          <p:nvPr/>
        </p:nvSpPr>
        <p:spPr>
          <a:xfrm>
            <a:off x="0" y="6680200"/>
            <a:ext cx="12192000" cy="177800"/>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9" name="TextBox 4"/>
          <p:cNvSpPr txBox="1">
            <a:spLocks noChangeArrowheads="1"/>
          </p:cNvSpPr>
          <p:nvPr/>
        </p:nvSpPr>
        <p:spPr bwMode="auto">
          <a:xfrm>
            <a:off x="-228600" y="6597651"/>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ctr" eaLnBrk="1" hangingPunct="1"/>
            <a:r>
              <a:rPr lang="en-US" altLang="en-US" sz="1200">
                <a:solidFill>
                  <a:srgbClr val="7F7F7F"/>
                </a:solidFill>
                <a:latin typeface="Segoe UI Light" pitchFamily="34" charset="0"/>
              </a:rPr>
              <a:t>www.netspective.com</a:t>
            </a:r>
          </a:p>
        </p:txBody>
      </p:sp>
      <p:sp>
        <p:nvSpPr>
          <p:cNvPr id="10" name="TextBox 5"/>
          <p:cNvSpPr txBox="1">
            <a:spLocks noChangeArrowheads="1"/>
          </p:cNvSpPr>
          <p:nvPr/>
        </p:nvSpPr>
        <p:spPr bwMode="auto">
          <a:xfrm>
            <a:off x="10615084" y="6620934"/>
            <a:ext cx="111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algn="r" eaLnBrk="1" hangingPunct="1"/>
            <a:fld id="{CF5441FC-C141-4264-AAD9-114A19436D7E}" type="slidenum">
              <a:rPr lang="en-US" altLang="en-US" sz="1200">
                <a:solidFill>
                  <a:srgbClr val="7F7F7F"/>
                </a:solidFill>
                <a:latin typeface="Segoe UI Light" pitchFamily="34" charset="0"/>
              </a:rPr>
              <a:pPr algn="r" eaLnBrk="1" hangingPunct="1"/>
              <a:t>‹#›</a:t>
            </a:fld>
            <a:endParaRPr lang="en-US" altLang="en-US" sz="1200">
              <a:solidFill>
                <a:srgbClr val="7F7F7F"/>
              </a:solidFill>
              <a:latin typeface="Segoe UI Light" pitchFamily="34" charset="0"/>
            </a:endParaRPr>
          </a:p>
        </p:txBody>
      </p:sp>
      <p:sp>
        <p:nvSpPr>
          <p:cNvPr id="11" name="Rectangle 10"/>
          <p:cNvSpPr/>
          <p:nvPr/>
        </p:nvSpPr>
        <p:spPr>
          <a:xfrm>
            <a:off x="0" y="-25400"/>
            <a:ext cx="12192000" cy="279400"/>
          </a:xfrm>
          <a:prstGeom prst="rect">
            <a:avLst/>
          </a:prstGeom>
          <a:solidFill>
            <a:srgbClr val="5407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12" name="Picture 7" descr="netspective-logo-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01" y="38101"/>
            <a:ext cx="4953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8"/>
          <p:cNvSpPr txBox="1">
            <a:spLocks noChangeArrowheads="1"/>
          </p:cNvSpPr>
          <p:nvPr/>
        </p:nvSpPr>
        <p:spPr bwMode="auto">
          <a:xfrm>
            <a:off x="508001" y="-63500"/>
            <a:ext cx="1400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defRPr>
            </a:lvl9pPr>
          </a:lstStyle>
          <a:p>
            <a:pPr eaLnBrk="1" hangingPunct="1"/>
            <a:r>
              <a:rPr lang="en-US" altLang="en-US" sz="1600">
                <a:solidFill>
                  <a:srgbClr val="FFC000"/>
                </a:solidFill>
                <a:latin typeface="Segoe UI" pitchFamily="34" charset="0"/>
                <a:cs typeface="Segoe UI" pitchFamily="34" charset="0"/>
              </a:rPr>
              <a:t>NETSPECTIVE</a:t>
            </a:r>
          </a:p>
        </p:txBody>
      </p:sp>
      <p:sp>
        <p:nvSpPr>
          <p:cNvPr id="3" name="Content Placeholder 2"/>
          <p:cNvSpPr>
            <a:spLocks noGrp="1"/>
          </p:cNvSpPr>
          <p:nvPr>
            <p:ph sz="half" idx="1"/>
          </p:nvPr>
        </p:nvSpPr>
        <p:spPr>
          <a:xfrm>
            <a:off x="609600" y="1447800"/>
            <a:ext cx="5384800" cy="4876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876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600" y="228601"/>
            <a:ext cx="10972800" cy="715963"/>
          </a:xfrm>
        </p:spPr>
        <p:txBody>
          <a:bodyPr/>
          <a:lstStyle>
            <a:lvl1pPr algn="l">
              <a:defRPr lang="en-US" sz="5867" kern="1200" dirty="0" smtClean="0">
                <a:solidFill>
                  <a:schemeClr val="tx1"/>
                </a:solidFill>
                <a:latin typeface="Segoe UI Light" pitchFamily="34" charset="0"/>
                <a:ea typeface="+mj-ea"/>
                <a:cs typeface="+mj-cs"/>
              </a:defRPr>
            </a:lvl1pPr>
          </a:lstStyle>
          <a:p>
            <a:r>
              <a:rPr lang="en-US"/>
              <a:t>Click to edit Master title style</a:t>
            </a:r>
          </a:p>
        </p:txBody>
      </p:sp>
      <p:sp>
        <p:nvSpPr>
          <p:cNvPr id="7" name="Text Placeholder 7"/>
          <p:cNvSpPr>
            <a:spLocks noGrp="1"/>
          </p:cNvSpPr>
          <p:nvPr>
            <p:ph type="body" sz="quarter" idx="10"/>
          </p:nvPr>
        </p:nvSpPr>
        <p:spPr>
          <a:xfrm>
            <a:off x="711200" y="868363"/>
            <a:ext cx="10972800" cy="304800"/>
          </a:xfrm>
        </p:spPr>
        <p:txBody>
          <a:bodyPr>
            <a:noAutofit/>
          </a:bodyPr>
          <a:lstStyle>
            <a:lvl1pPr marL="0" marR="0" indent="0" algn="l" defTabSz="1219170" rtl="0" eaLnBrk="1" fontAlgn="auto" latinLnBrk="0" hangingPunct="1">
              <a:lnSpc>
                <a:spcPct val="100000"/>
              </a:lnSpc>
              <a:spcBef>
                <a:spcPct val="20000"/>
              </a:spcBef>
              <a:spcAft>
                <a:spcPts val="0"/>
              </a:spcAft>
              <a:buClrTx/>
              <a:buSzTx/>
              <a:buFont typeface="Arial" pitchFamily="34" charset="0"/>
              <a:buNone/>
              <a:tabLst/>
              <a:defRPr lang="en-US" sz="2133" kern="1200" dirty="0" smtClean="0">
                <a:solidFill>
                  <a:schemeClr val="tx1"/>
                </a:solidFill>
                <a:latin typeface="Segoe UI Light" pitchFamily="34" charset="0"/>
                <a:ea typeface="+mj-ea"/>
                <a:cs typeface="+mj-cs"/>
              </a:defRPr>
            </a:lvl1pPr>
          </a:lstStyle>
          <a:p>
            <a:pPr lvl="0"/>
            <a:r>
              <a:rPr lang="en-US"/>
              <a:t>Click to edit Master text styles</a:t>
            </a:r>
          </a:p>
        </p:txBody>
      </p:sp>
    </p:spTree>
    <p:extLst>
      <p:ext uri="{BB962C8B-B14F-4D97-AF65-F5344CB8AC3E}">
        <p14:creationId xmlns:p14="http://schemas.microsoft.com/office/powerpoint/2010/main" val="38740354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168"/>
            <a:ext cx="10972800" cy="102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94517036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hdr="0" ftr="0" dt="0"/>
  <p:txStyles>
    <p:titleStyle>
      <a:lvl1pPr algn="l" rtl="0" eaLnBrk="1" fontAlgn="base" hangingPunct="1">
        <a:spcBef>
          <a:spcPct val="0"/>
        </a:spcBef>
        <a:spcAft>
          <a:spcPct val="0"/>
        </a:spcAft>
        <a:defRPr sz="5867" kern="1200">
          <a:solidFill>
            <a:schemeClr val="tx1"/>
          </a:solidFill>
          <a:latin typeface="Segoe UI Light" pitchFamily="34" charset="0"/>
          <a:ea typeface="SimSun" pitchFamily="2" charset="-122"/>
          <a:cs typeface="+mj-cs"/>
        </a:defRPr>
      </a:lvl1pPr>
      <a:lvl2pPr algn="l" rtl="0" eaLnBrk="1" fontAlgn="base" hangingPunct="1">
        <a:spcBef>
          <a:spcPct val="0"/>
        </a:spcBef>
        <a:spcAft>
          <a:spcPct val="0"/>
        </a:spcAft>
        <a:defRPr sz="5867">
          <a:solidFill>
            <a:schemeClr val="tx1"/>
          </a:solidFill>
          <a:latin typeface="Segoe UI Light" pitchFamily="34" charset="0"/>
          <a:ea typeface="SimSun" pitchFamily="2" charset="-122"/>
        </a:defRPr>
      </a:lvl2pPr>
      <a:lvl3pPr algn="l" rtl="0" eaLnBrk="1" fontAlgn="base" hangingPunct="1">
        <a:spcBef>
          <a:spcPct val="0"/>
        </a:spcBef>
        <a:spcAft>
          <a:spcPct val="0"/>
        </a:spcAft>
        <a:defRPr sz="5867">
          <a:solidFill>
            <a:schemeClr val="tx1"/>
          </a:solidFill>
          <a:latin typeface="Segoe UI Light" pitchFamily="34" charset="0"/>
          <a:ea typeface="SimSun" pitchFamily="2" charset="-122"/>
        </a:defRPr>
      </a:lvl3pPr>
      <a:lvl4pPr algn="l" rtl="0" eaLnBrk="1" fontAlgn="base" hangingPunct="1">
        <a:spcBef>
          <a:spcPct val="0"/>
        </a:spcBef>
        <a:spcAft>
          <a:spcPct val="0"/>
        </a:spcAft>
        <a:defRPr sz="5867">
          <a:solidFill>
            <a:schemeClr val="tx1"/>
          </a:solidFill>
          <a:latin typeface="Segoe UI Light" pitchFamily="34" charset="0"/>
          <a:ea typeface="SimSun" pitchFamily="2" charset="-122"/>
        </a:defRPr>
      </a:lvl4pPr>
      <a:lvl5pPr algn="l" rtl="0" eaLnBrk="1" fontAlgn="base" hangingPunct="1">
        <a:spcBef>
          <a:spcPct val="0"/>
        </a:spcBef>
        <a:spcAft>
          <a:spcPct val="0"/>
        </a:spcAft>
        <a:defRPr sz="5867">
          <a:solidFill>
            <a:schemeClr val="tx1"/>
          </a:solidFill>
          <a:latin typeface="Segoe UI Light" pitchFamily="34" charset="0"/>
          <a:ea typeface="SimSun" pitchFamily="2" charset="-122"/>
        </a:defRPr>
      </a:lvl5pPr>
      <a:lvl6pPr marL="609585" algn="l" rtl="0" eaLnBrk="1" fontAlgn="base" hangingPunct="1">
        <a:spcBef>
          <a:spcPct val="0"/>
        </a:spcBef>
        <a:spcAft>
          <a:spcPct val="0"/>
        </a:spcAft>
        <a:defRPr sz="5867">
          <a:solidFill>
            <a:schemeClr val="tx1"/>
          </a:solidFill>
          <a:latin typeface="Segoe UI Light" pitchFamily="34" charset="0"/>
          <a:ea typeface="SimSun" pitchFamily="2" charset="-122"/>
        </a:defRPr>
      </a:lvl6pPr>
      <a:lvl7pPr marL="1219170" algn="l" rtl="0" eaLnBrk="1" fontAlgn="base" hangingPunct="1">
        <a:spcBef>
          <a:spcPct val="0"/>
        </a:spcBef>
        <a:spcAft>
          <a:spcPct val="0"/>
        </a:spcAft>
        <a:defRPr sz="5867">
          <a:solidFill>
            <a:schemeClr val="tx1"/>
          </a:solidFill>
          <a:latin typeface="Segoe UI Light" pitchFamily="34" charset="0"/>
          <a:ea typeface="SimSun" pitchFamily="2" charset="-122"/>
        </a:defRPr>
      </a:lvl7pPr>
      <a:lvl8pPr marL="1828754" algn="l" rtl="0" eaLnBrk="1" fontAlgn="base" hangingPunct="1">
        <a:spcBef>
          <a:spcPct val="0"/>
        </a:spcBef>
        <a:spcAft>
          <a:spcPct val="0"/>
        </a:spcAft>
        <a:defRPr sz="5867">
          <a:solidFill>
            <a:schemeClr val="tx1"/>
          </a:solidFill>
          <a:latin typeface="Segoe UI Light" pitchFamily="34" charset="0"/>
          <a:ea typeface="SimSun" pitchFamily="2" charset="-122"/>
        </a:defRPr>
      </a:lvl8pPr>
      <a:lvl9pPr marL="2438339" algn="l" rtl="0" eaLnBrk="1" fontAlgn="base" hangingPunct="1">
        <a:spcBef>
          <a:spcPct val="0"/>
        </a:spcBef>
        <a:spcAft>
          <a:spcPct val="0"/>
        </a:spcAft>
        <a:defRPr sz="5867">
          <a:solidFill>
            <a:schemeClr val="tx1"/>
          </a:solidFill>
          <a:latin typeface="Segoe UI Light" pitchFamily="34" charset="0"/>
          <a:ea typeface="SimSun" pitchFamily="2" charset="-122"/>
        </a:defRPr>
      </a:lvl9pPr>
    </p:titleStyle>
    <p:bodyStyle>
      <a:lvl1pPr marL="457189" indent="-457189" algn="l" rtl="0" eaLnBrk="1" fontAlgn="base" hangingPunct="1">
        <a:spcBef>
          <a:spcPct val="20000"/>
        </a:spcBef>
        <a:spcAft>
          <a:spcPct val="0"/>
        </a:spcAft>
        <a:buFont typeface="Arial" pitchFamily="34" charset="0"/>
        <a:buChar char="•"/>
        <a:defRPr sz="4267" kern="1200">
          <a:solidFill>
            <a:schemeClr val="tx1"/>
          </a:solidFill>
          <a:latin typeface="Segoe UI Light" pitchFamily="34" charset="0"/>
          <a:ea typeface="SimSun" pitchFamily="2" charset="-122"/>
          <a:cs typeface="+mn-cs"/>
        </a:defRPr>
      </a:lvl1pPr>
      <a:lvl2pPr marL="990575" indent="-380990" algn="l" rtl="0" eaLnBrk="1" fontAlgn="base" hangingPunct="1">
        <a:spcBef>
          <a:spcPct val="20000"/>
        </a:spcBef>
        <a:spcAft>
          <a:spcPct val="0"/>
        </a:spcAft>
        <a:buFont typeface="Arial" pitchFamily="34" charset="0"/>
        <a:buChar char="–"/>
        <a:defRPr sz="3733" kern="1200">
          <a:solidFill>
            <a:schemeClr val="tx1"/>
          </a:solidFill>
          <a:latin typeface="Segoe UI Light" pitchFamily="34" charset="0"/>
          <a:ea typeface="SimSun" pitchFamily="2" charset="-122"/>
          <a:cs typeface="+mn-cs"/>
        </a:defRPr>
      </a:lvl2pPr>
      <a:lvl3pPr marL="1523962" indent="-304792" algn="l" rtl="0" eaLnBrk="1" fontAlgn="base" hangingPunct="1">
        <a:spcBef>
          <a:spcPct val="20000"/>
        </a:spcBef>
        <a:spcAft>
          <a:spcPct val="0"/>
        </a:spcAft>
        <a:buFont typeface="Arial" pitchFamily="34" charset="0"/>
        <a:buChar char="•"/>
        <a:defRPr sz="3200" kern="1200">
          <a:solidFill>
            <a:schemeClr val="tx1"/>
          </a:solidFill>
          <a:latin typeface="Segoe UI Light" pitchFamily="34" charset="0"/>
          <a:ea typeface="SimSun" pitchFamily="2" charset="-122"/>
          <a:cs typeface="+mn-cs"/>
        </a:defRPr>
      </a:lvl3pPr>
      <a:lvl4pPr marL="2133547" indent="-304792" algn="l" rtl="0" eaLnBrk="1" fontAlgn="base" hangingPunct="1">
        <a:spcBef>
          <a:spcPct val="20000"/>
        </a:spcBef>
        <a:spcAft>
          <a:spcPct val="0"/>
        </a:spcAft>
        <a:buFont typeface="Arial" pitchFamily="34" charset="0"/>
        <a:buChar char="–"/>
        <a:defRPr sz="2667" kern="1200">
          <a:solidFill>
            <a:schemeClr val="tx1"/>
          </a:solidFill>
          <a:latin typeface="Segoe UI Light" pitchFamily="34" charset="0"/>
          <a:ea typeface="SimSun" pitchFamily="2" charset="-122"/>
          <a:cs typeface="+mn-cs"/>
        </a:defRPr>
      </a:lvl4pPr>
      <a:lvl5pPr marL="2743131" indent="-304792" algn="l" rtl="0" eaLnBrk="1" fontAlgn="base" hangingPunct="1">
        <a:spcBef>
          <a:spcPct val="20000"/>
        </a:spcBef>
        <a:spcAft>
          <a:spcPct val="0"/>
        </a:spcAft>
        <a:buFont typeface="Arial" pitchFamily="34" charset="0"/>
        <a:buChar char="»"/>
        <a:defRPr sz="2667" kern="1200">
          <a:solidFill>
            <a:schemeClr val="tx1"/>
          </a:solidFill>
          <a:latin typeface="Segoe UI Light" pitchFamily="34" charset="0"/>
          <a:ea typeface="SimSun" pitchFamily="2" charset="-122"/>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jpg"/><Relationship Id="rId26" Type="http://schemas.openxmlformats.org/officeDocument/2006/relationships/oleObject" Target="../embeddings/oleObject6.bin"/><Relationship Id="rId3" Type="http://schemas.openxmlformats.org/officeDocument/2006/relationships/oleObject" Target="../embeddings/oleObject1.bin"/><Relationship Id="rId21" Type="http://schemas.openxmlformats.org/officeDocument/2006/relationships/image" Target="../media/image22.png"/><Relationship Id="rId7" Type="http://schemas.openxmlformats.org/officeDocument/2006/relationships/image" Target="../media/image10.wmf"/><Relationship Id="rId12" Type="http://schemas.openxmlformats.org/officeDocument/2006/relationships/image" Target="../media/image15.png"/><Relationship Id="rId17" Type="http://schemas.openxmlformats.org/officeDocument/2006/relationships/image" Target="../media/image19.png"/><Relationship Id="rId25" Type="http://schemas.openxmlformats.org/officeDocument/2006/relationships/image" Target="../media/image25.wmf"/><Relationship Id="rId2" Type="http://schemas.openxmlformats.org/officeDocument/2006/relationships/notesSlide" Target="../notesSlides/notesSlide2.xml"/><Relationship Id="rId16" Type="http://schemas.openxmlformats.org/officeDocument/2006/relationships/image" Target="../media/image18.png"/><Relationship Id="rId20" Type="http://schemas.openxmlformats.org/officeDocument/2006/relationships/image" Target="../media/image21.wmf"/><Relationship Id="rId1" Type="http://schemas.openxmlformats.org/officeDocument/2006/relationships/slideLayout" Target="../slideLayouts/slideLayout7.xml"/><Relationship Id="rId6" Type="http://schemas.openxmlformats.org/officeDocument/2006/relationships/oleObject" Target="../embeddings/oleObject2.bin"/><Relationship Id="rId11" Type="http://schemas.openxmlformats.org/officeDocument/2006/relationships/image" Target="../media/image14.png"/><Relationship Id="rId24" Type="http://schemas.openxmlformats.org/officeDocument/2006/relationships/oleObject" Target="../embeddings/oleObject5.bin"/><Relationship Id="rId5" Type="http://schemas.openxmlformats.org/officeDocument/2006/relationships/image" Target="../media/image9.png"/><Relationship Id="rId15" Type="http://schemas.openxmlformats.org/officeDocument/2006/relationships/image" Target="../media/image17.wmf"/><Relationship Id="rId23" Type="http://schemas.openxmlformats.org/officeDocument/2006/relationships/image" Target="../media/image24.png"/><Relationship Id="rId10" Type="http://schemas.openxmlformats.org/officeDocument/2006/relationships/image" Target="../media/image13.png"/><Relationship Id="rId19" Type="http://schemas.openxmlformats.org/officeDocument/2006/relationships/oleObject" Target="../embeddings/oleObject4.bin"/><Relationship Id="rId4" Type="http://schemas.openxmlformats.org/officeDocument/2006/relationships/image" Target="../media/image8.wmf"/><Relationship Id="rId9" Type="http://schemas.openxmlformats.org/officeDocument/2006/relationships/image" Target="../media/image12.png"/><Relationship Id="rId14" Type="http://schemas.openxmlformats.org/officeDocument/2006/relationships/oleObject" Target="../embeddings/oleObject3.bin"/><Relationship Id="rId22" Type="http://schemas.openxmlformats.org/officeDocument/2006/relationships/image" Target="../media/image23.png"/><Relationship Id="rId27" Type="http://schemas.openxmlformats.org/officeDocument/2006/relationships/image" Target="../media/image26.wmf"/></Relationships>
</file>

<file path=ppt/slides/_rels/slide3.xml.rels><?xml version="1.0" encoding="UTF-8" standalone="yes"?>
<Relationships xmlns="http://schemas.openxmlformats.org/package/2006/relationships"><Relationship Id="rId8" Type="http://schemas.openxmlformats.org/officeDocument/2006/relationships/hyperlink" Target="https://www.nextgen.com/products-and-services/integration-engine" TargetMode="External"/><Relationship Id="rId13" Type="http://schemas.openxmlformats.org/officeDocument/2006/relationships/hyperlink" Target="https://github.com/microsoft/FHIR-Converter" TargetMode="External"/><Relationship Id="rId3" Type="http://schemas.openxmlformats.org/officeDocument/2006/relationships/hyperlink" Target="https://hl7.org/FHIR/" TargetMode="External"/><Relationship Id="rId7" Type="http://schemas.openxmlformats.org/officeDocument/2006/relationships/hyperlink" Target="https://nodered.org/" TargetMode="External"/><Relationship Id="rId12" Type="http://schemas.openxmlformats.org/officeDocument/2006/relationships/hyperlink" Target="https://cdn.ttgtmedia.com/rms/pdf/The-Unified-Star-Schema.pdf" TargetMode="External"/><Relationship Id="rId17" Type="http://schemas.openxmlformats.org/officeDocument/2006/relationships/hyperlink" Target="https://confluence.hl7.org/display/FHIR/SMART+on+FHIR+server+implementations" TargetMode="External"/><Relationship Id="rId2" Type="http://schemas.openxmlformats.org/officeDocument/2006/relationships/hyperlink" Target="https://future.com/emerging-architectures-modern-data-infrastructure/" TargetMode="External"/><Relationship Id="rId16" Type="http://schemas.openxmlformats.org/officeDocument/2006/relationships/hyperlink" Target="https://wiki.openmrs.org/display/projects/Using+Keycloak+for+SMART-on-FHIR+Support" TargetMode="External"/><Relationship Id="rId1" Type="http://schemas.openxmlformats.org/officeDocument/2006/relationships/slideLayout" Target="../slideLayouts/slideLayout3.xml"/><Relationship Id="rId6" Type="http://schemas.openxmlformats.org/officeDocument/2006/relationships/hyperlink" Target="https://github.com/matthewfranglen/postgres-elasticsearch-fdw" TargetMode="External"/><Relationship Id="rId11" Type="http://schemas.openxmlformats.org/officeDocument/2006/relationships/hyperlink" Target="https://www.data-vault.co.uk/what-is-data-vault/" TargetMode="External"/><Relationship Id="rId5" Type="http://schemas.openxmlformats.org/officeDocument/2006/relationships/hyperlink" Target="https://wiki.postgresql.org/wiki/Foreign_data_wrappers" TargetMode="External"/><Relationship Id="rId15" Type="http://schemas.openxmlformats.org/officeDocument/2006/relationships/hyperlink" Target="https://github.com/Alvearie/keycloak-extensions-for-fhir" TargetMode="External"/><Relationship Id="rId10" Type="http://schemas.openxmlformats.org/officeDocument/2006/relationships/hyperlink" Target="https://datahub.io/" TargetMode="External"/><Relationship Id="rId4" Type="http://schemas.openxmlformats.org/officeDocument/2006/relationships/hyperlink" Target="https://www.healthcareittoday.com/2022/08/22/integrating-digital-fax-into-your-health-it-solution" TargetMode="External"/><Relationship Id="rId9" Type="http://schemas.openxmlformats.org/officeDocument/2006/relationships/hyperlink" Target="https://www.altova.com/mapforce" TargetMode="External"/><Relationship Id="rId14" Type="http://schemas.openxmlformats.org/officeDocument/2006/relationships/hyperlink" Target="https://alvearie.io/blog/smart-keycloa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a:t>Unified Data Infrastructure (UDI) for Service Integration and Interoperability (SII)</a:t>
            </a:r>
          </a:p>
        </p:txBody>
      </p:sp>
      <p:sp>
        <p:nvSpPr>
          <p:cNvPr id="2" name="Subtitle 1">
            <a:extLst>
              <a:ext uri="{FF2B5EF4-FFF2-40B4-BE49-F238E27FC236}">
                <a16:creationId xmlns:a16="http://schemas.microsoft.com/office/drawing/2014/main" id="{35AEC1EB-811D-B9E3-F076-BCFC7821EFB3}"/>
              </a:ext>
            </a:extLst>
          </p:cNvPr>
          <p:cNvSpPr>
            <a:spLocks noGrp="1"/>
          </p:cNvSpPr>
          <p:nvPr>
            <p:ph type="subTitle" idx="1"/>
          </p:nvPr>
        </p:nvSpPr>
        <p:spPr>
          <a:xfrm>
            <a:off x="1828800" y="3028950"/>
            <a:ext cx="8534400" cy="1470025"/>
          </a:xfrm>
        </p:spPr>
        <p:txBody>
          <a:bodyPr/>
          <a:lstStyle/>
          <a:p>
            <a:r>
              <a:rPr lang="en-IN" dirty="0">
                <a:latin typeface="Segoe UI Light"/>
                <a:cs typeface="Segoe UI Light"/>
              </a:rPr>
              <a:t>Federated UDI-SII for Healthcare Domain</a:t>
            </a:r>
          </a:p>
        </p:txBody>
      </p:sp>
      <p:sp>
        <p:nvSpPr>
          <p:cNvPr id="3" name="Title 3">
            <a:extLst>
              <a:ext uri="{FF2B5EF4-FFF2-40B4-BE49-F238E27FC236}">
                <a16:creationId xmlns:a16="http://schemas.microsoft.com/office/drawing/2014/main" id="{2B626B66-EE67-480E-9428-80E957185CAD}"/>
              </a:ext>
            </a:extLst>
          </p:cNvPr>
          <p:cNvSpPr txBox="1">
            <a:spLocks/>
          </p:cNvSpPr>
          <p:nvPr/>
        </p:nvSpPr>
        <p:spPr>
          <a:xfrm>
            <a:off x="5282565" y="5251269"/>
            <a:ext cx="2124075" cy="110063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rgbClr val="3B9DB2"/>
                </a:solidFill>
                <a:latin typeface="Georgia" panose="02040502050405020303" pitchFamily="18" charset="0"/>
                <a:ea typeface="Verdana" panose="020B0604030504040204" pitchFamily="34" charset="0"/>
                <a:cs typeface="Verdana" panose="020B0604030504040204" pitchFamily="34" charset="0"/>
              </a:defRPr>
            </a:lvl1pPr>
          </a:lstStyle>
          <a:p>
            <a:endParaRPr lang="en-US" sz="5000"/>
          </a:p>
        </p:txBody>
      </p:sp>
    </p:spTree>
    <p:extLst>
      <p:ext uri="{BB962C8B-B14F-4D97-AF65-F5344CB8AC3E}">
        <p14:creationId xmlns:p14="http://schemas.microsoft.com/office/powerpoint/2010/main" val="8446629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357F-1709-4390-93DD-FB7A597DCE73}"/>
              </a:ext>
            </a:extLst>
          </p:cNvPr>
          <p:cNvSpPr>
            <a:spLocks noGrp="1"/>
          </p:cNvSpPr>
          <p:nvPr>
            <p:ph type="title"/>
          </p:nvPr>
        </p:nvSpPr>
        <p:spPr/>
        <p:txBody>
          <a:bodyPr/>
          <a:lstStyle/>
          <a:p>
            <a:r>
              <a:rPr lang="en-US" dirty="0"/>
              <a:t>UDI-SII Integration Types</a:t>
            </a:r>
            <a:endParaRPr lang="en-IN" dirty="0"/>
          </a:p>
        </p:txBody>
      </p:sp>
      <p:sp>
        <p:nvSpPr>
          <p:cNvPr id="3" name="Content Placeholder 2">
            <a:extLst>
              <a:ext uri="{FF2B5EF4-FFF2-40B4-BE49-F238E27FC236}">
                <a16:creationId xmlns:a16="http://schemas.microsoft.com/office/drawing/2014/main" id="{472E8992-2A1D-445C-8E44-0B69093D1834}"/>
              </a:ext>
            </a:extLst>
          </p:cNvPr>
          <p:cNvSpPr>
            <a:spLocks noGrp="1"/>
          </p:cNvSpPr>
          <p:nvPr>
            <p:ph idx="1"/>
          </p:nvPr>
        </p:nvSpPr>
        <p:spPr/>
        <p:txBody>
          <a:bodyPr>
            <a:normAutofit fontScale="55000" lnSpcReduction="20000"/>
          </a:bodyPr>
          <a:lstStyle/>
          <a:p>
            <a:pPr marL="0" indent="0">
              <a:buNone/>
            </a:pPr>
            <a:r>
              <a:rPr lang="en-US" dirty="0">
                <a:solidFill>
                  <a:schemeClr val="tx2"/>
                </a:solidFill>
              </a:rPr>
              <a:t>The Following integrations types are as part of </a:t>
            </a:r>
            <a:r>
              <a:rPr lang="en-US" sz="4300" dirty="0">
                <a:solidFill>
                  <a:schemeClr val="tx2"/>
                </a:solidFill>
              </a:rPr>
              <a:t>UDI-SII</a:t>
            </a:r>
          </a:p>
          <a:p>
            <a:pPr algn="r"/>
            <a:endParaRPr lang="en-US" dirty="0">
              <a:solidFill>
                <a:schemeClr val="tx2"/>
              </a:solidFill>
            </a:endParaRPr>
          </a:p>
          <a:p>
            <a:r>
              <a:rPr lang="en-US" dirty="0">
                <a:solidFill>
                  <a:schemeClr val="tx2"/>
                </a:solidFill>
              </a:rPr>
              <a:t>Organization onboarding</a:t>
            </a:r>
          </a:p>
          <a:p>
            <a:r>
              <a:rPr lang="en-US" dirty="0">
                <a:solidFill>
                  <a:schemeClr val="tx2"/>
                </a:solidFill>
              </a:rPr>
              <a:t>Patient onboarding </a:t>
            </a:r>
          </a:p>
          <a:p>
            <a:r>
              <a:rPr lang="en-US" dirty="0">
                <a:solidFill>
                  <a:schemeClr val="tx2"/>
                </a:solidFill>
              </a:rPr>
              <a:t>Staff onboarding</a:t>
            </a:r>
          </a:p>
          <a:p>
            <a:r>
              <a:rPr lang="en-US" dirty="0">
                <a:solidFill>
                  <a:schemeClr val="tx2"/>
                </a:solidFill>
              </a:rPr>
              <a:t>Document Exchange (Inbound &amp; Outbound)- API Model</a:t>
            </a:r>
          </a:p>
          <a:p>
            <a:r>
              <a:rPr lang="en-US" dirty="0">
                <a:solidFill>
                  <a:schemeClr val="tx2"/>
                </a:solidFill>
              </a:rPr>
              <a:t>Document Exchange using Direct Linking</a:t>
            </a:r>
          </a:p>
          <a:p>
            <a:r>
              <a:rPr lang="en-US" dirty="0">
                <a:solidFill>
                  <a:schemeClr val="tx2"/>
                </a:solidFill>
              </a:rPr>
              <a:t>Progress Note Integration</a:t>
            </a:r>
          </a:p>
          <a:p>
            <a:r>
              <a:rPr lang="en-US" dirty="0">
                <a:solidFill>
                  <a:schemeClr val="tx2"/>
                </a:solidFill>
              </a:rPr>
              <a:t>Discrete Data Exchange to third party applications</a:t>
            </a:r>
          </a:p>
          <a:p>
            <a:r>
              <a:rPr lang="en-US" dirty="0">
                <a:solidFill>
                  <a:schemeClr val="tx2"/>
                </a:solidFill>
              </a:rPr>
              <a:t>Email notification.</a:t>
            </a:r>
          </a:p>
          <a:p>
            <a:r>
              <a:rPr lang="en-US" dirty="0">
                <a:solidFill>
                  <a:schemeClr val="tx2"/>
                </a:solidFill>
              </a:rPr>
              <a:t>Excel based form Automation</a:t>
            </a:r>
          </a:p>
          <a:p>
            <a:r>
              <a:rPr lang="en-US" dirty="0">
                <a:solidFill>
                  <a:schemeClr val="tx2"/>
                </a:solidFill>
              </a:rPr>
              <a:t>Excel based Patient / Staff onboarding</a:t>
            </a:r>
          </a:p>
          <a:p>
            <a:endParaRPr lang="en-US" dirty="0">
              <a:solidFill>
                <a:schemeClr val="tx2"/>
              </a:solidFill>
            </a:endParaRPr>
          </a:p>
        </p:txBody>
      </p:sp>
      <p:sp>
        <p:nvSpPr>
          <p:cNvPr id="5" name="Slide Number Placeholder 4">
            <a:extLst>
              <a:ext uri="{FF2B5EF4-FFF2-40B4-BE49-F238E27FC236}">
                <a16:creationId xmlns:a16="http://schemas.microsoft.com/office/drawing/2014/main" id="{9D77D4E9-1C86-4118-9603-DE8FAE28B6F2}"/>
              </a:ext>
            </a:extLst>
          </p:cNvPr>
          <p:cNvSpPr>
            <a:spLocks noGrp="1"/>
          </p:cNvSpPr>
          <p:nvPr>
            <p:ph type="sldNum" sz="quarter" idx="4294967295"/>
          </p:nvPr>
        </p:nvSpPr>
        <p:spPr>
          <a:xfrm>
            <a:off x="10436225" y="6569075"/>
            <a:ext cx="1755775" cy="265113"/>
          </a:xfrm>
          <a:prstGeom prst="rect">
            <a:avLst/>
          </a:prstGeom>
        </p:spPr>
        <p:txBody>
          <a:bodyPr/>
          <a:lstStyle/>
          <a:p>
            <a:fld id="{6B6BBB2C-047D-432F-84F7-8B4EB499A244}" type="slidenum">
              <a:rPr lang="en-US" smtClean="0"/>
              <a:pPr/>
              <a:t>10</a:t>
            </a:fld>
            <a:endParaRPr lang="en-US"/>
          </a:p>
        </p:txBody>
      </p:sp>
    </p:spTree>
    <p:extLst>
      <p:ext uri="{BB962C8B-B14F-4D97-AF65-F5344CB8AC3E}">
        <p14:creationId xmlns:p14="http://schemas.microsoft.com/office/powerpoint/2010/main" val="1553374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9DBE-A42E-4EC7-8B67-F4491B23819E}"/>
              </a:ext>
            </a:extLst>
          </p:cNvPr>
          <p:cNvSpPr>
            <a:spLocks noGrp="1"/>
          </p:cNvSpPr>
          <p:nvPr>
            <p:ph type="title"/>
          </p:nvPr>
        </p:nvSpPr>
        <p:spPr/>
        <p:txBody>
          <a:bodyPr/>
          <a:lstStyle/>
          <a:p>
            <a:r>
              <a:rPr lang="en-IN"/>
              <a:t>Technology Stack</a:t>
            </a:r>
          </a:p>
        </p:txBody>
      </p:sp>
      <p:sp>
        <p:nvSpPr>
          <p:cNvPr id="5" name="Slide Number Placeholder 4">
            <a:extLst>
              <a:ext uri="{FF2B5EF4-FFF2-40B4-BE49-F238E27FC236}">
                <a16:creationId xmlns:a16="http://schemas.microsoft.com/office/drawing/2014/main" id="{68B17D00-9537-4C8F-95CD-D13596B11B11}"/>
              </a:ext>
            </a:extLst>
          </p:cNvPr>
          <p:cNvSpPr>
            <a:spLocks noGrp="1"/>
          </p:cNvSpPr>
          <p:nvPr>
            <p:ph type="sldNum" sz="quarter" idx="4294967295"/>
          </p:nvPr>
        </p:nvSpPr>
        <p:spPr>
          <a:xfrm>
            <a:off x="10436225" y="6569075"/>
            <a:ext cx="1755775" cy="265113"/>
          </a:xfrm>
          <a:prstGeom prst="rect">
            <a:avLst/>
          </a:prstGeom>
        </p:spPr>
        <p:txBody>
          <a:bodyPr/>
          <a:lstStyle/>
          <a:p>
            <a:fld id="{6B6BBB2C-047D-432F-84F7-8B4EB499A244}" type="slidenum">
              <a:rPr lang="en-US" smtClean="0"/>
              <a:pPr/>
              <a:t>11</a:t>
            </a:fld>
            <a:endParaRPr lang="en-US"/>
          </a:p>
        </p:txBody>
      </p:sp>
      <p:graphicFrame>
        <p:nvGraphicFramePr>
          <p:cNvPr id="6" name="Table 5">
            <a:extLst>
              <a:ext uri="{FF2B5EF4-FFF2-40B4-BE49-F238E27FC236}">
                <a16:creationId xmlns:a16="http://schemas.microsoft.com/office/drawing/2014/main" id="{65C0B03B-C7D7-454E-B0F9-22F5FB53292C}"/>
              </a:ext>
            </a:extLst>
          </p:cNvPr>
          <p:cNvGraphicFramePr>
            <a:graphicFrameLocks noGrp="1"/>
          </p:cNvGraphicFramePr>
          <p:nvPr>
            <p:extLst>
              <p:ext uri="{D42A27DB-BD31-4B8C-83A1-F6EECF244321}">
                <p14:modId xmlns:p14="http://schemas.microsoft.com/office/powerpoint/2010/main" val="660956768"/>
              </p:ext>
            </p:extLst>
          </p:nvPr>
        </p:nvGraphicFramePr>
        <p:xfrm>
          <a:off x="334297" y="1441450"/>
          <a:ext cx="8188266" cy="5013826"/>
        </p:xfrm>
        <a:graphic>
          <a:graphicData uri="http://schemas.openxmlformats.org/drawingml/2006/table">
            <a:tbl>
              <a:tblPr firstRow="1" bandRow="1">
                <a:tableStyleId>{5C22544A-7EE6-4342-B048-85BDC9FD1C3A}</a:tableStyleId>
              </a:tblPr>
              <a:tblGrid>
                <a:gridCol w="2428802">
                  <a:extLst>
                    <a:ext uri="{9D8B030D-6E8A-4147-A177-3AD203B41FA5}">
                      <a16:colId xmlns:a16="http://schemas.microsoft.com/office/drawing/2014/main" val="66761147"/>
                    </a:ext>
                  </a:extLst>
                </a:gridCol>
                <a:gridCol w="2879732">
                  <a:extLst>
                    <a:ext uri="{9D8B030D-6E8A-4147-A177-3AD203B41FA5}">
                      <a16:colId xmlns:a16="http://schemas.microsoft.com/office/drawing/2014/main" val="2712469754"/>
                    </a:ext>
                  </a:extLst>
                </a:gridCol>
                <a:gridCol w="2879732">
                  <a:extLst>
                    <a:ext uri="{9D8B030D-6E8A-4147-A177-3AD203B41FA5}">
                      <a16:colId xmlns:a16="http://schemas.microsoft.com/office/drawing/2014/main" val="4080097730"/>
                    </a:ext>
                  </a:extLst>
                </a:gridCol>
              </a:tblGrid>
              <a:tr h="413858">
                <a:tc>
                  <a:txBody>
                    <a:bodyPr/>
                    <a:lstStyle/>
                    <a:p>
                      <a:r>
                        <a:rPr lang="en-US" dirty="0"/>
                        <a:t>Area / Module</a:t>
                      </a:r>
                    </a:p>
                  </a:txBody>
                  <a:tcPr/>
                </a:tc>
                <a:tc>
                  <a:txBody>
                    <a:bodyPr/>
                    <a:lstStyle/>
                    <a:p>
                      <a:r>
                        <a:rPr lang="en-US"/>
                        <a:t>CHBT Technology/Feature</a:t>
                      </a:r>
                    </a:p>
                  </a:txBody>
                  <a:tcPr/>
                </a:tc>
                <a:tc>
                  <a:txBody>
                    <a:bodyPr/>
                    <a:lstStyle/>
                    <a:p>
                      <a:r>
                        <a:rPr lang="en-US" dirty="0"/>
                        <a:t>UDI-SII component</a:t>
                      </a:r>
                    </a:p>
                  </a:txBody>
                  <a:tcPr/>
                </a:tc>
                <a:extLst>
                  <a:ext uri="{0D108BD9-81ED-4DB2-BD59-A6C34878D82A}">
                    <a16:rowId xmlns:a16="http://schemas.microsoft.com/office/drawing/2014/main" val="3019159502"/>
                  </a:ext>
                </a:extLst>
              </a:tr>
              <a:tr h="413858">
                <a:tc>
                  <a:txBody>
                    <a:bodyPr/>
                    <a:lstStyle/>
                    <a:p>
                      <a:r>
                        <a:rPr lang="en-US" sz="1600"/>
                        <a:t>Data Staging</a:t>
                      </a:r>
                    </a:p>
                  </a:txBody>
                  <a:tcPr/>
                </a:tc>
                <a:tc>
                  <a:txBody>
                    <a:bodyPr/>
                    <a:lstStyle/>
                    <a:p>
                      <a:r>
                        <a:rPr lang="en-US" sz="1600"/>
                        <a:t>N/A - Direct</a:t>
                      </a:r>
                    </a:p>
                  </a:txBody>
                  <a:tcPr/>
                </a:tc>
                <a:tc>
                  <a:txBody>
                    <a:bodyPr/>
                    <a:lstStyle/>
                    <a:p>
                      <a:r>
                        <a:rPr lang="en-US" sz="1600"/>
                        <a:t>Data Vault</a:t>
                      </a:r>
                    </a:p>
                  </a:txBody>
                  <a:tcPr/>
                </a:tc>
                <a:extLst>
                  <a:ext uri="{0D108BD9-81ED-4DB2-BD59-A6C34878D82A}">
                    <a16:rowId xmlns:a16="http://schemas.microsoft.com/office/drawing/2014/main" val="3331875017"/>
                  </a:ext>
                </a:extLst>
              </a:tr>
              <a:tr h="413858">
                <a:tc>
                  <a:txBody>
                    <a:bodyPr/>
                    <a:lstStyle/>
                    <a:p>
                      <a:r>
                        <a:rPr lang="en-US" sz="1600"/>
                        <a:t>FHIR</a:t>
                      </a:r>
                    </a:p>
                  </a:txBody>
                  <a:tcPr/>
                </a:tc>
                <a:tc>
                  <a:txBody>
                    <a:bodyPr/>
                    <a:lstStyle/>
                    <a:p>
                      <a:r>
                        <a:rPr lang="en-US" sz="1600"/>
                        <a:t>Node.js, </a:t>
                      </a:r>
                      <a:r>
                        <a:rPr lang="en-US" sz="1600" err="1"/>
                        <a:t>Asymmetrik</a:t>
                      </a:r>
                      <a:r>
                        <a:rPr lang="en-US" sz="1600"/>
                        <a:t> FHIR Node Module</a:t>
                      </a:r>
                    </a:p>
                  </a:txBody>
                  <a:tcPr/>
                </a:tc>
                <a:tc>
                  <a:txBody>
                    <a:bodyPr/>
                    <a:lstStyle/>
                    <a:p>
                      <a:endParaRPr lang="en-US" sz="1600"/>
                    </a:p>
                  </a:txBody>
                  <a:tcPr/>
                </a:tc>
                <a:extLst>
                  <a:ext uri="{0D108BD9-81ED-4DB2-BD59-A6C34878D82A}">
                    <a16:rowId xmlns:a16="http://schemas.microsoft.com/office/drawing/2014/main" val="4247620991"/>
                  </a:ext>
                </a:extLst>
              </a:tr>
              <a:tr h="413858">
                <a:tc>
                  <a:txBody>
                    <a:bodyPr/>
                    <a:lstStyle/>
                    <a:p>
                      <a:r>
                        <a:rPr lang="en-US" sz="1600"/>
                        <a:t>File Synch (EFSS)</a:t>
                      </a:r>
                    </a:p>
                  </a:txBody>
                  <a:tcPr/>
                </a:tc>
                <a:tc>
                  <a:txBody>
                    <a:bodyPr/>
                    <a:lstStyle/>
                    <a:p>
                      <a:r>
                        <a:rPr lang="en-US" sz="1600"/>
                        <a:t>Web-</a:t>
                      </a:r>
                      <a:r>
                        <a:rPr lang="en-US" sz="1600" err="1"/>
                        <a:t>Dav</a:t>
                      </a:r>
                      <a:endParaRPr lang="en-US" sz="1600"/>
                    </a:p>
                  </a:txBody>
                  <a:tcPr/>
                </a:tc>
                <a:tc>
                  <a:txBody>
                    <a:bodyPr/>
                    <a:lstStyle/>
                    <a:p>
                      <a:r>
                        <a:rPr lang="en-US" sz="1600"/>
                        <a:t>Syncthing</a:t>
                      </a:r>
                    </a:p>
                  </a:txBody>
                  <a:tcPr/>
                </a:tc>
                <a:extLst>
                  <a:ext uri="{0D108BD9-81ED-4DB2-BD59-A6C34878D82A}">
                    <a16:rowId xmlns:a16="http://schemas.microsoft.com/office/drawing/2014/main" val="1924129056"/>
                  </a:ext>
                </a:extLst>
              </a:tr>
              <a:tr h="413858">
                <a:tc>
                  <a:txBody>
                    <a:bodyPr/>
                    <a:lstStyle/>
                    <a:p>
                      <a:r>
                        <a:rPr lang="en-US" sz="1600"/>
                        <a:t>FHIR-SYNC</a:t>
                      </a:r>
                    </a:p>
                  </a:txBody>
                  <a:tcPr/>
                </a:tc>
                <a:tc>
                  <a:txBody>
                    <a:bodyPr/>
                    <a:lstStyle/>
                    <a:p>
                      <a:r>
                        <a:rPr lang="en-US" sz="1600"/>
                        <a:t>Node-RED 2.x</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a:t>Node-RED 3.0</a:t>
                      </a:r>
                    </a:p>
                    <a:p>
                      <a:endParaRPr lang="en-US" sz="1600"/>
                    </a:p>
                  </a:txBody>
                  <a:tcPr/>
                </a:tc>
                <a:extLst>
                  <a:ext uri="{0D108BD9-81ED-4DB2-BD59-A6C34878D82A}">
                    <a16:rowId xmlns:a16="http://schemas.microsoft.com/office/drawing/2014/main" val="2308503376"/>
                  </a:ext>
                </a:extLst>
              </a:tr>
              <a:tr h="724252">
                <a:tc>
                  <a:txBody>
                    <a:bodyPr/>
                    <a:lstStyle/>
                    <a:p>
                      <a:r>
                        <a:rPr lang="en-US" sz="1600"/>
                        <a:t>Cache Layer/Queue Management </a:t>
                      </a:r>
                    </a:p>
                  </a:txBody>
                  <a:tcPr/>
                </a:tc>
                <a:tc>
                  <a:txBody>
                    <a:bodyPr/>
                    <a:lstStyle/>
                    <a:p>
                      <a:r>
                        <a:rPr lang="en-US" sz="1600"/>
                        <a:t>Redis , </a:t>
                      </a:r>
                      <a:r>
                        <a:rPr lang="en-US" sz="1600" err="1"/>
                        <a:t>Redissmq</a:t>
                      </a:r>
                      <a:r>
                        <a:rPr lang="en-US" sz="1600"/>
                        <a:t> worker node.js Module</a:t>
                      </a:r>
                    </a:p>
                  </a:txBody>
                  <a:tcPr/>
                </a:tc>
                <a:tc>
                  <a:txBody>
                    <a:bodyPr/>
                    <a:lstStyle/>
                    <a:p>
                      <a:endParaRPr lang="en-US" sz="1600"/>
                    </a:p>
                  </a:txBody>
                  <a:tcPr/>
                </a:tc>
                <a:extLst>
                  <a:ext uri="{0D108BD9-81ED-4DB2-BD59-A6C34878D82A}">
                    <a16:rowId xmlns:a16="http://schemas.microsoft.com/office/drawing/2014/main" val="3472508098"/>
                  </a:ext>
                </a:extLst>
              </a:tr>
              <a:tr h="413858">
                <a:tc>
                  <a:txBody>
                    <a:bodyPr/>
                    <a:lstStyle/>
                    <a:p>
                      <a:r>
                        <a:rPr lang="en-US" sz="1600"/>
                        <a:t>Logging </a:t>
                      </a:r>
                    </a:p>
                  </a:txBody>
                  <a:tcPr/>
                </a:tc>
                <a:tc>
                  <a:txBody>
                    <a:bodyPr/>
                    <a:lstStyle/>
                    <a:p>
                      <a:r>
                        <a:rPr lang="en-US" sz="1600"/>
                        <a:t>Winston Nodejs library </a:t>
                      </a:r>
                    </a:p>
                  </a:txBody>
                  <a:tcPr/>
                </a:tc>
                <a:tc>
                  <a:txBody>
                    <a:bodyPr/>
                    <a:lstStyle/>
                    <a:p>
                      <a:endParaRPr lang="en-US" sz="1600"/>
                    </a:p>
                  </a:txBody>
                  <a:tcPr/>
                </a:tc>
                <a:extLst>
                  <a:ext uri="{0D108BD9-81ED-4DB2-BD59-A6C34878D82A}">
                    <a16:rowId xmlns:a16="http://schemas.microsoft.com/office/drawing/2014/main" val="2277533337"/>
                  </a:ext>
                </a:extLst>
              </a:tr>
              <a:tr h="413858">
                <a:tc>
                  <a:txBody>
                    <a:bodyPr/>
                    <a:lstStyle/>
                    <a:p>
                      <a:r>
                        <a:rPr lang="en-US" sz="1600"/>
                        <a:t>Tools / utilities</a:t>
                      </a:r>
                    </a:p>
                  </a:txBody>
                  <a:tcPr/>
                </a:tc>
                <a:tc>
                  <a:txBody>
                    <a:bodyPr/>
                    <a:lstStyle/>
                    <a:p>
                      <a:r>
                        <a:rPr lang="en-US" sz="1600"/>
                        <a:t>Nodejs Libraries for excel Integration, </a:t>
                      </a:r>
                      <a:r>
                        <a:rPr lang="en-US" sz="1600" err="1"/>
                        <a:t>Mssql</a:t>
                      </a:r>
                      <a:r>
                        <a:rPr lang="en-US" sz="1600"/>
                        <a:t> node </a:t>
                      </a:r>
                      <a:r>
                        <a:rPr lang="en-US" sz="1600" err="1"/>
                        <a:t>js</a:t>
                      </a:r>
                      <a:r>
                        <a:rPr lang="en-US" sz="1600"/>
                        <a:t> driver for SQL server as database engine, Node Libraries for </a:t>
                      </a:r>
                    </a:p>
                  </a:txBody>
                  <a:tcPr/>
                </a:tc>
                <a:tc>
                  <a:txBody>
                    <a:bodyPr/>
                    <a:lstStyle/>
                    <a:p>
                      <a:endParaRPr lang="en-US" sz="1600"/>
                    </a:p>
                  </a:txBody>
                  <a:tcPr/>
                </a:tc>
                <a:extLst>
                  <a:ext uri="{0D108BD9-81ED-4DB2-BD59-A6C34878D82A}">
                    <a16:rowId xmlns:a16="http://schemas.microsoft.com/office/drawing/2014/main" val="2258556002"/>
                  </a:ext>
                </a:extLst>
              </a:tr>
            </a:tbl>
          </a:graphicData>
        </a:graphic>
      </p:graphicFrame>
    </p:spTree>
    <p:extLst>
      <p:ext uri="{BB962C8B-B14F-4D97-AF65-F5344CB8AC3E}">
        <p14:creationId xmlns:p14="http://schemas.microsoft.com/office/powerpoint/2010/main" val="501217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E58022-CDDF-CCCC-3FCB-D61BCD628EF4}"/>
              </a:ext>
            </a:extLst>
          </p:cNvPr>
          <p:cNvSpPr>
            <a:spLocks noGrp="1"/>
          </p:cNvSpPr>
          <p:nvPr>
            <p:ph type="title"/>
          </p:nvPr>
        </p:nvSpPr>
        <p:spPr/>
        <p:txBody>
          <a:bodyPr/>
          <a:lstStyle/>
          <a:p>
            <a:r>
              <a:rPr lang="en-IN"/>
              <a:t>Thank You</a:t>
            </a:r>
          </a:p>
        </p:txBody>
      </p:sp>
    </p:spTree>
    <p:extLst>
      <p:ext uri="{BB962C8B-B14F-4D97-AF65-F5344CB8AC3E}">
        <p14:creationId xmlns:p14="http://schemas.microsoft.com/office/powerpoint/2010/main" val="61144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6">
            <a:extLst>
              <a:ext uri="{FF2B5EF4-FFF2-40B4-BE49-F238E27FC236}">
                <a16:creationId xmlns:a16="http://schemas.microsoft.com/office/drawing/2014/main" id="{183B397D-708F-450F-819C-4D17A97AFD72}"/>
              </a:ext>
            </a:extLst>
          </p:cNvPr>
          <p:cNvSpPr/>
          <p:nvPr/>
        </p:nvSpPr>
        <p:spPr>
          <a:xfrm>
            <a:off x="5602922" y="1445070"/>
            <a:ext cx="2541044" cy="4810062"/>
          </a:xfrm>
          <a:prstGeom prst="rect">
            <a:avLst/>
          </a:prstGeom>
          <a:solidFill>
            <a:schemeClr val="bg2">
              <a:lumMod val="20000"/>
              <a:lumOff val="80000"/>
            </a:schemeClr>
          </a:solidFill>
          <a:ln w="190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R="0">
              <a:lnSpc>
                <a:spcPct val="115000"/>
              </a:lnSpc>
              <a:spcBef>
                <a:spcPts val="0"/>
              </a:spcBef>
              <a:spcAft>
                <a:spcPts val="1000"/>
              </a:spcAft>
            </a:pPr>
            <a:endParaRPr lang="en-US" dirty="0"/>
          </a:p>
        </p:txBody>
      </p:sp>
      <p:sp>
        <p:nvSpPr>
          <p:cNvPr id="83" name="Rectangle 36">
            <a:extLst>
              <a:ext uri="{FF2B5EF4-FFF2-40B4-BE49-F238E27FC236}">
                <a16:creationId xmlns:a16="http://schemas.microsoft.com/office/drawing/2014/main" id="{183B397D-708F-450F-819C-4D17A97AFD72}"/>
              </a:ext>
            </a:extLst>
          </p:cNvPr>
          <p:cNvSpPr/>
          <p:nvPr/>
        </p:nvSpPr>
        <p:spPr>
          <a:xfrm>
            <a:off x="391776" y="1449224"/>
            <a:ext cx="1659331" cy="4810062"/>
          </a:xfrm>
          <a:prstGeom prst="rect">
            <a:avLst/>
          </a:prstGeom>
          <a:solidFill>
            <a:srgbClr val="FFF8E1"/>
          </a:solidFill>
          <a:ln w="19050">
            <a:solidFill>
              <a:srgbClr val="FFD24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R="0">
              <a:lnSpc>
                <a:spcPct val="115000"/>
              </a:lnSpc>
              <a:spcBef>
                <a:spcPts val="0"/>
              </a:spcBef>
              <a:spcAft>
                <a:spcPts val="1000"/>
              </a:spcAft>
            </a:pPr>
            <a:r>
              <a:rPr lang="en-US"/>
              <a:t> </a:t>
            </a:r>
          </a:p>
          <a:p>
            <a:pPr marR="0">
              <a:lnSpc>
                <a:spcPct val="115000"/>
              </a:lnSpc>
              <a:spcBef>
                <a:spcPts val="0"/>
              </a:spcBef>
              <a:spcAft>
                <a:spcPts val="1000"/>
              </a:spcAft>
            </a:pPr>
            <a:r>
              <a:rPr lang="en-US"/>
              <a:t> </a:t>
            </a:r>
          </a:p>
        </p:txBody>
      </p:sp>
      <p:sp>
        <p:nvSpPr>
          <p:cNvPr id="113" name="Rectangle 36">
            <a:extLst>
              <a:ext uri="{FF2B5EF4-FFF2-40B4-BE49-F238E27FC236}">
                <a16:creationId xmlns:a16="http://schemas.microsoft.com/office/drawing/2014/main" id="{183B397D-708F-450F-819C-4D17A97AFD72}"/>
              </a:ext>
            </a:extLst>
          </p:cNvPr>
          <p:cNvSpPr/>
          <p:nvPr/>
        </p:nvSpPr>
        <p:spPr>
          <a:xfrm>
            <a:off x="10224735" y="1449224"/>
            <a:ext cx="1659331" cy="4810062"/>
          </a:xfrm>
          <a:prstGeom prst="rect">
            <a:avLst/>
          </a:prstGeom>
          <a:solidFill>
            <a:schemeClr val="bg1"/>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R="0">
              <a:lnSpc>
                <a:spcPct val="115000"/>
              </a:lnSpc>
              <a:spcBef>
                <a:spcPts val="0"/>
              </a:spcBef>
              <a:spcAft>
                <a:spcPts val="1000"/>
              </a:spcAft>
            </a:pPr>
            <a:r>
              <a:rPr lang="en-US"/>
              <a:t> </a:t>
            </a:r>
          </a:p>
          <a:p>
            <a:pPr marR="0">
              <a:lnSpc>
                <a:spcPct val="115000"/>
              </a:lnSpc>
              <a:spcBef>
                <a:spcPts val="0"/>
              </a:spcBef>
              <a:spcAft>
                <a:spcPts val="1000"/>
              </a:spcAft>
            </a:pPr>
            <a:r>
              <a:rPr lang="en-US"/>
              <a:t> </a:t>
            </a:r>
          </a:p>
        </p:txBody>
      </p:sp>
      <p:sp>
        <p:nvSpPr>
          <p:cNvPr id="135" name="Rectangle 36">
            <a:extLst>
              <a:ext uri="{FF2B5EF4-FFF2-40B4-BE49-F238E27FC236}">
                <a16:creationId xmlns:a16="http://schemas.microsoft.com/office/drawing/2014/main" id="{183B397D-708F-450F-819C-4D17A97AFD72}"/>
              </a:ext>
            </a:extLst>
          </p:cNvPr>
          <p:cNvSpPr/>
          <p:nvPr/>
        </p:nvSpPr>
        <p:spPr>
          <a:xfrm>
            <a:off x="12617733" y="7708730"/>
            <a:ext cx="45719" cy="435489"/>
          </a:xfrm>
          <a:prstGeom prst="rect">
            <a:avLst/>
          </a:prstGeom>
          <a:solidFill>
            <a:schemeClr val="bg2">
              <a:lumMod val="20000"/>
              <a:lumOff val="80000"/>
            </a:schemeClr>
          </a:solidFill>
          <a:ln w="190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R="0">
              <a:lnSpc>
                <a:spcPct val="115000"/>
              </a:lnSpc>
              <a:spcBef>
                <a:spcPts val="0"/>
              </a:spcBef>
              <a:spcAft>
                <a:spcPts val="1000"/>
              </a:spcAft>
            </a:pPr>
            <a:endParaRPr lang="en-US"/>
          </a:p>
        </p:txBody>
      </p:sp>
      <p:sp>
        <p:nvSpPr>
          <p:cNvPr id="137" name="Can 24">
            <a:extLst>
              <a:ext uri="{FF2B5EF4-FFF2-40B4-BE49-F238E27FC236}">
                <a16:creationId xmlns:a16="http://schemas.microsoft.com/office/drawing/2014/main" id="{A3605DD4-20C1-4BCE-AC49-F1A756BFE532}"/>
              </a:ext>
            </a:extLst>
          </p:cNvPr>
          <p:cNvSpPr/>
          <p:nvPr/>
        </p:nvSpPr>
        <p:spPr>
          <a:xfrm flipH="1">
            <a:off x="5804076" y="4759509"/>
            <a:ext cx="2131900" cy="1322339"/>
          </a:xfrm>
          <a:prstGeom prst="can">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spcBef>
                <a:spcPts val="0"/>
              </a:spcBef>
              <a:spcAft>
                <a:spcPts val="0"/>
              </a:spcAft>
            </a:pPr>
            <a:endParaRPr lang="en-US" sz="1200">
              <a:solidFill>
                <a:schemeClr val="tx1"/>
              </a:solidFill>
              <a:latin typeface="Arial" panose="020B0604020202020204" pitchFamily="34" charset="0"/>
              <a:ea typeface="Lato" panose="020F0502020204030203" pitchFamily="34" charset="0"/>
              <a:cs typeface="Arial" panose="020B0604020202020204" pitchFamily="34" charset="0"/>
              <a:sym typeface="+mn-ea"/>
            </a:endParaRPr>
          </a:p>
        </p:txBody>
      </p:sp>
      <p:sp>
        <p:nvSpPr>
          <p:cNvPr id="109" name="Rectangle 36">
            <a:extLst>
              <a:ext uri="{FF2B5EF4-FFF2-40B4-BE49-F238E27FC236}">
                <a16:creationId xmlns:a16="http://schemas.microsoft.com/office/drawing/2014/main" id="{183B397D-708F-450F-819C-4D17A97AFD72}"/>
              </a:ext>
            </a:extLst>
          </p:cNvPr>
          <p:cNvSpPr/>
          <p:nvPr/>
        </p:nvSpPr>
        <p:spPr>
          <a:xfrm>
            <a:off x="2312314" y="1449224"/>
            <a:ext cx="3083371" cy="4810062"/>
          </a:xfrm>
          <a:prstGeom prst="rect">
            <a:avLst/>
          </a:prstGeom>
          <a:solidFill>
            <a:schemeClr val="bg2">
              <a:lumMod val="20000"/>
              <a:lumOff val="80000"/>
            </a:schemeClr>
          </a:solidFill>
          <a:ln w="190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R="0">
              <a:lnSpc>
                <a:spcPct val="115000"/>
              </a:lnSpc>
              <a:spcBef>
                <a:spcPts val="0"/>
              </a:spcBef>
              <a:spcAft>
                <a:spcPts val="1000"/>
              </a:spcAft>
            </a:pPr>
            <a:r>
              <a:rPr lang="en-US"/>
              <a:t> </a:t>
            </a:r>
          </a:p>
          <a:p>
            <a:pPr marR="0">
              <a:lnSpc>
                <a:spcPct val="115000"/>
              </a:lnSpc>
              <a:spcBef>
                <a:spcPts val="0"/>
              </a:spcBef>
              <a:spcAft>
                <a:spcPts val="1000"/>
              </a:spcAft>
            </a:pPr>
            <a:r>
              <a:rPr lang="en-US"/>
              <a:t> </a:t>
            </a:r>
          </a:p>
        </p:txBody>
      </p:sp>
      <p:sp>
        <p:nvSpPr>
          <p:cNvPr id="2" name="Title 1">
            <a:extLst>
              <a:ext uri="{FF2B5EF4-FFF2-40B4-BE49-F238E27FC236}">
                <a16:creationId xmlns:a16="http://schemas.microsoft.com/office/drawing/2014/main" id="{F2CEA326-539B-4D4F-8E91-597AF06F22C7}"/>
              </a:ext>
            </a:extLst>
          </p:cNvPr>
          <p:cNvSpPr>
            <a:spLocks noGrp="1"/>
          </p:cNvSpPr>
          <p:nvPr>
            <p:ph type="title"/>
          </p:nvPr>
        </p:nvSpPr>
        <p:spPr>
          <a:xfrm>
            <a:off x="419839" y="337440"/>
            <a:ext cx="11464225" cy="506540"/>
          </a:xfrm>
        </p:spPr>
        <p:txBody>
          <a:bodyPr/>
          <a:lstStyle/>
          <a:p>
            <a:r>
              <a:rPr lang="en-US" sz="3200" dirty="0">
                <a:ea typeface="Times New Roman" panose="02020603050405020304" pitchFamily="18" charset="0"/>
              </a:rPr>
              <a:t>Unified Data Infrastructure (UDI) for Services Interoperability</a:t>
            </a:r>
            <a:endParaRPr lang="en-IN" dirty="0"/>
          </a:p>
        </p:txBody>
      </p:sp>
      <p:sp>
        <p:nvSpPr>
          <p:cNvPr id="84" name="Text Box 1043">
            <a:extLst>
              <a:ext uri="{FF2B5EF4-FFF2-40B4-BE49-F238E27FC236}">
                <a16:creationId xmlns:a16="http://schemas.microsoft.com/office/drawing/2014/main" id="{4CF1311F-F034-4478-B9FC-3743B044A4D7}"/>
              </a:ext>
            </a:extLst>
          </p:cNvPr>
          <p:cNvSpPr txBox="1"/>
          <p:nvPr/>
        </p:nvSpPr>
        <p:spPr>
          <a:xfrm>
            <a:off x="391775" y="1098201"/>
            <a:ext cx="1659331" cy="257103"/>
          </a:xfrm>
          <a:prstGeom prst="rect">
            <a:avLst/>
          </a:prstGeom>
          <a:solidFill>
            <a:srgbClr val="FFF8E1"/>
          </a:solidFill>
          <a:ln w="6350">
            <a:solidFill>
              <a:srgbClr val="FFE48F"/>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400" b="1" dirty="0">
                <a:solidFill>
                  <a:srgbClr val="FFC000"/>
                </a:solidFill>
                <a:latin typeface="Lato" panose="020F0502020204030203" pitchFamily="34" charset="0"/>
                <a:ea typeface="Lato" panose="020F0502020204030203" pitchFamily="34" charset="0"/>
                <a:cs typeface="Lato" panose="020F0502020204030203" pitchFamily="34" charset="0"/>
              </a:rPr>
              <a:t>Data Providers</a:t>
            </a:r>
          </a:p>
        </p:txBody>
      </p:sp>
      <p:sp>
        <p:nvSpPr>
          <p:cNvPr id="110" name="Text Box 1043">
            <a:extLst>
              <a:ext uri="{FF2B5EF4-FFF2-40B4-BE49-F238E27FC236}">
                <a16:creationId xmlns:a16="http://schemas.microsoft.com/office/drawing/2014/main" id="{4CF1311F-F034-4478-B9FC-3743B044A4D7}"/>
              </a:ext>
            </a:extLst>
          </p:cNvPr>
          <p:cNvSpPr txBox="1"/>
          <p:nvPr/>
        </p:nvSpPr>
        <p:spPr>
          <a:xfrm>
            <a:off x="2312315" y="1098203"/>
            <a:ext cx="3083370" cy="241385"/>
          </a:xfrm>
          <a:prstGeom prst="rect">
            <a:avLst/>
          </a:prstGeom>
          <a:solidFill>
            <a:schemeClr val="accent5">
              <a:lumMod val="20000"/>
              <a:lumOff val="80000"/>
            </a:schemeClr>
          </a:solidFill>
          <a:ln w="6350">
            <a:solidFill>
              <a:schemeClr val="accent4"/>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400" b="1" dirty="0">
                <a:solidFill>
                  <a:schemeClr val="accent5"/>
                </a:solidFill>
                <a:latin typeface="Lato" panose="020F0502020204030203" pitchFamily="34" charset="0"/>
                <a:ea typeface="Lato" panose="020F0502020204030203" pitchFamily="34" charset="0"/>
                <a:cs typeface="Lato" panose="020F0502020204030203" pitchFamily="34" charset="0"/>
              </a:rPr>
              <a:t>Ingestion and Staging Vaults (ISVs)</a:t>
            </a:r>
          </a:p>
        </p:txBody>
      </p:sp>
      <p:sp>
        <p:nvSpPr>
          <p:cNvPr id="111" name="Can 24">
            <a:extLst>
              <a:ext uri="{FF2B5EF4-FFF2-40B4-BE49-F238E27FC236}">
                <a16:creationId xmlns:a16="http://schemas.microsoft.com/office/drawing/2014/main" id="{A3605DD4-20C1-4BCE-AC49-F1A756BFE532}"/>
              </a:ext>
            </a:extLst>
          </p:cNvPr>
          <p:cNvSpPr/>
          <p:nvPr/>
        </p:nvSpPr>
        <p:spPr>
          <a:xfrm flipH="1">
            <a:off x="4052779" y="2464154"/>
            <a:ext cx="1187562" cy="1438993"/>
          </a:xfrm>
          <a:prstGeom prst="can">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ea typeface="Lato" panose="020F0502020204030203" pitchFamily="34" charset="0"/>
                <a:cs typeface="Arial" panose="020B0604020202020204" pitchFamily="34" charset="0"/>
                <a:sym typeface="+mn-ea"/>
              </a:rPr>
              <a:t>Staging</a:t>
            </a:r>
            <a:r>
              <a:rPr lang="en-US" sz="1200">
                <a:solidFill>
                  <a:schemeClr val="tx1"/>
                </a:solidFill>
                <a:latin typeface="Arial" panose="020B0604020202020204" pitchFamily="34" charset="0"/>
                <a:ea typeface="Lato" panose="020F0502020204030203" pitchFamily="34" charset="0"/>
                <a:cs typeface="Arial" panose="020B0604020202020204" pitchFamily="34" charset="0"/>
                <a:sym typeface="+mn-ea"/>
              </a:rPr>
              <a:t> </a:t>
            </a:r>
            <a:r>
              <a:rPr lang="en-US" sz="1200" b="1">
                <a:solidFill>
                  <a:schemeClr val="tx1"/>
                </a:solidFill>
                <a:latin typeface="Arial" panose="020B0604020202020204" pitchFamily="34" charset="0"/>
                <a:ea typeface="Lato" panose="020F0502020204030203" pitchFamily="34" charset="0"/>
                <a:cs typeface="Arial" panose="020B0604020202020204" pitchFamily="34" charset="0"/>
                <a:sym typeface="+mn-ea"/>
              </a:rPr>
              <a:t>Data Vault</a:t>
            </a:r>
            <a:endParaRPr lang="en-US" sz="1200" b="1" dirty="0">
              <a:solidFill>
                <a:schemeClr val="tx1"/>
              </a:solidFill>
              <a:latin typeface="Arial" panose="020B0604020202020204" pitchFamily="34" charset="0"/>
              <a:ea typeface="Lato" panose="020F0502020204030203" pitchFamily="34" charset="0"/>
              <a:cs typeface="Arial" panose="020B0604020202020204" pitchFamily="34" charset="0"/>
              <a:sym typeface="+mn-ea"/>
            </a:endParaRPr>
          </a:p>
        </p:txBody>
      </p:sp>
      <p:sp>
        <p:nvSpPr>
          <p:cNvPr id="112" name="Text Box 1043">
            <a:extLst>
              <a:ext uri="{FF2B5EF4-FFF2-40B4-BE49-F238E27FC236}">
                <a16:creationId xmlns:a16="http://schemas.microsoft.com/office/drawing/2014/main" id="{4CF1311F-F034-4478-B9FC-3743B044A4D7}"/>
              </a:ext>
            </a:extLst>
          </p:cNvPr>
          <p:cNvSpPr txBox="1"/>
          <p:nvPr/>
        </p:nvSpPr>
        <p:spPr>
          <a:xfrm>
            <a:off x="4045560" y="2465716"/>
            <a:ext cx="1187563" cy="28554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50" b="1"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Raw Data Vault</a:t>
            </a:r>
          </a:p>
        </p:txBody>
      </p:sp>
      <p:sp>
        <p:nvSpPr>
          <p:cNvPr id="136" name="Text Box 1043">
            <a:extLst>
              <a:ext uri="{FF2B5EF4-FFF2-40B4-BE49-F238E27FC236}">
                <a16:creationId xmlns:a16="http://schemas.microsoft.com/office/drawing/2014/main" id="{4CF1311F-F034-4478-B9FC-3743B044A4D7}"/>
              </a:ext>
            </a:extLst>
          </p:cNvPr>
          <p:cNvSpPr txBox="1"/>
          <p:nvPr/>
        </p:nvSpPr>
        <p:spPr>
          <a:xfrm>
            <a:off x="5580060" y="1094047"/>
            <a:ext cx="2564994" cy="241341"/>
          </a:xfrm>
          <a:prstGeom prst="rect">
            <a:avLst/>
          </a:prstGeom>
          <a:solidFill>
            <a:schemeClr val="accent5">
              <a:lumMod val="20000"/>
              <a:lumOff val="80000"/>
            </a:schemeClr>
          </a:solidFill>
          <a:ln w="6350">
            <a:solidFill>
              <a:schemeClr val="accent4"/>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400" b="1" dirty="0">
                <a:solidFill>
                  <a:schemeClr val="accent5"/>
                </a:solidFill>
                <a:latin typeface="Lato" panose="020F0502020204030203" pitchFamily="34" charset="0"/>
                <a:ea typeface="Lato" panose="020F0502020204030203" pitchFamily="34" charset="0"/>
                <a:cs typeface="Lato" panose="020F0502020204030203" pitchFamily="34" charset="0"/>
              </a:rPr>
              <a:t>Integration Data Vaults (IDVs)</a:t>
            </a:r>
          </a:p>
        </p:txBody>
      </p:sp>
      <p:graphicFrame>
        <p:nvGraphicFramePr>
          <p:cNvPr id="7" name="Object 6"/>
          <p:cNvGraphicFramePr>
            <a:graphicFrameLocks noChangeAspect="1"/>
          </p:cNvGraphicFramePr>
          <p:nvPr>
            <p:extLst>
              <p:ext uri="{D42A27DB-BD31-4B8C-83A1-F6EECF244321}">
                <p14:modId xmlns:p14="http://schemas.microsoft.com/office/powerpoint/2010/main" val="1729583922"/>
              </p:ext>
            </p:extLst>
          </p:nvPr>
        </p:nvGraphicFramePr>
        <p:xfrm>
          <a:off x="6666377" y="4797148"/>
          <a:ext cx="392359" cy="289067"/>
        </p:xfrm>
        <a:graphic>
          <a:graphicData uri="http://schemas.openxmlformats.org/presentationml/2006/ole">
            <mc:AlternateContent xmlns:mc="http://schemas.openxmlformats.org/markup-compatibility/2006">
              <mc:Choice xmlns:v="urn:schemas-microsoft-com:vml" Requires="v">
                <p:oleObj name="Bitmap Image" r:id="rId3" imgW="1676520" imgH="1234440" progId="PBrush">
                  <p:embed/>
                </p:oleObj>
              </mc:Choice>
              <mc:Fallback>
                <p:oleObj name="Bitmap Image" r:id="rId3" imgW="1676520" imgH="1234440" progId="PBrush">
                  <p:embed/>
                  <p:pic>
                    <p:nvPicPr>
                      <p:cNvPr id="7" name="Object 6"/>
                      <p:cNvPicPr/>
                      <p:nvPr/>
                    </p:nvPicPr>
                    <p:blipFill>
                      <a:blip r:embed="rId4"/>
                      <a:stretch>
                        <a:fillRect/>
                      </a:stretch>
                    </p:blipFill>
                    <p:spPr>
                      <a:xfrm>
                        <a:off x="6666377" y="4797148"/>
                        <a:ext cx="392359" cy="289067"/>
                      </a:xfrm>
                      <a:prstGeom prst="rect">
                        <a:avLst/>
                      </a:prstGeom>
                    </p:spPr>
                  </p:pic>
                </p:oleObj>
              </mc:Fallback>
            </mc:AlternateContent>
          </a:graphicData>
        </a:graphic>
      </p:graphicFrame>
      <p:sp>
        <p:nvSpPr>
          <p:cNvPr id="139" name="Text Box 1043">
            <a:extLst>
              <a:ext uri="{FF2B5EF4-FFF2-40B4-BE49-F238E27FC236}">
                <a16:creationId xmlns:a16="http://schemas.microsoft.com/office/drawing/2014/main" id="{4CF1311F-F034-4478-B9FC-3743B044A4D7}"/>
              </a:ext>
            </a:extLst>
          </p:cNvPr>
          <p:cNvSpPr txBox="1"/>
          <p:nvPr/>
        </p:nvSpPr>
        <p:spPr>
          <a:xfrm>
            <a:off x="5690443" y="1634124"/>
            <a:ext cx="2354358" cy="285543"/>
          </a:xfrm>
          <a:prstGeom prst="rect">
            <a:avLst/>
          </a:prstGeom>
          <a:solidFill>
            <a:schemeClr val="tx2">
              <a:lumMod val="20000"/>
              <a:lumOff val="80000"/>
            </a:schemeClr>
          </a:solidFill>
          <a:ln w="6350">
            <a:solidFill>
              <a:schemeClr val="accent4"/>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50" b="1">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Orchestration services for complex ELT</a:t>
            </a:r>
          </a:p>
        </p:txBody>
      </p:sp>
      <p:sp>
        <p:nvSpPr>
          <p:cNvPr id="140" name="Rectangle 36">
            <a:extLst>
              <a:ext uri="{FF2B5EF4-FFF2-40B4-BE49-F238E27FC236}">
                <a16:creationId xmlns:a16="http://schemas.microsoft.com/office/drawing/2014/main" id="{183B397D-708F-450F-819C-4D17A97AFD72}"/>
              </a:ext>
            </a:extLst>
          </p:cNvPr>
          <p:cNvSpPr/>
          <p:nvPr/>
        </p:nvSpPr>
        <p:spPr>
          <a:xfrm>
            <a:off x="8360317" y="1449224"/>
            <a:ext cx="1656428" cy="4810062"/>
          </a:xfrm>
          <a:prstGeom prst="rect">
            <a:avLst/>
          </a:prstGeom>
          <a:solidFill>
            <a:schemeClr val="bg2">
              <a:lumMod val="20000"/>
              <a:lumOff val="80000"/>
            </a:schemeClr>
          </a:solidFill>
          <a:ln w="190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R="0">
              <a:lnSpc>
                <a:spcPct val="115000"/>
              </a:lnSpc>
              <a:spcBef>
                <a:spcPts val="0"/>
              </a:spcBef>
              <a:spcAft>
                <a:spcPts val="1000"/>
              </a:spcAft>
            </a:pPr>
            <a:r>
              <a:rPr lang="en-US"/>
              <a:t> </a:t>
            </a:r>
          </a:p>
          <a:p>
            <a:pPr marR="0">
              <a:lnSpc>
                <a:spcPct val="115000"/>
              </a:lnSpc>
              <a:spcBef>
                <a:spcPts val="0"/>
              </a:spcBef>
              <a:spcAft>
                <a:spcPts val="1000"/>
              </a:spcAft>
            </a:pPr>
            <a:r>
              <a:rPr lang="en-US"/>
              <a:t> </a:t>
            </a:r>
          </a:p>
        </p:txBody>
      </p:sp>
      <p:sp>
        <p:nvSpPr>
          <p:cNvPr id="141" name="Text Box 1043">
            <a:extLst>
              <a:ext uri="{FF2B5EF4-FFF2-40B4-BE49-F238E27FC236}">
                <a16:creationId xmlns:a16="http://schemas.microsoft.com/office/drawing/2014/main" id="{4CF1311F-F034-4478-B9FC-3743B044A4D7}"/>
              </a:ext>
            </a:extLst>
          </p:cNvPr>
          <p:cNvSpPr txBox="1"/>
          <p:nvPr/>
        </p:nvSpPr>
        <p:spPr>
          <a:xfrm>
            <a:off x="8361412" y="1094048"/>
            <a:ext cx="1655333" cy="228447"/>
          </a:xfrm>
          <a:prstGeom prst="rect">
            <a:avLst/>
          </a:prstGeom>
          <a:solidFill>
            <a:schemeClr val="accent5">
              <a:lumMod val="20000"/>
              <a:lumOff val="80000"/>
            </a:schemeClr>
          </a:solidFill>
          <a:ln w="6350">
            <a:solidFill>
              <a:schemeClr val="accent4"/>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400" b="1" dirty="0">
                <a:solidFill>
                  <a:schemeClr val="accent5"/>
                </a:solidFill>
                <a:latin typeface="Lato" panose="020F0502020204030203" pitchFamily="34" charset="0"/>
                <a:ea typeface="Lato" panose="020F0502020204030203" pitchFamily="34" charset="0"/>
                <a:cs typeface="Lato" panose="020F0502020204030203" pitchFamily="34" charset="0"/>
              </a:rPr>
              <a:t>Presentation</a:t>
            </a:r>
          </a:p>
        </p:txBody>
      </p:sp>
      <p:sp>
        <p:nvSpPr>
          <p:cNvPr id="143" name="Can 24">
            <a:extLst>
              <a:ext uri="{FF2B5EF4-FFF2-40B4-BE49-F238E27FC236}">
                <a16:creationId xmlns:a16="http://schemas.microsoft.com/office/drawing/2014/main" id="{A3605DD4-20C1-4BCE-AC49-F1A756BFE532}"/>
              </a:ext>
            </a:extLst>
          </p:cNvPr>
          <p:cNvSpPr/>
          <p:nvPr/>
        </p:nvSpPr>
        <p:spPr>
          <a:xfrm flipH="1">
            <a:off x="8640336" y="3497466"/>
            <a:ext cx="979421" cy="595611"/>
          </a:xfrm>
          <a:prstGeom prst="can">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spcBef>
                <a:spcPts val="0"/>
              </a:spcBef>
              <a:spcAft>
                <a:spcPts val="0"/>
              </a:spcAft>
            </a:pPr>
            <a:r>
              <a:rPr lang="en-US" sz="1100" b="1" dirty="0">
                <a:solidFill>
                  <a:schemeClr val="tx1"/>
                </a:solidFill>
                <a:latin typeface="Arial" panose="020B0604020202020204" pitchFamily="34" charset="0"/>
                <a:ea typeface="Lato" panose="020F0502020204030203" pitchFamily="34" charset="0"/>
                <a:cs typeface="Arial" panose="020B0604020202020204" pitchFamily="34" charset="0"/>
                <a:sym typeface="+mn-ea"/>
              </a:rPr>
              <a:t>Data Vault/ Views</a:t>
            </a:r>
          </a:p>
        </p:txBody>
      </p:sp>
      <p:grpSp>
        <p:nvGrpSpPr>
          <p:cNvPr id="144" name="Group 143">
            <a:extLst>
              <a:ext uri="{FF2B5EF4-FFF2-40B4-BE49-F238E27FC236}">
                <a16:creationId xmlns:a16="http://schemas.microsoft.com/office/drawing/2014/main" id="{2ED2CC24-0908-4FA5-9D85-7B3C2D5CEA4A}"/>
              </a:ext>
            </a:extLst>
          </p:cNvPr>
          <p:cNvGrpSpPr/>
          <p:nvPr/>
        </p:nvGrpSpPr>
        <p:grpSpPr>
          <a:xfrm>
            <a:off x="9168342" y="5453838"/>
            <a:ext cx="921764" cy="628011"/>
            <a:chOff x="2603825" y="5016351"/>
            <a:chExt cx="1534933" cy="927387"/>
          </a:xfrm>
        </p:grpSpPr>
        <p:sp>
          <p:nvSpPr>
            <p:cNvPr id="145" name="Text Box 10">
              <a:extLst>
                <a:ext uri="{FF2B5EF4-FFF2-40B4-BE49-F238E27FC236}">
                  <a16:creationId xmlns:a16="http://schemas.microsoft.com/office/drawing/2014/main" id="{1CE4F368-B2B1-4078-8C90-01526CC041E5}"/>
                </a:ext>
              </a:extLst>
            </p:cNvPr>
            <p:cNvSpPr txBox="1"/>
            <p:nvPr/>
          </p:nvSpPr>
          <p:spPr>
            <a:xfrm>
              <a:off x="2603825" y="5532260"/>
              <a:ext cx="1534933" cy="41147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r>
                <a:rPr lang="en-US" sz="1000" b="1" dirty="0">
                  <a:solidFill>
                    <a:srgbClr val="25284B"/>
                  </a:solidFill>
                  <a:latin typeface="Arial" panose="020B0604020202020204" pitchFamily="34" charset="0"/>
                  <a:ea typeface="Lato" panose="020F0502020204030203" pitchFamily="34" charset="0"/>
                  <a:cs typeface="Arial" panose="020B0604020202020204" pitchFamily="34" charset="0"/>
                </a:rPr>
                <a:t>Web  Application</a:t>
              </a:r>
            </a:p>
          </p:txBody>
        </p:sp>
        <p:pic>
          <p:nvPicPr>
            <p:cNvPr id="146" name="Picture 145">
              <a:extLst>
                <a:ext uri="{FF2B5EF4-FFF2-40B4-BE49-F238E27FC236}">
                  <a16:creationId xmlns:a16="http://schemas.microsoft.com/office/drawing/2014/main" id="{EF6C60FE-891A-4B3F-8ED0-629B329ACE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0349" y="5016351"/>
              <a:ext cx="706845" cy="541178"/>
            </a:xfrm>
            <a:prstGeom prst="rect">
              <a:avLst/>
            </a:prstGeom>
          </p:spPr>
        </p:pic>
      </p:grpSp>
      <p:sp>
        <p:nvSpPr>
          <p:cNvPr id="152" name="Text Box 1043">
            <a:extLst>
              <a:ext uri="{FF2B5EF4-FFF2-40B4-BE49-F238E27FC236}">
                <a16:creationId xmlns:a16="http://schemas.microsoft.com/office/drawing/2014/main" id="{4CF1311F-F034-4478-B9FC-3743B044A4D7}"/>
              </a:ext>
            </a:extLst>
          </p:cNvPr>
          <p:cNvSpPr txBox="1"/>
          <p:nvPr/>
        </p:nvSpPr>
        <p:spPr>
          <a:xfrm>
            <a:off x="8538380" y="1625958"/>
            <a:ext cx="1199401" cy="293709"/>
          </a:xfrm>
          <a:prstGeom prst="rect">
            <a:avLst/>
          </a:prstGeom>
          <a:solidFill>
            <a:schemeClr val="tx2">
              <a:lumMod val="20000"/>
              <a:lumOff val="80000"/>
            </a:schemeClr>
          </a:solidFill>
          <a:ln w="6350">
            <a:solidFill>
              <a:schemeClr val="accent4"/>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50" b="1"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Information</a:t>
            </a:r>
          </a:p>
        </p:txBody>
      </p:sp>
      <p:cxnSp>
        <p:nvCxnSpPr>
          <p:cNvPr id="40" name="Straight Arrow Connector 39"/>
          <p:cNvCxnSpPr/>
          <p:nvPr/>
        </p:nvCxnSpPr>
        <p:spPr>
          <a:xfrm>
            <a:off x="5240791" y="2640400"/>
            <a:ext cx="453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927581" y="5173867"/>
            <a:ext cx="432736" cy="1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 Box 1043">
            <a:extLst>
              <a:ext uri="{FF2B5EF4-FFF2-40B4-BE49-F238E27FC236}">
                <a16:creationId xmlns:a16="http://schemas.microsoft.com/office/drawing/2014/main" id="{4CF1311F-F034-4478-B9FC-3743B044A4D7}"/>
              </a:ext>
            </a:extLst>
          </p:cNvPr>
          <p:cNvSpPr txBox="1"/>
          <p:nvPr/>
        </p:nvSpPr>
        <p:spPr>
          <a:xfrm>
            <a:off x="501995" y="1968430"/>
            <a:ext cx="1392260" cy="271502"/>
          </a:xfrm>
          <a:prstGeom prst="rect">
            <a:avLst/>
          </a:prstGeom>
          <a:solidFill>
            <a:srgbClr val="FFF8E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200" b="1" dirty="0">
                <a:solidFill>
                  <a:srgbClr val="FF0000"/>
                </a:solidFill>
                <a:latin typeface="Lato" panose="020F0502020204030203" pitchFamily="34" charset="0"/>
                <a:ea typeface="Lato" panose="020F0502020204030203" pitchFamily="34" charset="0"/>
                <a:cs typeface="Lato" panose="020F0502020204030203" pitchFamily="34" charset="0"/>
              </a:rPr>
              <a:t>HL7</a:t>
            </a:r>
          </a:p>
        </p:txBody>
      </p:sp>
      <p:cxnSp>
        <p:nvCxnSpPr>
          <p:cNvPr id="38" name="Straight Arrow Connector 37"/>
          <p:cNvCxnSpPr/>
          <p:nvPr/>
        </p:nvCxnSpPr>
        <p:spPr>
          <a:xfrm>
            <a:off x="6432292" y="4387145"/>
            <a:ext cx="0" cy="386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713184" y="2988712"/>
            <a:ext cx="346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5766420" y="2081988"/>
            <a:ext cx="2179219" cy="1606575"/>
          </a:xfrm>
          <a:prstGeom prst="roundRect">
            <a:avLst/>
          </a:prstGeom>
          <a:solidFill>
            <a:schemeClr val="bg2">
              <a:lumMod val="20000"/>
              <a:lumOff val="80000"/>
            </a:schemeClr>
          </a:solidFill>
          <a:ln>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aphicFrame>
        <p:nvGraphicFramePr>
          <p:cNvPr id="66" name="Object 65"/>
          <p:cNvGraphicFramePr>
            <a:graphicFrameLocks noChangeAspect="1"/>
          </p:cNvGraphicFramePr>
          <p:nvPr>
            <p:extLst>
              <p:ext uri="{D42A27DB-BD31-4B8C-83A1-F6EECF244321}">
                <p14:modId xmlns:p14="http://schemas.microsoft.com/office/powerpoint/2010/main" val="3439107625"/>
              </p:ext>
            </p:extLst>
          </p:nvPr>
        </p:nvGraphicFramePr>
        <p:xfrm>
          <a:off x="6172927" y="2142491"/>
          <a:ext cx="1300893" cy="320987"/>
        </p:xfrm>
        <a:graphic>
          <a:graphicData uri="http://schemas.openxmlformats.org/presentationml/2006/ole">
            <mc:AlternateContent xmlns:mc="http://schemas.openxmlformats.org/markup-compatibility/2006">
              <mc:Choice xmlns:v="urn:schemas-microsoft-com:vml" Requires="v">
                <p:oleObj name="Bitmap Image" r:id="rId6" imgW="2194560" imgH="541080" progId="PBrush">
                  <p:embed/>
                </p:oleObj>
              </mc:Choice>
              <mc:Fallback>
                <p:oleObj name="Bitmap Image" r:id="rId6" imgW="2194560" imgH="541080" progId="PBrush">
                  <p:embed/>
                  <p:pic>
                    <p:nvPicPr>
                      <p:cNvPr id="66" name="Object 65"/>
                      <p:cNvPicPr/>
                      <p:nvPr/>
                    </p:nvPicPr>
                    <p:blipFill>
                      <a:blip r:embed="rId7"/>
                      <a:stretch>
                        <a:fillRect/>
                      </a:stretch>
                    </p:blipFill>
                    <p:spPr>
                      <a:xfrm>
                        <a:off x="6172927" y="2142491"/>
                        <a:ext cx="1300893" cy="320987"/>
                      </a:xfrm>
                      <a:prstGeom prst="rect">
                        <a:avLst/>
                      </a:prstGeom>
                    </p:spPr>
                  </p:pic>
                </p:oleObj>
              </mc:Fallback>
            </mc:AlternateContent>
          </a:graphicData>
        </a:graphic>
      </p:graphicFrame>
      <p:pic>
        <p:nvPicPr>
          <p:cNvPr id="67" name="Picture 31" descr="Starting with Node-RED | Elektor Magazin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07788" y="2622197"/>
            <a:ext cx="740450" cy="4165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5" descr="Altova MapForce Logo Download in HD Qualit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37897" y="2503801"/>
            <a:ext cx="1069679" cy="360635"/>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p:cNvCxnSpPr>
            <a:endCxn id="73" idx="1"/>
          </p:cNvCxnSpPr>
          <p:nvPr/>
        </p:nvCxnSpPr>
        <p:spPr>
          <a:xfrm flipV="1">
            <a:off x="2061092" y="2816672"/>
            <a:ext cx="368726" cy="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12680" y="3440737"/>
            <a:ext cx="1271115" cy="246221"/>
          </a:xfrm>
          <a:prstGeom prst="rect">
            <a:avLst/>
          </a:prstGeom>
          <a:noFill/>
        </p:spPr>
        <p:txBody>
          <a:bodyPr wrap="square" rtlCol="0">
            <a:spAutoFit/>
          </a:bodyPr>
          <a:lstStyle/>
          <a:p>
            <a:r>
              <a:rPr lang="en-IN" sz="1000" i="1" dirty="0">
                <a:solidFill>
                  <a:srgbClr val="FF0000"/>
                </a:solidFill>
              </a:rPr>
              <a:t>Only for Complex ELT</a:t>
            </a:r>
          </a:p>
        </p:txBody>
      </p:sp>
      <p:sp>
        <p:nvSpPr>
          <p:cNvPr id="82" name="Can 24">
            <a:extLst>
              <a:ext uri="{FF2B5EF4-FFF2-40B4-BE49-F238E27FC236}">
                <a16:creationId xmlns:a16="http://schemas.microsoft.com/office/drawing/2014/main" id="{A3605DD4-20C1-4BCE-AC49-F1A756BFE532}"/>
              </a:ext>
            </a:extLst>
          </p:cNvPr>
          <p:cNvSpPr/>
          <p:nvPr/>
        </p:nvSpPr>
        <p:spPr>
          <a:xfrm flipH="1">
            <a:off x="5803454" y="3932535"/>
            <a:ext cx="1259817" cy="575640"/>
          </a:xfrm>
          <a:prstGeom prst="can">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rial" panose="020B0604020202020204" pitchFamily="34" charset="0"/>
                <a:cs typeface="Arial" panose="020B0604020202020204" pitchFamily="34" charset="0"/>
              </a:rPr>
              <a:t>ELT Procedures with RLS</a:t>
            </a:r>
          </a:p>
        </p:txBody>
      </p:sp>
      <p:cxnSp>
        <p:nvCxnSpPr>
          <p:cNvPr id="85" name="Straight Arrow Connector 84"/>
          <p:cNvCxnSpPr/>
          <p:nvPr/>
        </p:nvCxnSpPr>
        <p:spPr>
          <a:xfrm flipH="1">
            <a:off x="6429308" y="3701005"/>
            <a:ext cx="2984" cy="230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cxnSpLocks/>
          </p:cNvCxnSpPr>
          <p:nvPr/>
        </p:nvCxnSpPr>
        <p:spPr>
          <a:xfrm>
            <a:off x="5240341" y="2640400"/>
            <a:ext cx="532066" cy="1551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287432" y="6377886"/>
            <a:ext cx="2624436" cy="261610"/>
          </a:xfrm>
          <a:prstGeom prst="rect">
            <a:avLst/>
          </a:prstGeom>
          <a:noFill/>
        </p:spPr>
        <p:txBody>
          <a:bodyPr wrap="none" rtlCol="0">
            <a:spAutoFit/>
          </a:bodyPr>
          <a:lstStyle/>
          <a:p>
            <a:r>
              <a:rPr lang="en-IN" sz="1100" b="1" dirty="0">
                <a:solidFill>
                  <a:srgbClr val="C00000"/>
                </a:solidFill>
              </a:rPr>
              <a:t>ELT</a:t>
            </a:r>
            <a:r>
              <a:rPr lang="en-IN" sz="1100" dirty="0">
                <a:solidFill>
                  <a:srgbClr val="C00000"/>
                </a:solidFill>
              </a:rPr>
              <a:t> : Extraction, Loading &amp; Transformation</a:t>
            </a:r>
          </a:p>
        </p:txBody>
      </p:sp>
      <p:pic>
        <p:nvPicPr>
          <p:cNvPr id="102" name="Picture 101">
            <a:extLst>
              <a:ext uri="{FF2B5EF4-FFF2-40B4-BE49-F238E27FC236}">
                <a16:creationId xmlns:a16="http://schemas.microsoft.com/office/drawing/2014/main" id="{0D6677A3-AF9E-49C0-B8F2-A62382A46257}"/>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28982" b="26277"/>
          <a:stretch>
            <a:fillRect/>
          </a:stretch>
        </p:blipFill>
        <p:spPr>
          <a:xfrm>
            <a:off x="525310" y="1524349"/>
            <a:ext cx="1370655" cy="382550"/>
          </a:xfrm>
          <a:prstGeom prst="rect">
            <a:avLst/>
          </a:prstGeom>
          <a:ln>
            <a:solidFill>
              <a:schemeClr val="accent1"/>
            </a:solidFill>
          </a:ln>
        </p:spPr>
      </p:pic>
      <p:pic>
        <p:nvPicPr>
          <p:cNvPr id="107" name="Picture 20" descr="Free Folder SVG, PNG Icon, Symbol. Download Imag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19519" y="4113280"/>
            <a:ext cx="1219015" cy="1219015"/>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Elbow Connector 45"/>
          <p:cNvCxnSpPr/>
          <p:nvPr/>
        </p:nvCxnSpPr>
        <p:spPr>
          <a:xfrm rot="16200000" flipH="1">
            <a:off x="3558871" y="4079461"/>
            <a:ext cx="486170" cy="353858"/>
          </a:xfrm>
          <a:prstGeom prst="bentConnector3">
            <a:avLst>
              <a:gd name="adj1" fmla="val 101819"/>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7" name="Object 116"/>
          <p:cNvGraphicFramePr>
            <a:graphicFrameLocks noChangeAspect="1"/>
          </p:cNvGraphicFramePr>
          <p:nvPr>
            <p:extLst>
              <p:ext uri="{D42A27DB-BD31-4B8C-83A1-F6EECF244321}">
                <p14:modId xmlns:p14="http://schemas.microsoft.com/office/powerpoint/2010/main" val="2648013346"/>
              </p:ext>
            </p:extLst>
          </p:nvPr>
        </p:nvGraphicFramePr>
        <p:xfrm>
          <a:off x="4257677" y="3275603"/>
          <a:ext cx="763340" cy="562385"/>
        </p:xfrm>
        <a:graphic>
          <a:graphicData uri="http://schemas.openxmlformats.org/presentationml/2006/ole">
            <mc:AlternateContent xmlns:mc="http://schemas.openxmlformats.org/markup-compatibility/2006">
              <mc:Choice xmlns:v="urn:schemas-microsoft-com:vml" Requires="v">
                <p:oleObj name="Bitmap Image" r:id="rId3" imgW="1676520" imgH="1234440" progId="PBrush">
                  <p:embed/>
                </p:oleObj>
              </mc:Choice>
              <mc:Fallback>
                <p:oleObj name="Bitmap Image" r:id="rId3" imgW="1676520" imgH="1234440" progId="PBrush">
                  <p:embed/>
                  <p:pic>
                    <p:nvPicPr>
                      <p:cNvPr id="117" name="Object 116"/>
                      <p:cNvPicPr/>
                      <p:nvPr/>
                    </p:nvPicPr>
                    <p:blipFill>
                      <a:blip r:embed="rId4"/>
                      <a:stretch>
                        <a:fillRect/>
                      </a:stretch>
                    </p:blipFill>
                    <p:spPr>
                      <a:xfrm>
                        <a:off x="4257677" y="3275603"/>
                        <a:ext cx="763340" cy="562385"/>
                      </a:xfrm>
                      <a:prstGeom prst="rect">
                        <a:avLst/>
                      </a:prstGeom>
                    </p:spPr>
                  </p:pic>
                </p:oleObj>
              </mc:Fallback>
            </mc:AlternateContent>
          </a:graphicData>
        </a:graphic>
      </p:graphicFrame>
      <p:sp>
        <p:nvSpPr>
          <p:cNvPr id="118" name="TextBox 117"/>
          <p:cNvSpPr txBox="1"/>
          <p:nvPr/>
        </p:nvSpPr>
        <p:spPr>
          <a:xfrm>
            <a:off x="5888212" y="5101824"/>
            <a:ext cx="2049676" cy="938719"/>
          </a:xfrm>
          <a:prstGeom prst="rect">
            <a:avLst/>
          </a:prstGeom>
          <a:noFill/>
        </p:spPr>
        <p:txBody>
          <a:bodyPr wrap="square" rtlCol="0">
            <a:spAutoFit/>
          </a:bodyPr>
          <a:lstStyle/>
          <a:p>
            <a:pPr algn="just"/>
            <a:r>
              <a:rPr lang="en-US" sz="1100" dirty="0">
                <a:solidFill>
                  <a:srgbClr val="FF0000"/>
                </a:solidFill>
              </a:rPr>
              <a:t>FHIR taxonomy, </a:t>
            </a:r>
            <a:r>
              <a:rPr lang="en-US" sz="1100" dirty="0" err="1">
                <a:solidFill>
                  <a:srgbClr val="FF0000"/>
                </a:solidFill>
              </a:rPr>
              <a:t>codesets</a:t>
            </a:r>
            <a:r>
              <a:rPr lang="en-US" sz="1100" dirty="0">
                <a:solidFill>
                  <a:srgbClr val="FF0000"/>
                </a:solidFill>
              </a:rPr>
              <a:t>, terminology, nomenclature for information model in integration and presentation layers where appropriate and possible</a:t>
            </a:r>
            <a:endParaRPr lang="en-IN" sz="1100" dirty="0">
              <a:solidFill>
                <a:srgbClr val="FF0000"/>
              </a:solidFill>
            </a:endParaRPr>
          </a:p>
        </p:txBody>
      </p:sp>
      <p:grpSp>
        <p:nvGrpSpPr>
          <p:cNvPr id="10" name="Group 9"/>
          <p:cNvGrpSpPr/>
          <p:nvPr/>
        </p:nvGrpSpPr>
        <p:grpSpPr>
          <a:xfrm>
            <a:off x="2429818" y="1561381"/>
            <a:ext cx="1268769" cy="2510581"/>
            <a:chOff x="2438428" y="1641698"/>
            <a:chExt cx="1268769" cy="2510581"/>
          </a:xfrm>
        </p:grpSpPr>
        <p:sp>
          <p:nvSpPr>
            <p:cNvPr id="73" name="Text Box 1043">
              <a:extLst>
                <a:ext uri="{FF2B5EF4-FFF2-40B4-BE49-F238E27FC236}">
                  <a16:creationId xmlns:a16="http://schemas.microsoft.com/office/drawing/2014/main" id="{4CF1311F-F034-4478-B9FC-3743B044A4D7}"/>
                </a:ext>
              </a:extLst>
            </p:cNvPr>
            <p:cNvSpPr txBox="1"/>
            <p:nvPr/>
          </p:nvSpPr>
          <p:spPr>
            <a:xfrm>
              <a:off x="2438428" y="1641698"/>
              <a:ext cx="1268769" cy="2510581"/>
            </a:xfrm>
            <a:prstGeom prst="roundRect">
              <a:avLst/>
            </a:prstGeom>
            <a:solidFill>
              <a:schemeClr val="bg2">
                <a:lumMod val="40000"/>
                <a:lumOff val="60000"/>
              </a:schemeClr>
            </a:solidFill>
            <a:ln w="6350">
              <a:solidFill>
                <a:schemeClr val="accent4"/>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sz="1100" b="0">
                <a:solidFill>
                  <a:srgbClr val="216371"/>
                </a:solidFill>
                <a:latin typeface="Arial" panose="020B0604020202020204" pitchFamily="34" charset="0"/>
                <a:cs typeface="Arial" panose="020B0604020202020204" pitchFamily="34" charset="0"/>
              </a:endParaRPr>
            </a:p>
          </p:txBody>
        </p:sp>
        <p:pic>
          <p:nvPicPr>
            <p:cNvPr id="78" name="Picture 5" descr="Altova MapForce Logo Download in HD Qualit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38581" y="3579283"/>
              <a:ext cx="1069679" cy="3606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9" name="Object 128"/>
            <p:cNvGraphicFramePr>
              <a:graphicFrameLocks noChangeAspect="1"/>
            </p:cNvGraphicFramePr>
            <p:nvPr>
              <p:extLst>
                <p:ext uri="{D42A27DB-BD31-4B8C-83A1-F6EECF244321}">
                  <p14:modId xmlns:p14="http://schemas.microsoft.com/office/powerpoint/2010/main" val="1392176536"/>
                </p:ext>
              </p:extLst>
            </p:nvPr>
          </p:nvGraphicFramePr>
          <p:xfrm>
            <a:off x="2509947" y="3091084"/>
            <a:ext cx="1126949" cy="278067"/>
          </p:xfrm>
          <a:graphic>
            <a:graphicData uri="http://schemas.openxmlformats.org/presentationml/2006/ole">
              <mc:AlternateContent xmlns:mc="http://schemas.openxmlformats.org/markup-compatibility/2006">
                <mc:Choice xmlns:v="urn:schemas-microsoft-com:vml" Requires="v">
                  <p:oleObj name="Bitmap Image" r:id="rId6" imgW="2194560" imgH="541080" progId="PBrush">
                    <p:embed/>
                  </p:oleObj>
                </mc:Choice>
                <mc:Fallback>
                  <p:oleObj name="Bitmap Image" r:id="rId6" imgW="2194560" imgH="541080" progId="PBrush">
                    <p:embed/>
                    <p:pic>
                      <p:nvPicPr>
                        <p:cNvPr id="129" name="Object 128"/>
                        <p:cNvPicPr/>
                        <p:nvPr/>
                      </p:nvPicPr>
                      <p:blipFill>
                        <a:blip r:embed="rId7"/>
                        <a:stretch>
                          <a:fillRect/>
                        </a:stretch>
                      </p:blipFill>
                      <p:spPr>
                        <a:xfrm>
                          <a:off x="2509947" y="3091084"/>
                          <a:ext cx="1126949" cy="278067"/>
                        </a:xfrm>
                        <a:prstGeom prst="rect">
                          <a:avLst/>
                        </a:prstGeom>
                      </p:spPr>
                    </p:pic>
                  </p:oleObj>
                </mc:Fallback>
              </mc:AlternateContent>
            </a:graphicData>
          </a:graphic>
        </p:graphicFrame>
        <p:pic>
          <p:nvPicPr>
            <p:cNvPr id="130" name="Picture 31" descr="Starting with Node-RED | Elektor Magazin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13245" y="2463581"/>
              <a:ext cx="740450" cy="416503"/>
            </a:xfrm>
            <a:prstGeom prst="rect">
              <a:avLst/>
            </a:prstGeom>
            <a:noFill/>
            <a:extLst>
              <a:ext uri="{909E8E84-426E-40DD-AFC4-6F175D3DCCD1}">
                <a14:hiddenFill xmlns:a14="http://schemas.microsoft.com/office/drawing/2010/main">
                  <a:solidFill>
                    <a:srgbClr val="FFFFFF"/>
                  </a:solidFill>
                </a14:hiddenFill>
              </a:ext>
            </a:extLst>
          </p:spPr>
        </p:pic>
        <p:sp>
          <p:nvSpPr>
            <p:cNvPr id="138" name="Text Box 1043">
              <a:extLst>
                <a:ext uri="{FF2B5EF4-FFF2-40B4-BE49-F238E27FC236}">
                  <a16:creationId xmlns:a16="http://schemas.microsoft.com/office/drawing/2014/main" id="{4CF1311F-F034-4478-B9FC-3743B044A4D7}"/>
                </a:ext>
              </a:extLst>
            </p:cNvPr>
            <p:cNvSpPr txBox="1"/>
            <p:nvPr/>
          </p:nvSpPr>
          <p:spPr>
            <a:xfrm>
              <a:off x="2545771" y="1796359"/>
              <a:ext cx="1065802" cy="470126"/>
            </a:xfrm>
            <a:prstGeom prst="roundRect">
              <a:avLst/>
            </a:prstGeom>
            <a:solidFill>
              <a:schemeClr val="bg2"/>
            </a:solidFill>
            <a:ln w="6350">
              <a:solidFill>
                <a:schemeClr val="accent4"/>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defRPr>
              </a:lvl1pPr>
            </a:lstStyle>
            <a:p>
              <a:r>
                <a:rPr lang="en-US" sz="1100" b="0" dirty="0">
                  <a:solidFill>
                    <a:srgbClr val="216371"/>
                  </a:solidFill>
                  <a:latin typeface="Arial" panose="020B0604020202020204" pitchFamily="34" charset="0"/>
                  <a:cs typeface="Arial" panose="020B0604020202020204" pitchFamily="34" charset="0"/>
                </a:rPr>
                <a:t>Custom Receiver</a:t>
              </a:r>
            </a:p>
          </p:txBody>
        </p:sp>
      </p:grpSp>
      <p:cxnSp>
        <p:nvCxnSpPr>
          <p:cNvPr id="142" name="Straight Arrow Connector 141"/>
          <p:cNvCxnSpPr>
            <a:stCxn id="79" idx="1"/>
          </p:cNvCxnSpPr>
          <p:nvPr/>
        </p:nvCxnSpPr>
        <p:spPr>
          <a:xfrm flipV="1">
            <a:off x="4783832" y="5118413"/>
            <a:ext cx="6576" cy="3501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urved Connector 158"/>
          <p:cNvCxnSpPr/>
          <p:nvPr/>
        </p:nvCxnSpPr>
        <p:spPr>
          <a:xfrm rot="5400000" flipH="1" flipV="1">
            <a:off x="4258158" y="4721839"/>
            <a:ext cx="1829564" cy="2736"/>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5" name="Text Box 1043">
            <a:extLst>
              <a:ext uri="{FF2B5EF4-FFF2-40B4-BE49-F238E27FC236}">
                <a16:creationId xmlns:a16="http://schemas.microsoft.com/office/drawing/2014/main" id="{4CF1311F-F034-4478-B9FC-3743B044A4D7}"/>
              </a:ext>
            </a:extLst>
          </p:cNvPr>
          <p:cNvSpPr txBox="1"/>
          <p:nvPr/>
        </p:nvSpPr>
        <p:spPr>
          <a:xfrm>
            <a:off x="513990" y="2302985"/>
            <a:ext cx="1392260" cy="298652"/>
          </a:xfrm>
          <a:prstGeom prst="rect">
            <a:avLst/>
          </a:prstGeom>
          <a:solidFill>
            <a:srgbClr val="FFF8E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rgbClr val="FF0000"/>
                </a:solidFill>
                <a:latin typeface="Lato" panose="020F0502020204030203" pitchFamily="34" charset="0"/>
                <a:ea typeface="Lato" panose="020F0502020204030203" pitchFamily="34" charset="0"/>
                <a:cs typeface="Lato" panose="020F0502020204030203" pitchFamily="34" charset="0"/>
              </a:defRPr>
            </a:lvl1pPr>
          </a:lstStyle>
          <a:p>
            <a:r>
              <a:rPr lang="en-US" sz="1200" dirty="0"/>
              <a:t>REST</a:t>
            </a:r>
            <a:r>
              <a:rPr lang="en-US" dirty="0"/>
              <a:t> API</a:t>
            </a:r>
          </a:p>
        </p:txBody>
      </p:sp>
      <p:sp>
        <p:nvSpPr>
          <p:cNvPr id="166" name="Text Box 1043">
            <a:extLst>
              <a:ext uri="{FF2B5EF4-FFF2-40B4-BE49-F238E27FC236}">
                <a16:creationId xmlns:a16="http://schemas.microsoft.com/office/drawing/2014/main" id="{4CF1311F-F034-4478-B9FC-3743B044A4D7}"/>
              </a:ext>
            </a:extLst>
          </p:cNvPr>
          <p:cNvSpPr txBox="1"/>
          <p:nvPr/>
        </p:nvSpPr>
        <p:spPr>
          <a:xfrm>
            <a:off x="501995" y="3419720"/>
            <a:ext cx="1392260" cy="319125"/>
          </a:xfrm>
          <a:prstGeom prst="rect">
            <a:avLst/>
          </a:prstGeom>
          <a:solidFill>
            <a:srgbClr val="FFF8E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rgbClr val="FF0000"/>
                </a:solidFill>
                <a:latin typeface="Lato" panose="020F0502020204030203" pitchFamily="34" charset="0"/>
                <a:ea typeface="Lato" panose="020F0502020204030203" pitchFamily="34" charset="0"/>
                <a:cs typeface="Lato" panose="020F0502020204030203" pitchFamily="34" charset="0"/>
              </a:defRPr>
            </a:lvl1pPr>
          </a:lstStyle>
          <a:p>
            <a:r>
              <a:rPr lang="en-US"/>
              <a:t>CCD, etc.</a:t>
            </a:r>
            <a:endParaRPr lang="en-US" sz="1200" dirty="0"/>
          </a:p>
        </p:txBody>
      </p:sp>
      <p:sp>
        <p:nvSpPr>
          <p:cNvPr id="167" name="Text Box 1043">
            <a:extLst>
              <a:ext uri="{FF2B5EF4-FFF2-40B4-BE49-F238E27FC236}">
                <a16:creationId xmlns:a16="http://schemas.microsoft.com/office/drawing/2014/main" id="{4CF1311F-F034-4478-B9FC-3743B044A4D7}"/>
              </a:ext>
            </a:extLst>
          </p:cNvPr>
          <p:cNvSpPr txBox="1"/>
          <p:nvPr/>
        </p:nvSpPr>
        <p:spPr>
          <a:xfrm>
            <a:off x="513990" y="2678899"/>
            <a:ext cx="1392260" cy="298652"/>
          </a:xfrm>
          <a:prstGeom prst="rect">
            <a:avLst/>
          </a:prstGeom>
          <a:solidFill>
            <a:srgbClr val="FFF8E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rgbClr val="FF0000"/>
                </a:solidFill>
                <a:latin typeface="Lato" panose="020F0502020204030203" pitchFamily="34" charset="0"/>
                <a:ea typeface="Lato" panose="020F0502020204030203" pitchFamily="34" charset="0"/>
                <a:cs typeface="Lato" panose="020F0502020204030203" pitchFamily="34" charset="0"/>
              </a:defRPr>
            </a:lvl1pPr>
          </a:lstStyle>
          <a:p>
            <a:r>
              <a:rPr lang="en-US" sz="1200" dirty="0"/>
              <a:t>FAX</a:t>
            </a:r>
          </a:p>
        </p:txBody>
      </p:sp>
      <p:sp>
        <p:nvSpPr>
          <p:cNvPr id="168" name="Text Box 1043">
            <a:extLst>
              <a:ext uri="{FF2B5EF4-FFF2-40B4-BE49-F238E27FC236}">
                <a16:creationId xmlns:a16="http://schemas.microsoft.com/office/drawing/2014/main" id="{4CF1311F-F034-4478-B9FC-3743B044A4D7}"/>
              </a:ext>
            </a:extLst>
          </p:cNvPr>
          <p:cNvSpPr txBox="1"/>
          <p:nvPr/>
        </p:nvSpPr>
        <p:spPr>
          <a:xfrm>
            <a:off x="501995" y="3814615"/>
            <a:ext cx="1392260" cy="348284"/>
          </a:xfrm>
          <a:prstGeom prst="rect">
            <a:avLst/>
          </a:prstGeom>
          <a:solidFill>
            <a:srgbClr val="FFF8E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rgbClr val="FF0000"/>
                </a:solidFill>
                <a:latin typeface="Lato" panose="020F0502020204030203" pitchFamily="34" charset="0"/>
                <a:ea typeface="Lato" panose="020F0502020204030203" pitchFamily="34" charset="0"/>
                <a:cs typeface="Lato" panose="020F0502020204030203" pitchFamily="34" charset="0"/>
              </a:defRPr>
            </a:lvl1pPr>
          </a:lstStyle>
          <a:p>
            <a:r>
              <a:rPr lang="en-US" sz="1200" dirty="0"/>
              <a:t>Structured</a:t>
            </a:r>
            <a:r>
              <a:rPr lang="en-US" dirty="0"/>
              <a:t> </a:t>
            </a:r>
            <a:r>
              <a:rPr lang="en-US" sz="1200" dirty="0"/>
              <a:t>Files</a:t>
            </a:r>
          </a:p>
        </p:txBody>
      </p:sp>
      <p:sp>
        <p:nvSpPr>
          <p:cNvPr id="169" name="Text Box 1043">
            <a:extLst>
              <a:ext uri="{FF2B5EF4-FFF2-40B4-BE49-F238E27FC236}">
                <a16:creationId xmlns:a16="http://schemas.microsoft.com/office/drawing/2014/main" id="{4CF1311F-F034-4478-B9FC-3743B044A4D7}"/>
              </a:ext>
            </a:extLst>
          </p:cNvPr>
          <p:cNvSpPr txBox="1"/>
          <p:nvPr/>
        </p:nvSpPr>
        <p:spPr>
          <a:xfrm>
            <a:off x="525310" y="5100918"/>
            <a:ext cx="1380940" cy="509768"/>
          </a:xfrm>
          <a:prstGeom prst="rect">
            <a:avLst/>
          </a:prstGeom>
          <a:solidFill>
            <a:srgbClr val="FFF8E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rgbClr val="FF0000"/>
                </a:solidFill>
                <a:latin typeface="Lato" panose="020F0502020204030203" pitchFamily="34" charset="0"/>
                <a:ea typeface="Lato" panose="020F0502020204030203" pitchFamily="34" charset="0"/>
                <a:cs typeface="Lato" panose="020F0502020204030203" pitchFamily="34" charset="0"/>
              </a:defRPr>
            </a:lvl1pPr>
          </a:lstStyle>
          <a:p>
            <a:r>
              <a:rPr lang="en-US" sz="1200" dirty="0"/>
              <a:t>Unstructured</a:t>
            </a:r>
            <a:r>
              <a:rPr lang="en-US" dirty="0"/>
              <a:t> </a:t>
            </a:r>
            <a:r>
              <a:rPr lang="en-US" sz="1200" dirty="0"/>
              <a:t>Files</a:t>
            </a:r>
          </a:p>
        </p:txBody>
      </p:sp>
      <p:sp>
        <p:nvSpPr>
          <p:cNvPr id="170" name="Text Box 1043">
            <a:extLst>
              <a:ext uri="{FF2B5EF4-FFF2-40B4-BE49-F238E27FC236}">
                <a16:creationId xmlns:a16="http://schemas.microsoft.com/office/drawing/2014/main" id="{4CF1311F-F034-4478-B9FC-3743B044A4D7}"/>
              </a:ext>
            </a:extLst>
          </p:cNvPr>
          <p:cNvSpPr txBox="1"/>
          <p:nvPr/>
        </p:nvSpPr>
        <p:spPr>
          <a:xfrm>
            <a:off x="513990" y="3051429"/>
            <a:ext cx="1392260" cy="298652"/>
          </a:xfrm>
          <a:prstGeom prst="rect">
            <a:avLst/>
          </a:prstGeom>
          <a:solidFill>
            <a:srgbClr val="FFF8E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rgbClr val="FF0000"/>
                </a:solidFill>
                <a:latin typeface="Lato" panose="020F0502020204030203" pitchFamily="34" charset="0"/>
                <a:ea typeface="Lato" panose="020F0502020204030203" pitchFamily="34" charset="0"/>
                <a:cs typeface="Lato" panose="020F0502020204030203" pitchFamily="34" charset="0"/>
              </a:defRPr>
            </a:lvl1pPr>
          </a:lstStyle>
          <a:p>
            <a:r>
              <a:rPr lang="en-US" sz="1200" dirty="0"/>
              <a:t>FTP -&gt; XML, CSV</a:t>
            </a:r>
          </a:p>
        </p:txBody>
      </p:sp>
      <p:sp>
        <p:nvSpPr>
          <p:cNvPr id="79" name="Can 24">
            <a:extLst>
              <a:ext uri="{FF2B5EF4-FFF2-40B4-BE49-F238E27FC236}">
                <a16:creationId xmlns:a16="http://schemas.microsoft.com/office/drawing/2014/main" id="{A3605DD4-20C1-4BCE-AC49-F1A756BFE532}"/>
              </a:ext>
            </a:extLst>
          </p:cNvPr>
          <p:cNvSpPr/>
          <p:nvPr/>
        </p:nvSpPr>
        <p:spPr>
          <a:xfrm flipH="1">
            <a:off x="4310222" y="5468570"/>
            <a:ext cx="947220" cy="669127"/>
          </a:xfrm>
          <a:prstGeom prst="can">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File Watcher (Cron)</a:t>
            </a:r>
          </a:p>
        </p:txBody>
      </p:sp>
      <p:grpSp>
        <p:nvGrpSpPr>
          <p:cNvPr id="6" name="Group 5"/>
          <p:cNvGrpSpPr/>
          <p:nvPr/>
        </p:nvGrpSpPr>
        <p:grpSpPr>
          <a:xfrm>
            <a:off x="2485164" y="5503437"/>
            <a:ext cx="1589485" cy="631699"/>
            <a:chOff x="2424382" y="5328634"/>
            <a:chExt cx="1589485" cy="631699"/>
          </a:xfrm>
        </p:grpSpPr>
        <p:sp>
          <p:nvSpPr>
            <p:cNvPr id="148" name="Rectangle: Rounded Corners 78">
              <a:extLst>
                <a:ext uri="{FF2B5EF4-FFF2-40B4-BE49-F238E27FC236}">
                  <a16:creationId xmlns:a16="http://schemas.microsoft.com/office/drawing/2014/main" id="{820418D9-FC76-4F94-B33B-FC6AA0B73E59}"/>
                </a:ext>
              </a:extLst>
            </p:cNvPr>
            <p:cNvSpPr/>
            <p:nvPr/>
          </p:nvSpPr>
          <p:spPr>
            <a:xfrm>
              <a:off x="2424382" y="5328634"/>
              <a:ext cx="1589485" cy="631699"/>
            </a:xfrm>
            <a:prstGeom prst="roundRect">
              <a:avLst>
                <a:gd name="adj" fmla="val 7791"/>
              </a:avLst>
            </a:prstGeom>
            <a:solidFill>
              <a:schemeClr val="bg2">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9" name="Rectangle 148">
              <a:extLst>
                <a:ext uri="{FF2B5EF4-FFF2-40B4-BE49-F238E27FC236}">
                  <a16:creationId xmlns:a16="http://schemas.microsoft.com/office/drawing/2014/main" id="{8ACC33B0-A633-4273-9077-B0B605EAD37B}"/>
                </a:ext>
              </a:extLst>
            </p:cNvPr>
            <p:cNvSpPr/>
            <p:nvPr/>
          </p:nvSpPr>
          <p:spPr>
            <a:xfrm>
              <a:off x="3050943" y="5560839"/>
              <a:ext cx="762054" cy="216207"/>
            </a:xfrm>
            <a:prstGeom prst="rect">
              <a:avLst/>
            </a:prstGeom>
            <a:solidFill>
              <a:schemeClr val="bg2">
                <a:lumMod val="40000"/>
                <a:lumOff val="60000"/>
              </a:schemeClr>
            </a:solidFill>
          </p:spPr>
          <p:txBody>
            <a:bodyPr wrap="square">
              <a:spAutoFit/>
            </a:bodyPr>
            <a:lstStyle/>
            <a:p>
              <a:pPr algn="ctr"/>
              <a:r>
                <a:rPr lang="en-US" sz="1100" b="1" dirty="0">
                  <a:solidFill>
                    <a:srgbClr val="216371"/>
                  </a:solidFill>
                  <a:latin typeface="Arial" panose="020B0604020202020204" pitchFamily="34" charset="0"/>
                  <a:ea typeface="Lato" panose="020F0502020204030203" pitchFamily="34" charset="0"/>
                  <a:cs typeface="Arial" panose="020B0604020202020204" pitchFamily="34" charset="0"/>
                </a:rPr>
                <a:t>Server</a:t>
              </a:r>
            </a:p>
          </p:txBody>
        </p:sp>
        <p:pic>
          <p:nvPicPr>
            <p:cNvPr id="74" name="Picture 20" descr="Free Folder SVG, PNG Icon, Symbol. Downloa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21954" y="5569875"/>
              <a:ext cx="384262" cy="384262"/>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0" descr="Download Syncthing Logo in SVG Vector or PNG File Format ..."/>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7404" t="32614" r="9118" b="30601"/>
            <a:stretch/>
          </p:blipFill>
          <p:spPr bwMode="auto">
            <a:xfrm>
              <a:off x="2816295" y="5363971"/>
              <a:ext cx="1152000" cy="3240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 name="Straight Arrow Connector 8"/>
          <p:cNvCxnSpPr/>
          <p:nvPr/>
        </p:nvCxnSpPr>
        <p:spPr>
          <a:xfrm>
            <a:off x="4060660" y="5848337"/>
            <a:ext cx="239494" cy="1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 Box 1043">
            <a:extLst>
              <a:ext uri="{FF2B5EF4-FFF2-40B4-BE49-F238E27FC236}">
                <a16:creationId xmlns:a16="http://schemas.microsoft.com/office/drawing/2014/main" id="{4CF1311F-F034-4478-B9FC-3743B044A4D7}"/>
              </a:ext>
            </a:extLst>
          </p:cNvPr>
          <p:cNvSpPr txBox="1"/>
          <p:nvPr/>
        </p:nvSpPr>
        <p:spPr>
          <a:xfrm>
            <a:off x="10224734" y="1075979"/>
            <a:ext cx="1659331" cy="259409"/>
          </a:xfrm>
          <a:prstGeom prst="rect">
            <a:avLst/>
          </a:prstGeom>
          <a:solidFill>
            <a:schemeClr val="bg1"/>
          </a:solidFill>
          <a:ln w="6350">
            <a:solidFill>
              <a:srgbClr val="C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400" b="1" dirty="0">
                <a:solidFill>
                  <a:srgbClr val="FFC000"/>
                </a:solidFill>
                <a:latin typeface="Lato" panose="020F0502020204030203" pitchFamily="34" charset="0"/>
                <a:ea typeface="Lato" panose="020F0502020204030203" pitchFamily="34" charset="0"/>
                <a:cs typeface="Lato" panose="020F0502020204030203" pitchFamily="34" charset="0"/>
              </a:rPr>
              <a:t>Services</a:t>
            </a:r>
          </a:p>
        </p:txBody>
      </p:sp>
      <p:sp>
        <p:nvSpPr>
          <p:cNvPr id="119" name="Text Box 1043">
            <a:extLst>
              <a:ext uri="{FF2B5EF4-FFF2-40B4-BE49-F238E27FC236}">
                <a16:creationId xmlns:a16="http://schemas.microsoft.com/office/drawing/2014/main" id="{4CF1311F-F034-4478-B9FC-3743B044A4D7}"/>
              </a:ext>
            </a:extLst>
          </p:cNvPr>
          <p:cNvSpPr txBox="1"/>
          <p:nvPr/>
        </p:nvSpPr>
        <p:spPr>
          <a:xfrm>
            <a:off x="10418238" y="1635966"/>
            <a:ext cx="1199401" cy="293709"/>
          </a:xfrm>
          <a:prstGeom prst="rect">
            <a:avLst/>
          </a:prstGeom>
          <a:solidFill>
            <a:schemeClr val="tx2">
              <a:lumMod val="20000"/>
              <a:lumOff val="80000"/>
            </a:schemeClr>
          </a:solidFill>
          <a:ln w="6350">
            <a:solidFill>
              <a:schemeClr val="accent4"/>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50" b="1">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Data Consumers</a:t>
            </a:r>
          </a:p>
        </p:txBody>
      </p:sp>
      <p:grpSp>
        <p:nvGrpSpPr>
          <p:cNvPr id="19" name="Group 18"/>
          <p:cNvGrpSpPr/>
          <p:nvPr/>
        </p:nvGrpSpPr>
        <p:grpSpPr>
          <a:xfrm>
            <a:off x="8445356" y="2046396"/>
            <a:ext cx="1426994" cy="1333229"/>
            <a:chOff x="8445356" y="2046396"/>
            <a:chExt cx="1426994" cy="1333229"/>
          </a:xfrm>
        </p:grpSpPr>
        <p:graphicFrame>
          <p:nvGraphicFramePr>
            <p:cNvPr id="37" name="Object 36"/>
            <p:cNvGraphicFramePr>
              <a:graphicFrameLocks noChangeAspect="1"/>
            </p:cNvGraphicFramePr>
            <p:nvPr>
              <p:extLst>
                <p:ext uri="{D42A27DB-BD31-4B8C-83A1-F6EECF244321}">
                  <p14:modId xmlns:p14="http://schemas.microsoft.com/office/powerpoint/2010/main" val="3017428119"/>
                </p:ext>
              </p:extLst>
            </p:nvPr>
          </p:nvGraphicFramePr>
          <p:xfrm>
            <a:off x="8654640" y="2046396"/>
            <a:ext cx="1000782" cy="1174757"/>
          </p:xfrm>
          <a:graphic>
            <a:graphicData uri="http://schemas.openxmlformats.org/presentationml/2006/ole">
              <mc:AlternateContent xmlns:mc="http://schemas.openxmlformats.org/markup-compatibility/2006">
                <mc:Choice xmlns:v="urn:schemas-microsoft-com:vml" Requires="v">
                  <p:oleObj name="Bitmap Image" r:id="rId14" imgW="921960" imgH="1082160" progId="PBrush">
                    <p:embed/>
                  </p:oleObj>
                </mc:Choice>
                <mc:Fallback>
                  <p:oleObj name="Bitmap Image" r:id="rId14" imgW="921960" imgH="1082160" progId="PBrush">
                    <p:embed/>
                    <p:pic>
                      <p:nvPicPr>
                        <p:cNvPr id="37" name="Object 36"/>
                        <p:cNvPicPr/>
                        <p:nvPr/>
                      </p:nvPicPr>
                      <p:blipFill>
                        <a:blip r:embed="rId15"/>
                        <a:stretch>
                          <a:fillRect/>
                        </a:stretch>
                      </p:blipFill>
                      <p:spPr>
                        <a:xfrm>
                          <a:off x="8654640" y="2046396"/>
                          <a:ext cx="1000782" cy="1174757"/>
                        </a:xfrm>
                        <a:prstGeom prst="rect">
                          <a:avLst/>
                        </a:prstGeom>
                      </p:spPr>
                    </p:pic>
                  </p:oleObj>
                </mc:Fallback>
              </mc:AlternateContent>
            </a:graphicData>
          </a:graphic>
        </p:graphicFrame>
        <p:sp>
          <p:nvSpPr>
            <p:cNvPr id="125" name="TextBox 124"/>
            <p:cNvSpPr txBox="1"/>
            <p:nvPr/>
          </p:nvSpPr>
          <p:spPr>
            <a:xfrm>
              <a:off x="8445356" y="3133404"/>
              <a:ext cx="1426994" cy="246221"/>
            </a:xfrm>
            <a:prstGeom prst="rect">
              <a:avLst/>
            </a:prstGeom>
            <a:noFill/>
          </p:spPr>
          <p:txBody>
            <a:bodyPr wrap="none" rtlCol="0">
              <a:spAutoFit/>
            </a:bodyPr>
            <a:lstStyle/>
            <a:p>
              <a:r>
                <a:rPr lang="en-IN" sz="1000" b="1" dirty="0">
                  <a:solidFill>
                    <a:srgbClr val="25284B"/>
                  </a:solidFill>
                  <a:latin typeface="Arial" panose="020B0604020202020204" pitchFamily="34" charset="0"/>
                  <a:ea typeface="Lato" panose="020F0502020204030203" pitchFamily="34" charset="0"/>
                  <a:cs typeface="Arial" panose="020B0604020202020204" pitchFamily="34" charset="0"/>
                </a:rPr>
                <a:t>Unified Star Schema</a:t>
              </a:r>
            </a:p>
          </p:txBody>
        </p:sp>
      </p:grpSp>
      <p:grpSp>
        <p:nvGrpSpPr>
          <p:cNvPr id="18" name="Group 17"/>
          <p:cNvGrpSpPr/>
          <p:nvPr/>
        </p:nvGrpSpPr>
        <p:grpSpPr>
          <a:xfrm>
            <a:off x="8530428" y="4262884"/>
            <a:ext cx="1144494" cy="531200"/>
            <a:chOff x="8530428" y="4262884"/>
            <a:chExt cx="1144494" cy="531200"/>
          </a:xfrm>
        </p:grpSpPr>
        <p:pic>
          <p:nvPicPr>
            <p:cNvPr id="65" name="Picture 6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flipV="1">
              <a:off x="8530428" y="4262884"/>
              <a:ext cx="309175" cy="531200"/>
            </a:xfrm>
            <a:prstGeom prst="rect">
              <a:avLst/>
            </a:prstGeom>
          </p:spPr>
        </p:pic>
        <p:sp>
          <p:nvSpPr>
            <p:cNvPr id="128" name="Text Box 10">
              <a:extLst>
                <a:ext uri="{FF2B5EF4-FFF2-40B4-BE49-F238E27FC236}">
                  <a16:creationId xmlns:a16="http://schemas.microsoft.com/office/drawing/2014/main" id="{1CE4F368-B2B1-4078-8C90-01526CC041E5}"/>
                </a:ext>
              </a:extLst>
            </p:cNvPr>
            <p:cNvSpPr txBox="1"/>
            <p:nvPr/>
          </p:nvSpPr>
          <p:spPr>
            <a:xfrm>
              <a:off x="8753158" y="4276529"/>
              <a:ext cx="921764" cy="35591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r>
                <a:rPr lang="en-US" sz="1000" b="1" dirty="0">
                  <a:solidFill>
                    <a:srgbClr val="25284B"/>
                  </a:solidFill>
                  <a:latin typeface="Arial" panose="020B0604020202020204" pitchFamily="34" charset="0"/>
                  <a:ea typeface="Lato" panose="020F0502020204030203" pitchFamily="34" charset="0"/>
                  <a:cs typeface="Arial" panose="020B0604020202020204" pitchFamily="34" charset="0"/>
                </a:rPr>
                <a:t>Mobile Application</a:t>
              </a:r>
            </a:p>
          </p:txBody>
        </p:sp>
      </p:grpSp>
      <p:grpSp>
        <p:nvGrpSpPr>
          <p:cNvPr id="17" name="Group 16"/>
          <p:cNvGrpSpPr/>
          <p:nvPr/>
        </p:nvGrpSpPr>
        <p:grpSpPr>
          <a:xfrm>
            <a:off x="8618249" y="4790919"/>
            <a:ext cx="1214741" cy="446356"/>
            <a:chOff x="8618249" y="4790919"/>
            <a:chExt cx="1214741" cy="446356"/>
          </a:xfrm>
        </p:grpSpPr>
        <p:pic>
          <p:nvPicPr>
            <p:cNvPr id="5345" name="Picture 225" descr="Reports icon PNG and SVG Vector Free Downloa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458121" y="4790919"/>
              <a:ext cx="374869" cy="446356"/>
            </a:xfrm>
            <a:prstGeom prst="rect">
              <a:avLst/>
            </a:prstGeom>
            <a:noFill/>
            <a:extLst>
              <a:ext uri="{909E8E84-426E-40DD-AFC4-6F175D3DCCD1}">
                <a14:hiddenFill xmlns:a14="http://schemas.microsoft.com/office/drawing/2010/main">
                  <a:solidFill>
                    <a:srgbClr val="FFFFFF"/>
                  </a:solidFill>
                </a14:hiddenFill>
              </a:ext>
            </a:extLst>
          </p:spPr>
        </p:pic>
        <p:sp>
          <p:nvSpPr>
            <p:cNvPr id="131" name="Text Box 10">
              <a:extLst>
                <a:ext uri="{FF2B5EF4-FFF2-40B4-BE49-F238E27FC236}">
                  <a16:creationId xmlns:a16="http://schemas.microsoft.com/office/drawing/2014/main" id="{1CE4F368-B2B1-4078-8C90-01526CC041E5}"/>
                </a:ext>
              </a:extLst>
            </p:cNvPr>
            <p:cNvSpPr txBox="1"/>
            <p:nvPr/>
          </p:nvSpPr>
          <p:spPr>
            <a:xfrm>
              <a:off x="8618249" y="4843211"/>
              <a:ext cx="921764" cy="39406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r>
                <a:rPr lang="en-US" sz="1000" b="1" dirty="0">
                  <a:solidFill>
                    <a:srgbClr val="25284B"/>
                  </a:solidFill>
                  <a:latin typeface="Arial" panose="020B0604020202020204" pitchFamily="34" charset="0"/>
                  <a:ea typeface="Lato" panose="020F0502020204030203" pitchFamily="34" charset="0"/>
                  <a:cs typeface="Arial" panose="020B0604020202020204" pitchFamily="34" charset="0"/>
                </a:rPr>
                <a:t>Analysis &amp; Reports</a:t>
              </a:r>
            </a:p>
          </p:txBody>
        </p:sp>
      </p:grpSp>
      <p:sp>
        <p:nvSpPr>
          <p:cNvPr id="3" name="Text Box 1043">
            <a:extLst>
              <a:ext uri="{FF2B5EF4-FFF2-40B4-BE49-F238E27FC236}">
                <a16:creationId xmlns:a16="http://schemas.microsoft.com/office/drawing/2014/main" id="{B96EEE3F-084C-28CE-C94D-DBA9C1CAE620}"/>
              </a:ext>
            </a:extLst>
          </p:cNvPr>
          <p:cNvSpPr txBox="1"/>
          <p:nvPr/>
        </p:nvSpPr>
        <p:spPr>
          <a:xfrm>
            <a:off x="513989" y="4241769"/>
            <a:ext cx="1380265" cy="345428"/>
          </a:xfrm>
          <a:prstGeom prst="rect">
            <a:avLst/>
          </a:prstGeom>
          <a:solidFill>
            <a:srgbClr val="FFF8E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200" b="1" dirty="0">
                <a:solidFill>
                  <a:srgbClr val="FF0000"/>
                </a:solidFill>
                <a:latin typeface="Lato" panose="020F0502020204030203" pitchFamily="34" charset="0"/>
                <a:ea typeface="Lato" panose="020F0502020204030203" pitchFamily="34" charset="0"/>
                <a:cs typeface="Lato" panose="020F0502020204030203" pitchFamily="34" charset="0"/>
              </a:rPr>
              <a:t>Legacy SQL DB</a:t>
            </a:r>
          </a:p>
        </p:txBody>
      </p:sp>
      <p:sp>
        <p:nvSpPr>
          <p:cNvPr id="4" name="Text Box 1043">
            <a:extLst>
              <a:ext uri="{FF2B5EF4-FFF2-40B4-BE49-F238E27FC236}">
                <a16:creationId xmlns:a16="http://schemas.microsoft.com/office/drawing/2014/main" id="{FECA8EEB-B886-306A-904F-973F9E9CA34B}"/>
              </a:ext>
            </a:extLst>
          </p:cNvPr>
          <p:cNvSpPr txBox="1"/>
          <p:nvPr/>
        </p:nvSpPr>
        <p:spPr>
          <a:xfrm>
            <a:off x="2462640" y="4183136"/>
            <a:ext cx="1235501" cy="463185"/>
          </a:xfrm>
          <a:prstGeom prst="roundRect">
            <a:avLst/>
          </a:prstGeom>
          <a:solidFill>
            <a:schemeClr val="bg2"/>
          </a:solidFill>
          <a:ln w="6350">
            <a:solidFill>
              <a:schemeClr val="accent4"/>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defRPr>
            </a:lvl1pPr>
          </a:lstStyle>
          <a:p>
            <a:r>
              <a:rPr lang="en-US" sz="1000" b="0" dirty="0">
                <a:solidFill>
                  <a:srgbClr val="216371"/>
                </a:solidFill>
                <a:latin typeface="Arial" panose="020B0604020202020204" pitchFamily="34" charset="0"/>
                <a:cs typeface="Arial" panose="020B0604020202020204" pitchFamily="34" charset="0"/>
              </a:rPr>
              <a:t>Legacy SQL FDWs</a:t>
            </a:r>
          </a:p>
        </p:txBody>
      </p:sp>
      <p:grpSp>
        <p:nvGrpSpPr>
          <p:cNvPr id="12" name="Group 11">
            <a:extLst>
              <a:ext uri="{FF2B5EF4-FFF2-40B4-BE49-F238E27FC236}">
                <a16:creationId xmlns:a16="http://schemas.microsoft.com/office/drawing/2014/main" id="{1C76D6FD-D7E3-B612-EC6F-8D93A9FC45BA}"/>
              </a:ext>
            </a:extLst>
          </p:cNvPr>
          <p:cNvGrpSpPr/>
          <p:nvPr/>
        </p:nvGrpSpPr>
        <p:grpSpPr>
          <a:xfrm>
            <a:off x="8331418" y="5322236"/>
            <a:ext cx="921764" cy="624290"/>
            <a:chOff x="2603825" y="5016351"/>
            <a:chExt cx="1534933" cy="927387"/>
          </a:xfrm>
        </p:grpSpPr>
        <p:sp>
          <p:nvSpPr>
            <p:cNvPr id="13" name="Text Box 10">
              <a:extLst>
                <a:ext uri="{FF2B5EF4-FFF2-40B4-BE49-F238E27FC236}">
                  <a16:creationId xmlns:a16="http://schemas.microsoft.com/office/drawing/2014/main" id="{FD11AFF8-9DEB-81C3-B441-78840A7F69FF}"/>
                </a:ext>
              </a:extLst>
            </p:cNvPr>
            <p:cNvSpPr txBox="1"/>
            <p:nvPr/>
          </p:nvSpPr>
          <p:spPr>
            <a:xfrm>
              <a:off x="2603825" y="5532260"/>
              <a:ext cx="1534933" cy="41147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r>
                <a:rPr lang="en-US" sz="1000" b="1" dirty="0">
                  <a:solidFill>
                    <a:srgbClr val="25284B"/>
                  </a:solidFill>
                  <a:latin typeface="Arial" panose="020B0604020202020204" pitchFamily="34" charset="0"/>
                  <a:ea typeface="Lato" panose="020F0502020204030203" pitchFamily="34" charset="0"/>
                  <a:cs typeface="Arial" panose="020B0604020202020204" pitchFamily="34" charset="0"/>
                </a:rPr>
                <a:t>SMART on FHIR Container</a:t>
              </a:r>
            </a:p>
          </p:txBody>
        </p:sp>
        <p:pic>
          <p:nvPicPr>
            <p:cNvPr id="14" name="Picture 13">
              <a:extLst>
                <a:ext uri="{FF2B5EF4-FFF2-40B4-BE49-F238E27FC236}">
                  <a16:creationId xmlns:a16="http://schemas.microsoft.com/office/drawing/2014/main" id="{99ABB19B-577A-CF8F-6875-0CB9AE131C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0349" y="5016351"/>
              <a:ext cx="706845" cy="541178"/>
            </a:xfrm>
            <a:prstGeom prst="rect">
              <a:avLst/>
            </a:prstGeom>
          </p:spPr>
        </p:pic>
      </p:grpSp>
      <p:grpSp>
        <p:nvGrpSpPr>
          <p:cNvPr id="5" name="Group 4"/>
          <p:cNvGrpSpPr/>
          <p:nvPr/>
        </p:nvGrpSpPr>
        <p:grpSpPr>
          <a:xfrm>
            <a:off x="513989" y="5679809"/>
            <a:ext cx="1392260" cy="468984"/>
            <a:chOff x="478932" y="5412820"/>
            <a:chExt cx="1392260" cy="468984"/>
          </a:xfrm>
        </p:grpSpPr>
        <p:sp>
          <p:nvSpPr>
            <p:cNvPr id="90" name="Text Box 1043">
              <a:extLst>
                <a:ext uri="{FF2B5EF4-FFF2-40B4-BE49-F238E27FC236}">
                  <a16:creationId xmlns:a16="http://schemas.microsoft.com/office/drawing/2014/main" id="{4CF1311F-F034-4478-B9FC-3743B044A4D7}"/>
                </a:ext>
              </a:extLst>
            </p:cNvPr>
            <p:cNvSpPr txBox="1"/>
            <p:nvPr/>
          </p:nvSpPr>
          <p:spPr>
            <a:xfrm>
              <a:off x="478932" y="5412820"/>
              <a:ext cx="1392260" cy="468984"/>
            </a:xfrm>
            <a:prstGeom prst="rect">
              <a:avLst/>
            </a:prstGeom>
            <a:solidFill>
              <a:srgbClr val="FFF8E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endParaRPr lang="en-US" sz="1500" b="1" dirty="0">
                <a:solidFill>
                  <a:srgbClr val="FF0000"/>
                </a:solidFill>
                <a:latin typeface="Lato" panose="020F0502020204030203" pitchFamily="34" charset="0"/>
                <a:ea typeface="Lato" panose="020F0502020204030203" pitchFamily="34" charset="0"/>
                <a:cs typeface="Lato" panose="020F0502020204030203" pitchFamily="34" charset="0"/>
              </a:endParaRPr>
            </a:p>
          </p:txBody>
        </p:sp>
        <p:sp>
          <p:nvSpPr>
            <p:cNvPr id="88" name="Text Box 1043">
              <a:extLst>
                <a:ext uri="{FF2B5EF4-FFF2-40B4-BE49-F238E27FC236}">
                  <a16:creationId xmlns:a16="http://schemas.microsoft.com/office/drawing/2014/main" id="{4CF1311F-F034-4478-B9FC-3743B044A4D7}"/>
                </a:ext>
              </a:extLst>
            </p:cNvPr>
            <p:cNvSpPr txBox="1"/>
            <p:nvPr/>
          </p:nvSpPr>
          <p:spPr>
            <a:xfrm>
              <a:off x="876405" y="5621919"/>
              <a:ext cx="653604" cy="251422"/>
            </a:xfrm>
            <a:prstGeom prst="rect">
              <a:avLst/>
            </a:prstGeom>
            <a:solidFill>
              <a:srgbClr val="FFF8E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sz="1100" b="1" dirty="0">
                  <a:solidFill>
                    <a:srgbClr val="216371"/>
                  </a:solidFill>
                  <a:latin typeface="Arial" panose="020B0604020202020204" pitchFamily="34" charset="0"/>
                  <a:ea typeface="Lato" panose="020F0502020204030203" pitchFamily="34" charset="0"/>
                  <a:cs typeface="Arial" panose="020B0604020202020204" pitchFamily="34" charset="0"/>
                </a:rPr>
                <a:t>Client</a:t>
              </a:r>
            </a:p>
          </p:txBody>
        </p:sp>
        <p:pic>
          <p:nvPicPr>
            <p:cNvPr id="91" name="Picture 20" descr="Download Syncthing Logo in SVG Vector or PNG File Format ..."/>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8290" t="33384" r="5623" b="30648"/>
            <a:stretch/>
          </p:blipFill>
          <p:spPr bwMode="auto">
            <a:xfrm>
              <a:off x="556560" y="5460262"/>
              <a:ext cx="1080000" cy="2880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Arrow Connector 28"/>
          <p:cNvCxnSpPr>
            <a:endCxn id="74" idx="1"/>
          </p:cNvCxnSpPr>
          <p:nvPr/>
        </p:nvCxnSpPr>
        <p:spPr>
          <a:xfrm flipV="1">
            <a:off x="1915820" y="5936809"/>
            <a:ext cx="666916" cy="9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cxnSpLocks/>
            <a:endCxn id="4" idx="1"/>
          </p:cNvCxnSpPr>
          <p:nvPr/>
        </p:nvCxnSpPr>
        <p:spPr>
          <a:xfrm flipV="1">
            <a:off x="1903382" y="4414729"/>
            <a:ext cx="559258" cy="3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536093" y="3279503"/>
            <a:ext cx="506701" cy="112936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4" name="Text Box 1043">
            <a:extLst>
              <a:ext uri="{FF2B5EF4-FFF2-40B4-BE49-F238E27FC236}">
                <a16:creationId xmlns:a16="http://schemas.microsoft.com/office/drawing/2014/main" id="{4CF1311F-F034-4478-B9FC-3743B044A4D7}"/>
              </a:ext>
            </a:extLst>
          </p:cNvPr>
          <p:cNvSpPr txBox="1"/>
          <p:nvPr/>
        </p:nvSpPr>
        <p:spPr>
          <a:xfrm>
            <a:off x="10358271" y="3354124"/>
            <a:ext cx="1392260" cy="538060"/>
          </a:xfrm>
          <a:prstGeom prst="rect">
            <a:avLst/>
          </a:prstGeom>
          <a:solidFill>
            <a:schemeClr val="bg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400" b="1" dirty="0">
                <a:solidFill>
                  <a:srgbClr val="FF0000"/>
                </a:solidFill>
                <a:latin typeface="Lato" panose="020F0502020204030203" pitchFamily="34" charset="0"/>
                <a:ea typeface="Lato" panose="020F0502020204030203" pitchFamily="34" charset="0"/>
                <a:cs typeface="Lato" panose="020F0502020204030203" pitchFamily="34" charset="0"/>
              </a:rPr>
              <a:t>Authorization DSL</a:t>
            </a:r>
          </a:p>
        </p:txBody>
      </p:sp>
      <p:sp>
        <p:nvSpPr>
          <p:cNvPr id="121" name="Text Box 1043">
            <a:extLst>
              <a:ext uri="{FF2B5EF4-FFF2-40B4-BE49-F238E27FC236}">
                <a16:creationId xmlns:a16="http://schemas.microsoft.com/office/drawing/2014/main" id="{4CF1311F-F034-4478-B9FC-3743B044A4D7}"/>
              </a:ext>
            </a:extLst>
          </p:cNvPr>
          <p:cNvSpPr txBox="1"/>
          <p:nvPr/>
        </p:nvSpPr>
        <p:spPr>
          <a:xfrm>
            <a:off x="10358271" y="2100863"/>
            <a:ext cx="1392260" cy="271502"/>
          </a:xfrm>
          <a:prstGeom prst="rect">
            <a:avLst/>
          </a:prstGeom>
          <a:solidFill>
            <a:schemeClr val="bg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600" b="1" dirty="0">
                <a:solidFill>
                  <a:srgbClr val="FF0000"/>
                </a:solidFill>
                <a:latin typeface="Lato" panose="020F0502020204030203" pitchFamily="34" charset="0"/>
                <a:ea typeface="Lato" panose="020F0502020204030203" pitchFamily="34" charset="0"/>
                <a:cs typeface="Lato" panose="020F0502020204030203" pitchFamily="34" charset="0"/>
              </a:rPr>
              <a:t>FHIR Server</a:t>
            </a:r>
          </a:p>
        </p:txBody>
      </p:sp>
      <p:pic>
        <p:nvPicPr>
          <p:cNvPr id="57" name="Picture 5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517899" y="3987987"/>
            <a:ext cx="1000078" cy="1000078"/>
          </a:xfrm>
          <a:prstGeom prst="rect">
            <a:avLst/>
          </a:prstGeom>
        </p:spPr>
      </p:pic>
      <p:graphicFrame>
        <p:nvGraphicFramePr>
          <p:cNvPr id="59" name="Object 58"/>
          <p:cNvGraphicFramePr>
            <a:graphicFrameLocks noChangeAspect="1"/>
          </p:cNvGraphicFramePr>
          <p:nvPr>
            <p:extLst>
              <p:ext uri="{D42A27DB-BD31-4B8C-83A1-F6EECF244321}">
                <p14:modId xmlns:p14="http://schemas.microsoft.com/office/powerpoint/2010/main" val="889754143"/>
              </p:ext>
            </p:extLst>
          </p:nvPr>
        </p:nvGraphicFramePr>
        <p:xfrm>
          <a:off x="10370151" y="5052929"/>
          <a:ext cx="1325630" cy="1022436"/>
        </p:xfrm>
        <a:graphic>
          <a:graphicData uri="http://schemas.openxmlformats.org/presentationml/2006/ole">
            <mc:AlternateContent xmlns:mc="http://schemas.openxmlformats.org/markup-compatibility/2006">
              <mc:Choice xmlns:v="urn:schemas-microsoft-com:vml" Requires="v">
                <p:oleObj name="Bitmap Image" r:id="rId19" imgW="2499480" imgH="1927800" progId="PBrush">
                  <p:embed/>
                </p:oleObj>
              </mc:Choice>
              <mc:Fallback>
                <p:oleObj name="Bitmap Image" r:id="rId19" imgW="2499480" imgH="1927800" progId="PBrush">
                  <p:embed/>
                  <p:pic>
                    <p:nvPicPr>
                      <p:cNvPr id="59" name="Object 58"/>
                      <p:cNvPicPr/>
                      <p:nvPr/>
                    </p:nvPicPr>
                    <p:blipFill>
                      <a:blip r:embed="rId20"/>
                      <a:stretch>
                        <a:fillRect/>
                      </a:stretch>
                    </p:blipFill>
                    <p:spPr>
                      <a:xfrm>
                        <a:off x="10370151" y="5052929"/>
                        <a:ext cx="1325630" cy="1022436"/>
                      </a:xfrm>
                      <a:prstGeom prst="rect">
                        <a:avLst/>
                      </a:prstGeom>
                    </p:spPr>
                  </p:pic>
                </p:oleObj>
              </mc:Fallback>
            </mc:AlternateContent>
          </a:graphicData>
        </a:graphic>
      </p:graphicFrame>
      <p:pic>
        <p:nvPicPr>
          <p:cNvPr id="1092" name="Picture 68" descr="GraphQL | A query language for your API"/>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362917" y="2530004"/>
            <a:ext cx="1254721" cy="538485"/>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7132732" y="3879074"/>
            <a:ext cx="1025682" cy="742424"/>
            <a:chOff x="7188718" y="3879074"/>
            <a:chExt cx="1025682" cy="742424"/>
          </a:xfrm>
        </p:grpSpPr>
        <p:pic>
          <p:nvPicPr>
            <p:cNvPr id="1106" name="Picture 82" descr="Releases · datahub-project/datahub · GitHub"/>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9202" r="15783"/>
            <a:stretch/>
          </p:blipFill>
          <p:spPr bwMode="auto">
            <a:xfrm>
              <a:off x="7194178" y="3879074"/>
              <a:ext cx="828000" cy="551914"/>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7188718" y="4375277"/>
              <a:ext cx="1025682" cy="246221"/>
            </a:xfrm>
            <a:prstGeom prst="rect">
              <a:avLst/>
            </a:prstGeom>
            <a:noFill/>
          </p:spPr>
          <p:txBody>
            <a:bodyPr wrap="square" rtlCol="0">
              <a:spAutoFit/>
            </a:bodyPr>
            <a:lstStyle/>
            <a:p>
              <a:r>
                <a:rPr lang="en-IN" sz="1000" dirty="0">
                  <a:solidFill>
                    <a:srgbClr val="FF0000"/>
                  </a:solidFill>
                </a:rPr>
                <a:t>For Governance</a:t>
              </a:r>
            </a:p>
          </p:txBody>
        </p:sp>
      </p:grpSp>
      <p:sp>
        <p:nvSpPr>
          <p:cNvPr id="93" name="TextBox 92"/>
          <p:cNvSpPr txBox="1"/>
          <p:nvPr/>
        </p:nvSpPr>
        <p:spPr>
          <a:xfrm>
            <a:off x="5611106" y="6372859"/>
            <a:ext cx="3427541" cy="261610"/>
          </a:xfrm>
          <a:prstGeom prst="rect">
            <a:avLst/>
          </a:prstGeom>
          <a:noFill/>
        </p:spPr>
        <p:txBody>
          <a:bodyPr wrap="none" rtlCol="0">
            <a:spAutoFit/>
          </a:bodyPr>
          <a:lstStyle/>
          <a:p>
            <a:r>
              <a:rPr lang="en-US" sz="1100" dirty="0">
                <a:solidFill>
                  <a:srgbClr val="C00000"/>
                </a:solidFill>
              </a:rPr>
              <a:t>Schema.org like universal data model wherever needed.</a:t>
            </a:r>
            <a:endParaRPr lang="en-IN" sz="1100" dirty="0">
              <a:solidFill>
                <a:srgbClr val="C00000"/>
              </a:solidFill>
            </a:endParaRPr>
          </a:p>
        </p:txBody>
      </p:sp>
      <p:sp>
        <p:nvSpPr>
          <p:cNvPr id="95" name="Text Box 1043">
            <a:extLst>
              <a:ext uri="{FF2B5EF4-FFF2-40B4-BE49-F238E27FC236}">
                <a16:creationId xmlns:a16="http://schemas.microsoft.com/office/drawing/2014/main" id="{B96EEE3F-084C-28CE-C94D-DBA9C1CAE620}"/>
              </a:ext>
            </a:extLst>
          </p:cNvPr>
          <p:cNvSpPr txBox="1"/>
          <p:nvPr/>
        </p:nvSpPr>
        <p:spPr>
          <a:xfrm>
            <a:off x="525605" y="4685047"/>
            <a:ext cx="1380265" cy="345428"/>
          </a:xfrm>
          <a:prstGeom prst="rect">
            <a:avLst/>
          </a:prstGeom>
          <a:solidFill>
            <a:srgbClr val="FFF8E1"/>
          </a:solidFill>
          <a:ln w="6350">
            <a:solidFill>
              <a:schemeClr val="accent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rgbClr val="FF0000"/>
                </a:solidFill>
                <a:latin typeface="Lato" panose="020F0502020204030203" pitchFamily="34" charset="0"/>
                <a:ea typeface="Lato" panose="020F0502020204030203" pitchFamily="34" charset="0"/>
                <a:cs typeface="Lato" panose="020F0502020204030203" pitchFamily="34" charset="0"/>
              </a:defRPr>
            </a:lvl1pPr>
          </a:lstStyle>
          <a:p>
            <a:r>
              <a:rPr lang="en-US" sz="1200" dirty="0"/>
              <a:t>Legacy</a:t>
            </a:r>
            <a:r>
              <a:rPr lang="en-US" dirty="0"/>
              <a:t> ELK</a:t>
            </a:r>
          </a:p>
        </p:txBody>
      </p:sp>
      <p:sp>
        <p:nvSpPr>
          <p:cNvPr id="103" name="Text Box 1043">
            <a:extLst>
              <a:ext uri="{FF2B5EF4-FFF2-40B4-BE49-F238E27FC236}">
                <a16:creationId xmlns:a16="http://schemas.microsoft.com/office/drawing/2014/main" id="{FECA8EEB-B886-306A-904F-973F9E9CA34B}"/>
              </a:ext>
            </a:extLst>
          </p:cNvPr>
          <p:cNvSpPr txBox="1"/>
          <p:nvPr/>
        </p:nvSpPr>
        <p:spPr>
          <a:xfrm>
            <a:off x="2454796" y="4716717"/>
            <a:ext cx="1235500" cy="366428"/>
          </a:xfrm>
          <a:prstGeom prst="roundRect">
            <a:avLst/>
          </a:prstGeom>
          <a:solidFill>
            <a:schemeClr val="bg2"/>
          </a:solidFill>
          <a:ln w="6350">
            <a:solidFill>
              <a:schemeClr val="accent4"/>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en-US"/>
            </a:defPPr>
            <a:lvl1pPr algn="ctr">
              <a:lnSpc>
                <a:spcPct val="115000"/>
              </a:lnSpc>
              <a:spcAft>
                <a:spcPts val="1000"/>
              </a:spcAft>
              <a:defRPr sz="1400" b="1">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defRPr>
            </a:lvl1pPr>
          </a:lstStyle>
          <a:p>
            <a:r>
              <a:rPr lang="en-US" sz="1100" b="0" dirty="0">
                <a:solidFill>
                  <a:srgbClr val="216371"/>
                </a:solidFill>
                <a:latin typeface="Arial" panose="020B0604020202020204" pitchFamily="34" charset="0"/>
                <a:cs typeface="Arial" panose="020B0604020202020204" pitchFamily="34" charset="0"/>
              </a:rPr>
              <a:t>ELK FDWs</a:t>
            </a:r>
          </a:p>
        </p:txBody>
      </p:sp>
      <p:cxnSp>
        <p:nvCxnSpPr>
          <p:cNvPr id="116" name="Straight Arrow Connector 115"/>
          <p:cNvCxnSpPr/>
          <p:nvPr/>
        </p:nvCxnSpPr>
        <p:spPr>
          <a:xfrm>
            <a:off x="1915820" y="4859848"/>
            <a:ext cx="559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762075" y="2980772"/>
            <a:ext cx="1021325" cy="509340"/>
            <a:chOff x="6445347" y="2906791"/>
            <a:chExt cx="1021325" cy="509340"/>
          </a:xfrm>
        </p:grpSpPr>
        <p:pic>
          <p:nvPicPr>
            <p:cNvPr id="1138" name="Picture 114" descr="azure-api-fhir - Microsoft Q&amp;A"/>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162042" y="3135033"/>
              <a:ext cx="281098" cy="2810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5" name="Object 34"/>
            <p:cNvGraphicFramePr>
              <a:graphicFrameLocks noChangeAspect="1"/>
            </p:cNvGraphicFramePr>
            <p:nvPr>
              <p:extLst>
                <p:ext uri="{D42A27DB-BD31-4B8C-83A1-F6EECF244321}">
                  <p14:modId xmlns:p14="http://schemas.microsoft.com/office/powerpoint/2010/main" val="3273437832"/>
                </p:ext>
              </p:extLst>
            </p:nvPr>
          </p:nvGraphicFramePr>
          <p:xfrm>
            <a:off x="6445347" y="2906791"/>
            <a:ext cx="1021325" cy="248682"/>
          </p:xfrm>
          <a:graphic>
            <a:graphicData uri="http://schemas.openxmlformats.org/presentationml/2006/ole">
              <mc:AlternateContent xmlns:mc="http://schemas.openxmlformats.org/markup-compatibility/2006">
                <mc:Choice xmlns:v="urn:schemas-microsoft-com:vml" Requires="v">
                  <p:oleObj name="Bitmap Image" r:id="rId24" imgW="1219320" imgH="297360" progId="PBrush">
                    <p:embed/>
                  </p:oleObj>
                </mc:Choice>
                <mc:Fallback>
                  <p:oleObj name="Bitmap Image" r:id="rId24" imgW="1219320" imgH="297360" progId="PBrush">
                    <p:embed/>
                    <p:pic>
                      <p:nvPicPr>
                        <p:cNvPr id="35" name="Object 34"/>
                        <p:cNvPicPr/>
                        <p:nvPr/>
                      </p:nvPicPr>
                      <p:blipFill>
                        <a:blip r:embed="rId25"/>
                        <a:stretch>
                          <a:fillRect/>
                        </a:stretch>
                      </p:blipFill>
                      <p:spPr>
                        <a:xfrm>
                          <a:off x="6445347" y="2906791"/>
                          <a:ext cx="1021325" cy="248682"/>
                        </a:xfrm>
                        <a:prstGeom prst="rect">
                          <a:avLst/>
                        </a:prstGeom>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3988400556"/>
                </p:ext>
              </p:extLst>
            </p:nvPr>
          </p:nvGraphicFramePr>
          <p:xfrm>
            <a:off x="6717091" y="3145474"/>
            <a:ext cx="457200" cy="190500"/>
          </p:xfrm>
          <a:graphic>
            <a:graphicData uri="http://schemas.openxmlformats.org/presentationml/2006/ole">
              <mc:AlternateContent xmlns:mc="http://schemas.openxmlformats.org/markup-compatibility/2006">
                <mc:Choice xmlns:v="urn:schemas-microsoft-com:vml" Requires="v">
                  <p:oleObj name="Bitmap Image" r:id="rId26" imgW="457200" imgH="190440" progId="PBrush">
                    <p:embed/>
                  </p:oleObj>
                </mc:Choice>
                <mc:Fallback>
                  <p:oleObj name="Bitmap Image" r:id="rId26" imgW="457200" imgH="190440" progId="PBrush">
                    <p:embed/>
                    <p:pic>
                      <p:nvPicPr>
                        <p:cNvPr id="45" name="Object 44"/>
                        <p:cNvPicPr/>
                        <p:nvPr/>
                      </p:nvPicPr>
                      <p:blipFill>
                        <a:blip r:embed="rId27"/>
                        <a:stretch>
                          <a:fillRect/>
                        </a:stretch>
                      </p:blipFill>
                      <p:spPr>
                        <a:xfrm>
                          <a:off x="6717091" y="3145474"/>
                          <a:ext cx="457200" cy="190500"/>
                        </a:xfrm>
                        <a:prstGeom prst="rect">
                          <a:avLst/>
                        </a:prstGeom>
                      </p:spPr>
                    </p:pic>
                  </p:oleObj>
                </mc:Fallback>
              </mc:AlternateContent>
            </a:graphicData>
          </a:graphic>
        </p:graphicFrame>
      </p:grpSp>
      <p:cxnSp>
        <p:nvCxnSpPr>
          <p:cNvPr id="123" name="Straight Arrow Connector 122"/>
          <p:cNvCxnSpPr>
            <a:cxnSpLocks/>
            <a:stCxn id="103" idx="3"/>
          </p:cNvCxnSpPr>
          <p:nvPr/>
        </p:nvCxnSpPr>
        <p:spPr>
          <a:xfrm flipV="1">
            <a:off x="3690296" y="3795238"/>
            <a:ext cx="370775" cy="110469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Can 24">
            <a:extLst>
              <a:ext uri="{FF2B5EF4-FFF2-40B4-BE49-F238E27FC236}">
                <a16:creationId xmlns:a16="http://schemas.microsoft.com/office/drawing/2014/main" id="{4DAE679B-2DAF-EA76-FFE9-E5BFA9811F30}"/>
              </a:ext>
            </a:extLst>
          </p:cNvPr>
          <p:cNvSpPr/>
          <p:nvPr/>
        </p:nvSpPr>
        <p:spPr>
          <a:xfrm flipH="1">
            <a:off x="4052779" y="1512050"/>
            <a:ext cx="1187562" cy="512222"/>
          </a:xfrm>
          <a:prstGeom prst="can">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Arial" panose="020B0604020202020204" pitchFamily="34" charset="0"/>
                <a:ea typeface="Lato" panose="020F0502020204030203" pitchFamily="34" charset="0"/>
                <a:cs typeface="Arial" panose="020B0604020202020204" pitchFamily="34" charset="0"/>
                <a:sym typeface="+mn-ea"/>
              </a:rPr>
              <a:t>UMLS or Ontology (Protégé)</a:t>
            </a:r>
          </a:p>
        </p:txBody>
      </p:sp>
    </p:spTree>
    <p:extLst>
      <p:ext uri="{BB962C8B-B14F-4D97-AF65-F5344CB8AC3E}">
        <p14:creationId xmlns:p14="http://schemas.microsoft.com/office/powerpoint/2010/main" val="130078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0AE9-BF0B-3583-0BC8-493DBFF444A9}"/>
              </a:ext>
            </a:extLst>
          </p:cNvPr>
          <p:cNvSpPr>
            <a:spLocks noGrp="1"/>
          </p:cNvSpPr>
          <p:nvPr>
            <p:ph type="title"/>
          </p:nvPr>
        </p:nvSpPr>
        <p:spPr>
          <a:xfrm>
            <a:off x="609599" y="198437"/>
            <a:ext cx="11501535" cy="1020763"/>
          </a:xfrm>
        </p:spPr>
        <p:txBody>
          <a:bodyPr/>
          <a:lstStyle/>
          <a:p>
            <a:r>
              <a:rPr lang="en-US" sz="4600" dirty="0">
                <a:latin typeface="Segoe UI Light"/>
                <a:ea typeface="SimSun"/>
                <a:cs typeface="Segoe UI Light"/>
              </a:rPr>
              <a:t>References</a:t>
            </a:r>
            <a:endParaRPr lang="en-IN" sz="4600" dirty="0"/>
          </a:p>
        </p:txBody>
      </p:sp>
      <p:sp>
        <p:nvSpPr>
          <p:cNvPr id="3" name="Content Placeholder 2">
            <a:extLst>
              <a:ext uri="{FF2B5EF4-FFF2-40B4-BE49-F238E27FC236}">
                <a16:creationId xmlns:a16="http://schemas.microsoft.com/office/drawing/2014/main" id="{850BDE22-0FD5-4D5C-0BD4-EAB7EB1637DB}"/>
              </a:ext>
            </a:extLst>
          </p:cNvPr>
          <p:cNvSpPr>
            <a:spLocks noGrp="1"/>
          </p:cNvSpPr>
          <p:nvPr>
            <p:ph idx="1"/>
          </p:nvPr>
        </p:nvSpPr>
        <p:spPr>
          <a:xfrm>
            <a:off x="357673" y="1466462"/>
            <a:ext cx="11538858" cy="4876800"/>
          </a:xfrm>
        </p:spPr>
        <p:txBody>
          <a:bodyPr/>
          <a:lstStyle/>
          <a:p>
            <a:pPr marL="456565" indent="-456565"/>
            <a:r>
              <a:rPr lang="en-US" sz="1400" dirty="0">
                <a:latin typeface="Segoe UI Light"/>
                <a:ea typeface="SimSun"/>
                <a:cs typeface="Segoe UI Light"/>
              </a:rPr>
              <a:t>UDI- </a:t>
            </a:r>
            <a:r>
              <a:rPr lang="en-US" sz="1400" dirty="0">
                <a:latin typeface="Segoe UI Light"/>
                <a:ea typeface="SimSun"/>
                <a:cs typeface="Segoe UI Light"/>
                <a:hlinkClick r:id="rId2"/>
              </a:rPr>
              <a:t>https://future.com/emerging-architectures-modern-data-infrastructure/</a:t>
            </a:r>
            <a:endParaRPr lang="en-US" sz="1400" dirty="0">
              <a:latin typeface="Segoe UI Light"/>
              <a:ea typeface="SimSun"/>
              <a:cs typeface="Segoe UI Light"/>
            </a:endParaRPr>
          </a:p>
          <a:p>
            <a:pPr marL="456565" indent="-456565"/>
            <a:r>
              <a:rPr lang="en-US" sz="1400" dirty="0">
                <a:latin typeface="Segoe UI Light"/>
                <a:ea typeface="SimSun"/>
                <a:cs typeface="Segoe UI Light"/>
              </a:rPr>
              <a:t>HL7 – https://hl7.org/</a:t>
            </a:r>
          </a:p>
          <a:p>
            <a:pPr marL="456565" indent="-456565"/>
            <a:r>
              <a:rPr lang="en-US" sz="1400" dirty="0">
                <a:latin typeface="Segoe UI Light"/>
                <a:ea typeface="SimSun"/>
                <a:cs typeface="Segoe UI Light"/>
              </a:rPr>
              <a:t>FHIR- </a:t>
            </a:r>
            <a:r>
              <a:rPr lang="en-US" sz="1400" dirty="0">
                <a:latin typeface="Segoe UI Light"/>
                <a:ea typeface="SimSun"/>
                <a:cs typeface="Segoe UI Light"/>
                <a:hlinkClick r:id="rId3"/>
              </a:rPr>
              <a:t>https://hl7.org/FHIR/</a:t>
            </a:r>
            <a:endParaRPr lang="en-US" sz="1400" dirty="0">
              <a:latin typeface="Segoe UI Light"/>
              <a:ea typeface="SimSun"/>
              <a:cs typeface="Segoe UI Light"/>
            </a:endParaRPr>
          </a:p>
          <a:p>
            <a:pPr marL="456565" indent="-456565"/>
            <a:r>
              <a:rPr lang="en-US" sz="1400" dirty="0">
                <a:latin typeface="Segoe UI Light"/>
                <a:ea typeface="SimSun"/>
                <a:cs typeface="Segoe UI Light"/>
              </a:rPr>
              <a:t>Secure Cloud Faxing Integration- </a:t>
            </a:r>
            <a:r>
              <a:rPr lang="en-US" sz="1400" dirty="0">
                <a:latin typeface="Segoe UI Light"/>
                <a:ea typeface="SimSun"/>
                <a:cs typeface="Segoe UI Light"/>
                <a:hlinkClick r:id="rId4"/>
              </a:rPr>
              <a:t>https://www.healthcareittoday.com/2022/08/22/integrating-digital-fax-into-your-health-it-solution</a:t>
            </a:r>
            <a:r>
              <a:rPr lang="en-US" sz="1400" dirty="0">
                <a:latin typeface="Segoe UI Light"/>
                <a:ea typeface="SimSun"/>
                <a:cs typeface="Segoe UI Light"/>
              </a:rPr>
              <a:t> </a:t>
            </a:r>
          </a:p>
          <a:p>
            <a:pPr marL="456565" indent="-456565"/>
            <a:r>
              <a:rPr lang="en-US" sz="1400" dirty="0">
                <a:latin typeface="Segoe UI Light"/>
                <a:ea typeface="SimSun"/>
                <a:cs typeface="Segoe UI Light"/>
              </a:rPr>
              <a:t>FDWs - </a:t>
            </a:r>
            <a:r>
              <a:rPr lang="en-US" sz="1400" dirty="0">
                <a:latin typeface="Segoe UI Light"/>
                <a:ea typeface="SimSun"/>
                <a:cs typeface="Segoe UI Light"/>
                <a:hlinkClick r:id="rId5"/>
              </a:rPr>
              <a:t>https://wiki.postgresql.org/wiki/Foreign_data_wrappers</a:t>
            </a:r>
            <a:r>
              <a:rPr lang="en-US" sz="1400" dirty="0">
                <a:latin typeface="Segoe UI Light"/>
                <a:ea typeface="SimSun"/>
                <a:cs typeface="Segoe UI Light"/>
              </a:rPr>
              <a:t> </a:t>
            </a:r>
          </a:p>
          <a:p>
            <a:pPr marL="456565" indent="-456565"/>
            <a:r>
              <a:rPr lang="en-US" sz="1400" dirty="0">
                <a:latin typeface="Segoe UI Light"/>
                <a:ea typeface="SimSun"/>
                <a:cs typeface="Segoe UI Light"/>
              </a:rPr>
              <a:t>ELK FDW - </a:t>
            </a:r>
            <a:r>
              <a:rPr lang="en-US" sz="1400" dirty="0">
                <a:latin typeface="Segoe UI Light"/>
                <a:ea typeface="SimSun"/>
                <a:cs typeface="Segoe UI Light"/>
                <a:hlinkClick r:id="rId6"/>
              </a:rPr>
              <a:t>https://github.com/matthewfranglen/postgres-elasticsearch-fdw</a:t>
            </a:r>
            <a:endParaRPr lang="en-US" sz="1400" dirty="0">
              <a:latin typeface="Segoe UI Light"/>
              <a:ea typeface="SimSun"/>
              <a:cs typeface="Segoe UI Light"/>
            </a:endParaRPr>
          </a:p>
          <a:p>
            <a:pPr marL="456565" indent="-456565"/>
            <a:r>
              <a:rPr lang="en-US" sz="1400" dirty="0">
                <a:latin typeface="Segoe UI Light"/>
                <a:ea typeface="SimSun"/>
                <a:cs typeface="Segoe UI Light"/>
              </a:rPr>
              <a:t>Node-Red </a:t>
            </a:r>
            <a:r>
              <a:rPr lang="en-US" sz="1400" dirty="0">
                <a:latin typeface="Segoe UI Light"/>
                <a:ea typeface="SimSun"/>
                <a:cs typeface="Segoe UI Light"/>
                <a:hlinkClick r:id="rId7"/>
              </a:rPr>
              <a:t>https://nodered.org/</a:t>
            </a:r>
            <a:r>
              <a:rPr lang="en-US" sz="1400" dirty="0">
                <a:latin typeface="Segoe UI Light"/>
                <a:ea typeface="SimSun"/>
                <a:cs typeface="Segoe UI Light"/>
              </a:rPr>
              <a:t> </a:t>
            </a:r>
          </a:p>
          <a:p>
            <a:pPr marL="456565" indent="-456565"/>
            <a:r>
              <a:rPr lang="en-US" sz="1400" dirty="0" err="1">
                <a:latin typeface="Segoe UI Light"/>
                <a:ea typeface="SimSun"/>
                <a:cs typeface="Segoe UI Light"/>
              </a:rPr>
              <a:t>GraphQL</a:t>
            </a:r>
            <a:r>
              <a:rPr lang="en-US" sz="1400" dirty="0">
                <a:latin typeface="Segoe UI Light"/>
                <a:ea typeface="SimSun"/>
                <a:cs typeface="Segoe UI Light"/>
              </a:rPr>
              <a:t> - https://graphql.org/</a:t>
            </a:r>
          </a:p>
          <a:p>
            <a:pPr marL="456565" indent="-456565"/>
            <a:r>
              <a:rPr lang="en-US" sz="1400" dirty="0">
                <a:latin typeface="Segoe UI Light"/>
                <a:ea typeface="SimSun"/>
                <a:cs typeface="Segoe UI Light"/>
              </a:rPr>
              <a:t>Mirth Connect </a:t>
            </a:r>
            <a:r>
              <a:rPr lang="en-US" sz="1400" dirty="0">
                <a:latin typeface="Segoe UI Light"/>
                <a:ea typeface="SimSun"/>
                <a:cs typeface="Segoe UI Light"/>
                <a:hlinkClick r:id="rId8"/>
              </a:rPr>
              <a:t>https://www.nextgen.com/products-and-services/integration-engine</a:t>
            </a:r>
            <a:r>
              <a:rPr lang="en-US" sz="1400" dirty="0">
                <a:latin typeface="Segoe UI Light"/>
                <a:ea typeface="SimSun"/>
                <a:cs typeface="Segoe UI Light"/>
              </a:rPr>
              <a:t> </a:t>
            </a:r>
          </a:p>
          <a:p>
            <a:pPr marL="456565" indent="-456565"/>
            <a:r>
              <a:rPr lang="en-US" sz="1400" dirty="0" err="1">
                <a:latin typeface="Segoe UI Light"/>
                <a:ea typeface="SimSun"/>
                <a:cs typeface="Segoe UI Light"/>
              </a:rPr>
              <a:t>MapForce</a:t>
            </a:r>
            <a:r>
              <a:rPr lang="en-US" sz="1400" dirty="0">
                <a:latin typeface="Segoe UI Light"/>
                <a:ea typeface="SimSun"/>
                <a:cs typeface="Segoe UI Light"/>
              </a:rPr>
              <a:t> </a:t>
            </a:r>
            <a:r>
              <a:rPr lang="en-US" sz="1400" dirty="0">
                <a:latin typeface="Segoe UI Light"/>
                <a:ea typeface="SimSun"/>
                <a:cs typeface="Segoe UI Light"/>
                <a:hlinkClick r:id="rId9"/>
              </a:rPr>
              <a:t>https://www.altova.com/mapforce</a:t>
            </a:r>
            <a:r>
              <a:rPr lang="en-US" sz="1400" dirty="0">
                <a:latin typeface="Segoe UI Light"/>
                <a:ea typeface="SimSun"/>
                <a:cs typeface="Segoe UI Light"/>
              </a:rPr>
              <a:t> </a:t>
            </a:r>
          </a:p>
          <a:p>
            <a:pPr marL="456565" indent="-456565"/>
            <a:r>
              <a:rPr lang="en-US" sz="1400" dirty="0">
                <a:latin typeface="Segoe UI Light"/>
                <a:ea typeface="SimSun"/>
                <a:cs typeface="Segoe UI Light"/>
              </a:rPr>
              <a:t>Data hub - </a:t>
            </a:r>
            <a:r>
              <a:rPr lang="en-US" sz="1400" dirty="0">
                <a:latin typeface="Segoe UI Light"/>
                <a:ea typeface="SimSun"/>
                <a:cs typeface="Segoe UI Light"/>
                <a:hlinkClick r:id="rId10"/>
              </a:rPr>
              <a:t>https://datahub.io/</a:t>
            </a:r>
            <a:r>
              <a:rPr lang="en-US" sz="1400" dirty="0">
                <a:latin typeface="Segoe UI Light"/>
                <a:ea typeface="SimSun"/>
                <a:cs typeface="Segoe UI Light"/>
              </a:rPr>
              <a:t> </a:t>
            </a:r>
          </a:p>
          <a:p>
            <a:pPr marL="456565" indent="-456565"/>
            <a:r>
              <a:rPr lang="en-US" sz="1400" dirty="0">
                <a:latin typeface="Segoe UI Light"/>
                <a:ea typeface="SimSun"/>
                <a:cs typeface="Segoe UI Light"/>
              </a:rPr>
              <a:t>Data Vault - </a:t>
            </a:r>
            <a:r>
              <a:rPr lang="en-US" sz="1400" dirty="0">
                <a:latin typeface="Segoe UI Light"/>
                <a:ea typeface="SimSun"/>
                <a:cs typeface="Segoe UI Light"/>
                <a:hlinkClick r:id="rId11"/>
              </a:rPr>
              <a:t>https://www.data-vault.co.uk/what-is-data-vault/</a:t>
            </a:r>
            <a:r>
              <a:rPr lang="en-US" sz="1400" dirty="0">
                <a:latin typeface="Segoe UI Light"/>
                <a:ea typeface="SimSun"/>
                <a:cs typeface="Segoe UI Light"/>
              </a:rPr>
              <a:t> </a:t>
            </a:r>
          </a:p>
          <a:p>
            <a:pPr marL="456565" indent="-456565"/>
            <a:r>
              <a:rPr lang="en-US" sz="1400" dirty="0">
                <a:latin typeface="Segoe UI Light"/>
                <a:ea typeface="SimSun"/>
                <a:cs typeface="Segoe UI Light"/>
              </a:rPr>
              <a:t>USS - </a:t>
            </a:r>
            <a:r>
              <a:rPr lang="en-US" sz="1400" dirty="0">
                <a:latin typeface="Segoe UI Light"/>
                <a:ea typeface="SimSun"/>
                <a:cs typeface="Segoe UI Light"/>
                <a:hlinkClick r:id="rId12"/>
              </a:rPr>
              <a:t>https://cdn.ttgtmedia.com/rms/pdf/The-Unified-Star-Schema.pdf</a:t>
            </a:r>
            <a:r>
              <a:rPr lang="en-US" sz="1400" dirty="0">
                <a:latin typeface="Segoe UI Light"/>
                <a:ea typeface="SimSun"/>
                <a:cs typeface="Segoe UI Light"/>
              </a:rPr>
              <a:t> </a:t>
            </a:r>
          </a:p>
          <a:p>
            <a:pPr marL="456565" indent="-456565"/>
            <a:r>
              <a:rPr lang="en-US" sz="1400" dirty="0">
                <a:latin typeface="Segoe UI Light"/>
                <a:ea typeface="SimSun"/>
                <a:cs typeface="Segoe UI Light"/>
              </a:rPr>
              <a:t>Microsoft FHIR Converter - </a:t>
            </a:r>
            <a:r>
              <a:rPr lang="en-US" sz="1400" dirty="0">
                <a:latin typeface="Segoe UI Light"/>
                <a:ea typeface="SimSun"/>
                <a:cs typeface="Segoe UI Light"/>
                <a:hlinkClick r:id="rId13"/>
              </a:rPr>
              <a:t>https://github.com/microsoft/FHIR-Converter</a:t>
            </a:r>
            <a:r>
              <a:rPr lang="en-US" sz="1400" dirty="0">
                <a:latin typeface="Segoe UI Light"/>
                <a:ea typeface="SimSun"/>
                <a:cs typeface="Segoe UI Light"/>
              </a:rPr>
              <a:t> </a:t>
            </a:r>
          </a:p>
          <a:p>
            <a:pPr marL="456565" indent="-456565"/>
            <a:r>
              <a:rPr lang="en-US" sz="1400" dirty="0">
                <a:latin typeface="Segoe UI Light"/>
                <a:ea typeface="SimSun"/>
                <a:cs typeface="Segoe UI Light"/>
              </a:rPr>
              <a:t>SMART App Launch with </a:t>
            </a:r>
            <a:r>
              <a:rPr lang="en-US" sz="1400" dirty="0" err="1">
                <a:latin typeface="Segoe UI Light"/>
                <a:ea typeface="SimSun"/>
                <a:cs typeface="Segoe UI Light"/>
              </a:rPr>
              <a:t>Keycloak</a:t>
            </a:r>
            <a:r>
              <a:rPr lang="en-US" sz="1400" dirty="0">
                <a:latin typeface="Segoe UI Light"/>
                <a:ea typeface="SimSun"/>
                <a:cs typeface="Segoe UI Light"/>
              </a:rPr>
              <a:t> and the IBM FHIR Server </a:t>
            </a:r>
            <a:r>
              <a:rPr lang="en-US" sz="1400" dirty="0">
                <a:latin typeface="Segoe UI Light"/>
                <a:ea typeface="SimSun"/>
                <a:cs typeface="Segoe UI Light"/>
                <a:hlinkClick r:id="rId14"/>
              </a:rPr>
              <a:t>https://alvearie.io/blog/smart-keycloak/</a:t>
            </a:r>
            <a:r>
              <a:rPr lang="en-US" sz="1400" dirty="0">
                <a:latin typeface="Segoe UI Light"/>
                <a:ea typeface="SimSun"/>
                <a:cs typeface="Segoe UI Light"/>
              </a:rPr>
              <a:t> </a:t>
            </a:r>
          </a:p>
          <a:p>
            <a:pPr marL="456565" indent="-456565"/>
            <a:r>
              <a:rPr lang="en-US" sz="1400" dirty="0" err="1">
                <a:latin typeface="Segoe UI Light"/>
                <a:ea typeface="SimSun"/>
                <a:cs typeface="Segoe UI Light"/>
              </a:rPr>
              <a:t>Keycloak</a:t>
            </a:r>
            <a:r>
              <a:rPr lang="en-US" sz="1400" dirty="0">
                <a:latin typeface="Segoe UI Light"/>
                <a:ea typeface="SimSun"/>
                <a:cs typeface="Segoe UI Light"/>
              </a:rPr>
              <a:t> extensions for FHIR </a:t>
            </a:r>
            <a:r>
              <a:rPr lang="en-US" sz="1400" dirty="0">
                <a:latin typeface="Segoe UI Light"/>
                <a:ea typeface="SimSun"/>
                <a:cs typeface="Segoe UI Light"/>
                <a:hlinkClick r:id="rId15"/>
              </a:rPr>
              <a:t>https://github.com/Alvearie/keycloak-extensions-for-fhir</a:t>
            </a:r>
            <a:endParaRPr lang="en-US" sz="1400" dirty="0">
              <a:latin typeface="Segoe UI Light"/>
              <a:ea typeface="SimSun"/>
              <a:cs typeface="Segoe UI Light"/>
            </a:endParaRPr>
          </a:p>
          <a:p>
            <a:pPr marL="456565" indent="-456565"/>
            <a:r>
              <a:rPr lang="en-US" sz="1400" dirty="0">
                <a:latin typeface="Segoe UI Light"/>
                <a:ea typeface="SimSun"/>
                <a:cs typeface="Segoe UI Light"/>
              </a:rPr>
              <a:t>Using </a:t>
            </a:r>
            <a:r>
              <a:rPr lang="en-US" sz="1400" dirty="0" err="1">
                <a:latin typeface="Segoe UI Light"/>
                <a:ea typeface="SimSun"/>
                <a:cs typeface="Segoe UI Light"/>
              </a:rPr>
              <a:t>keycloak</a:t>
            </a:r>
            <a:r>
              <a:rPr lang="en-US" sz="1400" dirty="0">
                <a:latin typeface="Segoe UI Light"/>
                <a:ea typeface="SimSun"/>
                <a:cs typeface="Segoe UI Light"/>
              </a:rPr>
              <a:t> for SMART on FHIR </a:t>
            </a:r>
            <a:r>
              <a:rPr lang="en-US" sz="1400" dirty="0">
                <a:latin typeface="Segoe UI Light"/>
                <a:ea typeface="SimSun"/>
                <a:cs typeface="Segoe UI Light"/>
                <a:hlinkClick r:id="rId16"/>
              </a:rPr>
              <a:t>https://wiki.openmrs.org/display/projects/Using+Keycloak+for+SMART-on-FHIR+Support</a:t>
            </a:r>
            <a:endParaRPr lang="en-US" sz="1400" dirty="0">
              <a:latin typeface="Segoe UI Light"/>
              <a:ea typeface="SimSun"/>
              <a:cs typeface="Segoe UI Light"/>
            </a:endParaRPr>
          </a:p>
          <a:p>
            <a:pPr marL="456565" indent="-456565"/>
            <a:r>
              <a:rPr lang="en-US" sz="1400" dirty="0">
                <a:latin typeface="Segoe UI Light"/>
                <a:ea typeface="SimSun"/>
                <a:cs typeface="Segoe UI Light"/>
              </a:rPr>
              <a:t>SMART on FHIR Server implementation </a:t>
            </a:r>
            <a:r>
              <a:rPr lang="en-US" sz="1400" dirty="0">
                <a:latin typeface="Segoe UI Light"/>
                <a:ea typeface="SimSun"/>
                <a:cs typeface="Segoe UI Light"/>
                <a:hlinkClick r:id="rId17"/>
              </a:rPr>
              <a:t>https://confluence.hl7.org/display/FHIR/SMART+on+FHIR+server+implementations</a:t>
            </a:r>
            <a:endParaRPr lang="en-US" sz="1400" dirty="0">
              <a:latin typeface="Segoe UI Light"/>
              <a:ea typeface="SimSun"/>
              <a:cs typeface="Segoe UI Light"/>
            </a:endParaRPr>
          </a:p>
          <a:p>
            <a:pPr marL="456565" indent="-456565"/>
            <a:endParaRPr lang="en-US" sz="1400" dirty="0">
              <a:latin typeface="Segoe UI Light"/>
              <a:cs typeface="Segoe UI Light"/>
              <a:hlinkClick r:id="" action="ppaction://noaction"/>
            </a:endParaRPr>
          </a:p>
          <a:p>
            <a:endParaRPr lang="en-IN" dirty="0"/>
          </a:p>
        </p:txBody>
      </p:sp>
    </p:spTree>
    <p:extLst>
      <p:ext uri="{BB962C8B-B14F-4D97-AF65-F5344CB8AC3E}">
        <p14:creationId xmlns:p14="http://schemas.microsoft.com/office/powerpoint/2010/main" val="362701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F526-AA73-4C18-A8B5-F22EF2356F25}"/>
              </a:ext>
            </a:extLst>
          </p:cNvPr>
          <p:cNvSpPr>
            <a:spLocks noGrp="1"/>
          </p:cNvSpPr>
          <p:nvPr>
            <p:ph type="title"/>
          </p:nvPr>
        </p:nvSpPr>
        <p:spPr/>
        <p:txBody>
          <a:bodyPr/>
          <a:lstStyle/>
          <a:p>
            <a:r>
              <a:rPr lang="en-US" dirty="0"/>
              <a:t>Integration Methods</a:t>
            </a:r>
            <a:endParaRPr lang="en-IN" dirty="0"/>
          </a:p>
        </p:txBody>
      </p:sp>
      <p:sp>
        <p:nvSpPr>
          <p:cNvPr id="3" name="Content Placeholder 2">
            <a:extLst>
              <a:ext uri="{FF2B5EF4-FFF2-40B4-BE49-F238E27FC236}">
                <a16:creationId xmlns:a16="http://schemas.microsoft.com/office/drawing/2014/main" id="{50EE3B59-0806-4192-91ED-AC6AEC67D0A2}"/>
              </a:ext>
            </a:extLst>
          </p:cNvPr>
          <p:cNvSpPr>
            <a:spLocks noGrp="1"/>
          </p:cNvSpPr>
          <p:nvPr>
            <p:ph idx="1"/>
          </p:nvPr>
        </p:nvSpPr>
        <p:spPr/>
        <p:txBody>
          <a:bodyPr/>
          <a:lstStyle/>
          <a:p>
            <a:pPr marL="0" indent="0">
              <a:buNone/>
            </a:pPr>
            <a:r>
              <a:rPr lang="en-US" sz="2800" dirty="0">
                <a:solidFill>
                  <a:schemeClr val="tx2"/>
                </a:solidFill>
                <a:latin typeface="Segoe UI Light"/>
                <a:ea typeface="SimSun"/>
                <a:cs typeface="Segoe UI Light"/>
              </a:rPr>
              <a:t>UDI-SII approach must be “Cloud first but On-Prem capable”</a:t>
            </a:r>
            <a:endParaRPr lang="en-US" dirty="0">
              <a:solidFill>
                <a:schemeClr val="tx2"/>
              </a:solidFill>
              <a:latin typeface="Segoe UI Light"/>
              <a:ea typeface="SimSun"/>
              <a:cs typeface="Segoe UI Light"/>
            </a:endParaRPr>
          </a:p>
          <a:p>
            <a:pPr marL="456565" indent="-456565">
              <a:buFont typeface="+mj-lt"/>
              <a:buAutoNum type="alphaLcPeriod"/>
            </a:pPr>
            <a:r>
              <a:rPr lang="en-US" sz="2800" dirty="0">
                <a:solidFill>
                  <a:schemeClr val="tx2"/>
                </a:solidFill>
                <a:latin typeface="Segoe UI Light"/>
                <a:ea typeface="SimSun"/>
                <a:cs typeface="Segoe UI Light"/>
              </a:rPr>
              <a:t>Cloud API Based Integration</a:t>
            </a:r>
          </a:p>
          <a:p>
            <a:pPr marL="456565" indent="-456565">
              <a:buFont typeface="+mj-lt"/>
              <a:buAutoNum type="alphaLcPeriod"/>
            </a:pPr>
            <a:r>
              <a:rPr lang="en-US" sz="2800" dirty="0" err="1">
                <a:solidFill>
                  <a:schemeClr val="tx2"/>
                </a:solidFill>
                <a:latin typeface="Segoe UI Light"/>
                <a:ea typeface="SimSun"/>
                <a:cs typeface="Segoe UI Light"/>
              </a:rPr>
              <a:t>OnPremise</a:t>
            </a:r>
            <a:r>
              <a:rPr lang="en-US" sz="2800" dirty="0">
                <a:solidFill>
                  <a:schemeClr val="tx2"/>
                </a:solidFill>
                <a:latin typeface="Segoe UI Light"/>
                <a:ea typeface="SimSun"/>
                <a:cs typeface="Segoe UI Light"/>
              </a:rPr>
              <a:t> Platform-based Integration </a:t>
            </a:r>
            <a:endParaRPr lang="en-US" sz="2800" dirty="0">
              <a:solidFill>
                <a:schemeClr val="tx2"/>
              </a:solidFill>
              <a:cs typeface="Segoe UI Light"/>
            </a:endParaRPr>
          </a:p>
          <a:p>
            <a:pPr marL="456565" indent="-456565">
              <a:buFont typeface="+mj-lt"/>
              <a:buAutoNum type="alphaLcPeriod"/>
            </a:pPr>
            <a:r>
              <a:rPr lang="en-US" sz="2800" dirty="0">
                <a:solidFill>
                  <a:schemeClr val="tx2"/>
                </a:solidFill>
                <a:latin typeface="Segoe UI Light"/>
                <a:ea typeface="SimSun"/>
                <a:cs typeface="Segoe UI Light"/>
              </a:rPr>
              <a:t>CSV/Excel </a:t>
            </a:r>
            <a:endParaRPr lang="en-IN" sz="2800" dirty="0">
              <a:solidFill>
                <a:schemeClr val="tx2"/>
              </a:solidFill>
            </a:endParaRPr>
          </a:p>
          <a:p>
            <a:pPr marL="456565" indent="-456565">
              <a:buAutoNum type="alphaLcPeriod"/>
            </a:pPr>
            <a:r>
              <a:rPr lang="en-US" sz="2800" dirty="0">
                <a:solidFill>
                  <a:schemeClr val="tx2"/>
                </a:solidFill>
                <a:latin typeface="Segoe UI Light"/>
                <a:ea typeface="SimSun"/>
                <a:cs typeface="Segoe UI Light"/>
              </a:rPr>
              <a:t>FAX</a:t>
            </a:r>
          </a:p>
          <a:p>
            <a:pPr marL="456565" indent="-456565">
              <a:buAutoNum type="alphaLcPeriod"/>
            </a:pPr>
            <a:endParaRPr lang="en-US" sz="2800" dirty="0">
              <a:solidFill>
                <a:schemeClr val="tx2"/>
              </a:solidFill>
              <a:cs typeface="Segoe UI Light"/>
            </a:endParaRPr>
          </a:p>
        </p:txBody>
      </p:sp>
    </p:spTree>
    <p:extLst>
      <p:ext uri="{BB962C8B-B14F-4D97-AF65-F5344CB8AC3E}">
        <p14:creationId xmlns:p14="http://schemas.microsoft.com/office/powerpoint/2010/main" val="134535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0AE9-BF0B-3583-0BC8-493DBFF444A9}"/>
              </a:ext>
            </a:extLst>
          </p:cNvPr>
          <p:cNvSpPr>
            <a:spLocks noGrp="1"/>
          </p:cNvSpPr>
          <p:nvPr>
            <p:ph type="title"/>
          </p:nvPr>
        </p:nvSpPr>
        <p:spPr/>
        <p:txBody>
          <a:bodyPr/>
          <a:lstStyle/>
          <a:p>
            <a:r>
              <a:rPr lang="en-US" dirty="0"/>
              <a:t>Onboarding parties into UDI-SII</a:t>
            </a:r>
            <a:endParaRPr lang="en-IN" dirty="0"/>
          </a:p>
        </p:txBody>
      </p:sp>
      <p:sp>
        <p:nvSpPr>
          <p:cNvPr id="3" name="Content Placeholder 2">
            <a:extLst>
              <a:ext uri="{FF2B5EF4-FFF2-40B4-BE49-F238E27FC236}">
                <a16:creationId xmlns:a16="http://schemas.microsoft.com/office/drawing/2014/main" id="{850BDE22-0FD5-4D5C-0BD4-EAB7EB1637DB}"/>
              </a:ext>
            </a:extLst>
          </p:cNvPr>
          <p:cNvSpPr>
            <a:spLocks noGrp="1"/>
          </p:cNvSpPr>
          <p:nvPr>
            <p:ph idx="1"/>
          </p:nvPr>
        </p:nvSpPr>
        <p:spPr/>
        <p:txBody>
          <a:bodyPr>
            <a:normAutofit fontScale="92500" lnSpcReduction="10000"/>
          </a:bodyPr>
          <a:lstStyle/>
          <a:p>
            <a:r>
              <a:rPr lang="en-US" sz="2800" dirty="0">
                <a:solidFill>
                  <a:schemeClr val="tx2"/>
                </a:solidFill>
              </a:rPr>
              <a:t>Institution onboarding – adding healthcare delivery organization (HDOs) like hospitals or physician practices.</a:t>
            </a:r>
          </a:p>
          <a:p>
            <a:r>
              <a:rPr lang="en-US" sz="2800" dirty="0">
                <a:solidFill>
                  <a:schemeClr val="tx2"/>
                </a:solidFill>
              </a:rPr>
              <a:t>Professionals and staff onboarding – adding credentialed healthcare delivery professionals (HDPs) like nurses and doctors, uncredentialed HDPs, and admin professionals</a:t>
            </a:r>
          </a:p>
          <a:p>
            <a:r>
              <a:rPr lang="en-US" sz="2800" dirty="0">
                <a:solidFill>
                  <a:schemeClr val="tx2"/>
                </a:solidFill>
              </a:rPr>
              <a:t>Patient onboarding for HDOs so they do not need to manually enter patients that are already in their EHR</a:t>
            </a:r>
          </a:p>
          <a:p>
            <a:r>
              <a:rPr lang="en-US" sz="2800" dirty="0">
                <a:solidFill>
                  <a:schemeClr val="tx2"/>
                </a:solidFill>
              </a:rPr>
              <a:t>Department onboarding- Adding hierarchy, and departments to the organization so that staff can easily onboard to it.</a:t>
            </a:r>
          </a:p>
          <a:p>
            <a:r>
              <a:rPr lang="en-US" sz="2800" dirty="0">
                <a:solidFill>
                  <a:schemeClr val="tx2"/>
                </a:solidFill>
              </a:rPr>
              <a:t>Staff onboarding for hospital users so they do not need to enter staff demographics and information that might be in their human resource system.</a:t>
            </a:r>
          </a:p>
        </p:txBody>
      </p:sp>
    </p:spTree>
    <p:extLst>
      <p:ext uri="{BB962C8B-B14F-4D97-AF65-F5344CB8AC3E}">
        <p14:creationId xmlns:p14="http://schemas.microsoft.com/office/powerpoint/2010/main" val="1235858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AD71-2397-3674-3BB7-3A988AF7F989}"/>
              </a:ext>
            </a:extLst>
          </p:cNvPr>
          <p:cNvSpPr>
            <a:spLocks noGrp="1"/>
          </p:cNvSpPr>
          <p:nvPr>
            <p:ph type="title"/>
          </p:nvPr>
        </p:nvSpPr>
        <p:spPr>
          <a:xfrm>
            <a:off x="609600" y="198438"/>
            <a:ext cx="10972800" cy="694192"/>
          </a:xfrm>
        </p:spPr>
        <p:txBody>
          <a:bodyPr/>
          <a:lstStyle/>
          <a:p>
            <a:r>
              <a:rPr lang="en-US" sz="4000" dirty="0"/>
              <a:t>Points to be included</a:t>
            </a:r>
            <a:endParaRPr lang="en-IN" sz="4000" dirty="0"/>
          </a:p>
        </p:txBody>
      </p:sp>
      <p:sp>
        <p:nvSpPr>
          <p:cNvPr id="3" name="Content Placeholder 2">
            <a:extLst>
              <a:ext uri="{FF2B5EF4-FFF2-40B4-BE49-F238E27FC236}">
                <a16:creationId xmlns:a16="http://schemas.microsoft.com/office/drawing/2014/main" id="{50064E8E-F66C-6C75-3696-A59A81D55783}"/>
              </a:ext>
            </a:extLst>
          </p:cNvPr>
          <p:cNvSpPr>
            <a:spLocks noGrp="1"/>
          </p:cNvSpPr>
          <p:nvPr>
            <p:ph sz="half" idx="1"/>
          </p:nvPr>
        </p:nvSpPr>
        <p:spPr>
          <a:xfrm>
            <a:off x="609600" y="892630"/>
            <a:ext cx="11375571" cy="5627913"/>
          </a:xfrm>
        </p:spPr>
        <p:txBody>
          <a:bodyPr/>
          <a:lstStyle/>
          <a:p>
            <a:r>
              <a:rPr lang="en-US" sz="1800"/>
              <a:t>If the contents of the files from the Data Provider are in the form that can be stored in the satellite tables, it will go to staging data vault, otherwise it will go to </a:t>
            </a:r>
            <a:r>
              <a:rPr lang="en-US" sz="1800">
                <a:solidFill>
                  <a:srgbClr val="FF0000"/>
                </a:solidFill>
              </a:rPr>
              <a:t>file reference data vault</a:t>
            </a:r>
            <a:r>
              <a:rPr lang="en-US" sz="1800"/>
              <a:t>.</a:t>
            </a:r>
          </a:p>
          <a:p>
            <a:r>
              <a:rPr lang="en-US" sz="1800"/>
              <a:t>Staging data vault contains proper hubs, links and satellite tables.</a:t>
            </a:r>
          </a:p>
          <a:p>
            <a:r>
              <a:rPr lang="en-US" sz="1800"/>
              <a:t>The data first comes to the staging area where it is stored in the Raw Data vault and then to </a:t>
            </a:r>
            <a:r>
              <a:rPr lang="en-US" sz="1800">
                <a:solidFill>
                  <a:srgbClr val="FF0000"/>
                </a:solidFill>
              </a:rPr>
              <a:t>Integration data vault which also has a staging section</a:t>
            </a:r>
            <a:r>
              <a:rPr lang="en-US" sz="1800"/>
              <a:t> and transformation section. How to do transformation depend on Orchestration services (for complex ETL, we will use tools like Mirth Connect, Node Red, Altova  MapForce etc.) </a:t>
            </a:r>
          </a:p>
          <a:p>
            <a:r>
              <a:rPr lang="en-US" sz="1800"/>
              <a:t>Sometimes orchestration is very simple which is view, sometimes a table transformation-where we actually transform things and sometimes it is very complex in which we need to extract things and OCR like faxes for example so we need an orchestration system like Node red, Mirth connect etc.</a:t>
            </a:r>
          </a:p>
          <a:p>
            <a:r>
              <a:rPr lang="en-US" sz="1800"/>
              <a:t>During orchestration if it's possible we have to use </a:t>
            </a:r>
            <a:r>
              <a:rPr lang="en-US" sz="1800">
                <a:solidFill>
                  <a:srgbClr val="FF0000"/>
                </a:solidFill>
              </a:rPr>
              <a:t>static Views first and then to Materialized views</a:t>
            </a:r>
            <a:r>
              <a:rPr lang="en-US" sz="1800"/>
              <a:t>. </a:t>
            </a:r>
          </a:p>
          <a:p>
            <a:r>
              <a:rPr lang="en-US" sz="1800"/>
              <a:t>Practice Raw data vault in SQL lite.</a:t>
            </a:r>
          </a:p>
          <a:p>
            <a:r>
              <a:rPr lang="en-US" sz="1800"/>
              <a:t>The receiver will receive HL7 messages (or any other form of messages) and put it in Raw Data Vault and then in the Integration vault, we will create views for transformations or if it is very complex data to be extracted, use MapForce like tools to convert into JSON or XML like format and do the transformation in stored procedure. (SQL)</a:t>
            </a:r>
          </a:p>
          <a:p>
            <a:r>
              <a:rPr lang="en-US" sz="1800"/>
              <a:t>If we receive as JSON it goes in to Raw data vault as JSON itself.</a:t>
            </a:r>
          </a:p>
          <a:p>
            <a:r>
              <a:rPr lang="en-US" sz="1800"/>
              <a:t>We have Data Marts and views for presentation and service delivery.</a:t>
            </a:r>
          </a:p>
          <a:p>
            <a:r>
              <a:rPr lang="en-US" sz="1800"/>
              <a:t>FHIR specific transforms data vault in PostgreSQL.</a:t>
            </a:r>
            <a:endParaRPr lang="en-IN" sz="1800"/>
          </a:p>
        </p:txBody>
      </p:sp>
    </p:spTree>
    <p:extLst>
      <p:ext uri="{BB962C8B-B14F-4D97-AF65-F5344CB8AC3E}">
        <p14:creationId xmlns:p14="http://schemas.microsoft.com/office/powerpoint/2010/main" val="39780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54AB-8E95-3E32-65D2-FA2806C4B99C}"/>
              </a:ext>
            </a:extLst>
          </p:cNvPr>
          <p:cNvSpPr>
            <a:spLocks noGrp="1"/>
          </p:cNvSpPr>
          <p:nvPr>
            <p:ph type="title"/>
          </p:nvPr>
        </p:nvSpPr>
        <p:spPr/>
        <p:txBody>
          <a:bodyPr/>
          <a:lstStyle/>
          <a:p>
            <a:r>
              <a:rPr lang="en-US" dirty="0"/>
              <a:t>UDI-SII – Discussion points</a:t>
            </a:r>
            <a:endParaRPr lang="en-IN" dirty="0"/>
          </a:p>
        </p:txBody>
      </p:sp>
      <p:sp>
        <p:nvSpPr>
          <p:cNvPr id="3" name="Content Placeholder 2">
            <a:extLst>
              <a:ext uri="{FF2B5EF4-FFF2-40B4-BE49-F238E27FC236}">
                <a16:creationId xmlns:a16="http://schemas.microsoft.com/office/drawing/2014/main" id="{77F1936C-90C5-93C5-AB5B-F054456D22FF}"/>
              </a:ext>
            </a:extLst>
          </p:cNvPr>
          <p:cNvSpPr>
            <a:spLocks noGrp="1"/>
          </p:cNvSpPr>
          <p:nvPr>
            <p:ph idx="1"/>
          </p:nvPr>
        </p:nvSpPr>
        <p:spPr/>
        <p:txBody>
          <a:bodyPr/>
          <a:lstStyle/>
          <a:p>
            <a:pPr algn="l">
              <a:buFont typeface="Arial" panose="020B0604020202020204" pitchFamily="34" charset="0"/>
              <a:buChar char="•"/>
            </a:pPr>
            <a:r>
              <a:rPr lang="en-US" sz="1800" dirty="0">
                <a:solidFill>
                  <a:schemeClr val="tx2"/>
                </a:solidFill>
              </a:rPr>
              <a:t>List out features of CO and point out current working and future plans ( Add a separate tab for Ingestion for HL7 and Ingestion for FHIR)</a:t>
            </a:r>
          </a:p>
          <a:p>
            <a:pPr algn="l">
              <a:buFont typeface="Arial" panose="020B0604020202020204" pitchFamily="34" charset="0"/>
              <a:buChar char="•"/>
            </a:pPr>
            <a:r>
              <a:rPr lang="en-US" sz="1800" dirty="0">
                <a:solidFill>
                  <a:schemeClr val="tx2"/>
                </a:solidFill>
              </a:rPr>
              <a:t>DO not focus entire UDI-SII first, Do UDI-SII for hospital-focused user personal workflow perspective</a:t>
            </a:r>
          </a:p>
          <a:p>
            <a:pPr algn="l">
              <a:buFont typeface="Arial" panose="020B0604020202020204" pitchFamily="34" charset="0"/>
              <a:buChar char="•"/>
            </a:pPr>
            <a:r>
              <a:rPr lang="en-US" sz="1800" dirty="0">
                <a:solidFill>
                  <a:schemeClr val="tx2"/>
                </a:solidFill>
              </a:rPr>
              <a:t>Look at CO workflow and prioritize Patient onboarding and staff boarding as the first one.</a:t>
            </a:r>
          </a:p>
          <a:p>
            <a:pPr algn="l">
              <a:buFont typeface="Arial" panose="020B0604020202020204" pitchFamily="34" charset="0"/>
              <a:buChar char="•"/>
            </a:pPr>
            <a:r>
              <a:rPr lang="en-US" sz="1800" dirty="0">
                <a:solidFill>
                  <a:schemeClr val="tx2"/>
                </a:solidFill>
              </a:rPr>
              <a:t>Patient needs to add to the CO, login, and workflow we can think about it later.</a:t>
            </a:r>
          </a:p>
          <a:p>
            <a:pPr algn="l">
              <a:buFont typeface="Arial" panose="020B0604020202020204" pitchFamily="34" charset="0"/>
              <a:buChar char="•"/>
            </a:pPr>
            <a:r>
              <a:rPr lang="en-US" sz="1800" dirty="0">
                <a:solidFill>
                  <a:schemeClr val="tx2"/>
                </a:solidFill>
              </a:rPr>
              <a:t>UDI-SII needs a middle area as an UDI-SII Data vault, From the Data vault it places into transactional systems and other parts.</a:t>
            </a:r>
          </a:p>
          <a:p>
            <a:pPr algn="l">
              <a:buFont typeface="Arial" panose="020B0604020202020204" pitchFamily="34" charset="0"/>
              <a:buChar char="•"/>
            </a:pPr>
            <a:r>
              <a:rPr lang="en-US" sz="1800" dirty="0">
                <a:solidFill>
                  <a:schemeClr val="tx2"/>
                </a:solidFill>
              </a:rPr>
              <a:t>UDI-SII Data Vault for staging and systems for integrating data before going into the system ( Decoupled)</a:t>
            </a:r>
          </a:p>
          <a:p>
            <a:pPr algn="l">
              <a:buFont typeface="Arial" panose="020B0604020202020204" pitchFamily="34" charset="0"/>
              <a:buChar char="•"/>
            </a:pPr>
            <a:r>
              <a:rPr lang="en-US" sz="1800" dirty="0">
                <a:solidFill>
                  <a:schemeClr val="tx2"/>
                </a:solidFill>
              </a:rPr>
              <a:t>Check the extension of </a:t>
            </a:r>
            <a:r>
              <a:rPr lang="en-US" sz="1800" dirty="0" err="1">
                <a:solidFill>
                  <a:schemeClr val="tx2"/>
                </a:solidFill>
              </a:rPr>
              <a:t>FHIRbase</a:t>
            </a:r>
            <a:r>
              <a:rPr lang="en-US" sz="1800" dirty="0">
                <a:solidFill>
                  <a:schemeClr val="tx2"/>
                </a:solidFill>
              </a:rPr>
              <a:t>, whether it supports non-health data, non-FHIR data, </a:t>
            </a:r>
            <a:r>
              <a:rPr lang="en-US" sz="1800" dirty="0" err="1">
                <a:solidFill>
                  <a:schemeClr val="tx2"/>
                </a:solidFill>
              </a:rPr>
              <a:t>etc</a:t>
            </a:r>
            <a:r>
              <a:rPr lang="en-US" sz="1800" dirty="0">
                <a:solidFill>
                  <a:schemeClr val="tx2"/>
                </a:solidFill>
              </a:rPr>
              <a:t>… one example is social determinants. (Data Vault vs database for FHIR (</a:t>
            </a:r>
            <a:r>
              <a:rPr lang="en-US" sz="1800" dirty="0" err="1">
                <a:solidFill>
                  <a:schemeClr val="tx2"/>
                </a:solidFill>
              </a:rPr>
              <a:t>Fhirbase</a:t>
            </a:r>
            <a:r>
              <a:rPr lang="en-US" sz="1800" dirty="0">
                <a:solidFill>
                  <a:schemeClr val="tx2"/>
                </a:solidFill>
              </a:rPr>
              <a:t>) )</a:t>
            </a:r>
          </a:p>
          <a:p>
            <a:pPr algn="l">
              <a:buFont typeface="Arial" panose="020B0604020202020204" pitchFamily="34" charset="0"/>
              <a:buChar char="•"/>
            </a:pPr>
            <a:r>
              <a:rPr lang="en-US" sz="1800" dirty="0">
                <a:solidFill>
                  <a:schemeClr val="tx2"/>
                </a:solidFill>
              </a:rPr>
              <a:t>Use </a:t>
            </a:r>
            <a:r>
              <a:rPr lang="en-US" sz="1800" dirty="0" err="1">
                <a:solidFill>
                  <a:schemeClr val="tx2"/>
                </a:solidFill>
              </a:rPr>
              <a:t>syncthing</a:t>
            </a:r>
            <a:r>
              <a:rPr lang="en-US" sz="1800" dirty="0">
                <a:solidFill>
                  <a:schemeClr val="tx2"/>
                </a:solidFill>
              </a:rPr>
              <a:t> instead of WebDAV for filing center</a:t>
            </a:r>
          </a:p>
          <a:p>
            <a:pPr algn="l">
              <a:buFont typeface="Arial" panose="020B0604020202020204" pitchFamily="34" charset="0"/>
              <a:buChar char="•"/>
            </a:pPr>
            <a:r>
              <a:rPr lang="en-US" sz="1800" dirty="0">
                <a:solidFill>
                  <a:schemeClr val="tx2"/>
                </a:solidFill>
              </a:rPr>
              <a:t>Use Node-red 3.0 for UDI-SII File Sync (EFSS)</a:t>
            </a:r>
          </a:p>
          <a:p>
            <a:pPr algn="l">
              <a:buFont typeface="Arial" panose="020B0604020202020204" pitchFamily="34" charset="0"/>
              <a:buChar char="•"/>
            </a:pPr>
            <a:r>
              <a:rPr lang="en-US" sz="1800" dirty="0">
                <a:solidFill>
                  <a:schemeClr val="tx2"/>
                </a:solidFill>
              </a:rPr>
              <a:t>Currently this is an architecture/design perspective talk, with no developers involved in this Integration part.</a:t>
            </a:r>
          </a:p>
          <a:p>
            <a:pPr algn="l">
              <a:buFont typeface="Arial" panose="020B0604020202020204" pitchFamily="34" charset="0"/>
              <a:buChar char="•"/>
            </a:pPr>
            <a:r>
              <a:rPr lang="en-US" sz="1800" dirty="0">
                <a:solidFill>
                  <a:schemeClr val="tx2"/>
                </a:solidFill>
              </a:rPr>
              <a:t>Create a CHBT component and UDI-SII component in the design diagram to compare the technologies.</a:t>
            </a:r>
          </a:p>
          <a:p>
            <a:pPr algn="l">
              <a:buFont typeface="Arial" panose="020B0604020202020204" pitchFamily="34" charset="0"/>
              <a:buChar char="•"/>
            </a:pPr>
            <a:r>
              <a:rPr lang="en-US" sz="1800" dirty="0">
                <a:solidFill>
                  <a:schemeClr val="tx2"/>
                </a:solidFill>
              </a:rPr>
              <a:t>UDI-SII approach must be “Cloud first but On-Prem capable.”</a:t>
            </a:r>
          </a:p>
          <a:p>
            <a:endParaRPr lang="en-IN" sz="1800" dirty="0"/>
          </a:p>
        </p:txBody>
      </p:sp>
    </p:spTree>
    <p:extLst>
      <p:ext uri="{BB962C8B-B14F-4D97-AF65-F5344CB8AC3E}">
        <p14:creationId xmlns:p14="http://schemas.microsoft.com/office/powerpoint/2010/main" val="211064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54AB-8E95-3E32-65D2-FA2806C4B99C}"/>
              </a:ext>
            </a:extLst>
          </p:cNvPr>
          <p:cNvSpPr>
            <a:spLocks noGrp="1"/>
          </p:cNvSpPr>
          <p:nvPr>
            <p:ph type="title"/>
          </p:nvPr>
        </p:nvSpPr>
        <p:spPr/>
        <p:txBody>
          <a:bodyPr/>
          <a:lstStyle/>
          <a:p>
            <a:r>
              <a:rPr lang="en-US" dirty="0"/>
              <a:t>HL7</a:t>
            </a:r>
            <a:endParaRPr lang="en-IN" dirty="0"/>
          </a:p>
        </p:txBody>
      </p:sp>
      <p:sp>
        <p:nvSpPr>
          <p:cNvPr id="3" name="Content Placeholder 2">
            <a:extLst>
              <a:ext uri="{FF2B5EF4-FFF2-40B4-BE49-F238E27FC236}">
                <a16:creationId xmlns:a16="http://schemas.microsoft.com/office/drawing/2014/main" id="{77F1936C-90C5-93C5-AB5B-F054456D22FF}"/>
              </a:ext>
            </a:extLst>
          </p:cNvPr>
          <p:cNvSpPr>
            <a:spLocks noGrp="1"/>
          </p:cNvSpPr>
          <p:nvPr>
            <p:ph idx="1"/>
          </p:nvPr>
        </p:nvSpPr>
        <p:spPr/>
        <p:txBody>
          <a:bodyPr/>
          <a:lstStyle/>
          <a:p>
            <a:r>
              <a:rPr lang="en-US" sz="1800" dirty="0"/>
              <a:t>Hl7 data from client side is received either as FTP or a file. It can also be put in the </a:t>
            </a:r>
            <a:r>
              <a:rPr lang="en-US" sz="1800" dirty="0" err="1"/>
              <a:t>Syncthing</a:t>
            </a:r>
            <a:r>
              <a:rPr lang="en-US" sz="1800" dirty="0"/>
              <a:t> File Folder.</a:t>
            </a:r>
          </a:p>
          <a:p>
            <a:r>
              <a:rPr lang="en-US" sz="1800" dirty="0"/>
              <a:t>On the server side, receiving files in the FTP server or in the </a:t>
            </a:r>
            <a:r>
              <a:rPr lang="en-US" sz="1800" dirty="0" err="1"/>
              <a:t>Syncthing</a:t>
            </a:r>
            <a:r>
              <a:rPr lang="en-US" sz="1800" dirty="0"/>
              <a:t> server. </a:t>
            </a:r>
          </a:p>
          <a:p>
            <a:r>
              <a:rPr lang="en-US" sz="1800" dirty="0"/>
              <a:t>It is connected to a </a:t>
            </a:r>
            <a:r>
              <a:rPr lang="en-US" sz="1800" dirty="0" err="1"/>
              <a:t>cron</a:t>
            </a:r>
            <a:r>
              <a:rPr lang="en-US" sz="1800" dirty="0"/>
              <a:t> job or a file watcher to know when files are coming.</a:t>
            </a:r>
          </a:p>
          <a:p>
            <a:r>
              <a:rPr lang="en-US" sz="1800" dirty="0"/>
              <a:t>HL7 files will be staged as such in a Folder as well as in the staging Data Vault.</a:t>
            </a:r>
          </a:p>
          <a:p>
            <a:r>
              <a:rPr lang="en-US" sz="1800" dirty="0"/>
              <a:t>Transforms HL7 to JSON format using Mirth Connect/ Node-Red/ </a:t>
            </a:r>
            <a:r>
              <a:rPr lang="en-US" sz="1800" dirty="0" err="1"/>
              <a:t>Altova</a:t>
            </a:r>
            <a:r>
              <a:rPr lang="en-US" sz="1800" dirty="0"/>
              <a:t> </a:t>
            </a:r>
            <a:r>
              <a:rPr lang="en-US" sz="1800" dirty="0" err="1"/>
              <a:t>MapForce</a:t>
            </a:r>
            <a:r>
              <a:rPr lang="en-US" sz="1800" dirty="0"/>
              <a:t>.</a:t>
            </a:r>
          </a:p>
          <a:p>
            <a:r>
              <a:rPr lang="en-US" sz="1800" dirty="0"/>
              <a:t>It is then transformed to the hub and satellite tables in the Integration Data Vault.</a:t>
            </a:r>
          </a:p>
          <a:p>
            <a:r>
              <a:rPr lang="en-US" sz="1800" dirty="0"/>
              <a:t>The web application receives data from the Data Mart / Views.</a:t>
            </a:r>
          </a:p>
          <a:p>
            <a:pPr marL="0" indent="0">
              <a:buNone/>
            </a:pPr>
            <a:endParaRPr lang="en-IN" sz="1800" dirty="0"/>
          </a:p>
        </p:txBody>
      </p:sp>
    </p:spTree>
    <p:extLst>
      <p:ext uri="{BB962C8B-B14F-4D97-AF65-F5344CB8AC3E}">
        <p14:creationId xmlns:p14="http://schemas.microsoft.com/office/powerpoint/2010/main" val="427460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54AB-8E95-3E32-65D2-FA2806C4B99C}"/>
              </a:ext>
            </a:extLst>
          </p:cNvPr>
          <p:cNvSpPr>
            <a:spLocks noGrp="1"/>
          </p:cNvSpPr>
          <p:nvPr>
            <p:ph type="title"/>
          </p:nvPr>
        </p:nvSpPr>
        <p:spPr/>
        <p:txBody>
          <a:bodyPr/>
          <a:lstStyle/>
          <a:p>
            <a:r>
              <a:rPr lang="en-US" dirty="0"/>
              <a:t>FHIR</a:t>
            </a:r>
            <a:endParaRPr lang="en-IN" dirty="0"/>
          </a:p>
        </p:txBody>
      </p:sp>
      <p:sp>
        <p:nvSpPr>
          <p:cNvPr id="3" name="Content Placeholder 2">
            <a:extLst>
              <a:ext uri="{FF2B5EF4-FFF2-40B4-BE49-F238E27FC236}">
                <a16:creationId xmlns:a16="http://schemas.microsoft.com/office/drawing/2014/main" id="{77F1936C-90C5-93C5-AB5B-F054456D22FF}"/>
              </a:ext>
            </a:extLst>
          </p:cNvPr>
          <p:cNvSpPr>
            <a:spLocks noGrp="1"/>
          </p:cNvSpPr>
          <p:nvPr>
            <p:ph idx="1"/>
          </p:nvPr>
        </p:nvSpPr>
        <p:spPr/>
        <p:txBody>
          <a:bodyPr/>
          <a:lstStyle/>
          <a:p>
            <a:r>
              <a:rPr lang="en-US" sz="1800" dirty="0"/>
              <a:t>FHIR call from client side</a:t>
            </a:r>
          </a:p>
          <a:p>
            <a:r>
              <a:rPr lang="en-US" sz="1800" dirty="0"/>
              <a:t>On the Server side a Node application waiting to accept FHIR ( Asymmetric FHIR implementation)</a:t>
            </a:r>
          </a:p>
          <a:p>
            <a:r>
              <a:rPr lang="en-US" sz="1800" dirty="0"/>
              <a:t>Store FHIR data as it is in the staging Data Vault</a:t>
            </a:r>
          </a:p>
          <a:p>
            <a:r>
              <a:rPr lang="en-US" sz="1800" dirty="0"/>
              <a:t>Transform FHIR data to Hub and Satellite tables format which CO database procedures in the Integration Data Vault</a:t>
            </a:r>
          </a:p>
        </p:txBody>
      </p:sp>
    </p:spTree>
    <p:extLst>
      <p:ext uri="{BB962C8B-B14F-4D97-AF65-F5344CB8AC3E}">
        <p14:creationId xmlns:p14="http://schemas.microsoft.com/office/powerpoint/2010/main" val="2067415337"/>
      </p:ext>
    </p:extLst>
  </p:cSld>
  <p:clrMapOvr>
    <a:masterClrMapping/>
  </p:clrMapOvr>
</p:sld>
</file>

<file path=ppt/theme/theme1.xml><?xml version="1.0" encoding="utf-8"?>
<a:theme xmlns:a="http://schemas.openxmlformats.org/drawingml/2006/main" name="Netspective Default PPT WidescreenTemplate March 2017">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TotalTime>
  <Words>1395</Words>
  <Application>Microsoft Office PowerPoint</Application>
  <PresentationFormat>Widescreen</PresentationFormat>
  <Paragraphs>159</Paragraphs>
  <Slides>12</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Georgia</vt:lpstr>
      <vt:lpstr>Lato</vt:lpstr>
      <vt:lpstr>Segoe UI</vt:lpstr>
      <vt:lpstr>Segoe UI Light</vt:lpstr>
      <vt:lpstr>Segoe UI Semibold</vt:lpstr>
      <vt:lpstr>Netspective Default PPT WidescreenTemplate March 2017</vt:lpstr>
      <vt:lpstr>Bitmap Image</vt:lpstr>
      <vt:lpstr>Unified Data Infrastructure (UDI) for Service Integration and Interoperability (SII)</vt:lpstr>
      <vt:lpstr>Unified Data Infrastructure (UDI) for Services Interoperability</vt:lpstr>
      <vt:lpstr>References</vt:lpstr>
      <vt:lpstr>Integration Methods</vt:lpstr>
      <vt:lpstr>Onboarding parties into UDI-SII</vt:lpstr>
      <vt:lpstr>Points to be included</vt:lpstr>
      <vt:lpstr>UDI-SII – Discussion points</vt:lpstr>
      <vt:lpstr>HL7</vt:lpstr>
      <vt:lpstr>FHIR</vt:lpstr>
      <vt:lpstr>UDI-SII Integration Types</vt:lpstr>
      <vt:lpstr>Technology Stack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 Shah</dc:creator>
  <cp:lastModifiedBy>Shahid Shah</cp:lastModifiedBy>
  <cp:revision>65</cp:revision>
  <dcterms:created xsi:type="dcterms:W3CDTF">2022-08-30T06:01:16Z</dcterms:created>
  <dcterms:modified xsi:type="dcterms:W3CDTF">2022-09-15T17:40:11Z</dcterms:modified>
</cp:coreProperties>
</file>