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0"/>
  </p:notesMasterIdLst>
  <p:sldIdLst>
    <p:sldId id="12055" r:id="rId3"/>
    <p:sldId id="12071" r:id="rId4"/>
    <p:sldId id="12110" r:id="rId5"/>
    <p:sldId id="12111" r:id="rId6"/>
    <p:sldId id="12112" r:id="rId7"/>
    <p:sldId id="12100" r:id="rId8"/>
    <p:sldId id="12083" r:id="rId9"/>
    <p:sldId id="12090" r:id="rId10"/>
    <p:sldId id="12101" r:id="rId11"/>
    <p:sldId id="12084" r:id="rId12"/>
    <p:sldId id="12102" r:id="rId13"/>
    <p:sldId id="12104" r:id="rId14"/>
    <p:sldId id="12105" r:id="rId15"/>
    <p:sldId id="12107" r:id="rId16"/>
    <p:sldId id="12086" r:id="rId17"/>
    <p:sldId id="12115" r:id="rId18"/>
    <p:sldId id="12108" r:id="rId19"/>
    <p:sldId id="12114" r:id="rId20"/>
    <p:sldId id="12091" r:id="rId21"/>
    <p:sldId id="12118" r:id="rId22"/>
    <p:sldId id="12085" r:id="rId23"/>
    <p:sldId id="12092" r:id="rId24"/>
    <p:sldId id="12074" r:id="rId25"/>
    <p:sldId id="12072" r:id="rId26"/>
    <p:sldId id="12095" r:id="rId27"/>
    <p:sldId id="12116" r:id="rId28"/>
    <p:sldId id="12117" r:id="rId29"/>
    <p:sldId id="12096" r:id="rId30"/>
    <p:sldId id="12094" r:id="rId31"/>
    <p:sldId id="12001" r:id="rId32"/>
    <p:sldId id="12047" r:id="rId33"/>
    <p:sldId id="12075" r:id="rId34"/>
    <p:sldId id="12097" r:id="rId35"/>
    <p:sldId id="12076" r:id="rId36"/>
    <p:sldId id="12098" r:id="rId37"/>
    <p:sldId id="12067" r:id="rId38"/>
    <p:sldId id="12077" r:id="rId39"/>
    <p:sldId id="11973" r:id="rId40"/>
    <p:sldId id="11962" r:id="rId41"/>
    <p:sldId id="11963" r:id="rId42"/>
    <p:sldId id="11964" r:id="rId43"/>
    <p:sldId id="11971" r:id="rId44"/>
    <p:sldId id="286" r:id="rId45"/>
    <p:sldId id="11974" r:id="rId46"/>
    <p:sldId id="258" r:id="rId47"/>
    <p:sldId id="12119" r:id="rId48"/>
    <p:sldId id="12088" r:id="rId49"/>
    <p:sldId id="12052" r:id="rId50"/>
    <p:sldId id="12063" r:id="rId51"/>
    <p:sldId id="12057" r:id="rId52"/>
    <p:sldId id="12069" r:id="rId53"/>
    <p:sldId id="12051" r:id="rId54"/>
    <p:sldId id="12068" r:id="rId55"/>
    <p:sldId id="12059" r:id="rId56"/>
    <p:sldId id="12054" r:id="rId57"/>
    <p:sldId id="12061" r:id="rId58"/>
    <p:sldId id="11913" r:id="rId59"/>
    <p:sldId id="12044" r:id="rId60"/>
    <p:sldId id="12029" r:id="rId61"/>
    <p:sldId id="12033" r:id="rId62"/>
    <p:sldId id="12030" r:id="rId63"/>
    <p:sldId id="12037" r:id="rId64"/>
    <p:sldId id="12043" r:id="rId65"/>
    <p:sldId id="12024" r:id="rId66"/>
    <p:sldId id="12035" r:id="rId67"/>
    <p:sldId id="12031" r:id="rId68"/>
    <p:sldId id="414" r:id="rId69"/>
    <p:sldId id="417" r:id="rId70"/>
    <p:sldId id="12019" r:id="rId71"/>
    <p:sldId id="12020" r:id="rId72"/>
    <p:sldId id="12038" r:id="rId73"/>
    <p:sldId id="12021" r:id="rId74"/>
    <p:sldId id="12018" r:id="rId75"/>
    <p:sldId id="12034" r:id="rId76"/>
    <p:sldId id="12065" r:id="rId77"/>
    <p:sldId id="12066" r:id="rId78"/>
    <p:sldId id="12099"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背景" id="{C8BBDB61-D992-480F-9003-16FD2A146EF6}">
          <p14:sldIdLst>
            <p14:sldId id="12055"/>
            <p14:sldId id="12071"/>
            <p14:sldId id="12110"/>
            <p14:sldId id="12111"/>
            <p14:sldId id="12112"/>
          </p14:sldIdLst>
        </p14:section>
        <p14:section name="基本态势" id="{AC0BCA41-4B8A-4ECB-8061-CADBC1D534D1}">
          <p14:sldIdLst>
            <p14:sldId id="12100"/>
            <p14:sldId id="12083"/>
            <p14:sldId id="12090"/>
            <p14:sldId id="12101"/>
            <p14:sldId id="12084"/>
            <p14:sldId id="12102"/>
            <p14:sldId id="12104"/>
            <p14:sldId id="12105"/>
            <p14:sldId id="12107"/>
          </p14:sldIdLst>
        </p14:section>
        <p14:section name="安全态势" id="{CE9A9863-1204-4DC6-98CC-0A24932F14C8}">
          <p14:sldIdLst>
            <p14:sldId id="12086"/>
            <p14:sldId id="12115"/>
            <p14:sldId id="12108"/>
            <p14:sldId id="12114"/>
            <p14:sldId id="12091"/>
            <p14:sldId id="12118"/>
            <p14:sldId id="12085"/>
            <p14:sldId id="12092"/>
            <p14:sldId id="12074"/>
            <p14:sldId id="12072"/>
            <p14:sldId id="12095"/>
          </p14:sldIdLst>
        </p14:section>
        <p14:section name="工程" id="{65A96EDD-3030-4EF5-9767-B5EEEE464C26}">
          <p14:sldIdLst>
            <p14:sldId id="12116"/>
            <p14:sldId id="12117"/>
          </p14:sldIdLst>
        </p14:section>
        <p14:section name="CA 信任关系测绘相关工作" id="{80A9612A-679E-4975-AE32-F291A24525A4}">
          <p14:sldIdLst>
            <p14:sldId id="12096"/>
            <p14:sldId id="12094"/>
            <p14:sldId id="12001"/>
            <p14:sldId id="12047"/>
            <p14:sldId id="12075"/>
            <p14:sldId id="12097"/>
            <p14:sldId id="12076"/>
            <p14:sldId id="12098"/>
          </p14:sldIdLst>
        </p14:section>
        <p14:section name="证书吊销状态检测相关工作" id="{0E312485-22AC-46FF-9E24-DF4574083182}">
          <p14:sldIdLst>
            <p14:sldId id="12067"/>
            <p14:sldId id="12077"/>
          </p14:sldIdLst>
        </p14:section>
        <p14:section name="CA 安全事件总结" id="{6046248E-8C47-402C-8888-F5B40DFD2101}">
          <p14:sldIdLst>
            <p14:sldId id="11973"/>
            <p14:sldId id="11962"/>
            <p14:sldId id="11963"/>
            <p14:sldId id="11964"/>
            <p14:sldId id="11971"/>
            <p14:sldId id="286"/>
            <p14:sldId id="11974"/>
          </p14:sldIdLst>
        </p14:section>
        <p14:section name="CA 测绘分析框架" id="{523DA9CC-8377-4767-82E5-0775975B5DD4}">
          <p14:sldIdLst>
            <p14:sldId id="258"/>
            <p14:sldId id="12119"/>
            <p14:sldId id="12088"/>
          </p14:sldIdLst>
        </p14:section>
        <p14:section name="CA 签发异常" id="{C4DB8337-DDAB-4445-A92A-A4B286316FB1}">
          <p14:sldIdLst>
            <p14:sldId id="12052"/>
            <p14:sldId id="12063"/>
            <p14:sldId id="12057"/>
            <p14:sldId id="12069"/>
          </p14:sldIdLst>
        </p14:section>
        <p14:section name="CA 吊销异常" id="{DF9B36AB-C071-4E82-A1AC-6B465C9C8CCA}">
          <p14:sldIdLst>
            <p14:sldId id="12051"/>
            <p14:sldId id="12068"/>
            <p14:sldId id="12059"/>
          </p14:sldIdLst>
        </p14:section>
        <p14:section name="CA 商业异常" id="{C94C24A7-22C3-4467-8C6F-94BA62815DFC}">
          <p14:sldIdLst>
            <p14:sldId id="12054"/>
            <p14:sldId id="12061"/>
          </p14:sldIdLst>
        </p14:section>
        <p14:section name="政府网站测绘背景" id="{92CEB3C0-C1D8-4E55-8A9F-15E2DCC25E35}">
          <p14:sldIdLst>
            <p14:sldId id="11913"/>
            <p14:sldId id="12044"/>
            <p14:sldId id="12029"/>
            <p14:sldId id="12033"/>
            <p14:sldId id="12030"/>
            <p14:sldId id="12037"/>
            <p14:sldId id="12043"/>
            <p14:sldId id="12024"/>
            <p14:sldId id="12035"/>
            <p14:sldId id="12031"/>
          </p14:sldIdLst>
        </p14:section>
        <p14:section name="政府网站测绘相关工作" id="{C1BE1F16-8B84-452B-AEAC-13DAE6CD94BC}">
          <p14:sldIdLst>
            <p14:sldId id="414"/>
            <p14:sldId id="417"/>
            <p14:sldId id="12019"/>
          </p14:sldIdLst>
        </p14:section>
        <p14:section name="TODO List" id="{9075ACDA-A5B0-4BB7-928F-A1A4116EA4B2}">
          <p14:sldIdLst>
            <p14:sldId id="12020"/>
            <p14:sldId id="12038"/>
            <p14:sldId id="12021"/>
          </p14:sldIdLst>
        </p14:section>
        <p14:section name="参考资料" id="{4683C18C-B1E7-4331-BA30-7A836FA8647A}">
          <p14:sldIdLst>
            <p14:sldId id="12018"/>
            <p14:sldId id="12034"/>
            <p14:sldId id="12065"/>
            <p14:sldId id="12066"/>
            <p14:sldId id="120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B772B5"/>
    <a:srgbClr val="580C6E"/>
    <a:srgbClr val="F9EAFC"/>
    <a:srgbClr val="F5DDFB"/>
    <a:srgbClr val="972064"/>
    <a:srgbClr val="2D21E3"/>
    <a:srgbClr val="0E1680"/>
    <a:srgbClr val="660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8" autoAdjust="0"/>
    <p:restoredTop sz="80575" autoAdjust="0"/>
  </p:normalViewPr>
  <p:slideViewPr>
    <p:cSldViewPr snapToGrid="0">
      <p:cViewPr>
        <p:scale>
          <a:sx n="75" d="100"/>
          <a:sy n="75" d="100"/>
        </p:scale>
        <p:origin x="1902" y="69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第一部分清楚，测量对象是政府网站，数据就是网站的证书和一些</a:t>
            </a:r>
            <a:r>
              <a:rPr lang="en-US" altLang="zh-CN" dirty="0"/>
              <a:t>metadata</a:t>
            </a:r>
            <a:r>
              <a:rPr lang="zh-CN" altLang="en-US" dirty="0"/>
              <a:t>，测量目标是明确网站的证书部署是否安全，最终的结果就是基础属性图表（详见别人文章的结果就行）</a:t>
            </a:r>
            <a:endParaRPr lang="en-US" altLang="zh-CN" dirty="0"/>
          </a:p>
          <a:p>
            <a:r>
              <a:rPr lang="zh-CN" altLang="en-US" dirty="0"/>
              <a:t>第二部分有问题，测量的对象不清楚（</a:t>
            </a:r>
            <a:r>
              <a:rPr lang="en-US" altLang="zh-CN" dirty="0"/>
              <a:t>GPKI</a:t>
            </a:r>
            <a:r>
              <a:rPr lang="zh-CN" altLang="en-US" dirty="0"/>
              <a:t>？什么叫</a:t>
            </a:r>
            <a:r>
              <a:rPr lang="en-US" altLang="zh-CN" dirty="0"/>
              <a:t>GPKI</a:t>
            </a:r>
            <a:r>
              <a:rPr lang="zh-CN" altLang="en-US" dirty="0"/>
              <a:t>？什么叫政府 </a:t>
            </a:r>
            <a:r>
              <a:rPr lang="en-US" altLang="zh-CN" dirty="0"/>
              <a:t>CA</a:t>
            </a:r>
            <a:r>
              <a:rPr lang="zh-CN" altLang="en-US" dirty="0"/>
              <a:t>？政府</a:t>
            </a:r>
            <a:r>
              <a:rPr lang="en-US" altLang="zh-CN" dirty="0"/>
              <a:t>CA </a:t>
            </a:r>
            <a:r>
              <a:rPr lang="zh-CN" altLang="en-US" dirty="0"/>
              <a:t>的集合明确吗？）测量数据也不清楚（哪些范围的证书？还需要其他的数据吗？），测量的目标不清楚（知道政府什么性质？政府跟什么机构之间的什么关系？）测量的结果也不清楚（最后怎么展示？想要得到什么样的预期结果？）测量的意义也不明确（这样做行吗？有什么用呢？）</a:t>
            </a:r>
            <a:endParaRPr lang="en-US" altLang="zh-CN" dirty="0"/>
          </a:p>
          <a:p>
            <a:endParaRPr lang="en-US" altLang="zh-CN" dirty="0"/>
          </a:p>
          <a:p>
            <a:r>
              <a:rPr lang="zh-CN" altLang="en-US" dirty="0"/>
              <a:t>几个方面吧：（</a:t>
            </a:r>
            <a:r>
              <a:rPr lang="en-US" altLang="zh-CN" dirty="0"/>
              <a:t>1</a:t>
            </a:r>
            <a:r>
              <a:rPr lang="zh-CN" altLang="en-US" dirty="0"/>
              <a:t>）关于</a:t>
            </a:r>
            <a:r>
              <a:rPr lang="en-US" altLang="zh-CN" dirty="0"/>
              <a:t>CA</a:t>
            </a:r>
            <a:r>
              <a:rPr lang="zh-CN" altLang="en-US" dirty="0"/>
              <a:t>测绘有哪些论文，好像都没有体现；（</a:t>
            </a:r>
            <a:r>
              <a:rPr lang="en-US" altLang="zh-CN" dirty="0"/>
              <a:t>2</a:t>
            </a:r>
            <a:r>
              <a:rPr lang="zh-CN" altLang="en-US" dirty="0"/>
              <a:t>）</a:t>
            </a:r>
            <a:r>
              <a:rPr lang="en-US" altLang="zh-CN" dirty="0"/>
              <a:t>CA</a:t>
            </a:r>
            <a:r>
              <a:rPr lang="zh-CN" altLang="en-US" dirty="0"/>
              <a:t>基础态势有哪些，安全态势有哪些，安全事件有哪些类别；（</a:t>
            </a:r>
            <a:r>
              <a:rPr lang="en-US" altLang="zh-CN" dirty="0"/>
              <a:t>3</a:t>
            </a:r>
            <a:r>
              <a:rPr lang="zh-CN" altLang="en-US" dirty="0"/>
              <a:t>）针对</a:t>
            </a:r>
            <a:r>
              <a:rPr lang="en-US" altLang="zh-CN" dirty="0"/>
              <a:t>CA</a:t>
            </a:r>
            <a:r>
              <a:rPr lang="zh-CN" altLang="en-US" dirty="0"/>
              <a:t>态势用证书怎么做</a:t>
            </a:r>
            <a:endParaRPr lang="en-US" altLang="zh-CN" dirty="0"/>
          </a:p>
          <a:p>
            <a:r>
              <a:rPr lang="zh-CN" altLang="en-US" dirty="0"/>
              <a:t>（</a:t>
            </a:r>
            <a:r>
              <a:rPr lang="en-US" altLang="zh-CN" dirty="0"/>
              <a:t>2</a:t>
            </a:r>
            <a:r>
              <a:rPr lang="zh-CN" altLang="en-US" dirty="0"/>
              <a:t>）基础态势比如说服务部署，安全态势有未经授权签发证书</a:t>
            </a:r>
            <a:endParaRPr lang="en-US" altLang="zh-CN" dirty="0"/>
          </a:p>
          <a:p>
            <a:r>
              <a:rPr lang="zh-CN" altLang="en-US" dirty="0"/>
              <a:t>（</a:t>
            </a:r>
            <a:r>
              <a:rPr lang="en-US" altLang="zh-CN" dirty="0"/>
              <a:t>3</a:t>
            </a:r>
            <a:r>
              <a:rPr lang="zh-CN" altLang="en-US" dirty="0"/>
              <a:t>）比如怎么测绘，用机器学习的方式</a:t>
            </a:r>
            <a:endParaRPr lang="en-US" altLang="zh-CN" dirty="0"/>
          </a:p>
          <a:p>
            <a:r>
              <a:rPr lang="zh-CN" altLang="en-US" dirty="0"/>
              <a:t>比如，你这一页，什么是</a:t>
            </a:r>
            <a:r>
              <a:rPr lang="en-US" altLang="zh-CN" dirty="0"/>
              <a:t>CA</a:t>
            </a:r>
            <a:r>
              <a:rPr lang="zh-CN" altLang="en-US" dirty="0"/>
              <a:t>签发异常，定义了吗，</a:t>
            </a:r>
            <a:r>
              <a:rPr lang="en-US" altLang="zh-CN" dirty="0"/>
              <a:t>CA </a:t>
            </a:r>
            <a:r>
              <a:rPr lang="zh-CN" altLang="en-US" dirty="0"/>
              <a:t>签发异常在大的角度属于</a:t>
            </a:r>
            <a:r>
              <a:rPr lang="en-US" altLang="zh-CN" dirty="0"/>
              <a:t>CA</a:t>
            </a:r>
            <a:r>
              <a:rPr lang="zh-CN" altLang="en-US" dirty="0"/>
              <a:t>的哪类问题</a:t>
            </a:r>
            <a:endParaRPr lang="en-US" altLang="zh-CN" dirty="0"/>
          </a:p>
          <a:p>
            <a:r>
              <a:rPr lang="zh-CN" altLang="en-US" dirty="0"/>
              <a:t>比如，你要搞</a:t>
            </a:r>
            <a:r>
              <a:rPr lang="en-US" altLang="zh-CN" dirty="0"/>
              <a:t>CA</a:t>
            </a:r>
            <a:r>
              <a:rPr lang="zh-CN" altLang="en-US" dirty="0"/>
              <a:t>签发证书的态势分析，那么</a:t>
            </a:r>
            <a:r>
              <a:rPr lang="en-US" altLang="zh-CN" dirty="0"/>
              <a:t>CA</a:t>
            </a:r>
            <a:r>
              <a:rPr lang="zh-CN" altLang="en-US" dirty="0"/>
              <a:t>签发证书有哪些行为，我们关注哪些，从哪几个角度做</a:t>
            </a:r>
            <a:endParaRPr lang="en-US" altLang="zh-CN" dirty="0"/>
          </a:p>
          <a:p>
            <a:endParaRPr lang="en-US" dirty="0"/>
          </a:p>
          <a:p>
            <a:r>
              <a:rPr lang="zh-CN" altLang="en-US" dirty="0"/>
              <a:t>我觉得搞东西，需要先问“是什么”，然后再问“为什么”，最后才是“怎么做”</a:t>
            </a:r>
            <a:endParaRPr lang="en-US" altLang="zh-CN" dirty="0"/>
          </a:p>
          <a:p>
            <a:r>
              <a:rPr lang="en-US" dirty="0"/>
              <a:t>what, why, how，</a:t>
            </a:r>
            <a:r>
              <a:rPr lang="zh-CN" altLang="en-US" dirty="0"/>
              <a:t>不要一下深入细节，整体上先想清楚，到底在干什么</a:t>
            </a:r>
            <a:endParaRPr lang="en-US" dirty="0"/>
          </a:p>
          <a:p>
            <a:endParaRPr lang="en-US" dirty="0"/>
          </a:p>
          <a:p>
            <a:r>
              <a:rPr lang="zh-CN" altLang="en-US" dirty="0"/>
              <a:t>我觉得，今天主要讨论清楚，对</a:t>
            </a:r>
            <a:r>
              <a:rPr lang="en-US" altLang="zh-CN" dirty="0"/>
              <a:t>CA</a:t>
            </a:r>
            <a:r>
              <a:rPr lang="zh-CN" altLang="en-US" dirty="0"/>
              <a:t>测绘的理解和认识，以及</a:t>
            </a:r>
            <a:r>
              <a:rPr lang="en-US" altLang="zh-CN" dirty="0"/>
              <a:t>CA</a:t>
            </a:r>
            <a:r>
              <a:rPr lang="zh-CN" altLang="en-US" dirty="0"/>
              <a:t>测绘能做什么，就可以了</a:t>
            </a:r>
            <a:endParaRPr lang="en-US" dirty="0"/>
          </a:p>
          <a:p>
            <a:r>
              <a:rPr lang="zh-CN" altLang="en-US" dirty="0"/>
              <a:t>什么是</a:t>
            </a:r>
            <a:r>
              <a:rPr lang="en-US" altLang="zh-CN" dirty="0"/>
              <a:t>CA</a:t>
            </a:r>
            <a:r>
              <a:rPr lang="zh-CN" altLang="en-US" dirty="0"/>
              <a:t>的测绘感知，对</a:t>
            </a:r>
            <a:r>
              <a:rPr lang="en-US" altLang="zh-CN" dirty="0"/>
              <a:t>CA</a:t>
            </a:r>
            <a:r>
              <a:rPr lang="zh-CN" altLang="en-US" dirty="0"/>
              <a:t>测绘为什么要做，</a:t>
            </a:r>
            <a:r>
              <a:rPr lang="en-US" altLang="zh-CN" dirty="0"/>
              <a:t>CA</a:t>
            </a:r>
            <a:r>
              <a:rPr lang="zh-CN" altLang="en-US" dirty="0"/>
              <a:t>测绘包含哪些方面，可做的具体方向，你的理解和认识。就可以了天宇</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90227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33818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这个地图没有藏南地区，不要在其他地方用</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25257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705148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安全具体事件</a:t>
            </a:r>
            <a:r>
              <a:rPr lang="en-US" altLang="zh-CN" dirty="0"/>
              <a:t>/</a:t>
            </a:r>
            <a:r>
              <a:rPr lang="zh-CN" altLang="en-US" dirty="0"/>
              <a:t>威胁</a:t>
            </a:r>
            <a:endParaRPr lang="en-US" altLang="zh-CN" dirty="0"/>
          </a:p>
          <a:p>
            <a:r>
              <a:rPr lang="zh-CN" altLang="en-US" dirty="0"/>
              <a:t>分类得有依据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zh-CN" altLang="en-US" dirty="0"/>
              <a:t>测量 </a:t>
            </a:r>
            <a:r>
              <a:rPr lang="en-US" altLang="zh-CN" dirty="0">
                <a:latin typeface="Söhne"/>
              </a:rPr>
              <a:t>CA</a:t>
            </a:r>
            <a:r>
              <a:rPr lang="en-US" altLang="zh-CN" dirty="0"/>
              <a:t> </a:t>
            </a:r>
            <a:r>
              <a:rPr lang="zh-CN" altLang="en-US" dirty="0"/>
              <a:t>安全态势的目的是发现 </a:t>
            </a:r>
            <a:r>
              <a:rPr lang="en-US" altLang="zh-CN" dirty="0"/>
              <a:t>CA </a:t>
            </a:r>
            <a:r>
              <a:rPr lang="zh-CN" altLang="en-US" dirty="0"/>
              <a:t>安全事件</a:t>
            </a:r>
            <a:r>
              <a:rPr lang="en-US" altLang="zh-CN" dirty="0"/>
              <a:t>/</a:t>
            </a:r>
            <a:r>
              <a:rPr lang="zh-CN" altLang="en-US" dirty="0"/>
              <a:t>安全隐患</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376905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zh-CN" altLang="en-US" dirty="0"/>
              <a:t>本质上是公开信息与测绘得到的结果不同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42017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20958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安全具体事件</a:t>
            </a:r>
            <a:r>
              <a:rPr lang="en-US" altLang="zh-CN" dirty="0"/>
              <a:t>/</a:t>
            </a:r>
            <a:r>
              <a:rPr lang="zh-CN" altLang="en-US" dirty="0"/>
              <a:t>威胁</a:t>
            </a:r>
            <a:endParaRPr lang="en-US" altLang="zh-CN" dirty="0"/>
          </a:p>
          <a:p>
            <a:r>
              <a:rPr lang="zh-CN" altLang="en-US" dirty="0"/>
              <a:t>分类得有依据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zh-CN" altLang="en-US" dirty="0"/>
              <a:t>测量 </a:t>
            </a:r>
            <a:r>
              <a:rPr lang="en-US" altLang="zh-CN" dirty="0">
                <a:latin typeface="Söhne"/>
              </a:rPr>
              <a:t>CA</a:t>
            </a:r>
            <a:r>
              <a:rPr lang="en-US" altLang="zh-CN" dirty="0"/>
              <a:t> </a:t>
            </a:r>
            <a:r>
              <a:rPr lang="zh-CN" altLang="en-US" dirty="0"/>
              <a:t>安全态势的目的是发现 </a:t>
            </a:r>
            <a:r>
              <a:rPr lang="en-US" altLang="zh-CN" dirty="0"/>
              <a:t>CA </a:t>
            </a:r>
            <a:r>
              <a:rPr lang="zh-CN" altLang="en-US" dirty="0"/>
              <a:t>安全事件</a:t>
            </a:r>
            <a:r>
              <a:rPr lang="en-US" altLang="zh-CN" dirty="0"/>
              <a:t>/</a:t>
            </a:r>
            <a:r>
              <a:rPr lang="zh-CN" altLang="en-US" dirty="0"/>
              <a:t>安全隐患</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71069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a:t>
            </a:r>
            <a:r>
              <a:rPr lang="en-US" altLang="zh-CN" b="1" dirty="0"/>
              <a:t>1</a:t>
            </a:r>
            <a:r>
              <a:rPr lang="zh-CN" altLang="en-US" b="1" dirty="0"/>
              <a:t>）验证申请者身份：</a:t>
            </a:r>
            <a:r>
              <a:rPr lang="zh-CN" altLang="en-US" dirty="0"/>
              <a:t>申请者的</a:t>
            </a:r>
            <a:r>
              <a:rPr lang="zh-CN" altLang="en-US" b="1" dirty="0"/>
              <a:t>组织、国家信息</a:t>
            </a:r>
            <a:r>
              <a:rPr lang="zh-CN" altLang="en-US" dirty="0"/>
              <a:t>是否准确；申请者是否真正</a:t>
            </a:r>
            <a:r>
              <a:rPr lang="zh-CN" altLang="en-US" b="1" dirty="0"/>
              <a:t>拥有对域名</a:t>
            </a:r>
            <a:r>
              <a:rPr lang="en-US" altLang="zh-CN" b="1" dirty="0"/>
              <a:t>/IP</a:t>
            </a:r>
            <a:r>
              <a:rPr lang="zh-CN" altLang="en-US" b="1" dirty="0"/>
              <a:t>的控制权</a:t>
            </a:r>
            <a:r>
              <a:rPr lang="zh-CN" altLang="en-US" dirty="0"/>
              <a:t>；申请者提供的</a:t>
            </a:r>
            <a:r>
              <a:rPr lang="zh-CN" altLang="en-US" b="1" dirty="0"/>
              <a:t>密钥是否符合要求</a:t>
            </a:r>
            <a:r>
              <a:rPr lang="zh-CN" altLang="en-US" dirty="0"/>
              <a:t>；如果申请人是第三方代理（如 </a:t>
            </a:r>
            <a:r>
              <a:rPr lang="en-US" altLang="zh-CN" dirty="0"/>
              <a:t>CDN </a:t>
            </a:r>
            <a:r>
              <a:rPr lang="zh-CN" altLang="en-US" dirty="0"/>
              <a:t>供应商），则还需要认证</a:t>
            </a:r>
            <a:r>
              <a:rPr lang="zh-CN" altLang="en-US" b="1" dirty="0"/>
              <a:t>授权的有效性</a:t>
            </a:r>
            <a:r>
              <a:rPr lang="zh-CN" altLang="en-US" dirty="0"/>
              <a:t>等等</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83531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测量要测量明确的东西</a:t>
            </a:r>
            <a:endParaRPr lang="en-US" altLang="zh-CN" dirty="0"/>
          </a:p>
          <a:p>
            <a:r>
              <a:rPr lang="zh-CN" altLang="en-US" dirty="0"/>
              <a:t>信任关系定义不清楚</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69770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a:t>(1) </a:t>
            </a:r>
            <a:r>
              <a:rPr lang="zh-CN" altLang="en-US" dirty="0"/>
              <a:t>验证 </a:t>
            </a:r>
            <a:r>
              <a:rPr lang="en-US" altLang="zh-CN" b="1" dirty="0">
                <a:solidFill>
                  <a:srgbClr val="FF0000"/>
                </a:solidFill>
                <a:latin typeface="Söhne"/>
              </a:rPr>
              <a:t>CA </a:t>
            </a:r>
            <a:r>
              <a:rPr lang="zh-CN" altLang="en-US" b="1" dirty="0">
                <a:solidFill>
                  <a:srgbClr val="FF0000"/>
                </a:solidFill>
                <a:latin typeface="Söhne"/>
              </a:rPr>
              <a:t>与 </a:t>
            </a:r>
            <a:r>
              <a:rPr lang="en-US" altLang="zh-CN" b="1" dirty="0">
                <a:solidFill>
                  <a:srgbClr val="FF0000"/>
                </a:solidFill>
                <a:latin typeface="Söhne"/>
              </a:rPr>
              <a:t>root store </a:t>
            </a:r>
            <a:r>
              <a:rPr lang="zh-CN" altLang="en-US" b="1" dirty="0">
                <a:solidFill>
                  <a:srgbClr val="FF0000"/>
                </a:solidFill>
                <a:latin typeface="Söhne"/>
              </a:rPr>
              <a:t>等第三方数据库</a:t>
            </a:r>
            <a:r>
              <a:rPr lang="zh-CN" altLang="en-US" dirty="0">
                <a:latin typeface="Söhne"/>
              </a:rPr>
              <a:t>的信任关系</a:t>
            </a:r>
            <a:endParaRPr lang="en-US" altLang="zh-CN" dirty="0">
              <a:latin typeface="Söhne"/>
            </a:endParaRPr>
          </a:p>
          <a:p>
            <a:pPr lvl="2"/>
            <a:r>
              <a:rPr lang="zh-CN" altLang="en-US" dirty="0">
                <a:latin typeface="Söhne"/>
              </a:rPr>
              <a:t>查询 </a:t>
            </a:r>
            <a:r>
              <a:rPr lang="en-US" altLang="zh-CN" dirty="0">
                <a:latin typeface="Söhne"/>
              </a:rPr>
              <a:t>Root store </a:t>
            </a:r>
            <a:r>
              <a:rPr lang="zh-CN" altLang="en-US" dirty="0">
                <a:latin typeface="Söhne"/>
              </a:rPr>
              <a:t>等第三方数据库是否有相关公告</a:t>
            </a:r>
            <a:endParaRPr lang="en-US" altLang="zh-CN" dirty="0"/>
          </a:p>
          <a:p>
            <a:pPr lvl="2"/>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32475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现在是知道要干的事情就是对 </a:t>
            </a:r>
            <a:r>
              <a:rPr lang="en-US" altLang="zh-CN" dirty="0"/>
              <a:t>CA </a:t>
            </a:r>
            <a:r>
              <a:rPr lang="zh-CN" altLang="en-US" dirty="0"/>
              <a:t>进行基础画像和安全画像</a:t>
            </a:r>
            <a:endParaRPr lang="en-US" altLang="zh-CN" dirty="0"/>
          </a:p>
          <a:p>
            <a:r>
              <a:rPr lang="zh-CN" altLang="en-US" dirty="0"/>
              <a:t>但是画像具体内容不清楚（特征工程没有总结清楚）</a:t>
            </a:r>
            <a:endParaRPr lang="en-US" altLang="zh-CN" dirty="0"/>
          </a:p>
          <a:p>
            <a:endParaRPr lang="en-US" dirty="0"/>
          </a:p>
          <a:p>
            <a:r>
              <a:rPr lang="en-US" dirty="0"/>
              <a:t>*</a:t>
            </a:r>
            <a:r>
              <a:rPr lang="zh-CN" altLang="en-US" dirty="0"/>
              <a:t>如果没有特别说明，本</a:t>
            </a:r>
            <a:r>
              <a:rPr lang="en-US" altLang="zh-CN" dirty="0"/>
              <a:t>ppt</a:t>
            </a:r>
            <a:r>
              <a:rPr lang="zh-CN" altLang="en-US" dirty="0"/>
              <a:t>里面所指的 </a:t>
            </a:r>
            <a:r>
              <a:rPr lang="en-US" altLang="zh-CN" dirty="0"/>
              <a:t>CA </a:t>
            </a:r>
            <a:r>
              <a:rPr lang="zh-CN" altLang="en-US" dirty="0"/>
              <a:t>为一个整体组织概念，具体反映在证书的 </a:t>
            </a:r>
            <a:r>
              <a:rPr lang="en-US" altLang="zh-CN" dirty="0"/>
              <a:t>issuer org </a:t>
            </a:r>
            <a:r>
              <a:rPr lang="zh-CN" altLang="en-US" dirty="0"/>
              <a:t>字段里</a:t>
            </a:r>
            <a:endParaRPr lang="en-US" altLang="zh-CN" dirty="0"/>
          </a:p>
          <a:p>
            <a:r>
              <a:rPr lang="zh-CN" altLang="en-US" dirty="0"/>
              <a:t>即如果证书中的 </a:t>
            </a:r>
            <a:r>
              <a:rPr lang="en-US" altLang="zh-CN" dirty="0"/>
              <a:t>issuer org </a:t>
            </a:r>
            <a:r>
              <a:rPr lang="zh-CN" altLang="en-US" dirty="0"/>
              <a:t>字段一致，则我们认为这两个证书的 </a:t>
            </a:r>
            <a:r>
              <a:rPr lang="en-US" altLang="zh-CN" dirty="0"/>
              <a:t>CA </a:t>
            </a:r>
            <a:r>
              <a:rPr lang="zh-CN" altLang="en-US" dirty="0"/>
              <a:t>是同一个</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48307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TODO</a:t>
            </a:r>
            <a:r>
              <a:rPr lang="zh-CN" altLang="en-US" dirty="0"/>
              <a:t>：</a:t>
            </a:r>
            <a:endParaRPr lang="en-US" altLang="zh-CN" dirty="0"/>
          </a:p>
          <a:p>
            <a:r>
              <a:rPr lang="en-US" altLang="zh-CN" dirty="0"/>
              <a:t>1. </a:t>
            </a:r>
            <a:r>
              <a:rPr lang="zh-CN" altLang="en-US" dirty="0"/>
              <a:t>通过不同的安全事件 </a:t>
            </a:r>
            <a:r>
              <a:rPr lang="en-US" altLang="zh-CN" dirty="0"/>
              <a:t>– </a:t>
            </a:r>
            <a:r>
              <a:rPr lang="zh-CN" altLang="en-US" dirty="0"/>
              <a:t>推出具体意义 </a:t>
            </a:r>
            <a:r>
              <a:rPr lang="en-US" altLang="zh-CN" dirty="0"/>
              <a:t>– </a:t>
            </a:r>
            <a:r>
              <a:rPr lang="zh-CN" altLang="en-US" dirty="0"/>
              <a:t>拔高</a:t>
            </a:r>
            <a:br>
              <a:rPr lang="en-US" altLang="zh-CN" dirty="0"/>
            </a:br>
            <a:r>
              <a:rPr lang="en-US" altLang="zh-CN" dirty="0"/>
              <a:t>2. </a:t>
            </a:r>
            <a:r>
              <a:rPr lang="zh-CN" altLang="en-US" dirty="0"/>
              <a:t>基础画像</a:t>
            </a:r>
            <a:r>
              <a:rPr lang="en-US" altLang="zh-CN" dirty="0"/>
              <a:t>/</a:t>
            </a:r>
            <a:r>
              <a:rPr lang="zh-CN" altLang="en-US" dirty="0"/>
              <a:t>安全画像</a:t>
            </a:r>
            <a:r>
              <a:rPr lang="en-US" altLang="zh-CN" dirty="0"/>
              <a:t>/ </a:t>
            </a:r>
            <a:r>
              <a:rPr lang="zh-CN" altLang="en-US" dirty="0"/>
              <a:t>具体有什么</a:t>
            </a:r>
            <a:endParaRPr lang="en-US" altLang="zh-CN" dirty="0"/>
          </a:p>
          <a:p>
            <a:r>
              <a:rPr lang="en-US" altLang="zh-CN" dirty="0"/>
              <a:t>3. </a:t>
            </a:r>
            <a:r>
              <a:rPr lang="zh-CN" altLang="en-US" dirty="0"/>
              <a:t>文章再梳理</a:t>
            </a:r>
            <a:endParaRPr lang="en-US" altLang="zh-CN" dirty="0"/>
          </a:p>
          <a:p>
            <a:endParaRPr lang="en-US" dirty="0"/>
          </a:p>
          <a:p>
            <a:r>
              <a:rPr lang="zh-CN" altLang="en-US" dirty="0"/>
              <a:t>挑战：</a:t>
            </a:r>
            <a:endParaRPr lang="en-US" dirty="0"/>
          </a:p>
          <a:p>
            <a:r>
              <a:rPr lang="zh-CN" altLang="en-US" dirty="0"/>
              <a:t>基础态势的验证可能要牵扯一些社会工程学的工作</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869592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41353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zh-CN" altLang="en-US" dirty="0"/>
              <a:t>积极：帮助新的</a:t>
            </a:r>
            <a:r>
              <a:rPr lang="en-US" altLang="zh-CN" dirty="0"/>
              <a:t>CA</a:t>
            </a:r>
            <a:r>
              <a:rPr lang="zh-CN" altLang="en-US" dirty="0"/>
              <a:t>在自己的根证书未被公共信任时进行正常的商业服务</a:t>
            </a:r>
            <a:endParaRPr lang="en-US" altLang="zh-CN" dirty="0"/>
          </a:p>
          <a:p>
            <a:pPr algn="ctr"/>
            <a:r>
              <a:rPr lang="zh-CN" altLang="en-US" dirty="0"/>
              <a:t>消极：存在证书不完整吊销现象：吊销了某个证书但未吊销其交叉签名的副本；存在跨越</a:t>
            </a:r>
            <a:r>
              <a:rPr lang="en-US" altLang="zh-CN" dirty="0"/>
              <a:t>PKI</a:t>
            </a:r>
            <a:r>
              <a:rPr lang="zh-CN" altLang="en-US" dirty="0"/>
              <a:t>的信任关系：美国联邦 </a:t>
            </a:r>
            <a:r>
              <a:rPr lang="en-US" altLang="zh-CN" dirty="0"/>
              <a:t>FPKI </a:t>
            </a:r>
            <a:r>
              <a:rPr lang="zh-CN" altLang="en-US" dirty="0"/>
              <a:t>的证书被 </a:t>
            </a:r>
            <a:r>
              <a:rPr lang="en-US" altLang="zh-CN" dirty="0"/>
              <a:t>Web-PKI </a:t>
            </a:r>
            <a:r>
              <a:rPr lang="zh-CN" altLang="en-US" dirty="0"/>
              <a:t>中的 </a:t>
            </a:r>
            <a:r>
              <a:rPr lang="en-US" altLang="zh-CN" dirty="0"/>
              <a:t>CA </a:t>
            </a:r>
            <a:r>
              <a:rPr lang="zh-CN" altLang="en-US" dirty="0"/>
              <a:t>交叉签名</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813604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都是选择 </a:t>
            </a:r>
            <a:r>
              <a:rPr lang="en-US" altLang="zh-CN" dirty="0"/>
              <a:t>root store program </a:t>
            </a:r>
            <a:r>
              <a:rPr lang="zh-CN" altLang="en-US" dirty="0"/>
              <a:t>作为 </a:t>
            </a:r>
            <a:r>
              <a:rPr lang="en-US" altLang="zh-CN" dirty="0"/>
              <a:t>baseline </a:t>
            </a:r>
            <a:r>
              <a:rPr lang="zh-CN" altLang="en-US" dirty="0"/>
              <a:t>去进行验证</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42795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zh-CN" altLang="en-US" dirty="0"/>
              <a:t>积极：帮助新的</a:t>
            </a:r>
            <a:r>
              <a:rPr lang="en-US" altLang="zh-CN" dirty="0"/>
              <a:t>CA</a:t>
            </a:r>
            <a:r>
              <a:rPr lang="zh-CN" altLang="en-US" dirty="0"/>
              <a:t>在自己的根证书未被公共信任时进行正常的商业服务</a:t>
            </a:r>
            <a:endParaRPr lang="en-US" altLang="zh-CN" dirty="0"/>
          </a:p>
          <a:p>
            <a:pPr algn="ctr"/>
            <a:r>
              <a:rPr lang="zh-CN" altLang="en-US" dirty="0"/>
              <a:t>消极：存在证书不完整吊销现象：吊销了某个证书但未吊销其交叉签名的副本；存在跨越</a:t>
            </a:r>
            <a:r>
              <a:rPr lang="en-US" altLang="zh-CN" dirty="0"/>
              <a:t>PKI</a:t>
            </a:r>
            <a:r>
              <a:rPr lang="zh-CN" altLang="en-US" dirty="0"/>
              <a:t>的信任关系：美国联邦 </a:t>
            </a:r>
            <a:r>
              <a:rPr lang="en-US" altLang="zh-CN" dirty="0"/>
              <a:t>FPKI </a:t>
            </a:r>
            <a:r>
              <a:rPr lang="zh-CN" altLang="en-US" dirty="0"/>
              <a:t>的证书被 </a:t>
            </a:r>
            <a:r>
              <a:rPr lang="en-US" altLang="zh-CN" dirty="0"/>
              <a:t>Web-PKI </a:t>
            </a:r>
            <a:r>
              <a:rPr lang="zh-CN" altLang="en-US" dirty="0"/>
              <a:t>中的 </a:t>
            </a:r>
            <a:r>
              <a:rPr lang="en-US" altLang="zh-CN" dirty="0"/>
              <a:t>CA </a:t>
            </a:r>
            <a:r>
              <a:rPr lang="zh-CN" altLang="en-US" dirty="0"/>
              <a:t>交叉签名</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204262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别人使用的什么数据</a:t>
            </a:r>
            <a:endParaRPr lang="en-US" altLang="zh-CN" dirty="0"/>
          </a:p>
          <a:p>
            <a:r>
              <a:rPr lang="zh-CN" altLang="en-US" dirty="0"/>
              <a:t>别人是怎么定义属性的</a:t>
            </a:r>
            <a:endParaRPr lang="en-US" altLang="zh-CN" dirty="0"/>
          </a:p>
          <a:p>
            <a:r>
              <a:rPr lang="zh-CN" altLang="en-US" dirty="0"/>
              <a:t>别人是怎么用数据去分析验证这个属性的</a:t>
            </a:r>
            <a:endParaRPr lang="en-US" altLang="zh-CN" dirty="0"/>
          </a:p>
          <a:p>
            <a:r>
              <a:rPr lang="zh-CN" altLang="en-US" dirty="0"/>
              <a:t>问题在哪里？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5992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zh-CN" altLang="en-US" dirty="0"/>
              <a:t>对于 </a:t>
            </a:r>
            <a:r>
              <a:rPr lang="en-US" altLang="zh-CN" dirty="0"/>
              <a:t>CA </a:t>
            </a:r>
            <a:r>
              <a:rPr lang="zh-CN" altLang="en-US" dirty="0"/>
              <a:t>与 </a:t>
            </a:r>
            <a:r>
              <a:rPr lang="en-US" altLang="zh-CN" dirty="0"/>
              <a:t>root store </a:t>
            </a:r>
            <a:r>
              <a:rPr lang="zh-CN" altLang="en-US" dirty="0"/>
              <a:t>的信任关系而言，由于 </a:t>
            </a:r>
            <a:r>
              <a:rPr lang="en-US" altLang="zh-CN" dirty="0"/>
              <a:t>root store </a:t>
            </a:r>
            <a:r>
              <a:rPr lang="zh-CN" altLang="en-US" dirty="0"/>
              <a:t>各个用户端不同，除 </a:t>
            </a:r>
            <a:r>
              <a:rPr lang="en-US" altLang="zh-CN" dirty="0"/>
              <a:t>[22] </a:t>
            </a:r>
            <a:r>
              <a:rPr lang="zh-CN" altLang="en-US" dirty="0"/>
              <a:t>之外，没有从用户端的角度分析</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487991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zh-CN" altLang="en-US" dirty="0"/>
              <a:t>一眼假的证书，这无法反映真实情况</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59412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25087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不过现在业界就是这么干的，对一部分重要域名检查仔细</a:t>
            </a:r>
            <a:endParaRPr lang="en-US"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65553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46335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别人使用的什么数据</a:t>
            </a:r>
            <a:endParaRPr lang="en-US" altLang="zh-CN" dirty="0"/>
          </a:p>
          <a:p>
            <a:r>
              <a:rPr lang="zh-CN" altLang="en-US" dirty="0"/>
              <a:t>别人是怎么定义属性的</a:t>
            </a:r>
            <a:endParaRPr lang="en-US" altLang="zh-CN" dirty="0"/>
          </a:p>
          <a:p>
            <a:r>
              <a:rPr lang="zh-CN" altLang="en-US" dirty="0"/>
              <a:t>别人是怎么用数据去分析验证这个属性的</a:t>
            </a:r>
            <a:endParaRPr lang="en-US" altLang="zh-CN" dirty="0"/>
          </a:p>
          <a:p>
            <a:r>
              <a:rPr lang="zh-CN" altLang="en-US" dirty="0"/>
              <a:t>问题在哪里？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54723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329779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158308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795945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978542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5930046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2016</a:t>
            </a:r>
            <a:r>
              <a:rPr lang="zh-CN" altLang="en-US" dirty="0"/>
              <a:t>年</a:t>
            </a:r>
            <a:r>
              <a:rPr lang="en-US" altLang="zh-CN" dirty="0"/>
              <a:t>1</a:t>
            </a:r>
            <a:r>
              <a:rPr lang="zh-CN" altLang="en-US" dirty="0"/>
              <a:t>月</a:t>
            </a:r>
            <a:r>
              <a:rPr lang="en-US" altLang="zh-CN" dirty="0"/>
              <a:t>1</a:t>
            </a:r>
            <a:r>
              <a:rPr lang="zh-CN" altLang="en-US" dirty="0"/>
              <a:t>日，各大浏览器厂商开始停止接受一些用陈旧的</a:t>
            </a:r>
            <a:r>
              <a:rPr lang="en-US" altLang="zh-CN" dirty="0"/>
              <a:t>SHA-1 </a:t>
            </a:r>
            <a:r>
              <a:rPr lang="zh-CN" altLang="en-US" dirty="0"/>
              <a:t>算法进行签名的证书，因为</a:t>
            </a:r>
            <a:r>
              <a:rPr lang="en-US" altLang="zh-CN" dirty="0"/>
              <a:t>SHA-1</a:t>
            </a:r>
            <a:r>
              <a:rPr lang="zh-CN" altLang="en-US" dirty="0"/>
              <a:t>算法已经被证实可破解，伪造证书的成本比较低</a:t>
            </a:r>
          </a:p>
          <a:p>
            <a:r>
              <a:rPr lang="zh-CN" altLang="en-US" dirty="0"/>
              <a:t>一些主流的浏览器，如果发现</a:t>
            </a:r>
            <a:r>
              <a:rPr lang="en-US" altLang="zh-CN" dirty="0"/>
              <a:t>2016</a:t>
            </a:r>
            <a:r>
              <a:rPr lang="zh-CN" altLang="en-US" dirty="0"/>
              <a:t>元旦之后签署的 </a:t>
            </a:r>
            <a:r>
              <a:rPr lang="en-US" altLang="zh-CN" dirty="0"/>
              <a:t>CA </a:t>
            </a:r>
            <a:r>
              <a:rPr lang="zh-CN" altLang="en-US" dirty="0"/>
              <a:t>证书，依然采用 </a:t>
            </a:r>
            <a:r>
              <a:rPr lang="en-US" altLang="zh-CN" dirty="0"/>
              <a:t>SHA1</a:t>
            </a:r>
            <a:r>
              <a:rPr lang="zh-CN" altLang="en-US" dirty="0"/>
              <a:t>，会给出警告</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CFD249C7-1017-4677-9731-3232DC4735C4}" type="slidenum">
              <a:rPr lang="en-US" smtClean="0"/>
              <a:t>43</a:t>
            </a:fld>
            <a:endParaRPr lang="en-US"/>
          </a:p>
        </p:txBody>
      </p:sp>
    </p:spTree>
    <p:extLst>
      <p:ext uri="{BB962C8B-B14F-4D97-AF65-F5344CB8AC3E}">
        <p14:creationId xmlns:p14="http://schemas.microsoft.com/office/powerpoint/2010/main" val="1842589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CECEC"/>
                </a:solidFill>
                <a:effectLst/>
                <a:latin typeface="Söhne"/>
              </a:rPr>
              <a:t>Microsoft - oneocsp.microsoft.com/</a:t>
            </a:r>
            <a:r>
              <a:rPr lang="en-US" b="0" i="0" dirty="0" err="1">
                <a:solidFill>
                  <a:srgbClr val="ECECEC"/>
                </a:solidFill>
                <a:effectLst/>
                <a:latin typeface="Söhne"/>
              </a:rPr>
              <a:t>ocsp</a:t>
            </a:r>
            <a:endParaRPr lang="en-US" b="0" i="0" dirty="0">
              <a:solidFill>
                <a:srgbClr val="ECECEC"/>
              </a:solidFill>
              <a:effectLst/>
              <a:latin typeface="Söhne"/>
            </a:endParaRPr>
          </a:p>
          <a:p>
            <a:pPr algn="l">
              <a:buFont typeface="+mj-lt"/>
              <a:buAutoNum type="arabicPeriod"/>
            </a:pPr>
            <a:r>
              <a:rPr lang="en-US" b="0" i="0" dirty="0" err="1">
                <a:solidFill>
                  <a:srgbClr val="ECECEC"/>
                </a:solidFill>
                <a:effectLst/>
                <a:latin typeface="Söhne"/>
              </a:rPr>
              <a:t>TrustSign</a:t>
            </a:r>
            <a:r>
              <a:rPr lang="en-US" b="0" i="0" dirty="0">
                <a:solidFill>
                  <a:srgbClr val="ECECEC"/>
                </a:solidFill>
                <a:effectLst/>
                <a:latin typeface="Söhne"/>
              </a:rPr>
              <a:t> - ocsp.trustsign.com.br</a:t>
            </a:r>
          </a:p>
          <a:p>
            <a:pPr algn="l">
              <a:buFont typeface="+mj-lt"/>
              <a:buAutoNum type="arabicPeriod"/>
            </a:pPr>
            <a:r>
              <a:rPr lang="en-US" b="0" i="0" dirty="0">
                <a:solidFill>
                  <a:srgbClr val="ECECEC"/>
                </a:solidFill>
                <a:effectLst/>
                <a:latin typeface="Söhne"/>
              </a:rPr>
              <a:t>Secom Trust - sr30.ocsp.secomtrust.net, niig7rsa.ocsp.secom-cert.jp, kddiweb3.ocsp.secomtrust.net, nijimo.ocsp.secomtrust.net, niig5.ocsp.secomtrust.net, nijimo2.ocsp.secomtrust.net, nijimo3.ocsp.secomtrust.net</a:t>
            </a:r>
          </a:p>
          <a:p>
            <a:pPr algn="l">
              <a:buFont typeface="+mj-lt"/>
              <a:buAutoNum type="arabicPeriod"/>
            </a:pPr>
            <a:r>
              <a:rPr lang="en-US" b="0" i="0" dirty="0">
                <a:solidFill>
                  <a:srgbClr val="ECECEC"/>
                </a:solidFill>
                <a:effectLst/>
                <a:latin typeface="Söhne"/>
              </a:rPr>
              <a:t>OVH - ocsp.ovh.com</a:t>
            </a:r>
          </a:p>
          <a:p>
            <a:pPr algn="l">
              <a:buFont typeface="+mj-lt"/>
              <a:buAutoNum type="arabicPeriod"/>
            </a:pPr>
            <a:r>
              <a:rPr lang="en-US" b="0" i="0" dirty="0">
                <a:solidFill>
                  <a:srgbClr val="ECECEC"/>
                </a:solidFill>
                <a:effectLst/>
                <a:latin typeface="Söhne"/>
              </a:rPr>
              <a:t>Google - </a:t>
            </a:r>
            <a:r>
              <a:rPr lang="en-US" b="0" i="0" dirty="0" err="1">
                <a:solidFill>
                  <a:srgbClr val="ECECEC"/>
                </a:solidFill>
                <a:effectLst/>
                <a:latin typeface="Söhne"/>
              </a:rPr>
              <a:t>ocsp.pki.goog</a:t>
            </a:r>
            <a:r>
              <a:rPr lang="en-US" b="0" i="0" dirty="0">
                <a:solidFill>
                  <a:srgbClr val="ECECEC"/>
                </a:solidFill>
                <a:effectLst/>
                <a:latin typeface="Söhne"/>
              </a:rPr>
              <a:t>/gts1d4, </a:t>
            </a:r>
            <a:r>
              <a:rPr lang="en-US" b="0" i="0" dirty="0" err="1">
                <a:solidFill>
                  <a:srgbClr val="ECECEC"/>
                </a:solidFill>
                <a:effectLst/>
                <a:latin typeface="Söhne"/>
              </a:rPr>
              <a:t>ocsp.pki.goog</a:t>
            </a:r>
            <a:r>
              <a:rPr lang="en-US" b="0" i="0" dirty="0">
                <a:solidFill>
                  <a:srgbClr val="ECECEC"/>
                </a:solidFill>
                <a:effectLst/>
                <a:latin typeface="Söhne"/>
              </a:rPr>
              <a:t>/gts1d2</a:t>
            </a:r>
          </a:p>
          <a:p>
            <a:pPr algn="l">
              <a:buFont typeface="+mj-lt"/>
              <a:buAutoNum type="arabicPeriod"/>
            </a:pPr>
            <a:r>
              <a:rPr lang="en-US" b="0" i="0" dirty="0">
                <a:solidFill>
                  <a:srgbClr val="ECECEC"/>
                </a:solidFill>
                <a:effectLst/>
                <a:latin typeface="Söhne"/>
              </a:rPr>
              <a:t>StartSSL - ocsp.startssl.com</a:t>
            </a:r>
          </a:p>
          <a:p>
            <a:pPr algn="l">
              <a:buFont typeface="+mj-lt"/>
              <a:buAutoNum type="arabicPeriod"/>
            </a:pPr>
            <a:r>
              <a:rPr lang="en-US" b="0" i="0" dirty="0">
                <a:solidFill>
                  <a:srgbClr val="ECECEC"/>
                </a:solidFill>
                <a:effectLst/>
                <a:latin typeface="Söhne"/>
              </a:rPr>
              <a:t>Let's Encrypt - ocsp.int-x3.letsencrypt.org</a:t>
            </a:r>
          </a:p>
          <a:p>
            <a:pPr algn="l">
              <a:buFont typeface="+mj-lt"/>
              <a:buAutoNum type="arabicPeriod"/>
            </a:pPr>
            <a:r>
              <a:rPr lang="en-US" b="0" i="0" dirty="0" err="1">
                <a:solidFill>
                  <a:srgbClr val="ECECEC"/>
                </a:solidFill>
                <a:effectLst/>
                <a:latin typeface="Söhne"/>
              </a:rPr>
              <a:t>Innossl</a:t>
            </a:r>
            <a:r>
              <a:rPr lang="en-US" b="0" i="0" dirty="0">
                <a:solidFill>
                  <a:srgbClr val="ECECEC"/>
                </a:solidFill>
                <a:effectLst/>
                <a:latin typeface="Söhne"/>
              </a:rPr>
              <a:t> - ocsp.innossl.com</a:t>
            </a:r>
          </a:p>
          <a:p>
            <a:pPr algn="l">
              <a:buFont typeface="+mj-lt"/>
              <a:buAutoNum type="arabicPeriod"/>
            </a:pPr>
            <a:r>
              <a:rPr lang="en-US" b="0" i="0" dirty="0">
                <a:solidFill>
                  <a:srgbClr val="ECECEC"/>
                </a:solidFill>
                <a:effectLst/>
                <a:latin typeface="Söhne"/>
              </a:rPr>
              <a:t>Trend Micro - ocsp.trendmicro.com/</a:t>
            </a:r>
            <a:r>
              <a:rPr lang="en-US" b="0" i="0" dirty="0" err="1">
                <a:solidFill>
                  <a:srgbClr val="ECECEC"/>
                </a:solidFill>
                <a:effectLst/>
                <a:latin typeface="Söhne"/>
              </a:rPr>
              <a:t>tmca</a:t>
            </a: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Digital Cert Validation - trustasia2-ocsp.digitalcertvalidation.com</a:t>
            </a:r>
          </a:p>
          <a:p>
            <a:pPr algn="l">
              <a:buFont typeface="+mj-lt"/>
              <a:buAutoNum type="arabicPeriod"/>
            </a:pPr>
            <a:r>
              <a:rPr lang="en-US" b="0" i="0" dirty="0">
                <a:solidFill>
                  <a:srgbClr val="ECECEC"/>
                </a:solidFill>
                <a:effectLst/>
                <a:latin typeface="Söhne"/>
              </a:rPr>
              <a:t>GlobalSign - ocsp.globalsign.com/ca/gsatlasr3alphasslca2023q1, ocsp.globalsign.com/ca/gsatlasr3alphasslca2023q3, ocsp.globalsign.com/ca/gsatlasr3alphasslca2023q2, ocsp.globalsign.com/ca/gsatlasr3alphasslca2023q4, ocsp.globalsign.com/ca/gsatlasr3alphasslca2024q1, ocsp.globalsign.com/ca/gsatlasr3dvtlsca2020, ocsp.globalsign.com/ca/gsatlasr3dvtlsca2022q2, ocsp.globalsign.com/ca/gsatlasr3dvtlscah22021, ocsp.globalsign.com/ca/gsatlasr3dvtlsca2022q1, ocsp.globalsign.com/ca/gsatlasr3dvtlsca2022q3</a:t>
            </a:r>
          </a:p>
          <a:p>
            <a:pPr algn="l">
              <a:buFont typeface="+mj-lt"/>
              <a:buAutoNum type="arabicPeriod"/>
            </a:pPr>
            <a:r>
              <a:rPr lang="en-US" b="0" i="0" dirty="0">
                <a:solidFill>
                  <a:srgbClr val="ECECEC"/>
                </a:solidFill>
                <a:effectLst/>
                <a:latin typeface="Söhne"/>
              </a:rPr>
              <a:t>Symantec - hc.symcd.com, hd.symcd.com</a:t>
            </a:r>
          </a:p>
          <a:p>
            <a:pPr algn="l">
              <a:buFont typeface="+mj-lt"/>
              <a:buAutoNum type="arabicPeriod"/>
            </a:pPr>
            <a:r>
              <a:rPr lang="en-US" b="0" i="0" dirty="0" err="1">
                <a:solidFill>
                  <a:srgbClr val="ECECEC"/>
                </a:solidFill>
                <a:effectLst/>
                <a:latin typeface="Söhne"/>
              </a:rPr>
              <a:t>GeoTrust</a:t>
            </a:r>
            <a:r>
              <a:rPr lang="en-US" b="0" i="0" dirty="0">
                <a:solidFill>
                  <a:srgbClr val="ECECEC"/>
                </a:solidFill>
                <a:effectLst/>
                <a:latin typeface="Söhne"/>
              </a:rPr>
              <a:t> - gtssl-ocsp.geotrust.com</a:t>
            </a:r>
          </a:p>
          <a:p>
            <a:pPr algn="l">
              <a:buFont typeface="+mj-lt"/>
              <a:buAutoNum type="arabicPeriod"/>
            </a:pPr>
            <a:r>
              <a:rPr lang="en-US" b="0" i="0" dirty="0" err="1">
                <a:solidFill>
                  <a:srgbClr val="ECECEC"/>
                </a:solidFill>
                <a:effectLst/>
                <a:latin typeface="Söhne"/>
              </a:rPr>
              <a:t>AusCert</a:t>
            </a:r>
            <a:r>
              <a:rPr lang="en-US" b="0" i="0" dirty="0">
                <a:solidFill>
                  <a:srgbClr val="ECECEC"/>
                </a:solidFill>
                <a:effectLst/>
                <a:latin typeface="Söhne"/>
              </a:rPr>
              <a:t> - ocsp.cs.auscert.org.au</a:t>
            </a:r>
          </a:p>
          <a:p>
            <a:pPr algn="l">
              <a:buFont typeface="+mj-lt"/>
              <a:buAutoNum type="arabicPeriod"/>
            </a:pPr>
            <a:r>
              <a:rPr lang="en-US" b="0" i="0" dirty="0">
                <a:solidFill>
                  <a:srgbClr val="ECECEC"/>
                </a:solidFill>
                <a:effectLst/>
                <a:latin typeface="Söhne"/>
              </a:rPr>
              <a:t>E-</a:t>
            </a:r>
            <a:r>
              <a:rPr lang="en-US" b="0" i="0" dirty="0" err="1">
                <a:solidFill>
                  <a:srgbClr val="ECECEC"/>
                </a:solidFill>
                <a:effectLst/>
                <a:latin typeface="Söhne"/>
              </a:rPr>
              <a:t>Tugra</a:t>
            </a:r>
            <a:r>
              <a:rPr lang="en-US" b="0" i="0" dirty="0">
                <a:solidFill>
                  <a:srgbClr val="ECECEC"/>
                </a:solidFill>
                <a:effectLst/>
                <a:latin typeface="Söhne"/>
              </a:rPr>
              <a:t> - ocsp.e-tugra.com/status/</a:t>
            </a:r>
            <a:r>
              <a:rPr lang="en-US" b="0" i="0" dirty="0" err="1">
                <a:solidFill>
                  <a:srgbClr val="ECECEC"/>
                </a:solidFill>
                <a:effectLst/>
                <a:latin typeface="Söhne"/>
              </a:rPr>
              <a:t>ocsp</a:t>
            </a:r>
            <a:endParaRPr lang="en-US" b="0" i="0" dirty="0">
              <a:solidFill>
                <a:srgbClr val="ECECEC"/>
              </a:solidFill>
              <a:effectLst/>
              <a:latin typeface="Söhne"/>
            </a:endParaRPr>
          </a:p>
          <a:p>
            <a:pPr algn="l">
              <a:buFont typeface="+mj-lt"/>
              <a:buAutoNum type="arabicPeriod"/>
            </a:pPr>
            <a:r>
              <a:rPr lang="en-US" b="0" i="0" dirty="0" err="1">
                <a:solidFill>
                  <a:srgbClr val="ECECEC"/>
                </a:solidFill>
                <a:effectLst/>
                <a:latin typeface="Söhne"/>
              </a:rPr>
              <a:t>Buypass</a:t>
            </a:r>
            <a:r>
              <a:rPr lang="en-US" b="0" i="0" dirty="0">
                <a:solidFill>
                  <a:srgbClr val="ECECEC"/>
                </a:solidFill>
                <a:effectLst/>
                <a:latin typeface="Söhne"/>
              </a:rPr>
              <a:t> - ocsp.buypass.com</a:t>
            </a:r>
          </a:p>
          <a:p>
            <a:pPr algn="l">
              <a:buFont typeface="+mj-lt"/>
              <a:buAutoNum type="arabicPeriod"/>
            </a:pPr>
            <a:r>
              <a:rPr lang="en-US" b="0" i="0" dirty="0">
                <a:solidFill>
                  <a:srgbClr val="ECECEC"/>
                </a:solidFill>
                <a:effectLst/>
                <a:latin typeface="Söhne"/>
              </a:rPr>
              <a:t>JPRS - dv.g4.ocsp.pubcert.jprs.jp, dv.g2.ocsp.pubcert.jprs.jp, dv.g3.ocsp.pubcert.jprs.jp, dv.ocsp.pubcert.jprs.jp</a:t>
            </a:r>
          </a:p>
          <a:p>
            <a:pPr algn="l">
              <a:buFont typeface="+mj-lt"/>
              <a:buAutoNum type="arabicPeriod"/>
            </a:pPr>
            <a:r>
              <a:rPr lang="en-US" b="0" i="0" dirty="0">
                <a:solidFill>
                  <a:srgbClr val="ECECEC"/>
                </a:solidFill>
                <a:effectLst/>
                <a:latin typeface="Söhne"/>
              </a:rPr>
              <a:t>Verisign - evsecure-ocsp.verisign.com, evintl-ocsp.verisign.com</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706528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zh-CN" altLang="en-US" dirty="0"/>
              <a:t>、</a:t>
            </a:r>
            <a:r>
              <a:rPr lang="en-US" altLang="zh-CN" dirty="0"/>
              <a:t>2</a:t>
            </a:r>
            <a:r>
              <a:rPr lang="zh-CN" altLang="en-US" dirty="0"/>
              <a:t>的区别是：</a:t>
            </a:r>
            <a:endParaRPr lang="en-US" altLang="zh-CN" dirty="0"/>
          </a:p>
          <a:p>
            <a:r>
              <a:rPr lang="en-US" dirty="0"/>
              <a:t>1 </a:t>
            </a:r>
            <a:r>
              <a:rPr lang="zh-CN" altLang="en-US" dirty="0"/>
              <a:t>没有申请者参与的情况下直接签发，就没有身份验证的流程</a:t>
            </a:r>
            <a:endParaRPr lang="en-US" altLang="zh-CN" dirty="0"/>
          </a:p>
          <a:p>
            <a:r>
              <a:rPr lang="en-US" dirty="0"/>
              <a:t>2 </a:t>
            </a:r>
            <a:r>
              <a:rPr lang="zh-CN" altLang="en-US" dirty="0"/>
              <a:t>是在正常签发流程中出现身份验证问题</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698690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157810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不考虑 </a:t>
            </a:r>
            <a:r>
              <a:rPr lang="en-US" altLang="zh-CN" dirty="0"/>
              <a:t>CA </a:t>
            </a:r>
            <a:r>
              <a:rPr lang="zh-CN" altLang="en-US" dirty="0"/>
              <a:t>的内部管理行为，这些无法直接测量，或者说这个就是我们的目的之一</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20935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不过现在业界就是这么干的，对一部分重要域名检查仔细</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2012166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zh-CN" altLang="en-US" dirty="0"/>
              <a:t>很多 </a:t>
            </a:r>
            <a:r>
              <a:rPr lang="en-US" altLang="zh-CN" dirty="0"/>
              <a:t>CA </a:t>
            </a:r>
            <a:r>
              <a:rPr lang="zh-CN" altLang="en-US" dirty="0"/>
              <a:t>是允许第三方提交吊销申请的，但是要证明证书需要被吊销的原因</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13799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 可达性：服务器必须 </a:t>
            </a:r>
            <a:r>
              <a:rPr lang="en-US" altLang="zh-CN" dirty="0"/>
              <a:t>24-7 </a:t>
            </a:r>
            <a:r>
              <a:rPr lang="zh-CN" altLang="en-US" dirty="0"/>
              <a:t>应答请求</a:t>
            </a:r>
            <a:endParaRPr lang="en-US" altLang="zh-CN" dirty="0"/>
          </a:p>
          <a:p>
            <a:r>
              <a:rPr lang="en-US" altLang="zh-CN" dirty="0"/>
              <a:t>2. </a:t>
            </a:r>
            <a:r>
              <a:rPr lang="zh-CN" altLang="en-US" dirty="0"/>
              <a:t>实时性：服务器上的吊销信息时间戳需要及时更新</a:t>
            </a:r>
            <a:endParaRPr lang="en-US" altLang="zh-CN" dirty="0"/>
          </a:p>
          <a:p>
            <a:r>
              <a:rPr lang="en-US" altLang="zh-CN" dirty="0"/>
              <a:t>3. </a:t>
            </a:r>
            <a:r>
              <a:rPr lang="zh-CN" altLang="en-US" dirty="0"/>
              <a:t>一致性：在证书过期之前任意两次查询结果一致</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1801949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55</a:t>
            </a:fld>
            <a:endParaRPr lang="zh-CN" altLang="en-US"/>
          </a:p>
        </p:txBody>
      </p:sp>
    </p:spTree>
    <p:extLst>
      <p:ext uri="{BB962C8B-B14F-4D97-AF65-F5344CB8AC3E}">
        <p14:creationId xmlns:p14="http://schemas.microsoft.com/office/powerpoint/2010/main" val="1700052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本质上是说很难发现隐藏 中间 </a:t>
            </a:r>
            <a:r>
              <a:rPr lang="en-US" altLang="zh-CN" dirty="0"/>
              <a:t>CA</a:t>
            </a:r>
          </a:p>
          <a:p>
            <a:r>
              <a:rPr lang="zh-CN" altLang="en-US" dirty="0"/>
              <a:t>以及发现 </a:t>
            </a:r>
            <a:r>
              <a:rPr lang="en-US" altLang="zh-CN" dirty="0"/>
              <a:t>PKI </a:t>
            </a:r>
            <a:r>
              <a:rPr lang="zh-CN" altLang="en-US" dirty="0"/>
              <a:t>服务是否被卖了</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892690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区域性的测绘</a:t>
            </a:r>
            <a:endParaRPr lang="en-US" altLang="zh-CN" dirty="0"/>
          </a:p>
          <a:p>
            <a:r>
              <a:rPr lang="zh-CN" altLang="en-US" dirty="0"/>
              <a:t>明确测绘的集合</a:t>
            </a:r>
            <a:endParaRPr lang="en-US" altLang="zh-CN" dirty="0"/>
          </a:p>
          <a:p>
            <a:r>
              <a:rPr lang="zh-CN" altLang="en-US" dirty="0"/>
              <a:t>明确测绘的属性</a:t>
            </a:r>
            <a:endParaRPr lang="en-US" altLang="zh-CN" dirty="0"/>
          </a:p>
          <a:p>
            <a:r>
              <a:rPr lang="zh-CN" altLang="en-US" b="1" dirty="0"/>
              <a:t>明确故事，把属性穿起来</a:t>
            </a:r>
            <a:endParaRPr lang="en-US" altLang="zh-CN" b="1" dirty="0"/>
          </a:p>
          <a:p>
            <a:r>
              <a:rPr lang="zh-CN" altLang="en-US" b="1" dirty="0"/>
              <a:t>出一个 </a:t>
            </a:r>
            <a:r>
              <a:rPr lang="en-US" altLang="zh-CN" b="1" dirty="0"/>
              <a:t>TODO List</a:t>
            </a:r>
          </a:p>
          <a:p>
            <a:r>
              <a:rPr lang="zh-CN" altLang="en-US" dirty="0"/>
              <a:t>长的：</a:t>
            </a:r>
            <a:endParaRPr lang="en-US" altLang="zh-CN" dirty="0"/>
          </a:p>
          <a:p>
            <a:r>
              <a:rPr lang="zh-CN" altLang="en-US" dirty="0"/>
              <a:t>短的：下周</a:t>
            </a:r>
            <a:endParaRPr lang="en-US" altLang="zh-CN" dirty="0"/>
          </a:p>
          <a:p>
            <a:endParaRPr lang="en-US" dirty="0"/>
          </a:p>
          <a:p>
            <a:r>
              <a:rPr lang="en-US" altLang="zh-CN" dirty="0"/>
              <a:t>Web-PKI </a:t>
            </a:r>
            <a:r>
              <a:rPr lang="zh-CN" altLang="en-US" dirty="0"/>
              <a:t>的可信性的对象不明确，谁需要？给谁用？用户是谁？</a:t>
            </a:r>
            <a:endParaRPr lang="en-US" altLang="zh-CN" dirty="0"/>
          </a:p>
          <a:p>
            <a:r>
              <a:rPr lang="en-US" altLang="zh-CN" dirty="0"/>
              <a:t>Idea1</a:t>
            </a:r>
            <a:r>
              <a:rPr lang="zh-CN" altLang="en-US" dirty="0"/>
              <a:t>：大模型的关联和诊断，做字段关联的</a:t>
            </a:r>
            <a:r>
              <a:rPr lang="en-US" altLang="zh-CN" dirty="0"/>
              <a:t>agent</a:t>
            </a:r>
            <a:r>
              <a:rPr lang="zh-CN" altLang="en-US" dirty="0"/>
              <a:t>，证书异常诊断</a:t>
            </a:r>
            <a:endParaRPr lang="en-US" altLang="zh-CN" dirty="0"/>
          </a:p>
          <a:p>
            <a:r>
              <a:rPr lang="en-US" altLang="zh-CN" b="1" dirty="0"/>
              <a:t>Idea2</a:t>
            </a:r>
            <a:r>
              <a:rPr lang="zh-CN" altLang="en-US" b="1" dirty="0"/>
              <a:t>：</a:t>
            </a:r>
            <a:r>
              <a:rPr lang="en-US" altLang="zh-CN" b="1" dirty="0"/>
              <a:t>HTTPS/TLS</a:t>
            </a:r>
            <a:r>
              <a:rPr lang="zh-CN" altLang="en-US" b="1" dirty="0"/>
              <a:t>应用分类</a:t>
            </a:r>
            <a:endParaRPr lang="en-US" altLang="zh-CN" b="1" dirty="0"/>
          </a:p>
          <a:p>
            <a:r>
              <a:rPr lang="zh-CN" altLang="en-US" b="1" dirty="0"/>
              <a:t>不同应用证书的特点、使用证书的区别</a:t>
            </a:r>
            <a:endParaRPr lang="en-US" altLang="zh-CN" b="1" dirty="0"/>
          </a:p>
          <a:p>
            <a:r>
              <a:rPr lang="en-US" altLang="zh-CN" i="1" dirty="0"/>
              <a:t>Idea3</a:t>
            </a:r>
            <a:r>
              <a:rPr lang="zh-CN" altLang="en-US" i="1" dirty="0"/>
              <a:t>：基于证书的“</a:t>
            </a:r>
            <a:r>
              <a:rPr lang="en-US" altLang="zh-CN" i="1" dirty="0"/>
              <a:t>PKI</a:t>
            </a:r>
            <a:r>
              <a:rPr lang="zh-CN" altLang="en-US" i="1" dirty="0"/>
              <a:t>”身份识别</a:t>
            </a:r>
            <a:endParaRPr lang="en-US" altLang="zh-CN" i="1" dirty="0"/>
          </a:p>
          <a:p>
            <a:r>
              <a:rPr lang="zh-CN" altLang="en-US" i="1" dirty="0"/>
              <a:t>通过数据再看</a:t>
            </a:r>
            <a:endParaRPr lang="en-US" altLang="zh-CN" i="1" dirty="0"/>
          </a:p>
          <a:p>
            <a:endParaRPr lang="en-US" altLang="zh-CN" i="1"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2886264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617631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国家统计局：</a:t>
            </a:r>
            <a:r>
              <a:rPr lang="en-US" dirty="0"/>
              <a:t>https://www.stats.gov.cn/</a:t>
            </a:r>
          </a:p>
          <a:p>
            <a:r>
              <a:rPr lang="zh-CN" altLang="en-US" dirty="0"/>
              <a:t>中国政府网：</a:t>
            </a:r>
            <a:r>
              <a:rPr lang="en-US" altLang="zh-CN" dirty="0"/>
              <a:t>https://www.gov.cn/zhengce/index.htm</a:t>
            </a:r>
            <a:endParaRPr lang="en-US" dirty="0"/>
          </a:p>
          <a:p>
            <a:r>
              <a:rPr lang="zh-CN" altLang="en-US" dirty="0"/>
              <a:t>北京市小客车指标调控管理信息系统：</a:t>
            </a:r>
            <a:r>
              <a:rPr lang="en-US" dirty="0"/>
              <a:t>https://xkczb.jtw.beijing.gov.cn/</a:t>
            </a:r>
          </a:p>
          <a:p>
            <a:r>
              <a:rPr lang="zh-CN" altLang="en-US" dirty="0"/>
              <a:t>美国大选投票网站：</a:t>
            </a:r>
            <a:r>
              <a:rPr lang="en-US" dirty="0"/>
              <a:t>https://vote.gov/</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2375453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或者是国有企业，比如贵州省电子证书有限公司、北京数字认证股份有限公司</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61</a:t>
            </a:fld>
            <a:endParaRPr lang="zh-CN" altLang="en-US"/>
          </a:p>
        </p:txBody>
      </p:sp>
    </p:spTree>
    <p:extLst>
      <p:ext uri="{BB962C8B-B14F-4D97-AF65-F5344CB8AC3E}">
        <p14:creationId xmlns:p14="http://schemas.microsoft.com/office/powerpoint/2010/main" val="35174763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62</a:t>
            </a:fld>
            <a:endParaRPr lang="zh-CN" altLang="en-US"/>
          </a:p>
        </p:txBody>
      </p:sp>
    </p:spTree>
    <p:extLst>
      <p:ext uri="{BB962C8B-B14F-4D97-AF65-F5344CB8AC3E}">
        <p14:creationId xmlns:p14="http://schemas.microsoft.com/office/powerpoint/2010/main" val="143242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 </a:t>
            </a:r>
            <a:r>
              <a:rPr lang="en-US" altLang="zh-CN" dirty="0"/>
              <a:t>CA </a:t>
            </a:r>
            <a:r>
              <a:rPr lang="zh-CN" altLang="en-US" dirty="0"/>
              <a:t>的行为推测 </a:t>
            </a:r>
            <a:r>
              <a:rPr lang="en-US" altLang="zh-CN" dirty="0"/>
              <a:t>CA </a:t>
            </a:r>
            <a:r>
              <a:rPr lang="zh-CN" altLang="en-US" dirty="0"/>
              <a:t>的状态</a:t>
            </a:r>
            <a:endParaRPr lang="en-US" altLang="zh-CN" dirty="0"/>
          </a:p>
          <a:p>
            <a:endParaRPr lang="en-US" dirty="0"/>
          </a:p>
          <a:p>
            <a:r>
              <a:rPr lang="en-US" dirty="0"/>
              <a:t>4.28</a:t>
            </a:r>
          </a:p>
          <a:p>
            <a:pPr marL="228600" indent="-228600">
              <a:buAutoNum type="arabicPeriod"/>
            </a:pPr>
            <a:r>
              <a:rPr lang="en-US" dirty="0"/>
              <a:t>{</a:t>
            </a:r>
            <a:r>
              <a:rPr lang="zh-CN" altLang="en-US" dirty="0"/>
              <a:t>先介绍 </a:t>
            </a:r>
            <a:r>
              <a:rPr lang="en-US" altLang="zh-CN" dirty="0"/>
              <a:t>CA</a:t>
            </a:r>
            <a:r>
              <a:rPr lang="zh-CN" altLang="en-US" dirty="0"/>
              <a:t> 的行为</a:t>
            </a:r>
            <a:r>
              <a:rPr lang="en-US" altLang="zh-CN" dirty="0"/>
              <a:t>/</a:t>
            </a:r>
            <a:r>
              <a:rPr lang="zh-CN" altLang="en-US" dirty="0"/>
              <a:t>然后总结 </a:t>
            </a:r>
            <a:r>
              <a:rPr lang="en-US" altLang="zh-CN" dirty="0"/>
              <a:t>CA </a:t>
            </a:r>
            <a:r>
              <a:rPr lang="zh-CN" altLang="en-US" dirty="0"/>
              <a:t>的基本态势</a:t>
            </a:r>
            <a:r>
              <a:rPr lang="en-US" altLang="zh-CN" dirty="0"/>
              <a:t>/</a:t>
            </a:r>
            <a:r>
              <a:rPr lang="zh-CN" altLang="en-US" dirty="0"/>
              <a:t>说明分类的依据，前因后果没有讲清楚，为什么分成以下</a:t>
            </a:r>
            <a:r>
              <a:rPr lang="en-US" altLang="zh-CN" dirty="0"/>
              <a:t>4</a:t>
            </a:r>
            <a:r>
              <a:rPr lang="zh-CN" altLang="en-US" dirty="0"/>
              <a:t>类？</a:t>
            </a:r>
            <a:r>
              <a:rPr lang="en-US" altLang="zh-CN" dirty="0"/>
              <a:t>CA </a:t>
            </a:r>
            <a:r>
              <a:rPr lang="zh-CN" altLang="en-US" dirty="0"/>
              <a:t>再 </a:t>
            </a:r>
            <a:r>
              <a:rPr lang="en-US" altLang="zh-CN" dirty="0"/>
              <a:t>Web-PKI/</a:t>
            </a:r>
            <a:r>
              <a:rPr lang="zh-CN" altLang="en-US" dirty="0"/>
              <a:t>角色</a:t>
            </a:r>
            <a:r>
              <a:rPr lang="en-US" altLang="zh-CN" dirty="0"/>
              <a:t>/</a:t>
            </a:r>
            <a:r>
              <a:rPr lang="zh-CN" altLang="en-US" dirty="0"/>
              <a:t>流程</a:t>
            </a:r>
            <a:r>
              <a:rPr lang="en-US" altLang="zh-CN" dirty="0"/>
              <a:t>/</a:t>
            </a:r>
            <a:r>
              <a:rPr lang="zh-CN" altLang="en-US" dirty="0"/>
              <a:t>行为</a:t>
            </a:r>
            <a:r>
              <a:rPr lang="en-US" altLang="zh-CN" dirty="0"/>
              <a:t>} </a:t>
            </a:r>
            <a:r>
              <a:rPr lang="zh-CN" altLang="en-US" dirty="0"/>
              <a:t>要把东西框住</a:t>
            </a:r>
            <a:endParaRPr lang="en-US" altLang="zh-CN" dirty="0"/>
          </a:p>
          <a:p>
            <a:pPr marL="228600" indent="-228600">
              <a:buAutoNum type="arabicPeriod"/>
            </a:pPr>
            <a:r>
              <a:rPr lang="en-US" altLang="zh-CN" dirty="0"/>
              <a:t>CA </a:t>
            </a:r>
            <a:r>
              <a:rPr lang="zh-CN" altLang="en-US" dirty="0"/>
              <a:t>整体测量框架</a:t>
            </a:r>
            <a:r>
              <a:rPr lang="en-US" altLang="zh-CN" dirty="0"/>
              <a:t>/</a:t>
            </a:r>
            <a:r>
              <a:rPr lang="zh-CN" altLang="en-US" dirty="0"/>
              <a:t>框架图</a:t>
            </a:r>
            <a:endParaRPr lang="en-US" altLang="zh-CN" dirty="0"/>
          </a:p>
          <a:p>
            <a:pPr marL="228600" indent="-228600">
              <a:buAutoNum type="arabicPeriod"/>
            </a:pPr>
            <a:r>
              <a:rPr lang="zh-CN" altLang="en-US" dirty="0"/>
              <a:t>再把 基础</a:t>
            </a:r>
            <a:r>
              <a:rPr lang="en-US" altLang="zh-CN" dirty="0"/>
              <a:t>/</a:t>
            </a:r>
            <a:r>
              <a:rPr lang="zh-CN" altLang="en-US" dirty="0"/>
              <a:t>安全 这两个词定义一下</a:t>
            </a:r>
            <a:endParaRPr lang="en-US" altLang="zh-CN" dirty="0"/>
          </a:p>
          <a:p>
            <a:endParaRPr lang="en-US" dirty="0"/>
          </a:p>
          <a:p>
            <a:endParaRPr lang="en-US" dirty="0"/>
          </a:p>
          <a:p>
            <a:r>
              <a:rPr lang="zh-CN" altLang="en-US" dirty="0"/>
              <a:t>本质上有两种信息来源：扫描和公开日志</a:t>
            </a:r>
            <a:endParaRPr lang="en-US" dirty="0"/>
          </a:p>
          <a:p>
            <a:r>
              <a:rPr lang="zh-CN" altLang="en-US" dirty="0"/>
              <a:t>吊销和签发不同，签发可以比较扫描与公开日志的区别</a:t>
            </a:r>
            <a:endParaRPr lang="en-US" altLang="zh-CN" dirty="0"/>
          </a:p>
          <a:p>
            <a:r>
              <a:rPr lang="zh-CN" altLang="en-US" dirty="0"/>
              <a:t>吊销信息来源只有 </a:t>
            </a:r>
            <a:r>
              <a:rPr lang="en-US" altLang="zh-CN" dirty="0"/>
              <a:t>CA </a:t>
            </a:r>
            <a:r>
              <a:rPr lang="zh-CN" altLang="en-US" dirty="0"/>
              <a:t>自己，所以直接放到公开信息态势中</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680335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529"/>
                </a:solidFill>
                <a:effectLst/>
                <a:latin typeface="Source Sans Pro Web"/>
              </a:rPr>
              <a:t>All federal agencies should use the Federal PKI for:</a:t>
            </a:r>
          </a:p>
          <a:p>
            <a:pPr algn="l">
              <a:buFont typeface="Arial" panose="020B0604020202020204" pitchFamily="34" charset="0"/>
              <a:buChar char="•"/>
            </a:pPr>
            <a:r>
              <a:rPr lang="en-US" b="0" i="0" dirty="0">
                <a:solidFill>
                  <a:srgbClr val="212529"/>
                </a:solidFill>
                <a:effectLst/>
                <a:latin typeface="Source Sans Pro Web"/>
              </a:rPr>
              <a:t>Facilities access, network authentication, and some application authentication for applications based on a risk assessment</a:t>
            </a:r>
          </a:p>
          <a:p>
            <a:pPr algn="l">
              <a:buFont typeface="Arial" panose="020B0604020202020204" pitchFamily="34" charset="0"/>
              <a:buChar char="•"/>
            </a:pPr>
            <a:r>
              <a:rPr lang="en-US" b="0" i="0" dirty="0">
                <a:solidFill>
                  <a:srgbClr val="212529"/>
                </a:solidFill>
                <a:effectLst/>
                <a:latin typeface="Source Sans Pro Web"/>
              </a:rPr>
              <a:t>Document sharing and digital signatures</a:t>
            </a:r>
          </a:p>
          <a:p>
            <a:pPr algn="l">
              <a:buFont typeface="Arial" panose="020B0604020202020204" pitchFamily="34" charset="0"/>
              <a:buChar char="•"/>
            </a:pPr>
            <a:r>
              <a:rPr lang="en-US" b="0" i="0" dirty="0">
                <a:solidFill>
                  <a:srgbClr val="212529"/>
                </a:solidFill>
                <a:effectLst/>
                <a:latin typeface="Source Sans Pro Web"/>
              </a:rPr>
              <a:t>Signed and encrypted email communications across federal agencies</a:t>
            </a:r>
          </a:p>
          <a:p>
            <a:pPr algn="l"/>
            <a:r>
              <a:rPr lang="en-US" b="0" i="0" dirty="0">
                <a:solidFill>
                  <a:srgbClr val="212529"/>
                </a:solidFill>
                <a:effectLst/>
                <a:latin typeface="Source Sans Pro Web"/>
              </a:rPr>
              <a:t>The Federal PKI provides four core technical capabilities:</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63</a:t>
            </a:fld>
            <a:endParaRPr lang="zh-CN" altLang="en-US"/>
          </a:p>
        </p:txBody>
      </p:sp>
    </p:spTree>
    <p:extLst>
      <p:ext uri="{BB962C8B-B14F-4D97-AF65-F5344CB8AC3E}">
        <p14:creationId xmlns:p14="http://schemas.microsoft.com/office/powerpoint/2010/main" val="733937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66</a:t>
            </a:fld>
            <a:endParaRPr lang="zh-CN" altLang="en-US"/>
          </a:p>
        </p:txBody>
      </p:sp>
    </p:spTree>
    <p:extLst>
      <p:ext uri="{BB962C8B-B14F-4D97-AF65-F5344CB8AC3E}">
        <p14:creationId xmlns:p14="http://schemas.microsoft.com/office/powerpoint/2010/main" val="3141991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LinLibertineT"/>
              </a:rPr>
              <a:t>*.gov, .</a:t>
            </a:r>
            <a:r>
              <a:rPr lang="en-US" sz="1800" b="0" i="0" u="none" strike="noStrike" baseline="0" dirty="0" err="1">
                <a:latin typeface="LinLibertineT"/>
              </a:rPr>
              <a:t>gouv</a:t>
            </a:r>
            <a:r>
              <a:rPr lang="en-US" sz="1800" b="0" i="0" u="none" strike="noStrike" baseline="0" dirty="0">
                <a:latin typeface="LinLibertineT"/>
              </a:rPr>
              <a:t>, .</a:t>
            </a:r>
            <a:r>
              <a:rPr lang="en-US" sz="1800" b="0" i="0" u="none" strike="noStrike" baseline="0" dirty="0" err="1">
                <a:latin typeface="LinLibertineT"/>
              </a:rPr>
              <a:t>gub</a:t>
            </a:r>
            <a:r>
              <a:rPr lang="en-US" sz="1800" b="0" i="0" u="none" strike="noStrike" baseline="0" dirty="0">
                <a:latin typeface="LinLibertineT"/>
              </a:rPr>
              <a:t>, .</a:t>
            </a:r>
            <a:r>
              <a:rPr lang="en-US" sz="1800" b="0" i="0" u="none" strike="noStrike" baseline="0" dirty="0" err="1">
                <a:latin typeface="LinLibertineT"/>
              </a:rPr>
              <a:t>guv</a:t>
            </a:r>
            <a:r>
              <a:rPr lang="en-US" sz="1800" b="0" i="0" u="none" strike="noStrike" baseline="0" dirty="0">
                <a:latin typeface="LinLibertineT"/>
              </a:rPr>
              <a:t>, .gob, .go followed by valid country codes</a:t>
            </a:r>
          </a:p>
          <a:p>
            <a:endParaRPr lang="en-US" sz="1200" dirty="0"/>
          </a:p>
        </p:txBody>
      </p:sp>
      <p:sp>
        <p:nvSpPr>
          <p:cNvPr id="4" name="Slide Number Placeholder 3"/>
          <p:cNvSpPr>
            <a:spLocks noGrp="1"/>
          </p:cNvSpPr>
          <p:nvPr>
            <p:ph type="sldNum" sz="quarter" idx="5"/>
          </p:nvPr>
        </p:nvSpPr>
        <p:spPr/>
        <p:txBody>
          <a:bodyPr/>
          <a:lstStyle/>
          <a:p>
            <a:fld id="{37E2B944-491D-479F-B97D-004F7134264F}" type="slidenum">
              <a:rPr lang="en-US" smtClean="0"/>
              <a:t>67</a:t>
            </a:fld>
            <a:endParaRPr lang="en-US"/>
          </a:p>
        </p:txBody>
      </p:sp>
    </p:spTree>
    <p:extLst>
      <p:ext uri="{BB962C8B-B14F-4D97-AF65-F5344CB8AC3E}">
        <p14:creationId xmlns:p14="http://schemas.microsoft.com/office/powerpoint/2010/main" val="4154615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69</a:t>
            </a:fld>
            <a:endParaRPr lang="zh-CN" altLang="en-US"/>
          </a:p>
        </p:txBody>
      </p:sp>
    </p:spTree>
    <p:extLst>
      <p:ext uri="{BB962C8B-B14F-4D97-AF65-F5344CB8AC3E}">
        <p14:creationId xmlns:p14="http://schemas.microsoft.com/office/powerpoint/2010/main" val="39297934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构建互联网证书系统的画像和图谱</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初步建成全球证书系统多维深度态势感知</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支持互联网证书系统的风险感知能力</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70</a:t>
            </a:fld>
            <a:endParaRPr lang="zh-CN" altLang="en-US"/>
          </a:p>
        </p:txBody>
      </p:sp>
    </p:spTree>
    <p:extLst>
      <p:ext uri="{BB962C8B-B14F-4D97-AF65-F5344CB8AC3E}">
        <p14:creationId xmlns:p14="http://schemas.microsoft.com/office/powerpoint/2010/main" val="30811795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搞清楚 </a:t>
            </a:r>
            <a:r>
              <a:rPr lang="en-US" altLang="zh-CN" dirty="0"/>
              <a:t>CA </a:t>
            </a:r>
            <a:r>
              <a:rPr lang="zh-CN" altLang="en-US" dirty="0"/>
              <a:t>测什么，</a:t>
            </a:r>
            <a:r>
              <a:rPr lang="en-US" altLang="zh-CN" dirty="0"/>
              <a:t>CA </a:t>
            </a:r>
            <a:r>
              <a:rPr lang="zh-CN" altLang="en-US" dirty="0"/>
              <a:t>的</a:t>
            </a:r>
            <a:r>
              <a:rPr lang="en-US" altLang="zh-CN" dirty="0"/>
              <a:t>challenge</a:t>
            </a:r>
          </a:p>
          <a:p>
            <a:r>
              <a:rPr lang="zh-CN" altLang="en-US" dirty="0"/>
              <a:t>通过证书能分析出什么东西来</a:t>
            </a:r>
            <a:endParaRPr lang="en-US" altLang="zh-CN" dirty="0"/>
          </a:p>
          <a:p>
            <a:r>
              <a:rPr lang="zh-CN" altLang="en-US" dirty="0"/>
              <a:t>基础属性总结一下，有明确的图表</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72</a:t>
            </a:fld>
            <a:endParaRPr lang="zh-CN" altLang="en-US"/>
          </a:p>
        </p:txBody>
      </p:sp>
    </p:spTree>
    <p:extLst>
      <p:ext uri="{BB962C8B-B14F-4D97-AF65-F5344CB8AC3E}">
        <p14:creationId xmlns:p14="http://schemas.microsoft.com/office/powerpoint/2010/main" val="302329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【5.4】</a:t>
            </a:r>
            <a:r>
              <a:rPr lang="zh-CN" altLang="en-US" dirty="0"/>
              <a:t>讨论：</a:t>
            </a:r>
            <a:endParaRPr lang="en-US" altLang="zh-CN" dirty="0"/>
          </a:p>
          <a:p>
            <a:r>
              <a:rPr lang="zh-CN" altLang="en-US" dirty="0"/>
              <a:t>现在都是 </a:t>
            </a:r>
            <a:r>
              <a:rPr lang="en-US" altLang="zh-CN" dirty="0"/>
              <a:t>CA </a:t>
            </a:r>
            <a:r>
              <a:rPr lang="zh-CN" altLang="en-US" dirty="0"/>
              <a:t>静态属性</a:t>
            </a:r>
            <a:endParaRPr lang="en-US" dirty="0"/>
          </a:p>
          <a:p>
            <a:r>
              <a:rPr lang="zh-CN" altLang="en-US" dirty="0"/>
              <a:t>发证书的</a:t>
            </a:r>
            <a:r>
              <a:rPr lang="zh-CN" altLang="en-US" b="1" dirty="0"/>
              <a:t>动态属性（临时行为）</a:t>
            </a:r>
            <a:r>
              <a:rPr lang="en-US" altLang="zh-CN" b="1"/>
              <a:t>gperf</a:t>
            </a:r>
            <a:r>
              <a:rPr lang="en-US" altLang="zh-CN" b="1" dirty="0"/>
              <a:t> </a:t>
            </a:r>
            <a:r>
              <a:rPr lang="zh-CN" altLang="en-US" b="1" dirty="0"/>
              <a:t>考虑一下</a:t>
            </a:r>
            <a:endParaRPr lang="en-US" dirty="0"/>
          </a:p>
          <a:p>
            <a:r>
              <a:rPr lang="zh-CN" altLang="en-US" dirty="0"/>
              <a:t>交易行为能否测试？交易这个词适合定义吗？</a:t>
            </a:r>
            <a:endParaRPr lang="en-US" altLang="zh-CN" dirty="0"/>
          </a:p>
          <a:p>
            <a:endParaRPr lang="en-US" dirty="0"/>
          </a:p>
          <a:p>
            <a:r>
              <a:rPr lang="en-US" altLang="zh-CN" dirty="0"/>
              <a:t>TODO</a:t>
            </a:r>
            <a:r>
              <a:rPr lang="zh-CN" altLang="en-US" dirty="0"/>
              <a:t>：</a:t>
            </a:r>
            <a:endParaRPr lang="en-US" altLang="zh-CN" dirty="0"/>
          </a:p>
          <a:p>
            <a:r>
              <a:rPr lang="en-US" altLang="zh-CN" dirty="0"/>
              <a:t>1. </a:t>
            </a:r>
            <a:r>
              <a:rPr lang="zh-CN" altLang="en-US" dirty="0"/>
              <a:t>呈现形式用列表表示（补充一下基础属性）明确边界（能做什么、不能做什么等等）</a:t>
            </a:r>
            <a:endParaRPr lang="en-US" altLang="zh-CN" dirty="0"/>
          </a:p>
          <a:p>
            <a:r>
              <a:rPr lang="en-US" altLang="zh-CN" dirty="0"/>
              <a:t>2. </a:t>
            </a:r>
            <a:r>
              <a:rPr lang="zh-CN" altLang="en-US" dirty="0"/>
              <a:t>怎么做总结一下，出一个框架</a:t>
            </a:r>
            <a:endParaRPr lang="en-US" altLang="zh-CN" dirty="0"/>
          </a:p>
          <a:p>
            <a:endParaRPr lang="en-US" dirty="0"/>
          </a:p>
          <a:p>
            <a:r>
              <a:rPr lang="zh-CN" altLang="en-US" dirty="0"/>
              <a:t>下次把做什么、怎么做、结果统一讲一下</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84074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类别</a:t>
            </a:r>
            <a:r>
              <a:rPr lang="en-US" altLang="zh-CN" dirty="0"/>
              <a:t>/</a:t>
            </a:r>
            <a:r>
              <a:rPr lang="zh-CN" altLang="en-US" dirty="0"/>
              <a:t>而不是列举</a:t>
            </a:r>
            <a:r>
              <a:rPr lang="en-US" altLang="zh-CN" dirty="0"/>
              <a:t>/</a:t>
            </a:r>
            <a:r>
              <a:rPr lang="zh-CN" altLang="en-US" dirty="0"/>
              <a:t>列举是列举不完的</a:t>
            </a:r>
            <a:endParaRPr lang="en-US" altLang="zh-CN" dirty="0"/>
          </a:p>
          <a:p>
            <a:r>
              <a:rPr lang="zh-CN" altLang="en-US" dirty="0"/>
              <a:t>第一类是什么，可以怎么做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第二类是什么，可以怎么做</a:t>
            </a:r>
            <a:endParaRPr lang="en-US" altLang="zh-CN" dirty="0"/>
          </a:p>
          <a:p>
            <a:r>
              <a:rPr lang="zh-CN" altLang="en-US" dirty="0"/>
              <a:t>。。。。。。。</a:t>
            </a:r>
            <a:endParaRPr lang="en-US" altLang="zh-CN" dirty="0"/>
          </a:p>
          <a:p>
            <a:endParaRPr lang="en-US" dirty="0"/>
          </a:p>
          <a:p>
            <a:r>
              <a:rPr lang="zh-CN" altLang="en-US" dirty="0"/>
              <a:t>态势是具有推断的性质，</a:t>
            </a:r>
            <a:endParaRPr lang="en-US" altLang="zh-CN" dirty="0"/>
          </a:p>
          <a:p>
            <a:r>
              <a:rPr lang="zh-CN" altLang="en-US" dirty="0"/>
              <a:t>不是直接就能查到的性质</a:t>
            </a:r>
            <a:endParaRPr lang="en-US" altLang="zh-CN" dirty="0"/>
          </a:p>
          <a:p>
            <a:endParaRPr lang="en-US" dirty="0"/>
          </a:p>
          <a:p>
            <a:r>
              <a:rPr lang="zh-CN" altLang="en-US" dirty="0"/>
              <a:t>为什么将信任关系的基本单元定义为密钥而不是证书？</a:t>
            </a:r>
            <a:endParaRPr lang="en-US" altLang="zh-CN" dirty="0"/>
          </a:p>
          <a:p>
            <a:r>
              <a:rPr lang="zh-CN" altLang="en-US" dirty="0"/>
              <a:t>因为一个密钥可能对应多个证书，如 </a:t>
            </a:r>
            <a:r>
              <a:rPr lang="en-US" altLang="zh-CN" dirty="0"/>
              <a:t>IK2 </a:t>
            </a:r>
            <a:r>
              <a:rPr lang="zh-CN" altLang="en-US" dirty="0"/>
              <a:t>与 </a:t>
            </a:r>
            <a:r>
              <a:rPr lang="en-US" altLang="zh-CN" dirty="0"/>
              <a:t>I2</a:t>
            </a:r>
            <a:r>
              <a:rPr lang="zh-CN" altLang="en-US" dirty="0"/>
              <a:t>，</a:t>
            </a:r>
            <a:r>
              <a:rPr lang="en-US" altLang="zh-CN" dirty="0"/>
              <a:t>I2</a:t>
            </a:r>
            <a:r>
              <a:rPr lang="zh-CN" altLang="en-US" dirty="0"/>
              <a:t>‘</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76848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ECECEC"/>
                </a:solidFill>
                <a:effectLst/>
                <a:latin typeface="Söhne"/>
              </a:rPr>
              <a:t>当提到 </a:t>
            </a:r>
            <a:r>
              <a:rPr lang="en-US" altLang="zh-CN" b="0" i="0" dirty="0">
                <a:solidFill>
                  <a:srgbClr val="ECECEC"/>
                </a:solidFill>
                <a:effectLst/>
                <a:latin typeface="Söhne"/>
              </a:rPr>
              <a:t>CA</a:t>
            </a:r>
            <a:r>
              <a:rPr lang="zh-CN" altLang="en-US" b="0" i="0" dirty="0">
                <a:solidFill>
                  <a:srgbClr val="ECECEC"/>
                </a:solidFill>
                <a:effectLst/>
                <a:latin typeface="Söhne"/>
              </a:rPr>
              <a:t>（</a:t>
            </a:r>
            <a:r>
              <a:rPr lang="en-US" altLang="zh-CN" b="0" i="0" dirty="0">
                <a:solidFill>
                  <a:srgbClr val="ECECEC"/>
                </a:solidFill>
                <a:effectLst/>
                <a:latin typeface="Söhne"/>
              </a:rPr>
              <a:t>Certificate Authority</a:t>
            </a:r>
            <a:r>
              <a:rPr lang="zh-CN" altLang="en-US" b="0" i="0" dirty="0">
                <a:solidFill>
                  <a:srgbClr val="ECECEC"/>
                </a:solidFill>
                <a:effectLst/>
                <a:latin typeface="Söhne"/>
              </a:rPr>
              <a:t>，证书颁发机构）的基础设施时，通常指的是一系列组成要素，这些要素共同构成了一个证书颁发机构的运作框架。这些基础设施包括：</a:t>
            </a:r>
          </a:p>
          <a:p>
            <a:pPr algn="l">
              <a:buFont typeface="+mj-lt"/>
              <a:buAutoNum type="arabicPeriod"/>
            </a:pPr>
            <a:r>
              <a:rPr lang="en-US" altLang="zh-CN" b="1" i="0" dirty="0">
                <a:solidFill>
                  <a:srgbClr val="ECECEC"/>
                </a:solidFill>
                <a:effectLst/>
                <a:latin typeface="Söhne"/>
              </a:rPr>
              <a:t>CA </a:t>
            </a:r>
            <a:r>
              <a:rPr lang="zh-CN" altLang="en-US" b="1" i="0" dirty="0">
                <a:solidFill>
                  <a:srgbClr val="ECECEC"/>
                </a:solidFill>
                <a:effectLst/>
                <a:latin typeface="Söhne"/>
              </a:rPr>
              <a:t>服务器</a:t>
            </a:r>
            <a:r>
              <a:rPr lang="zh-CN" altLang="en-US" b="0" i="0" dirty="0">
                <a:solidFill>
                  <a:srgbClr val="ECECEC"/>
                </a:solidFill>
                <a:effectLst/>
                <a:latin typeface="Söhne"/>
              </a:rPr>
              <a:t>：用于生成、签发和管理数字证书的服务器。它负责执行签发证书的操作，并提供证书查询服务。</a:t>
            </a:r>
          </a:p>
          <a:p>
            <a:pPr algn="l">
              <a:buFont typeface="+mj-lt"/>
              <a:buAutoNum type="arabicPeriod"/>
            </a:pPr>
            <a:r>
              <a:rPr lang="zh-CN" altLang="en-US" b="1" i="0" dirty="0">
                <a:solidFill>
                  <a:srgbClr val="ECECEC"/>
                </a:solidFill>
                <a:effectLst/>
                <a:latin typeface="Söhne"/>
              </a:rPr>
              <a:t>证书数据库</a:t>
            </a:r>
            <a:r>
              <a:rPr lang="zh-CN" altLang="en-US" b="0" i="0" dirty="0">
                <a:solidFill>
                  <a:srgbClr val="ECECEC"/>
                </a:solidFill>
                <a:effectLst/>
                <a:latin typeface="Söhne"/>
              </a:rPr>
              <a:t>：用于存储 </a:t>
            </a:r>
            <a:r>
              <a:rPr lang="en-US" altLang="zh-CN" b="0" i="0" dirty="0">
                <a:solidFill>
                  <a:srgbClr val="ECECEC"/>
                </a:solidFill>
                <a:effectLst/>
                <a:latin typeface="Söhne"/>
              </a:rPr>
              <a:t>CA </a:t>
            </a:r>
            <a:r>
              <a:rPr lang="zh-CN" altLang="en-US" b="0" i="0" dirty="0">
                <a:solidFill>
                  <a:srgbClr val="ECECEC"/>
                </a:solidFill>
                <a:effectLst/>
                <a:latin typeface="Söhne"/>
              </a:rPr>
              <a:t>签发的数字证书、证书吊销列表（</a:t>
            </a:r>
            <a:r>
              <a:rPr lang="en-US" altLang="zh-CN" b="0" i="0" dirty="0">
                <a:solidFill>
                  <a:srgbClr val="ECECEC"/>
                </a:solidFill>
                <a:effectLst/>
                <a:latin typeface="Söhne"/>
              </a:rPr>
              <a:t>CRL</a:t>
            </a:r>
            <a:r>
              <a:rPr lang="zh-CN" altLang="en-US" b="0" i="0" dirty="0">
                <a:solidFill>
                  <a:srgbClr val="ECECEC"/>
                </a:solidFill>
                <a:effectLst/>
                <a:latin typeface="Söhne"/>
              </a:rPr>
              <a:t>）以及其他相关信息的数据库。</a:t>
            </a:r>
          </a:p>
          <a:p>
            <a:pPr algn="l">
              <a:buFont typeface="+mj-lt"/>
              <a:buAutoNum type="arabicPeriod"/>
            </a:pPr>
            <a:r>
              <a:rPr lang="zh-CN" altLang="en-US" b="1" i="0" dirty="0">
                <a:solidFill>
                  <a:srgbClr val="ECECEC"/>
                </a:solidFill>
                <a:effectLst/>
                <a:latin typeface="Söhne"/>
              </a:rPr>
              <a:t>密钥管理系统</a:t>
            </a:r>
            <a:r>
              <a:rPr lang="zh-CN" altLang="en-US" b="0" i="0" dirty="0">
                <a:solidFill>
                  <a:srgbClr val="ECECEC"/>
                </a:solidFill>
                <a:effectLst/>
                <a:latin typeface="Söhne"/>
              </a:rPr>
              <a:t>：用于生成和管理 </a:t>
            </a:r>
            <a:r>
              <a:rPr lang="en-US" altLang="zh-CN" b="0" i="0" dirty="0">
                <a:solidFill>
                  <a:srgbClr val="ECECEC"/>
                </a:solidFill>
                <a:effectLst/>
                <a:latin typeface="Söhne"/>
              </a:rPr>
              <a:t>CA </a:t>
            </a:r>
            <a:r>
              <a:rPr lang="zh-CN" altLang="en-US" b="0" i="0" dirty="0">
                <a:solidFill>
                  <a:srgbClr val="ECECEC"/>
                </a:solidFill>
                <a:effectLst/>
                <a:latin typeface="Söhne"/>
              </a:rPr>
              <a:t>的公钥和私钥，确保密钥的安全性和可靠性。</a:t>
            </a:r>
          </a:p>
          <a:p>
            <a:pPr algn="l">
              <a:buFont typeface="+mj-lt"/>
              <a:buAutoNum type="arabicPeriod"/>
            </a:pPr>
            <a:r>
              <a:rPr lang="zh-CN" altLang="en-US" b="1" i="0" dirty="0">
                <a:solidFill>
                  <a:srgbClr val="ECECEC"/>
                </a:solidFill>
                <a:effectLst/>
                <a:latin typeface="Söhne"/>
              </a:rPr>
              <a:t>证书申请系统</a:t>
            </a:r>
            <a:r>
              <a:rPr lang="zh-CN" altLang="en-US" b="0" i="0" dirty="0">
                <a:solidFill>
                  <a:srgbClr val="ECECEC"/>
                </a:solidFill>
                <a:effectLst/>
                <a:latin typeface="Söhne"/>
              </a:rPr>
              <a:t>：用于用户申请数字证书的系统，通常包括证书请求的生成、提交和验证功能。</a:t>
            </a:r>
          </a:p>
          <a:p>
            <a:pPr algn="l">
              <a:buFont typeface="+mj-lt"/>
              <a:buAutoNum type="arabicPeriod"/>
            </a:pPr>
            <a:r>
              <a:rPr lang="zh-CN" altLang="en-US" b="1" i="0" dirty="0">
                <a:solidFill>
                  <a:srgbClr val="ECECEC"/>
                </a:solidFill>
                <a:effectLst/>
                <a:latin typeface="Söhne"/>
              </a:rPr>
              <a:t>证书撤销系统</a:t>
            </a:r>
            <a:r>
              <a:rPr lang="zh-CN" altLang="en-US" b="0" i="0" dirty="0">
                <a:solidFill>
                  <a:srgbClr val="ECECEC"/>
                </a:solidFill>
                <a:effectLst/>
                <a:latin typeface="Söhne"/>
              </a:rPr>
              <a:t>：用于吊销已经签发的数字证书并生成相应的证书吊销列表（</a:t>
            </a:r>
            <a:r>
              <a:rPr lang="en-US" altLang="zh-CN" b="0" i="0" dirty="0">
                <a:solidFill>
                  <a:srgbClr val="ECECEC"/>
                </a:solidFill>
                <a:effectLst/>
                <a:latin typeface="Söhne"/>
              </a:rPr>
              <a:t>CRL</a:t>
            </a:r>
            <a:r>
              <a:rPr lang="zh-CN" altLang="en-US" b="0" i="0" dirty="0">
                <a:solidFill>
                  <a:srgbClr val="ECECEC"/>
                </a:solidFill>
                <a:effectLst/>
                <a:latin typeface="Söhne"/>
              </a:rPr>
              <a:t>）。</a:t>
            </a:r>
          </a:p>
          <a:p>
            <a:pPr algn="l">
              <a:buFont typeface="+mj-lt"/>
              <a:buAutoNum type="arabicPeriod"/>
            </a:pPr>
            <a:r>
              <a:rPr lang="zh-CN" altLang="en-US" b="1" i="0" dirty="0">
                <a:solidFill>
                  <a:srgbClr val="ECECEC"/>
                </a:solidFill>
                <a:effectLst/>
                <a:latin typeface="Söhne"/>
              </a:rPr>
              <a:t>证书验证系统</a:t>
            </a:r>
            <a:r>
              <a:rPr lang="zh-CN" altLang="en-US" b="0" i="0" dirty="0">
                <a:solidFill>
                  <a:srgbClr val="ECECEC"/>
                </a:solidFill>
                <a:effectLst/>
                <a:latin typeface="Söhne"/>
              </a:rPr>
              <a:t>：用于验证数字证书的有效性，通常通过在线证书状态协议（</a:t>
            </a:r>
            <a:r>
              <a:rPr lang="en-US" altLang="zh-CN" b="0" i="0" dirty="0">
                <a:solidFill>
                  <a:srgbClr val="ECECEC"/>
                </a:solidFill>
                <a:effectLst/>
                <a:latin typeface="Söhne"/>
              </a:rPr>
              <a:t>OCSP</a:t>
            </a:r>
            <a:r>
              <a:rPr lang="zh-CN" altLang="en-US" b="0" i="0" dirty="0">
                <a:solidFill>
                  <a:srgbClr val="ECECEC"/>
                </a:solidFill>
                <a:effectLst/>
                <a:latin typeface="Söhne"/>
              </a:rPr>
              <a:t>）或证书撤销列表（</a:t>
            </a:r>
            <a:r>
              <a:rPr lang="en-US" altLang="zh-CN" b="0" i="0" dirty="0">
                <a:solidFill>
                  <a:srgbClr val="ECECEC"/>
                </a:solidFill>
                <a:effectLst/>
                <a:latin typeface="Söhne"/>
              </a:rPr>
              <a:t>CRL</a:t>
            </a:r>
            <a:r>
              <a:rPr lang="zh-CN" altLang="en-US" b="0" i="0" dirty="0">
                <a:solidFill>
                  <a:srgbClr val="ECECEC"/>
                </a:solidFill>
                <a:effectLst/>
                <a:latin typeface="Söhne"/>
              </a:rPr>
              <a:t>）来进行验证。</a:t>
            </a:r>
          </a:p>
          <a:p>
            <a:pPr algn="l">
              <a:buFont typeface="+mj-lt"/>
              <a:buAutoNum type="arabicPeriod"/>
            </a:pPr>
            <a:r>
              <a:rPr lang="zh-CN" altLang="en-US" b="1" i="0" dirty="0">
                <a:solidFill>
                  <a:srgbClr val="ECECEC"/>
                </a:solidFill>
                <a:effectLst/>
                <a:latin typeface="Söhne"/>
              </a:rPr>
              <a:t>身份验证和认证系统</a:t>
            </a:r>
            <a:r>
              <a:rPr lang="zh-CN" altLang="en-US" b="0" i="0" dirty="0">
                <a:solidFill>
                  <a:srgbClr val="ECECEC"/>
                </a:solidFill>
                <a:effectLst/>
                <a:latin typeface="Söhne"/>
              </a:rPr>
              <a:t>：用于验证证书请求者的身份，确保只有合法的用户才能获得数字证书。</a:t>
            </a:r>
          </a:p>
          <a:p>
            <a:pPr algn="l">
              <a:buFont typeface="+mj-lt"/>
              <a:buAutoNum type="arabicPeriod"/>
            </a:pPr>
            <a:r>
              <a:rPr lang="zh-CN" altLang="en-US" b="1" i="0" dirty="0">
                <a:solidFill>
                  <a:srgbClr val="ECECEC"/>
                </a:solidFill>
                <a:effectLst/>
                <a:latin typeface="Söhne"/>
              </a:rPr>
              <a:t>安全审计和监控系统</a:t>
            </a:r>
            <a:r>
              <a:rPr lang="zh-CN" altLang="en-US" b="0" i="0" dirty="0">
                <a:solidFill>
                  <a:srgbClr val="ECECEC"/>
                </a:solidFill>
                <a:effectLst/>
                <a:latin typeface="Söhne"/>
              </a:rPr>
              <a:t>：用于监控 </a:t>
            </a:r>
            <a:r>
              <a:rPr lang="en-US" altLang="zh-CN" b="0" i="0" dirty="0">
                <a:solidFill>
                  <a:srgbClr val="ECECEC"/>
                </a:solidFill>
                <a:effectLst/>
                <a:latin typeface="Söhne"/>
              </a:rPr>
              <a:t>CA </a:t>
            </a:r>
            <a:r>
              <a:rPr lang="zh-CN" altLang="en-US" b="0" i="0" dirty="0">
                <a:solidFill>
                  <a:srgbClr val="ECECEC"/>
                </a:solidFill>
                <a:effectLst/>
                <a:latin typeface="Söhne"/>
              </a:rPr>
              <a:t>的运行状态、审计证书操作和记录日志，确保 </a:t>
            </a:r>
            <a:r>
              <a:rPr lang="en-US" altLang="zh-CN" b="0" i="0" dirty="0">
                <a:solidFill>
                  <a:srgbClr val="ECECEC"/>
                </a:solidFill>
                <a:effectLst/>
                <a:latin typeface="Söhne"/>
              </a:rPr>
              <a:t>CA </a:t>
            </a:r>
            <a:r>
              <a:rPr lang="zh-CN" altLang="en-US" b="0" i="0" dirty="0">
                <a:solidFill>
                  <a:srgbClr val="ECECEC"/>
                </a:solidFill>
                <a:effectLst/>
                <a:latin typeface="Söhne"/>
              </a:rPr>
              <a:t>的操作符合其规范和政策。</a:t>
            </a:r>
          </a:p>
          <a:p>
            <a:pPr algn="l">
              <a:buFont typeface="+mj-lt"/>
              <a:buAutoNum type="arabicPeriod"/>
            </a:pPr>
            <a:r>
              <a:rPr lang="zh-CN" altLang="en-US" b="1" i="0" dirty="0">
                <a:solidFill>
                  <a:srgbClr val="ECECEC"/>
                </a:solidFill>
                <a:effectLst/>
                <a:latin typeface="Söhne"/>
              </a:rPr>
              <a:t>物理安全设施</a:t>
            </a:r>
            <a:r>
              <a:rPr lang="zh-CN" altLang="en-US" b="0" i="0" dirty="0">
                <a:solidFill>
                  <a:srgbClr val="ECECEC"/>
                </a:solidFill>
                <a:effectLst/>
                <a:latin typeface="Söhne"/>
              </a:rPr>
              <a:t>：包括安全的机房、访问控制、防火墙等设施，用于保护 </a:t>
            </a:r>
            <a:r>
              <a:rPr lang="en-US" altLang="zh-CN" b="0" i="0" dirty="0">
                <a:solidFill>
                  <a:srgbClr val="ECECEC"/>
                </a:solidFill>
                <a:effectLst/>
                <a:latin typeface="Söhne"/>
              </a:rPr>
              <a:t>CA </a:t>
            </a:r>
            <a:r>
              <a:rPr lang="zh-CN" altLang="en-US" b="0" i="0" dirty="0">
                <a:solidFill>
                  <a:srgbClr val="ECECEC"/>
                </a:solidFill>
                <a:effectLst/>
                <a:latin typeface="Söhne"/>
              </a:rPr>
              <a:t>的服务器和关键设备免受物理攻击。</a:t>
            </a:r>
          </a:p>
          <a:p>
            <a:pPr algn="l">
              <a:buFont typeface="+mj-lt"/>
              <a:buAutoNum type="arabicPeriod"/>
            </a:pPr>
            <a:r>
              <a:rPr lang="zh-CN" altLang="en-US" b="1" i="0" dirty="0">
                <a:solidFill>
                  <a:srgbClr val="ECECEC"/>
                </a:solidFill>
                <a:effectLst/>
                <a:latin typeface="Söhne"/>
              </a:rPr>
              <a:t>网络基础设施</a:t>
            </a:r>
            <a:r>
              <a:rPr lang="zh-CN" altLang="en-US" b="0" i="0" dirty="0">
                <a:solidFill>
                  <a:srgbClr val="ECECEC"/>
                </a:solidFill>
                <a:effectLst/>
                <a:latin typeface="Söhne"/>
              </a:rPr>
              <a:t>：用于连接 </a:t>
            </a:r>
            <a:r>
              <a:rPr lang="en-US" altLang="zh-CN" b="0" i="0" dirty="0">
                <a:solidFill>
                  <a:srgbClr val="ECECEC"/>
                </a:solidFill>
                <a:effectLst/>
                <a:latin typeface="Söhne"/>
              </a:rPr>
              <a:t>CA </a:t>
            </a:r>
            <a:r>
              <a:rPr lang="zh-CN" altLang="en-US" b="0" i="0" dirty="0">
                <a:solidFill>
                  <a:srgbClr val="ECECEC"/>
                </a:solidFill>
                <a:effectLst/>
                <a:latin typeface="Söhne"/>
              </a:rPr>
              <a:t>各个组成部分的网络设备，包括交换机、路由器、防火墙等，确保 </a:t>
            </a:r>
            <a:r>
              <a:rPr lang="en-US" altLang="zh-CN" b="0" i="0" dirty="0">
                <a:solidFill>
                  <a:srgbClr val="ECECEC"/>
                </a:solidFill>
                <a:effectLst/>
                <a:latin typeface="Söhne"/>
              </a:rPr>
              <a:t>CA </a:t>
            </a:r>
            <a:r>
              <a:rPr lang="zh-CN" altLang="en-US" b="0" i="0" dirty="0">
                <a:solidFill>
                  <a:srgbClr val="ECECEC"/>
                </a:solidFill>
                <a:effectLst/>
                <a:latin typeface="Söhne"/>
              </a:rPr>
              <a:t>的网络通信安全可靠。</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87880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吊销了意味着信任关系不再有效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öhne"/>
              </a:rPr>
              <a:t>能否返回结果（服务器可达性）不考虑</a:t>
            </a:r>
            <a:endParaRPr lang="en-US" altLang="zh-CN" dirty="0"/>
          </a:p>
          <a:p>
            <a:r>
              <a:rPr lang="zh-CN" altLang="en-US" dirty="0"/>
              <a:t>定义：其实就是想知道 </a:t>
            </a:r>
            <a:r>
              <a:rPr lang="en-US" altLang="zh-CN" dirty="0"/>
              <a:t>CA </a:t>
            </a:r>
            <a:r>
              <a:rPr lang="zh-CN" altLang="en-US" dirty="0"/>
              <a:t>是否按照右图的方式存储证书吊销状态，并提供正确的查询结果</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50017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D37F-911F-47AD-9082-2DFD3A2FE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BB7ED-948F-43F5-9C00-009CB7888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E85A7-5435-45EC-80B5-4113B8714A2A}"/>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648F7828-D7AA-4B15-B158-4B74CEA17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09C11-1BEC-4E10-ACC2-327CE247B10B}"/>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3114853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4A2E-01B3-4AFA-869E-38A673A37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E763DA-2CD0-43A6-B34F-B37BD6A3B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88C45-204F-4F16-9DF7-7A0E26A73B99}"/>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E1B1952E-210A-48AA-B0CF-965F1C8D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14D42-D019-40F3-A970-E952FF2E3949}"/>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2040717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1D41-1C2A-44AA-92FE-FBB305B5B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F5CB8-C156-4987-9EF3-98EFA369F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83104-385A-4579-8435-D0DEEC7A5AD1}"/>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91494979-B1A8-4172-BBA7-6728CA271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4A8F7-F20D-4628-BBB6-03BA76BE99DE}"/>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195452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388B-9926-4AA0-9165-89E784D64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40728E-2C30-4452-AC3F-0DC68BBDD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E83249-8A1F-45B6-AD80-3826EC24DE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88B08-2B9A-4574-9D11-348A1CB7E2AD}"/>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6" name="Footer Placeholder 5">
            <a:extLst>
              <a:ext uri="{FF2B5EF4-FFF2-40B4-BE49-F238E27FC236}">
                <a16:creationId xmlns:a16="http://schemas.microsoft.com/office/drawing/2014/main" id="{9C6F495A-BE6A-4A57-95A5-C39B77D6D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85668-005B-45BC-80E2-B534D500302D}"/>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3348189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332A-FE2D-4646-B33C-8734D546CB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60B1B-420C-4CBE-AAA3-D32DF4099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25F91-FBB4-43D5-8A42-BE9366A1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BE9696-E9B3-4482-B4AA-76260CE2E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F4C06-B99E-4E30-BCE6-BE9E745213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D2DAB5-36E5-4F68-85A1-8E15C317249F}"/>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8" name="Footer Placeholder 7">
            <a:extLst>
              <a:ext uri="{FF2B5EF4-FFF2-40B4-BE49-F238E27FC236}">
                <a16:creationId xmlns:a16="http://schemas.microsoft.com/office/drawing/2014/main" id="{357267C6-8461-448E-A68C-FB2429A08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6DFDDC-B826-4B2A-8948-72C8F2E50CF7}"/>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1322397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FDA1-C406-4186-B28A-A61F8989BC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C3ADC-4909-4B0D-B192-70DBC7D283C9}"/>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4" name="Footer Placeholder 3">
            <a:extLst>
              <a:ext uri="{FF2B5EF4-FFF2-40B4-BE49-F238E27FC236}">
                <a16:creationId xmlns:a16="http://schemas.microsoft.com/office/drawing/2014/main" id="{8172BFF2-2187-43B2-9642-FD77FC81AE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EAC632-F62F-41AB-9C82-80EC5F155417}"/>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4293034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6136C-E231-4A73-B1A6-6865913FCE9A}"/>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3" name="Footer Placeholder 2">
            <a:extLst>
              <a:ext uri="{FF2B5EF4-FFF2-40B4-BE49-F238E27FC236}">
                <a16:creationId xmlns:a16="http://schemas.microsoft.com/office/drawing/2014/main" id="{47FB20E0-5A7E-43FC-AF4A-1A588B81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403B5-4360-4F5A-B7A3-ED351115851B}"/>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2405389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8B7B-3944-400B-8A3C-6A033A7FA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23B08-DF02-4800-A81C-E8D42D9DB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3DABE0-5CF7-4F4E-9C72-8AE7B64C0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165EE-483F-4B6B-8D46-59FD277DF52A}"/>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6" name="Footer Placeholder 5">
            <a:extLst>
              <a:ext uri="{FF2B5EF4-FFF2-40B4-BE49-F238E27FC236}">
                <a16:creationId xmlns:a16="http://schemas.microsoft.com/office/drawing/2014/main" id="{FC4DAF0B-354F-43CE-B46E-568216114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9C97C-6CCF-4BB9-A0DC-D05DAB8E47D1}"/>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351742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7BE0-8BE4-4A56-A7A3-EF4493216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BAFB6-9D32-44B3-8B7B-E95A6A23D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C9344-87D8-40B6-BED2-AD764E164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B2FB9-2C54-4194-B5E7-3E17F862719F}"/>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6" name="Footer Placeholder 5">
            <a:extLst>
              <a:ext uri="{FF2B5EF4-FFF2-40B4-BE49-F238E27FC236}">
                <a16:creationId xmlns:a16="http://schemas.microsoft.com/office/drawing/2014/main" id="{EC057E9E-A80E-4D76-BF08-E85C927A0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FA314-32D8-492E-AED5-5628C1AD5010}"/>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2068083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326A-B08D-461D-B529-6E3B46DBD8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5EA1DF-FB09-411E-95A7-D14139819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9F718-3F2C-4151-9B0B-B81DDD55A798}"/>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ED1FF324-D2BF-4293-AD7A-60D35E49D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A8979-FBD5-4863-A6B6-6B3D394E3E44}"/>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2391579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D6C3A-1D3B-4DB5-A36B-0D414D6303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951E2-C71C-4182-A12E-179250CB3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10C80-8019-4E10-9A2D-65C90B6A07F0}"/>
              </a:ext>
            </a:extLst>
          </p:cNvPr>
          <p:cNvSpPr>
            <a:spLocks noGrp="1"/>
          </p:cNvSpPr>
          <p:nvPr>
            <p:ph type="dt" sz="half" idx="10"/>
          </p:nvPr>
        </p:nvSpPr>
        <p:spPr/>
        <p:txBody>
          <a:body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E7112BF9-112C-4A76-B331-A801663C6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EFC08-C8D9-4FD3-A7D4-C349016FA240}"/>
              </a:ext>
            </a:extLst>
          </p:cNvPr>
          <p:cNvSpPr>
            <a:spLocks noGrp="1"/>
          </p:cNvSpPr>
          <p:nvPr>
            <p:ph type="sldNum" sz="quarter" idx="12"/>
          </p:nvPr>
        </p:nvSpPr>
        <p:spPr/>
        <p:txBody>
          <a:bodyPr/>
          <a:lstStyle/>
          <a:p>
            <a:fld id="{E2557953-7EBD-410C-BA22-21511C3608B0}" type="slidenum">
              <a:rPr lang="en-US" smtClean="0"/>
              <a:t>‹#›</a:t>
            </a:fld>
            <a:endParaRPr lang="en-US"/>
          </a:p>
        </p:txBody>
      </p:sp>
    </p:spTree>
    <p:extLst>
      <p:ext uri="{BB962C8B-B14F-4D97-AF65-F5344CB8AC3E}">
        <p14:creationId xmlns:p14="http://schemas.microsoft.com/office/powerpoint/2010/main" val="429491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2024/5/8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580C6E">
                <a:alpha val="5000"/>
              </a:srgbClr>
            </a:gs>
            <a:gs pos="0">
              <a:srgbClr val="580C6E">
                <a:alpha val="5000"/>
              </a:srgbClr>
            </a:gs>
          </a:gsLst>
          <a:lin ang="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68C7C-F1B5-4B05-AE85-D90C69510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4B77D-1E7D-4949-8A13-777EB733C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CE7AD-C61A-4A64-945F-7CF9F3558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967E6-987B-45DE-97F3-35A70E4C4D9F}" type="datetimeFigureOut">
              <a:rPr lang="en-US" smtClean="0"/>
              <a:t>5/8/2024</a:t>
            </a:fld>
            <a:endParaRPr lang="en-US"/>
          </a:p>
        </p:txBody>
      </p:sp>
      <p:sp>
        <p:nvSpPr>
          <p:cNvPr id="5" name="Footer Placeholder 4">
            <a:extLst>
              <a:ext uri="{FF2B5EF4-FFF2-40B4-BE49-F238E27FC236}">
                <a16:creationId xmlns:a16="http://schemas.microsoft.com/office/drawing/2014/main" id="{52A9EA2F-967D-4B45-870C-53EADCCF4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C33B55-C4A7-4503-B63A-B9B67139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57953-7EBD-410C-BA22-21511C3608B0}" type="slidenum">
              <a:rPr lang="en-US" smtClean="0"/>
              <a:t>‹#›</a:t>
            </a:fld>
            <a:endParaRPr lang="en-US"/>
          </a:p>
        </p:txBody>
      </p:sp>
    </p:spTree>
    <p:extLst>
      <p:ext uri="{BB962C8B-B14F-4D97-AF65-F5344CB8AC3E}">
        <p14:creationId xmlns:p14="http://schemas.microsoft.com/office/powerpoint/2010/main" val="292429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ecurity.googleblog.com/2016/10/distrusting-wosign-and-startcom.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zhihu.com/question/50919835"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7.png"/><Relationship Id="rId7"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8.svg"/><Relationship Id="rId9"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community.letsencrypt.org/t/certificates-for-us-sanctioned-countries/1223/5" TargetMode="External"/><Relationship Id="rId7" Type="http://schemas.openxmlformats.org/officeDocument/2006/relationships/hyperlink" Target="https://en.wikipedia.org/wiki/Kazakhstan_man-in-the-middle_attack" TargetMode="External"/><Relationship Id="rId2" Type="http://schemas.openxmlformats.org/officeDocument/2006/relationships/hyperlink" Target="https://www.netcraft.com/blog/gov-security-falters-during-u-s-shutdown/" TargetMode="External"/><Relationship Id="rId1" Type="http://schemas.openxmlformats.org/officeDocument/2006/relationships/slideLayout" Target="../slideLayouts/slideLayout2.xml"/><Relationship Id="rId6" Type="http://schemas.openxmlformats.org/officeDocument/2006/relationships/hyperlink" Target="https://www.sectigo.com/knowledge-base/detail/Banned-Country-List-1527076085907/kA01N000000zFKI" TargetMode="External"/><Relationship Id="rId5" Type="http://schemas.openxmlformats.org/officeDocument/2006/relationships/hyperlink" Target="https://www.entrust.com/knowledgebase/ssl/countries-that-are-restricted-from-receiving-entrust-certificate-service-products" TargetMode="External"/><Relationship Id="rId4" Type="http://schemas.openxmlformats.org/officeDocument/2006/relationships/hyperlink" Target="https://knowledge.digicert.com/solution/embargoed-countries-and-regions#:~:text=DigiCert%20is%20prohibited%20or%20restricted,(NS%2DMBS)%20List"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gov.kr/portal/orgSite" TargetMode="External"/><Relationship Id="rId2" Type="http://schemas.openxmlformats.org/officeDocument/2006/relationships/hyperlink" Target="https://www.idmanagement.gov/fpki/" TargetMode="External"/><Relationship Id="rId1" Type="http://schemas.openxmlformats.org/officeDocument/2006/relationships/slideLayout" Target="../slideLayouts/slideLayout2.xml"/><Relationship Id="rId5" Type="http://schemas.openxmlformats.org/officeDocument/2006/relationships/hyperlink" Target="https://crl.defence.gov.au/pki/" TargetMode="External"/><Relationship Id="rId4" Type="http://schemas.openxmlformats.org/officeDocument/2006/relationships/hyperlink" Target="https://last-chance-for-eidas.or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cme-v02.api.letsencryp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r3.o.lencr.org/" TargetMode="External"/><Relationship Id="rId5" Type="http://schemas.openxmlformats.org/officeDocument/2006/relationships/hyperlink" Target="http://crl3.digicert.com/" TargetMode="External"/><Relationship Id="rId4" Type="http://schemas.openxmlformats.org/officeDocument/2006/relationships/hyperlink" Target="http://r3.i.lenc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D8BB-2851-4570-88B8-6A33D23EFBDE}"/>
              </a:ext>
            </a:extLst>
          </p:cNvPr>
          <p:cNvSpPr>
            <a:spLocks noGrp="1"/>
          </p:cNvSpPr>
          <p:nvPr>
            <p:ph type="ctrTitle"/>
          </p:nvPr>
        </p:nvSpPr>
        <p:spPr/>
        <p:txBody>
          <a:bodyPr/>
          <a:lstStyle/>
          <a:p>
            <a:r>
              <a:rPr lang="en-US" altLang="zh-CN" dirty="0"/>
              <a:t>Web-PKI CA </a:t>
            </a:r>
            <a:r>
              <a:rPr lang="zh-CN" altLang="en-US" dirty="0"/>
              <a:t>测绘</a:t>
            </a:r>
            <a:endParaRPr lang="en-US" dirty="0"/>
          </a:p>
        </p:txBody>
      </p:sp>
      <p:sp>
        <p:nvSpPr>
          <p:cNvPr id="3" name="Subtitle 2">
            <a:extLst>
              <a:ext uri="{FF2B5EF4-FFF2-40B4-BE49-F238E27FC236}">
                <a16:creationId xmlns:a16="http://schemas.microsoft.com/office/drawing/2014/main" id="{953A698B-956A-4ACE-AAA6-4FD673CED825}"/>
              </a:ext>
            </a:extLst>
          </p:cNvPr>
          <p:cNvSpPr>
            <a:spLocks noGrp="1"/>
          </p:cNvSpPr>
          <p:nvPr>
            <p:ph type="subTitle" idx="1"/>
          </p:nvPr>
        </p:nvSpPr>
        <p:spPr/>
        <p:txBody>
          <a:bodyPr/>
          <a:lstStyle/>
          <a:p>
            <a:r>
              <a:rPr lang="en-US" dirty="0"/>
              <a:t>2024/05/04</a:t>
            </a:r>
          </a:p>
        </p:txBody>
      </p:sp>
    </p:spTree>
    <p:extLst>
      <p:ext uri="{BB962C8B-B14F-4D97-AF65-F5344CB8AC3E}">
        <p14:creationId xmlns:p14="http://schemas.microsoft.com/office/powerpoint/2010/main" val="371689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DD0E-6EBC-414A-A79A-A7406BD72A2E}"/>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CDDDAE2A-1444-4A2C-8C31-788B89AFDE38}"/>
              </a:ext>
            </a:extLst>
          </p:cNvPr>
          <p:cNvSpPr>
            <a:spLocks noGrp="1"/>
          </p:cNvSpPr>
          <p:nvPr>
            <p:ph idx="1"/>
          </p:nvPr>
        </p:nvSpPr>
        <p:spPr>
          <a:xfrm>
            <a:off x="838200" y="1371600"/>
            <a:ext cx="7079991" cy="4805363"/>
          </a:xfrm>
        </p:spPr>
        <p:txBody>
          <a:bodyPr/>
          <a:lstStyle/>
          <a:p>
            <a:r>
              <a:rPr lang="en-US" altLang="zh-CN" dirty="0">
                <a:latin typeface="Söhne"/>
              </a:rPr>
              <a:t>(2) CA </a:t>
            </a:r>
            <a:r>
              <a:rPr lang="zh-CN" altLang="en-US" dirty="0">
                <a:latin typeface="Söhne"/>
              </a:rPr>
              <a:t>证书信息公开态势</a:t>
            </a:r>
          </a:p>
          <a:p>
            <a:pPr lvl="1"/>
            <a:r>
              <a:rPr lang="en-US" altLang="zh-CN" b="1" dirty="0">
                <a:solidFill>
                  <a:srgbClr val="FF0000"/>
                </a:solidFill>
                <a:latin typeface="Söhne"/>
              </a:rPr>
              <a:t>(1) CA </a:t>
            </a:r>
            <a:r>
              <a:rPr lang="zh-CN" altLang="en-US" b="1" dirty="0">
                <a:solidFill>
                  <a:srgbClr val="FF0000"/>
                </a:solidFill>
                <a:latin typeface="Söhne"/>
              </a:rPr>
              <a:t>证书信息</a:t>
            </a:r>
          </a:p>
          <a:p>
            <a:pPr lvl="2"/>
            <a:r>
              <a:rPr lang="en-US" altLang="zh-CN" dirty="0">
                <a:latin typeface="Söhne"/>
              </a:rPr>
              <a:t>CA </a:t>
            </a:r>
            <a:r>
              <a:rPr lang="zh-CN" altLang="en-US" dirty="0">
                <a:latin typeface="Söhne"/>
              </a:rPr>
              <a:t>公开了哪些用于签发的 </a:t>
            </a:r>
            <a:r>
              <a:rPr lang="en-US" altLang="zh-CN" dirty="0">
                <a:latin typeface="Söhne"/>
              </a:rPr>
              <a:t>CA </a:t>
            </a:r>
            <a:r>
              <a:rPr lang="zh-CN" altLang="en-US" dirty="0">
                <a:latin typeface="Söhne"/>
              </a:rPr>
              <a:t>证书，其中哪些是根证书，哪些是中间证书</a:t>
            </a:r>
          </a:p>
          <a:p>
            <a:pPr lvl="1"/>
            <a:r>
              <a:rPr lang="en-US" altLang="zh-CN" b="1" dirty="0">
                <a:solidFill>
                  <a:srgbClr val="FF0000"/>
                </a:solidFill>
                <a:latin typeface="Söhne"/>
              </a:rPr>
              <a:t>(2) CA </a:t>
            </a:r>
            <a:r>
              <a:rPr lang="zh-CN" altLang="en-US" b="1" dirty="0">
                <a:solidFill>
                  <a:srgbClr val="FF0000"/>
                </a:solidFill>
                <a:latin typeface="Söhne"/>
              </a:rPr>
              <a:t>签发证书信息</a:t>
            </a:r>
            <a:endParaRPr lang="en-US" altLang="zh-CN" b="1" dirty="0">
              <a:solidFill>
                <a:srgbClr val="FF0000"/>
              </a:solidFill>
              <a:latin typeface="Söhne"/>
            </a:endParaRPr>
          </a:p>
          <a:p>
            <a:pPr lvl="2"/>
            <a:r>
              <a:rPr lang="en-US" altLang="zh-CN" dirty="0">
                <a:latin typeface="Söhne"/>
              </a:rPr>
              <a:t>CA </a:t>
            </a:r>
            <a:r>
              <a:rPr lang="zh-CN" altLang="en-US" dirty="0">
                <a:latin typeface="Söhne"/>
              </a:rPr>
              <a:t>将哪些证书上传到哪些 </a:t>
            </a:r>
            <a:r>
              <a:rPr lang="en-US" altLang="zh-CN" dirty="0">
                <a:latin typeface="Söhne"/>
              </a:rPr>
              <a:t>CT </a:t>
            </a:r>
            <a:r>
              <a:rPr lang="zh-CN" altLang="en-US" dirty="0">
                <a:latin typeface="Söhne"/>
              </a:rPr>
              <a:t>日志当中</a:t>
            </a:r>
            <a:endParaRPr lang="en-US" altLang="zh-CN" dirty="0">
              <a:latin typeface="Söhne"/>
            </a:endParaRPr>
          </a:p>
          <a:p>
            <a:pPr lvl="1"/>
            <a:r>
              <a:rPr lang="en-US" altLang="zh-CN" b="1" dirty="0">
                <a:solidFill>
                  <a:srgbClr val="FF0000"/>
                </a:solidFill>
                <a:latin typeface="Söhne"/>
              </a:rPr>
              <a:t>(3) CA </a:t>
            </a:r>
            <a:r>
              <a:rPr lang="zh-CN" altLang="en-US" b="1" dirty="0">
                <a:solidFill>
                  <a:srgbClr val="FF0000"/>
                </a:solidFill>
                <a:latin typeface="Söhne"/>
              </a:rPr>
              <a:t>证书吊销状态信息</a:t>
            </a:r>
            <a:endParaRPr lang="en-US" altLang="zh-CN" b="1" dirty="0">
              <a:solidFill>
                <a:srgbClr val="FF0000"/>
              </a:solidFill>
              <a:latin typeface="Söhne"/>
            </a:endParaRPr>
          </a:p>
          <a:p>
            <a:pPr lvl="2"/>
            <a:r>
              <a:rPr lang="en-US" altLang="zh-CN" dirty="0">
                <a:latin typeface="Söhne"/>
              </a:rPr>
              <a:t>CA </a:t>
            </a:r>
            <a:r>
              <a:rPr lang="zh-CN" altLang="en-US" dirty="0">
                <a:latin typeface="Söhne"/>
              </a:rPr>
              <a:t>公开了哪些证书的吊销状态，吊销状态是什么</a:t>
            </a:r>
            <a:endParaRPr lang="en-US" altLang="zh-CN" dirty="0">
              <a:latin typeface="Söhne"/>
            </a:endParaRPr>
          </a:p>
          <a:p>
            <a:pPr lvl="2"/>
            <a:r>
              <a:rPr lang="zh-CN" altLang="en-US" dirty="0">
                <a:latin typeface="Söhne"/>
              </a:rPr>
              <a:t>在一段时间内证书的吊销状态的变化</a:t>
            </a:r>
            <a:endParaRPr lang="en-US" altLang="zh-CN" dirty="0">
              <a:latin typeface="Söhne"/>
            </a:endParaRPr>
          </a:p>
          <a:p>
            <a:pPr lvl="2"/>
            <a:endParaRPr lang="en-US" altLang="zh-CN" dirty="0">
              <a:latin typeface="Söhne"/>
            </a:endParaRPr>
          </a:p>
        </p:txBody>
      </p:sp>
      <p:grpSp>
        <p:nvGrpSpPr>
          <p:cNvPr id="115" name="Group 114">
            <a:extLst>
              <a:ext uri="{FF2B5EF4-FFF2-40B4-BE49-F238E27FC236}">
                <a16:creationId xmlns:a16="http://schemas.microsoft.com/office/drawing/2014/main" id="{B05DF4C7-8E51-4CDC-90B0-421CF87CD004}"/>
              </a:ext>
            </a:extLst>
          </p:cNvPr>
          <p:cNvGrpSpPr/>
          <p:nvPr/>
        </p:nvGrpSpPr>
        <p:grpSpPr>
          <a:xfrm>
            <a:off x="8052432" y="489045"/>
            <a:ext cx="3625795" cy="5879910"/>
            <a:chOff x="8220707" y="-759374"/>
            <a:chExt cx="3625795" cy="5879910"/>
          </a:xfrm>
        </p:grpSpPr>
        <p:sp>
          <p:nvSpPr>
            <p:cNvPr id="116" name="Flowchart: Process 115">
              <a:extLst>
                <a:ext uri="{FF2B5EF4-FFF2-40B4-BE49-F238E27FC236}">
                  <a16:creationId xmlns:a16="http://schemas.microsoft.com/office/drawing/2014/main" id="{AD00B0AE-AC66-4275-A378-0B1C336AD508}"/>
                </a:ext>
              </a:extLst>
            </p:cNvPr>
            <p:cNvSpPr/>
            <p:nvPr/>
          </p:nvSpPr>
          <p:spPr>
            <a:xfrm>
              <a:off x="10315078" y="1655878"/>
              <a:ext cx="1531424"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生成吊销记录</a:t>
              </a:r>
              <a:endParaRPr lang="en-US" sz="1600" dirty="0"/>
            </a:p>
          </p:txBody>
        </p:sp>
        <p:sp>
          <p:nvSpPr>
            <p:cNvPr id="117" name="TextBox 116">
              <a:extLst>
                <a:ext uri="{FF2B5EF4-FFF2-40B4-BE49-F238E27FC236}">
                  <a16:creationId xmlns:a16="http://schemas.microsoft.com/office/drawing/2014/main" id="{9D495299-3137-4221-A377-0AA15C24EE98}"/>
                </a:ext>
              </a:extLst>
            </p:cNvPr>
            <p:cNvSpPr txBox="1"/>
            <p:nvPr/>
          </p:nvSpPr>
          <p:spPr>
            <a:xfrm>
              <a:off x="11183418" y="958065"/>
              <a:ext cx="416731" cy="307777"/>
            </a:xfrm>
            <a:prstGeom prst="rect">
              <a:avLst/>
            </a:prstGeom>
            <a:noFill/>
          </p:spPr>
          <p:txBody>
            <a:bodyPr wrap="square" rtlCol="0">
              <a:spAutoFit/>
            </a:bodyPr>
            <a:lstStyle/>
            <a:p>
              <a:r>
                <a:rPr lang="en-US" sz="1400" b="1" dirty="0"/>
                <a:t>(2)</a:t>
              </a:r>
            </a:p>
          </p:txBody>
        </p:sp>
        <p:sp>
          <p:nvSpPr>
            <p:cNvPr id="118" name="TextBox 117">
              <a:extLst>
                <a:ext uri="{FF2B5EF4-FFF2-40B4-BE49-F238E27FC236}">
                  <a16:creationId xmlns:a16="http://schemas.microsoft.com/office/drawing/2014/main" id="{30BCC9ED-EE2D-4A1C-9789-67D3DA13416E}"/>
                </a:ext>
              </a:extLst>
            </p:cNvPr>
            <p:cNvSpPr txBox="1"/>
            <p:nvPr/>
          </p:nvSpPr>
          <p:spPr>
            <a:xfrm>
              <a:off x="11183419" y="2785517"/>
              <a:ext cx="416731" cy="307777"/>
            </a:xfrm>
            <a:prstGeom prst="rect">
              <a:avLst/>
            </a:prstGeom>
            <a:noFill/>
          </p:spPr>
          <p:txBody>
            <a:bodyPr wrap="square" rtlCol="0">
              <a:spAutoFit/>
            </a:bodyPr>
            <a:lstStyle/>
            <a:p>
              <a:r>
                <a:rPr lang="en-US" sz="1400" b="1" dirty="0"/>
                <a:t>(3)</a:t>
              </a:r>
            </a:p>
          </p:txBody>
        </p:sp>
        <p:sp>
          <p:nvSpPr>
            <p:cNvPr id="119" name="TextBox 118">
              <a:extLst>
                <a:ext uri="{FF2B5EF4-FFF2-40B4-BE49-F238E27FC236}">
                  <a16:creationId xmlns:a16="http://schemas.microsoft.com/office/drawing/2014/main" id="{59801B90-116A-4813-BF38-170225BCD081}"/>
                </a:ext>
              </a:extLst>
            </p:cNvPr>
            <p:cNvSpPr txBox="1"/>
            <p:nvPr/>
          </p:nvSpPr>
          <p:spPr>
            <a:xfrm>
              <a:off x="11183419" y="4173380"/>
              <a:ext cx="416731" cy="307777"/>
            </a:xfrm>
            <a:prstGeom prst="rect">
              <a:avLst/>
            </a:prstGeom>
            <a:noFill/>
          </p:spPr>
          <p:txBody>
            <a:bodyPr wrap="square" rtlCol="0">
              <a:spAutoFit/>
            </a:bodyPr>
            <a:lstStyle/>
            <a:p>
              <a:r>
                <a:rPr lang="en-US" sz="1400" b="1" dirty="0"/>
                <a:t>(4)</a:t>
              </a:r>
            </a:p>
          </p:txBody>
        </p:sp>
        <p:grpSp>
          <p:nvGrpSpPr>
            <p:cNvPr id="120" name="Group 119">
              <a:extLst>
                <a:ext uri="{FF2B5EF4-FFF2-40B4-BE49-F238E27FC236}">
                  <a16:creationId xmlns:a16="http://schemas.microsoft.com/office/drawing/2014/main" id="{5F397C31-2C2E-4732-BDDB-3BA46DA16A51}"/>
                </a:ext>
              </a:extLst>
            </p:cNvPr>
            <p:cNvGrpSpPr/>
            <p:nvPr/>
          </p:nvGrpSpPr>
          <p:grpSpPr>
            <a:xfrm>
              <a:off x="8220707" y="-759374"/>
              <a:ext cx="1236244" cy="1592610"/>
              <a:chOff x="8374380" y="-280302"/>
              <a:chExt cx="1236244" cy="1592610"/>
            </a:xfrm>
          </p:grpSpPr>
          <p:pic>
            <p:nvPicPr>
              <p:cNvPr id="146" name="Graphic 145" descr="Diploma roll with solid fill">
                <a:extLst>
                  <a:ext uri="{FF2B5EF4-FFF2-40B4-BE49-F238E27FC236}">
                    <a16:creationId xmlns:a16="http://schemas.microsoft.com/office/drawing/2014/main" id="{E5B23BBB-7AC2-4E24-A81D-F06EBB642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6574" y="592814"/>
                <a:ext cx="585641" cy="585641"/>
              </a:xfrm>
              <a:prstGeom prst="rect">
                <a:avLst/>
              </a:prstGeom>
            </p:spPr>
          </p:pic>
          <p:sp>
            <p:nvSpPr>
              <p:cNvPr id="147" name="TextBox 146">
                <a:extLst>
                  <a:ext uri="{FF2B5EF4-FFF2-40B4-BE49-F238E27FC236}">
                    <a16:creationId xmlns:a16="http://schemas.microsoft.com/office/drawing/2014/main" id="{E502FFB3-4984-401B-9B73-D4263C8F303A}"/>
                  </a:ext>
                </a:extLst>
              </p:cNvPr>
              <p:cNvSpPr txBox="1"/>
              <p:nvPr/>
            </p:nvSpPr>
            <p:spPr>
              <a:xfrm>
                <a:off x="8401647" y="1035309"/>
                <a:ext cx="1173282" cy="276999"/>
              </a:xfrm>
              <a:prstGeom prst="rect">
                <a:avLst/>
              </a:prstGeom>
              <a:noFill/>
            </p:spPr>
            <p:txBody>
              <a:bodyPr wrap="square" rtlCol="0">
                <a:spAutoFit/>
              </a:bodyPr>
              <a:lstStyle/>
              <a:p>
                <a:pPr algn="ctr"/>
                <a:r>
                  <a:rPr lang="zh-CN" altLang="en-US" sz="1200" dirty="0"/>
                  <a:t>证书签发日期</a:t>
                </a:r>
                <a:endParaRPr lang="en-US" sz="1200" dirty="0"/>
              </a:p>
            </p:txBody>
          </p:sp>
          <p:pic>
            <p:nvPicPr>
              <p:cNvPr id="148" name="Graphic 147" descr="Diploma roll with solid fill">
                <a:extLst>
                  <a:ext uri="{FF2B5EF4-FFF2-40B4-BE49-F238E27FC236}">
                    <a16:creationId xmlns:a16="http://schemas.microsoft.com/office/drawing/2014/main" id="{C6D37CC5-9A5B-4E29-BFA2-9CF4461C6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3683" y="-280302"/>
                <a:ext cx="585641" cy="585641"/>
              </a:xfrm>
              <a:prstGeom prst="rect">
                <a:avLst/>
              </a:prstGeom>
            </p:spPr>
          </p:pic>
          <p:sp>
            <p:nvSpPr>
              <p:cNvPr id="149" name="TextBox 148">
                <a:extLst>
                  <a:ext uri="{FF2B5EF4-FFF2-40B4-BE49-F238E27FC236}">
                    <a16:creationId xmlns:a16="http://schemas.microsoft.com/office/drawing/2014/main" id="{878D2245-FFC4-4FC5-B284-59B15BD285F9}"/>
                  </a:ext>
                </a:extLst>
              </p:cNvPr>
              <p:cNvSpPr txBox="1"/>
              <p:nvPr/>
            </p:nvSpPr>
            <p:spPr>
              <a:xfrm>
                <a:off x="8374380" y="162193"/>
                <a:ext cx="1236244" cy="276999"/>
              </a:xfrm>
              <a:prstGeom prst="rect">
                <a:avLst/>
              </a:prstGeom>
              <a:noFill/>
            </p:spPr>
            <p:txBody>
              <a:bodyPr wrap="square" rtlCol="0">
                <a:spAutoFit/>
              </a:bodyPr>
              <a:lstStyle/>
              <a:p>
                <a:pPr algn="ctr"/>
                <a:r>
                  <a:rPr lang="zh-CN" altLang="en-US" sz="1200" dirty="0"/>
                  <a:t>非 </a:t>
                </a:r>
                <a:r>
                  <a:rPr lang="en-US" altLang="zh-CN" sz="1200" dirty="0"/>
                  <a:t>CA </a:t>
                </a:r>
                <a:r>
                  <a:rPr lang="zh-CN" altLang="en-US" sz="1200" dirty="0"/>
                  <a:t>签发证书</a:t>
                </a:r>
                <a:endParaRPr lang="en-US" sz="1200" dirty="0"/>
              </a:p>
            </p:txBody>
          </p:sp>
        </p:grpSp>
        <p:grpSp>
          <p:nvGrpSpPr>
            <p:cNvPr id="121" name="Group 120">
              <a:extLst>
                <a:ext uri="{FF2B5EF4-FFF2-40B4-BE49-F238E27FC236}">
                  <a16:creationId xmlns:a16="http://schemas.microsoft.com/office/drawing/2014/main" id="{CE196BC6-DA4A-4F13-A3FB-C5534FF6E7BD}"/>
                </a:ext>
              </a:extLst>
            </p:cNvPr>
            <p:cNvGrpSpPr/>
            <p:nvPr/>
          </p:nvGrpSpPr>
          <p:grpSpPr>
            <a:xfrm>
              <a:off x="8260595" y="1477299"/>
              <a:ext cx="1173282" cy="751967"/>
              <a:chOff x="8392753" y="1649334"/>
              <a:chExt cx="1173282" cy="751967"/>
            </a:xfrm>
          </p:grpSpPr>
          <p:pic>
            <p:nvPicPr>
              <p:cNvPr id="144" name="Graphic 143" descr="Diploma roll with solid fill">
                <a:extLst>
                  <a:ext uri="{FF2B5EF4-FFF2-40B4-BE49-F238E27FC236}">
                    <a16:creationId xmlns:a16="http://schemas.microsoft.com/office/drawing/2014/main" id="{D57D5AB9-5E59-49FC-94CE-6F914BBD5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6574" y="1649334"/>
                <a:ext cx="585641" cy="585641"/>
              </a:xfrm>
              <a:prstGeom prst="rect">
                <a:avLst/>
              </a:prstGeom>
            </p:spPr>
          </p:pic>
          <p:sp>
            <p:nvSpPr>
              <p:cNvPr id="145" name="TextBox 144">
                <a:extLst>
                  <a:ext uri="{FF2B5EF4-FFF2-40B4-BE49-F238E27FC236}">
                    <a16:creationId xmlns:a16="http://schemas.microsoft.com/office/drawing/2014/main" id="{098B3A56-4879-484F-BFF4-01D7D8E2EBFC}"/>
                  </a:ext>
                </a:extLst>
              </p:cNvPr>
              <p:cNvSpPr txBox="1"/>
              <p:nvPr/>
            </p:nvSpPr>
            <p:spPr>
              <a:xfrm>
                <a:off x="8392753" y="2124302"/>
                <a:ext cx="1173282" cy="276999"/>
              </a:xfrm>
              <a:prstGeom prst="rect">
                <a:avLst/>
              </a:prstGeom>
              <a:noFill/>
            </p:spPr>
            <p:txBody>
              <a:bodyPr wrap="square" rtlCol="0">
                <a:spAutoFit/>
              </a:bodyPr>
              <a:lstStyle/>
              <a:p>
                <a:pPr algn="ctr"/>
                <a:r>
                  <a:rPr lang="zh-CN" altLang="en-US" sz="1200" dirty="0"/>
                  <a:t>证书吊销日期</a:t>
                </a:r>
                <a:endParaRPr lang="en-US" sz="1200" dirty="0"/>
              </a:p>
            </p:txBody>
          </p:sp>
        </p:grpSp>
        <p:grpSp>
          <p:nvGrpSpPr>
            <p:cNvPr id="122" name="Group 121">
              <a:extLst>
                <a:ext uri="{FF2B5EF4-FFF2-40B4-BE49-F238E27FC236}">
                  <a16:creationId xmlns:a16="http://schemas.microsoft.com/office/drawing/2014/main" id="{3E6A1854-3874-4A4D-89D5-994B46C24950}"/>
                </a:ext>
              </a:extLst>
            </p:cNvPr>
            <p:cNvGrpSpPr/>
            <p:nvPr/>
          </p:nvGrpSpPr>
          <p:grpSpPr>
            <a:xfrm>
              <a:off x="8260595" y="3539908"/>
              <a:ext cx="1173282" cy="758627"/>
              <a:chOff x="7440694" y="3573725"/>
              <a:chExt cx="1173282" cy="758627"/>
            </a:xfrm>
          </p:grpSpPr>
          <p:pic>
            <p:nvPicPr>
              <p:cNvPr id="142" name="Graphic 141" descr="Diploma roll with solid fill">
                <a:extLst>
                  <a:ext uri="{FF2B5EF4-FFF2-40B4-BE49-F238E27FC236}">
                    <a16:creationId xmlns:a16="http://schemas.microsoft.com/office/drawing/2014/main" id="{2818D937-6A52-445C-A654-CD7EBD2463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1894" y="3573725"/>
                <a:ext cx="585641" cy="585641"/>
              </a:xfrm>
              <a:prstGeom prst="rect">
                <a:avLst/>
              </a:prstGeom>
            </p:spPr>
          </p:pic>
          <p:sp>
            <p:nvSpPr>
              <p:cNvPr id="143" name="TextBox 142">
                <a:extLst>
                  <a:ext uri="{FF2B5EF4-FFF2-40B4-BE49-F238E27FC236}">
                    <a16:creationId xmlns:a16="http://schemas.microsoft.com/office/drawing/2014/main" id="{8C0D1B3C-91A1-4A40-9808-6AB2AF380C3A}"/>
                  </a:ext>
                </a:extLst>
              </p:cNvPr>
              <p:cNvSpPr txBox="1"/>
              <p:nvPr/>
            </p:nvSpPr>
            <p:spPr>
              <a:xfrm>
                <a:off x="7440694" y="4055353"/>
                <a:ext cx="1173282" cy="276999"/>
              </a:xfrm>
              <a:prstGeom prst="rect">
                <a:avLst/>
              </a:prstGeom>
              <a:noFill/>
            </p:spPr>
            <p:txBody>
              <a:bodyPr wrap="square" rtlCol="0">
                <a:spAutoFit/>
              </a:bodyPr>
              <a:lstStyle/>
              <a:p>
                <a:pPr algn="ctr"/>
                <a:r>
                  <a:rPr lang="zh-CN" altLang="en-US" sz="1200" dirty="0"/>
                  <a:t>证书过期日期</a:t>
                </a:r>
                <a:endParaRPr lang="en-US" sz="1200" dirty="0"/>
              </a:p>
            </p:txBody>
          </p:sp>
        </p:grpSp>
        <p:sp>
          <p:nvSpPr>
            <p:cNvPr id="123" name="Arrow: Down 122">
              <a:extLst>
                <a:ext uri="{FF2B5EF4-FFF2-40B4-BE49-F238E27FC236}">
                  <a16:creationId xmlns:a16="http://schemas.microsoft.com/office/drawing/2014/main" id="{6938D929-DFBC-48F2-980F-D925DBE53F03}"/>
                </a:ext>
              </a:extLst>
            </p:cNvPr>
            <p:cNvSpPr/>
            <p:nvPr/>
          </p:nvSpPr>
          <p:spPr>
            <a:xfrm>
              <a:off x="9548190" y="98566"/>
              <a:ext cx="170614" cy="5021970"/>
            </a:xfrm>
            <a:prstGeom prst="downArrow">
              <a:avLst>
                <a:gd name="adj1" fmla="val 50000"/>
                <a:gd name="adj2" fmla="val 233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0BC2D38E-38BF-44B4-A82C-404487644AE3}"/>
                </a:ext>
              </a:extLst>
            </p:cNvPr>
            <p:cNvCxnSpPr>
              <a:cxnSpLocks/>
            </p:cNvCxnSpPr>
            <p:nvPr/>
          </p:nvCxnSpPr>
          <p:spPr>
            <a:xfrm flipH="1">
              <a:off x="9272215" y="3919222"/>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50112EC-77EB-436A-A9EC-1E57D94148B4}"/>
                </a:ext>
              </a:extLst>
            </p:cNvPr>
            <p:cNvCxnSpPr>
              <a:cxnSpLocks/>
            </p:cNvCxnSpPr>
            <p:nvPr/>
          </p:nvCxnSpPr>
          <p:spPr>
            <a:xfrm flipH="1">
              <a:off x="9272215" y="1848304"/>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CFC0916-26A8-4531-883C-367BCA0A2EDA}"/>
                </a:ext>
              </a:extLst>
            </p:cNvPr>
            <p:cNvCxnSpPr>
              <a:cxnSpLocks/>
            </p:cNvCxnSpPr>
            <p:nvPr/>
          </p:nvCxnSpPr>
          <p:spPr>
            <a:xfrm flipH="1">
              <a:off x="9272215" y="444046"/>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64FE83C-1BC6-4950-B8FE-4E284F5AB1B2}"/>
                </a:ext>
              </a:extLst>
            </p:cNvPr>
            <p:cNvCxnSpPr>
              <a:cxnSpLocks/>
            </p:cNvCxnSpPr>
            <p:nvPr/>
          </p:nvCxnSpPr>
          <p:spPr>
            <a:xfrm>
              <a:off x="9702541" y="444208"/>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3CEA363-6DE7-455A-A419-69D8F8D2AD32}"/>
                </a:ext>
              </a:extLst>
            </p:cNvPr>
            <p:cNvCxnSpPr>
              <a:cxnSpLocks/>
            </p:cNvCxnSpPr>
            <p:nvPr/>
          </p:nvCxnSpPr>
          <p:spPr>
            <a:xfrm>
              <a:off x="9702541" y="1769091"/>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F2892D-1511-4AFA-A469-521FBA1582F7}"/>
                </a:ext>
              </a:extLst>
            </p:cNvPr>
            <p:cNvCxnSpPr>
              <a:cxnSpLocks/>
            </p:cNvCxnSpPr>
            <p:nvPr/>
          </p:nvCxnSpPr>
          <p:spPr>
            <a:xfrm flipV="1">
              <a:off x="9799211" y="444046"/>
              <a:ext cx="0" cy="132504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4AD31D8-2D19-443F-9621-6D9E3560454C}"/>
                </a:ext>
              </a:extLst>
            </p:cNvPr>
            <p:cNvSpPr txBox="1"/>
            <p:nvPr/>
          </p:nvSpPr>
          <p:spPr>
            <a:xfrm>
              <a:off x="9895624" y="884419"/>
              <a:ext cx="1155700" cy="523220"/>
            </a:xfrm>
            <a:prstGeom prst="rect">
              <a:avLst/>
            </a:prstGeom>
            <a:noFill/>
          </p:spPr>
          <p:txBody>
            <a:bodyPr wrap="square" rtlCol="0">
              <a:spAutoFit/>
            </a:bodyPr>
            <a:lstStyle/>
            <a:p>
              <a:r>
                <a:rPr lang="zh-CN" altLang="en-US" sz="1400" b="1" dirty="0">
                  <a:solidFill>
                    <a:schemeClr val="accent6">
                      <a:lumMod val="75000"/>
                    </a:schemeClr>
                  </a:solidFill>
                </a:rPr>
                <a:t>证书吊销状态为 </a:t>
              </a:r>
              <a:r>
                <a:rPr lang="en-US" altLang="zh-CN" sz="1400" b="1" dirty="0">
                  <a:solidFill>
                    <a:schemeClr val="accent6">
                      <a:lumMod val="75000"/>
                    </a:schemeClr>
                  </a:solidFill>
                </a:rPr>
                <a:t>Good</a:t>
              </a:r>
              <a:endParaRPr lang="en-US" sz="1400" b="1" dirty="0">
                <a:solidFill>
                  <a:schemeClr val="accent6">
                    <a:lumMod val="75000"/>
                  </a:schemeClr>
                </a:solidFill>
              </a:endParaRPr>
            </a:p>
          </p:txBody>
        </p:sp>
        <p:cxnSp>
          <p:nvCxnSpPr>
            <p:cNvPr id="131" name="Straight Connector 130">
              <a:extLst>
                <a:ext uri="{FF2B5EF4-FFF2-40B4-BE49-F238E27FC236}">
                  <a16:creationId xmlns:a16="http://schemas.microsoft.com/office/drawing/2014/main" id="{0E07AF67-84A9-4320-AB5C-2AC9527B54D9}"/>
                </a:ext>
              </a:extLst>
            </p:cNvPr>
            <p:cNvCxnSpPr>
              <a:cxnSpLocks/>
            </p:cNvCxnSpPr>
            <p:nvPr/>
          </p:nvCxnSpPr>
          <p:spPr>
            <a:xfrm>
              <a:off x="9702541" y="1952267"/>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DAE485-C253-4A27-9D85-37BBFF2F9A9F}"/>
                </a:ext>
              </a:extLst>
            </p:cNvPr>
            <p:cNvCxnSpPr>
              <a:cxnSpLocks/>
            </p:cNvCxnSpPr>
            <p:nvPr/>
          </p:nvCxnSpPr>
          <p:spPr>
            <a:xfrm>
              <a:off x="9702541" y="3919222"/>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FD8E212-5DAA-4AD5-B556-653B7CC291B4}"/>
                </a:ext>
              </a:extLst>
            </p:cNvPr>
            <p:cNvCxnSpPr>
              <a:cxnSpLocks/>
            </p:cNvCxnSpPr>
            <p:nvPr/>
          </p:nvCxnSpPr>
          <p:spPr>
            <a:xfrm flipV="1">
              <a:off x="9799211" y="1952268"/>
              <a:ext cx="0" cy="19669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010F67C5-5187-4BB4-AE32-BC11F640572D}"/>
                </a:ext>
              </a:extLst>
            </p:cNvPr>
            <p:cNvSpPr txBox="1"/>
            <p:nvPr/>
          </p:nvSpPr>
          <p:spPr>
            <a:xfrm>
              <a:off x="9895624" y="2687371"/>
              <a:ext cx="1293076" cy="523220"/>
            </a:xfrm>
            <a:prstGeom prst="rect">
              <a:avLst/>
            </a:prstGeom>
            <a:noFill/>
          </p:spPr>
          <p:txBody>
            <a:bodyPr wrap="square" rtlCol="0">
              <a:spAutoFit/>
            </a:bodyPr>
            <a:lstStyle/>
            <a:p>
              <a:r>
                <a:rPr lang="zh-CN" altLang="en-US" sz="1400" b="1" dirty="0">
                  <a:solidFill>
                    <a:srgbClr val="FF0000"/>
                  </a:solidFill>
                </a:rPr>
                <a:t>证书吊销状态为 </a:t>
              </a:r>
              <a:r>
                <a:rPr lang="en-US" altLang="zh-CN" sz="1400" b="1" dirty="0">
                  <a:solidFill>
                    <a:srgbClr val="FF0000"/>
                  </a:solidFill>
                </a:rPr>
                <a:t>Revoked</a:t>
              </a:r>
              <a:endParaRPr lang="en-US" sz="1400" b="1" dirty="0">
                <a:solidFill>
                  <a:srgbClr val="FF0000"/>
                </a:solidFill>
              </a:endParaRPr>
            </a:p>
          </p:txBody>
        </p:sp>
        <p:cxnSp>
          <p:nvCxnSpPr>
            <p:cNvPr id="135" name="Straight Arrow Connector 134">
              <a:extLst>
                <a:ext uri="{FF2B5EF4-FFF2-40B4-BE49-F238E27FC236}">
                  <a16:creationId xmlns:a16="http://schemas.microsoft.com/office/drawing/2014/main" id="{16D2846C-3725-4E73-A234-471C63FB39AF}"/>
                </a:ext>
              </a:extLst>
            </p:cNvPr>
            <p:cNvCxnSpPr>
              <a:cxnSpLocks/>
            </p:cNvCxnSpPr>
            <p:nvPr/>
          </p:nvCxnSpPr>
          <p:spPr>
            <a:xfrm>
              <a:off x="9588228" y="1848304"/>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48985C-F0BC-48C9-ABF9-12D87AB810CC}"/>
                </a:ext>
              </a:extLst>
            </p:cNvPr>
            <p:cNvCxnSpPr>
              <a:cxnSpLocks/>
            </p:cNvCxnSpPr>
            <p:nvPr/>
          </p:nvCxnSpPr>
          <p:spPr>
            <a:xfrm>
              <a:off x="9702541" y="3982078"/>
              <a:ext cx="203459"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69BA8D31-188B-4A80-A94B-792F1FB6E6CB}"/>
                </a:ext>
              </a:extLst>
            </p:cNvPr>
            <p:cNvSpPr txBox="1"/>
            <p:nvPr/>
          </p:nvSpPr>
          <p:spPr>
            <a:xfrm>
              <a:off x="9888466" y="4079330"/>
              <a:ext cx="1300234" cy="738664"/>
            </a:xfrm>
            <a:prstGeom prst="rect">
              <a:avLst/>
            </a:prstGeom>
            <a:noFill/>
          </p:spPr>
          <p:txBody>
            <a:bodyPr wrap="square" rtlCol="0">
              <a:spAutoFit/>
            </a:bodyPr>
            <a:lstStyle/>
            <a:p>
              <a:r>
                <a:rPr lang="zh-CN" altLang="en-US" sz="1400" b="1" dirty="0">
                  <a:solidFill>
                    <a:schemeClr val="accent4">
                      <a:lumMod val="75000"/>
                    </a:schemeClr>
                  </a:solidFill>
                </a:rPr>
                <a:t>不同的 </a:t>
              </a:r>
              <a:r>
                <a:rPr lang="en-US" altLang="zh-CN" sz="1400" b="1" dirty="0">
                  <a:solidFill>
                    <a:schemeClr val="accent4">
                      <a:lumMod val="75000"/>
                    </a:schemeClr>
                  </a:solidFill>
                </a:rPr>
                <a:t>CA </a:t>
              </a:r>
              <a:r>
                <a:rPr lang="zh-CN" altLang="en-US" sz="1400" b="1" dirty="0">
                  <a:solidFill>
                    <a:schemeClr val="accent4">
                      <a:lumMod val="75000"/>
                    </a:schemeClr>
                  </a:solidFill>
                </a:rPr>
                <a:t>行为不同，但不能是 </a:t>
              </a:r>
              <a:r>
                <a:rPr lang="en-US" altLang="zh-CN" sz="1400" b="1" dirty="0">
                  <a:solidFill>
                    <a:schemeClr val="accent4">
                      <a:lumMod val="75000"/>
                    </a:schemeClr>
                  </a:solidFill>
                </a:rPr>
                <a:t>Good</a:t>
              </a:r>
              <a:endParaRPr lang="en-US" sz="1400" b="1" dirty="0">
                <a:solidFill>
                  <a:schemeClr val="accent4">
                    <a:lumMod val="75000"/>
                  </a:schemeClr>
                </a:solidFill>
              </a:endParaRPr>
            </a:p>
          </p:txBody>
        </p:sp>
        <p:cxnSp>
          <p:nvCxnSpPr>
            <p:cNvPr id="138" name="Straight Arrow Connector 137">
              <a:extLst>
                <a:ext uri="{FF2B5EF4-FFF2-40B4-BE49-F238E27FC236}">
                  <a16:creationId xmlns:a16="http://schemas.microsoft.com/office/drawing/2014/main" id="{E3BDE065-0939-4AF0-8A99-7E3B053F50DE}"/>
                </a:ext>
              </a:extLst>
            </p:cNvPr>
            <p:cNvCxnSpPr/>
            <p:nvPr/>
          </p:nvCxnSpPr>
          <p:spPr>
            <a:xfrm>
              <a:off x="9799211" y="3982078"/>
              <a:ext cx="0" cy="40752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45722D4-2878-4208-825D-DB650B6A97C9}"/>
                </a:ext>
              </a:extLst>
            </p:cNvPr>
            <p:cNvCxnSpPr>
              <a:cxnSpLocks/>
            </p:cNvCxnSpPr>
            <p:nvPr/>
          </p:nvCxnSpPr>
          <p:spPr>
            <a:xfrm>
              <a:off x="9234733" y="-452971"/>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4B38E13-A5A3-4FEB-9114-1C72EFCF63BB}"/>
                </a:ext>
              </a:extLst>
            </p:cNvPr>
            <p:cNvSpPr txBox="1"/>
            <p:nvPr/>
          </p:nvSpPr>
          <p:spPr>
            <a:xfrm>
              <a:off x="9920983" y="-606860"/>
              <a:ext cx="1466132" cy="523220"/>
            </a:xfrm>
            <a:prstGeom prst="rect">
              <a:avLst/>
            </a:prstGeom>
            <a:noFill/>
          </p:spPr>
          <p:txBody>
            <a:bodyPr wrap="square" rtlCol="0">
              <a:spAutoFit/>
            </a:bodyPr>
            <a:lstStyle/>
            <a:p>
              <a:r>
                <a:rPr lang="zh-CN" altLang="en-US" sz="1400" b="1" dirty="0">
                  <a:solidFill>
                    <a:srgbClr val="FF0000"/>
                  </a:solidFill>
                </a:rPr>
                <a:t>证书吊销状态为</a:t>
              </a:r>
              <a:r>
                <a:rPr lang="en-US" altLang="zh-CN" sz="1400" b="1" dirty="0">
                  <a:solidFill>
                    <a:srgbClr val="FF0000"/>
                  </a:solidFill>
                </a:rPr>
                <a:t>Unauthorized</a:t>
              </a:r>
              <a:endParaRPr lang="en-US" sz="1400" b="1" dirty="0">
                <a:solidFill>
                  <a:srgbClr val="FF0000"/>
                </a:solidFill>
              </a:endParaRPr>
            </a:p>
          </p:txBody>
        </p:sp>
        <p:sp>
          <p:nvSpPr>
            <p:cNvPr id="141" name="TextBox 140">
              <a:extLst>
                <a:ext uri="{FF2B5EF4-FFF2-40B4-BE49-F238E27FC236}">
                  <a16:creationId xmlns:a16="http://schemas.microsoft.com/office/drawing/2014/main" id="{B2380F56-71F0-411E-B604-4CDCD86A6DFD}"/>
                </a:ext>
              </a:extLst>
            </p:cNvPr>
            <p:cNvSpPr txBox="1"/>
            <p:nvPr/>
          </p:nvSpPr>
          <p:spPr>
            <a:xfrm>
              <a:off x="11179794" y="-452971"/>
              <a:ext cx="416731" cy="307777"/>
            </a:xfrm>
            <a:prstGeom prst="rect">
              <a:avLst/>
            </a:prstGeom>
            <a:noFill/>
          </p:spPr>
          <p:txBody>
            <a:bodyPr wrap="square" rtlCol="0">
              <a:spAutoFit/>
            </a:bodyPr>
            <a:lstStyle/>
            <a:p>
              <a:r>
                <a:rPr lang="en-US" sz="1400" b="1" dirty="0"/>
                <a:t>(1)</a:t>
              </a:r>
            </a:p>
          </p:txBody>
        </p:sp>
      </p:grpSp>
    </p:spTree>
    <p:extLst>
      <p:ext uri="{BB962C8B-B14F-4D97-AF65-F5344CB8AC3E}">
        <p14:creationId xmlns:p14="http://schemas.microsoft.com/office/powerpoint/2010/main" val="1962559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3127-3621-4184-AF4A-04EE63C2F1A8}"/>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97AF6712-1A41-4AD2-B3CA-B2CDCFEE855E}"/>
              </a:ext>
            </a:extLst>
          </p:cNvPr>
          <p:cNvSpPr>
            <a:spLocks noGrp="1"/>
          </p:cNvSpPr>
          <p:nvPr>
            <p:ph idx="1"/>
          </p:nvPr>
        </p:nvSpPr>
        <p:spPr>
          <a:xfrm>
            <a:off x="838200" y="1248697"/>
            <a:ext cx="10515600" cy="4928266"/>
          </a:xfrm>
        </p:spPr>
        <p:txBody>
          <a:bodyPr/>
          <a:lstStyle/>
          <a:p>
            <a:r>
              <a:rPr lang="en-US" altLang="zh-CN" dirty="0">
                <a:latin typeface="Söhne"/>
              </a:rPr>
              <a:t>1. CA </a:t>
            </a:r>
            <a:r>
              <a:rPr lang="zh-CN" altLang="en-US" dirty="0">
                <a:latin typeface="Söhne"/>
              </a:rPr>
              <a:t>基础设施态势（服务器）</a:t>
            </a:r>
            <a:endParaRPr lang="en-US" altLang="zh-CN" dirty="0">
              <a:latin typeface="Söhne"/>
            </a:endParaRPr>
          </a:p>
          <a:p>
            <a:pPr lvl="1"/>
            <a:r>
              <a:rPr lang="zh-CN" altLang="en-US" dirty="0">
                <a:latin typeface="Söhne"/>
              </a:rPr>
              <a:t>如何搜集 </a:t>
            </a:r>
            <a:r>
              <a:rPr lang="en-US" altLang="zh-CN" dirty="0">
                <a:latin typeface="Söhne"/>
              </a:rPr>
              <a:t>CA </a:t>
            </a:r>
            <a:r>
              <a:rPr lang="zh-CN" altLang="en-US" dirty="0">
                <a:latin typeface="Söhne"/>
              </a:rPr>
              <a:t>上述服务器的域名以及判断服务器的运行状态？</a:t>
            </a:r>
            <a:endParaRPr lang="en-US" altLang="zh-CN" dirty="0">
              <a:latin typeface="Söhne"/>
            </a:endParaRPr>
          </a:p>
          <a:p>
            <a:pPr lvl="2"/>
            <a:r>
              <a:rPr lang="en-US" altLang="zh-CN" dirty="0">
                <a:latin typeface="Söhne"/>
              </a:rPr>
              <a:t>(1) </a:t>
            </a:r>
            <a:r>
              <a:rPr lang="zh-CN" altLang="en-US" dirty="0">
                <a:latin typeface="Söhne"/>
              </a:rPr>
              <a:t>从 </a:t>
            </a:r>
            <a:r>
              <a:rPr lang="en-US" altLang="zh-CN" dirty="0">
                <a:latin typeface="Söhne"/>
              </a:rPr>
              <a:t>CA </a:t>
            </a:r>
            <a:r>
              <a:rPr lang="zh-CN" altLang="en-US" dirty="0">
                <a:latin typeface="Söhne"/>
              </a:rPr>
              <a:t>的网站中搜寻</a:t>
            </a:r>
            <a:r>
              <a:rPr lang="zh-CN" altLang="en-US" b="1" dirty="0">
                <a:solidFill>
                  <a:srgbClr val="FF0000"/>
                </a:solidFill>
                <a:latin typeface="Söhne"/>
              </a:rPr>
              <a:t>公开文档</a:t>
            </a:r>
            <a:r>
              <a:rPr lang="zh-CN" altLang="en-US" dirty="0">
                <a:latin typeface="Söhne"/>
              </a:rPr>
              <a:t>，找到部分正在使用的域名</a:t>
            </a:r>
            <a:endParaRPr lang="en-US" altLang="zh-CN" dirty="0">
              <a:latin typeface="Söhne"/>
            </a:endParaRPr>
          </a:p>
          <a:p>
            <a:pPr lvl="2"/>
            <a:r>
              <a:rPr lang="en-US" altLang="zh-CN" dirty="0">
                <a:latin typeface="Söhne"/>
              </a:rPr>
              <a:t>(2) </a:t>
            </a:r>
            <a:r>
              <a:rPr lang="zh-CN" altLang="en-US" dirty="0">
                <a:latin typeface="Söhne"/>
              </a:rPr>
              <a:t>如果这些服务器提供 </a:t>
            </a:r>
            <a:r>
              <a:rPr lang="en-US" altLang="zh-CN" dirty="0">
                <a:latin typeface="Söhne"/>
              </a:rPr>
              <a:t>HTTPS </a:t>
            </a:r>
            <a:r>
              <a:rPr lang="zh-CN" altLang="en-US" dirty="0">
                <a:latin typeface="Söhne"/>
              </a:rPr>
              <a:t>服务，可以使用</a:t>
            </a:r>
            <a:r>
              <a:rPr lang="zh-CN" altLang="en-US" b="1" dirty="0">
                <a:solidFill>
                  <a:srgbClr val="FF0000"/>
                </a:solidFill>
                <a:latin typeface="Söhne"/>
              </a:rPr>
              <a:t>爬虫爬取页面上的相似域名链接</a:t>
            </a:r>
            <a:endParaRPr lang="en-US" altLang="zh-CN" b="1" dirty="0">
              <a:solidFill>
                <a:srgbClr val="FF0000"/>
              </a:solidFill>
              <a:latin typeface="Söhne"/>
            </a:endParaRPr>
          </a:p>
          <a:p>
            <a:pPr lvl="2"/>
            <a:r>
              <a:rPr lang="en-US" altLang="zh-CN" dirty="0">
                <a:latin typeface="Söhne"/>
              </a:rPr>
              <a:t>(3) </a:t>
            </a:r>
            <a:r>
              <a:rPr lang="zh-CN" altLang="en-US" dirty="0">
                <a:latin typeface="Söhne"/>
              </a:rPr>
              <a:t>扫描</a:t>
            </a:r>
            <a:r>
              <a:rPr lang="en-US" altLang="zh-CN" dirty="0">
                <a:latin typeface="Söhne"/>
              </a:rPr>
              <a:t>/CT </a:t>
            </a:r>
            <a:r>
              <a:rPr lang="zh-CN" altLang="en-US" dirty="0">
                <a:latin typeface="Söhne"/>
              </a:rPr>
              <a:t>日志获取这些</a:t>
            </a:r>
            <a:r>
              <a:rPr lang="zh-CN" altLang="en-US" b="1" dirty="0">
                <a:solidFill>
                  <a:srgbClr val="FF0000"/>
                </a:solidFill>
                <a:latin typeface="Söhne"/>
              </a:rPr>
              <a:t>域名</a:t>
            </a:r>
            <a:r>
              <a:rPr lang="en-US" altLang="zh-CN" b="1" dirty="0">
                <a:solidFill>
                  <a:srgbClr val="FF0000"/>
                </a:solidFill>
                <a:latin typeface="Söhne"/>
              </a:rPr>
              <a:t>/</a:t>
            </a:r>
            <a:r>
              <a:rPr lang="zh-CN" altLang="en-US" b="1" dirty="0">
                <a:solidFill>
                  <a:srgbClr val="FF0000"/>
                </a:solidFill>
                <a:latin typeface="Söhne"/>
              </a:rPr>
              <a:t>相似域名（可以考虑正则表达式）的证书</a:t>
            </a:r>
            <a:r>
              <a:rPr lang="zh-CN" altLang="en-US" dirty="0">
                <a:latin typeface="Söhne"/>
              </a:rPr>
              <a:t>，从其中 </a:t>
            </a:r>
            <a:r>
              <a:rPr lang="en-US" altLang="zh-CN" dirty="0">
                <a:latin typeface="Söhne"/>
              </a:rPr>
              <a:t>SAN </a:t>
            </a:r>
            <a:r>
              <a:rPr lang="zh-CN" altLang="en-US" dirty="0">
                <a:latin typeface="Söhne"/>
              </a:rPr>
              <a:t>列表中获取相关的域名</a:t>
            </a:r>
            <a:endParaRPr lang="en-US" altLang="zh-CN" dirty="0">
              <a:latin typeface="Söhne"/>
            </a:endParaRPr>
          </a:p>
          <a:p>
            <a:pPr lvl="2"/>
            <a:r>
              <a:rPr lang="en-US" altLang="zh-CN" dirty="0">
                <a:latin typeface="Söhne"/>
              </a:rPr>
              <a:t>(4) </a:t>
            </a:r>
            <a:r>
              <a:rPr lang="zh-CN" altLang="en-US" dirty="0">
                <a:latin typeface="Söhne"/>
              </a:rPr>
              <a:t>也可以考虑 </a:t>
            </a:r>
            <a:r>
              <a:rPr lang="en-US" altLang="zh-CN" dirty="0">
                <a:latin typeface="Söhne"/>
              </a:rPr>
              <a:t>fuzzing </a:t>
            </a:r>
            <a:r>
              <a:rPr lang="zh-CN" altLang="en-US" dirty="0">
                <a:latin typeface="Söhne"/>
              </a:rPr>
              <a:t>思路，通过</a:t>
            </a:r>
            <a:r>
              <a:rPr lang="zh-CN" altLang="en-US" b="1" dirty="0">
                <a:solidFill>
                  <a:srgbClr val="FF0000"/>
                </a:solidFill>
                <a:latin typeface="Söhne"/>
              </a:rPr>
              <a:t>对域名内容进行随机更改</a:t>
            </a:r>
            <a:r>
              <a:rPr lang="zh-CN" altLang="en-US" dirty="0">
                <a:latin typeface="Söhne"/>
              </a:rPr>
              <a:t>，发现可能存在的域名</a:t>
            </a:r>
            <a:endParaRPr lang="en-US" altLang="zh-CN" dirty="0">
              <a:latin typeface="Söhne"/>
            </a:endParaRPr>
          </a:p>
          <a:p>
            <a:pPr lvl="2"/>
            <a:r>
              <a:rPr lang="en-US" altLang="zh-CN" dirty="0">
                <a:latin typeface="Söhne"/>
              </a:rPr>
              <a:t>(5) </a:t>
            </a:r>
            <a:r>
              <a:rPr lang="zh-CN" altLang="en-US" dirty="0">
                <a:latin typeface="Söhne"/>
              </a:rPr>
              <a:t>重复上述流程，直到结果收敛</a:t>
            </a:r>
            <a:endParaRPr lang="en-US" altLang="zh-CN" dirty="0">
              <a:latin typeface="Söhne"/>
            </a:endParaRPr>
          </a:p>
          <a:p>
            <a:pPr lvl="2"/>
            <a:endParaRPr lang="en-US" dirty="0"/>
          </a:p>
        </p:txBody>
      </p:sp>
      <p:pic>
        <p:nvPicPr>
          <p:cNvPr id="4" name="Picture 3">
            <a:extLst>
              <a:ext uri="{FF2B5EF4-FFF2-40B4-BE49-F238E27FC236}">
                <a16:creationId xmlns:a16="http://schemas.microsoft.com/office/drawing/2014/main" id="{2373E241-BC61-4F27-93EB-87DB563FA0E0}"/>
              </a:ext>
            </a:extLst>
          </p:cNvPr>
          <p:cNvPicPr>
            <a:picLocks noChangeAspect="1"/>
          </p:cNvPicPr>
          <p:nvPr/>
        </p:nvPicPr>
        <p:blipFill>
          <a:blip r:embed="rId3"/>
          <a:stretch>
            <a:fillRect/>
          </a:stretch>
        </p:blipFill>
        <p:spPr>
          <a:xfrm>
            <a:off x="2157562" y="4212757"/>
            <a:ext cx="3208700" cy="1197276"/>
          </a:xfrm>
          <a:prstGeom prst="rect">
            <a:avLst/>
          </a:prstGeom>
        </p:spPr>
      </p:pic>
      <p:pic>
        <p:nvPicPr>
          <p:cNvPr id="5" name="Picture 4">
            <a:extLst>
              <a:ext uri="{FF2B5EF4-FFF2-40B4-BE49-F238E27FC236}">
                <a16:creationId xmlns:a16="http://schemas.microsoft.com/office/drawing/2014/main" id="{5558CB03-FE4A-4C34-BE2B-6B348EEA49DC}"/>
              </a:ext>
            </a:extLst>
          </p:cNvPr>
          <p:cNvPicPr>
            <a:picLocks noChangeAspect="1"/>
          </p:cNvPicPr>
          <p:nvPr/>
        </p:nvPicPr>
        <p:blipFill>
          <a:blip r:embed="rId4"/>
          <a:stretch>
            <a:fillRect/>
          </a:stretch>
        </p:blipFill>
        <p:spPr>
          <a:xfrm>
            <a:off x="2147107" y="5391381"/>
            <a:ext cx="3555910" cy="1101494"/>
          </a:xfrm>
          <a:prstGeom prst="rect">
            <a:avLst/>
          </a:prstGeom>
        </p:spPr>
      </p:pic>
      <p:pic>
        <p:nvPicPr>
          <p:cNvPr id="7" name="Picture 6">
            <a:extLst>
              <a:ext uri="{FF2B5EF4-FFF2-40B4-BE49-F238E27FC236}">
                <a16:creationId xmlns:a16="http://schemas.microsoft.com/office/drawing/2014/main" id="{808A719A-2045-4C95-B1DD-24DBDB2BED5E}"/>
              </a:ext>
            </a:extLst>
          </p:cNvPr>
          <p:cNvPicPr>
            <a:picLocks noChangeAspect="1"/>
          </p:cNvPicPr>
          <p:nvPr/>
        </p:nvPicPr>
        <p:blipFill rotWithShape="1">
          <a:blip r:embed="rId5"/>
          <a:srcRect t="1756" r="2086" b="29247"/>
          <a:stretch/>
        </p:blipFill>
        <p:spPr>
          <a:xfrm>
            <a:off x="5879690" y="3802061"/>
            <a:ext cx="5987538" cy="3055939"/>
          </a:xfrm>
          <a:prstGeom prst="rect">
            <a:avLst/>
          </a:prstGeom>
        </p:spPr>
      </p:pic>
    </p:spTree>
    <p:extLst>
      <p:ext uri="{BB962C8B-B14F-4D97-AF65-F5344CB8AC3E}">
        <p14:creationId xmlns:p14="http://schemas.microsoft.com/office/powerpoint/2010/main" val="3545251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3127-3621-4184-AF4A-04EE63C2F1A8}"/>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97AF6712-1A41-4AD2-B3CA-B2CDCFEE855E}"/>
              </a:ext>
            </a:extLst>
          </p:cNvPr>
          <p:cNvSpPr>
            <a:spLocks noGrp="1"/>
          </p:cNvSpPr>
          <p:nvPr>
            <p:ph idx="1"/>
          </p:nvPr>
        </p:nvSpPr>
        <p:spPr>
          <a:xfrm>
            <a:off x="838200" y="1248697"/>
            <a:ext cx="10515600" cy="4928266"/>
          </a:xfrm>
        </p:spPr>
        <p:txBody>
          <a:bodyPr/>
          <a:lstStyle/>
          <a:p>
            <a:r>
              <a:rPr lang="en-US" altLang="zh-CN" sz="2400" dirty="0">
                <a:latin typeface="Söhne"/>
              </a:rPr>
              <a:t>2. CA </a:t>
            </a:r>
            <a:r>
              <a:rPr lang="zh-CN" altLang="en-US" sz="2400" dirty="0">
                <a:latin typeface="Söhne"/>
              </a:rPr>
              <a:t>证书 </a:t>
            </a:r>
            <a:r>
              <a:rPr lang="en-US" altLang="zh-CN" sz="2400" dirty="0">
                <a:latin typeface="Söhne"/>
              </a:rPr>
              <a:t>(signing certificate) </a:t>
            </a:r>
            <a:r>
              <a:rPr lang="zh-CN" altLang="en-US" sz="2400" dirty="0">
                <a:latin typeface="Söhne"/>
              </a:rPr>
              <a:t>态势</a:t>
            </a:r>
          </a:p>
          <a:p>
            <a:pPr lvl="1"/>
            <a:r>
              <a:rPr lang="zh-CN" altLang="en-US" sz="2000" dirty="0">
                <a:latin typeface="Söhne"/>
              </a:rPr>
              <a:t>如何测绘 </a:t>
            </a:r>
            <a:r>
              <a:rPr lang="en-US" altLang="zh-CN" sz="2000" dirty="0">
                <a:latin typeface="Söhne"/>
              </a:rPr>
              <a:t>CA </a:t>
            </a:r>
            <a:r>
              <a:rPr lang="zh-CN" altLang="en-US" sz="2000" dirty="0">
                <a:latin typeface="Söhne"/>
              </a:rPr>
              <a:t>证书的数量、证书链关系？</a:t>
            </a:r>
          </a:p>
          <a:p>
            <a:pPr lvl="1"/>
            <a:r>
              <a:rPr lang="en-US" altLang="zh-CN" sz="2000" b="1" dirty="0">
                <a:solidFill>
                  <a:srgbClr val="FF0000"/>
                </a:solidFill>
                <a:latin typeface="Söhne"/>
              </a:rPr>
              <a:t>(1) CA </a:t>
            </a:r>
            <a:r>
              <a:rPr lang="zh-CN" altLang="en-US" sz="2000" b="1" dirty="0">
                <a:solidFill>
                  <a:srgbClr val="FF0000"/>
                </a:solidFill>
                <a:latin typeface="Söhne"/>
              </a:rPr>
              <a:t>证书收集</a:t>
            </a:r>
          </a:p>
          <a:p>
            <a:pPr lvl="2"/>
            <a:r>
              <a:rPr lang="zh-CN" altLang="en-US" sz="1800" dirty="0">
                <a:latin typeface="Söhne"/>
              </a:rPr>
              <a:t>通过扫描</a:t>
            </a:r>
            <a:r>
              <a:rPr lang="en-US" altLang="zh-CN" sz="1800" dirty="0">
                <a:latin typeface="Söhne"/>
              </a:rPr>
              <a:t>/CT </a:t>
            </a:r>
            <a:r>
              <a:rPr lang="zh-CN" altLang="en-US" sz="1800" dirty="0">
                <a:latin typeface="Söhne"/>
              </a:rPr>
              <a:t>日志</a:t>
            </a:r>
            <a:r>
              <a:rPr lang="en-US" altLang="zh-CN" sz="1800" dirty="0">
                <a:latin typeface="Söhne"/>
              </a:rPr>
              <a:t>/CA </a:t>
            </a:r>
            <a:r>
              <a:rPr lang="zh-CN" altLang="en-US" sz="1800" dirty="0">
                <a:latin typeface="Söhne"/>
              </a:rPr>
              <a:t>存储证书服务器等方式获得 </a:t>
            </a:r>
            <a:r>
              <a:rPr lang="en-US" altLang="zh-CN" sz="1800" b="1" dirty="0">
                <a:solidFill>
                  <a:srgbClr val="FF0000"/>
                </a:solidFill>
                <a:latin typeface="Söhne"/>
              </a:rPr>
              <a:t>CA </a:t>
            </a:r>
            <a:r>
              <a:rPr lang="zh-CN" altLang="en-US" sz="1800" b="1" dirty="0">
                <a:solidFill>
                  <a:srgbClr val="FF0000"/>
                </a:solidFill>
                <a:latin typeface="Söhne"/>
              </a:rPr>
              <a:t>证书 </a:t>
            </a:r>
            <a:r>
              <a:rPr lang="en-US" altLang="zh-CN" sz="1800" b="1" dirty="0">
                <a:solidFill>
                  <a:srgbClr val="FF0000"/>
                </a:solidFill>
                <a:latin typeface="Söhne"/>
              </a:rPr>
              <a:t>(</a:t>
            </a:r>
            <a:r>
              <a:rPr lang="en-US" altLang="zh-CN" sz="1800" b="1" dirty="0" err="1">
                <a:solidFill>
                  <a:srgbClr val="FF0000"/>
                </a:solidFill>
                <a:latin typeface="Söhne"/>
              </a:rPr>
              <a:t>ca_bit</a:t>
            </a:r>
            <a:r>
              <a:rPr lang="en-US" altLang="zh-CN" sz="1800" b="1" dirty="0">
                <a:solidFill>
                  <a:srgbClr val="FF0000"/>
                </a:solidFill>
                <a:latin typeface="Söhne"/>
              </a:rPr>
              <a:t> = 1)</a:t>
            </a:r>
          </a:p>
          <a:p>
            <a:pPr lvl="2"/>
            <a:r>
              <a:rPr lang="zh-CN" altLang="en-US" sz="1800" dirty="0">
                <a:latin typeface="Söhne"/>
              </a:rPr>
              <a:t>搜集常用浏览器</a:t>
            </a:r>
            <a:r>
              <a:rPr lang="en-US" altLang="zh-CN" sz="1800" dirty="0">
                <a:latin typeface="Söhne"/>
              </a:rPr>
              <a:t>/OS </a:t>
            </a:r>
            <a:r>
              <a:rPr lang="zh-CN" altLang="en-US" sz="1800" dirty="0">
                <a:latin typeface="Söhne"/>
              </a:rPr>
              <a:t>对应的 </a:t>
            </a:r>
            <a:r>
              <a:rPr lang="en-US" altLang="zh-CN" sz="1800" b="1" dirty="0">
                <a:solidFill>
                  <a:srgbClr val="FF0000"/>
                </a:solidFill>
                <a:latin typeface="Söhne"/>
              </a:rPr>
              <a:t>Root Store</a:t>
            </a:r>
            <a:r>
              <a:rPr lang="zh-CN" altLang="en-US" sz="1800" dirty="0">
                <a:latin typeface="Söhne"/>
              </a:rPr>
              <a:t>，以及</a:t>
            </a:r>
            <a:r>
              <a:rPr lang="zh-CN" altLang="en-US" sz="1800" b="1" dirty="0">
                <a:solidFill>
                  <a:srgbClr val="FF0000"/>
                </a:solidFill>
                <a:latin typeface="Söhne"/>
              </a:rPr>
              <a:t>第三方数据库</a:t>
            </a:r>
            <a:r>
              <a:rPr lang="zh-CN" altLang="en-US" sz="1800" dirty="0">
                <a:latin typeface="Söhne"/>
              </a:rPr>
              <a:t>信任 </a:t>
            </a:r>
            <a:r>
              <a:rPr lang="en-US" altLang="zh-CN" sz="1800" dirty="0">
                <a:latin typeface="Söhne"/>
              </a:rPr>
              <a:t>CA </a:t>
            </a:r>
            <a:r>
              <a:rPr lang="zh-CN" altLang="en-US" sz="1800" dirty="0">
                <a:latin typeface="Söhne"/>
              </a:rPr>
              <a:t>证书</a:t>
            </a:r>
          </a:p>
          <a:p>
            <a:pPr lvl="1"/>
            <a:r>
              <a:rPr lang="en-US" altLang="zh-CN" sz="2000" b="1" dirty="0">
                <a:solidFill>
                  <a:srgbClr val="FF0000"/>
                </a:solidFill>
                <a:latin typeface="Söhne"/>
              </a:rPr>
              <a:t>(2) </a:t>
            </a:r>
            <a:r>
              <a:rPr lang="zh-CN" altLang="en-US" sz="2000" b="1" dirty="0">
                <a:solidFill>
                  <a:srgbClr val="FF0000"/>
                </a:solidFill>
                <a:latin typeface="Söhne"/>
              </a:rPr>
              <a:t>判断证书位置</a:t>
            </a:r>
            <a:endParaRPr lang="en-US" altLang="zh-CN" sz="2000" b="1" dirty="0">
              <a:solidFill>
                <a:srgbClr val="FF0000"/>
              </a:solidFill>
              <a:latin typeface="Söhne"/>
            </a:endParaRPr>
          </a:p>
          <a:p>
            <a:pPr lvl="2"/>
            <a:r>
              <a:rPr lang="zh-CN" altLang="en-US" sz="1800" dirty="0">
                <a:latin typeface="Söhne"/>
              </a:rPr>
              <a:t>检验 </a:t>
            </a:r>
            <a:r>
              <a:rPr lang="en-US" altLang="zh-CN" sz="1800" dirty="0">
                <a:latin typeface="Söhne"/>
              </a:rPr>
              <a:t>CA </a:t>
            </a:r>
            <a:r>
              <a:rPr lang="zh-CN" altLang="en-US" sz="1800" dirty="0">
                <a:latin typeface="Söhne"/>
              </a:rPr>
              <a:t>证书 </a:t>
            </a:r>
            <a:r>
              <a:rPr lang="en-US" altLang="zh-CN" sz="1800" b="1" dirty="0">
                <a:solidFill>
                  <a:srgbClr val="FF0000"/>
                </a:solidFill>
                <a:latin typeface="Söhne"/>
              </a:rPr>
              <a:t>issuer </a:t>
            </a:r>
            <a:r>
              <a:rPr lang="zh-CN" altLang="en-US" sz="1800" b="1" dirty="0">
                <a:solidFill>
                  <a:srgbClr val="FF0000"/>
                </a:solidFill>
                <a:latin typeface="Söhne"/>
              </a:rPr>
              <a:t>是否等于 </a:t>
            </a:r>
            <a:r>
              <a:rPr lang="en-US" altLang="zh-CN" sz="1800" b="1" dirty="0">
                <a:solidFill>
                  <a:srgbClr val="FF0000"/>
                </a:solidFill>
                <a:latin typeface="Söhne"/>
              </a:rPr>
              <a:t>subject</a:t>
            </a:r>
            <a:r>
              <a:rPr lang="zh-CN" altLang="en-US" sz="1800" dirty="0">
                <a:latin typeface="Söhne"/>
              </a:rPr>
              <a:t>，判断是根证书还是中间证书</a:t>
            </a:r>
          </a:p>
          <a:p>
            <a:pPr lvl="1"/>
            <a:r>
              <a:rPr lang="en-US" altLang="zh-CN" sz="2000" b="1" dirty="0">
                <a:solidFill>
                  <a:srgbClr val="FF0000"/>
                </a:solidFill>
                <a:latin typeface="Söhne"/>
              </a:rPr>
              <a:t>(3) </a:t>
            </a:r>
            <a:r>
              <a:rPr lang="zh-CN" altLang="en-US" sz="2000" b="1" dirty="0">
                <a:solidFill>
                  <a:srgbClr val="FF0000"/>
                </a:solidFill>
                <a:latin typeface="Söhne"/>
              </a:rPr>
              <a:t>判断根证书分布</a:t>
            </a:r>
            <a:endParaRPr lang="en-US" altLang="zh-CN" sz="2000" b="1" dirty="0">
              <a:solidFill>
                <a:srgbClr val="FF0000"/>
              </a:solidFill>
              <a:latin typeface="Söhne"/>
            </a:endParaRPr>
          </a:p>
          <a:p>
            <a:pPr lvl="2"/>
            <a:r>
              <a:rPr lang="zh-CN" altLang="en-US" sz="1800" dirty="0">
                <a:latin typeface="Söhne"/>
              </a:rPr>
              <a:t>对收集到的根证书，检查其存在于哪些 </a:t>
            </a:r>
            <a:r>
              <a:rPr lang="en-US" altLang="zh-CN" sz="1800" dirty="0">
                <a:latin typeface="Söhne"/>
              </a:rPr>
              <a:t>Root Store </a:t>
            </a:r>
            <a:r>
              <a:rPr lang="zh-CN" altLang="en-US" sz="1800" dirty="0">
                <a:latin typeface="Söhne"/>
              </a:rPr>
              <a:t>和第三方数据库中</a:t>
            </a:r>
            <a:endParaRPr lang="en-US" altLang="zh-CN" sz="1800" dirty="0">
              <a:latin typeface="Söhne"/>
            </a:endParaRPr>
          </a:p>
          <a:p>
            <a:pPr lvl="2"/>
            <a:r>
              <a:rPr lang="zh-CN" altLang="en-US" sz="1800" dirty="0">
                <a:latin typeface="Söhne"/>
              </a:rPr>
              <a:t>若能搜集到 </a:t>
            </a:r>
            <a:r>
              <a:rPr lang="en-US" altLang="zh-CN" sz="1800" dirty="0">
                <a:latin typeface="Söhne"/>
              </a:rPr>
              <a:t>Root Store </a:t>
            </a:r>
            <a:r>
              <a:rPr lang="zh-CN" altLang="en-US" sz="1800" dirty="0">
                <a:latin typeface="Söhne"/>
              </a:rPr>
              <a:t>的历史版本，可以检测根证书的</a:t>
            </a:r>
            <a:r>
              <a:rPr lang="zh-CN" altLang="en-US" sz="1800" b="1" dirty="0">
                <a:solidFill>
                  <a:srgbClr val="FF0000"/>
                </a:solidFill>
                <a:latin typeface="Söhne"/>
              </a:rPr>
              <a:t>历史添加</a:t>
            </a:r>
            <a:r>
              <a:rPr lang="en-US" altLang="zh-CN" sz="1800" b="1" dirty="0">
                <a:solidFill>
                  <a:srgbClr val="FF0000"/>
                </a:solidFill>
                <a:latin typeface="Söhne"/>
              </a:rPr>
              <a:t>/</a:t>
            </a:r>
            <a:r>
              <a:rPr lang="zh-CN" altLang="en-US" sz="1800" b="1" dirty="0">
                <a:solidFill>
                  <a:srgbClr val="FF0000"/>
                </a:solidFill>
                <a:latin typeface="Söhne"/>
              </a:rPr>
              <a:t>移除情况</a:t>
            </a:r>
          </a:p>
          <a:p>
            <a:pPr lvl="1"/>
            <a:r>
              <a:rPr lang="en-US" altLang="zh-CN" sz="2000" b="1" dirty="0">
                <a:solidFill>
                  <a:srgbClr val="FF0000"/>
                </a:solidFill>
                <a:latin typeface="Söhne"/>
              </a:rPr>
              <a:t>(4) </a:t>
            </a:r>
            <a:r>
              <a:rPr lang="zh-CN" altLang="en-US" sz="2000" b="1" dirty="0">
                <a:solidFill>
                  <a:srgbClr val="FF0000"/>
                </a:solidFill>
                <a:latin typeface="Söhne"/>
              </a:rPr>
              <a:t>寻找签发关系</a:t>
            </a:r>
            <a:endParaRPr lang="en-US" altLang="zh-CN" sz="2000" b="1" dirty="0">
              <a:solidFill>
                <a:srgbClr val="FF0000"/>
              </a:solidFill>
              <a:latin typeface="Söhne"/>
            </a:endParaRPr>
          </a:p>
          <a:p>
            <a:pPr lvl="2"/>
            <a:r>
              <a:rPr lang="zh-CN" altLang="en-US" sz="1800" dirty="0">
                <a:latin typeface="Söhne"/>
              </a:rPr>
              <a:t>在 </a:t>
            </a:r>
            <a:r>
              <a:rPr lang="en-US" altLang="zh-CN" sz="1800" dirty="0">
                <a:latin typeface="Söhne"/>
              </a:rPr>
              <a:t>CA </a:t>
            </a:r>
            <a:r>
              <a:rPr lang="zh-CN" altLang="en-US" sz="1800" dirty="0">
                <a:latin typeface="Söhne"/>
              </a:rPr>
              <a:t>证书集合中，寻找每一个 </a:t>
            </a:r>
            <a:r>
              <a:rPr lang="en-US" altLang="zh-CN" sz="1800" dirty="0">
                <a:latin typeface="Söhne"/>
              </a:rPr>
              <a:t>CA </a:t>
            </a:r>
            <a:r>
              <a:rPr lang="zh-CN" altLang="en-US" sz="1800" dirty="0">
                <a:latin typeface="Söhne"/>
              </a:rPr>
              <a:t>证书的</a:t>
            </a:r>
            <a:r>
              <a:rPr lang="zh-CN" altLang="en-US" sz="1800" b="1" dirty="0">
                <a:solidFill>
                  <a:srgbClr val="FF0000"/>
                </a:solidFill>
                <a:latin typeface="Söhne"/>
              </a:rPr>
              <a:t>签发证书</a:t>
            </a:r>
            <a:r>
              <a:rPr lang="zh-CN" altLang="en-US" sz="1800" dirty="0">
                <a:latin typeface="Söhne"/>
              </a:rPr>
              <a:t>（验证密钥与签名的关系）</a:t>
            </a:r>
            <a:endParaRPr lang="en-US" altLang="zh-CN" sz="1800" dirty="0">
              <a:latin typeface="Söhne"/>
            </a:endParaRPr>
          </a:p>
          <a:p>
            <a:pPr lvl="2"/>
            <a:r>
              <a:rPr lang="zh-CN" altLang="en-US" sz="1800" dirty="0">
                <a:latin typeface="Söhne"/>
              </a:rPr>
              <a:t>特别关注一个密钥对应多个证书的情况</a:t>
            </a:r>
            <a:endParaRPr lang="en-US" altLang="zh-CN" sz="1800" dirty="0">
              <a:latin typeface="Söhne"/>
            </a:endParaRPr>
          </a:p>
          <a:p>
            <a:pPr lvl="1"/>
            <a:r>
              <a:rPr lang="en-US" altLang="zh-CN" sz="2000" b="1" dirty="0">
                <a:solidFill>
                  <a:srgbClr val="FF0000"/>
                </a:solidFill>
                <a:latin typeface="Söhne"/>
              </a:rPr>
              <a:t>(5) </a:t>
            </a:r>
            <a:r>
              <a:rPr lang="zh-CN" altLang="en-US" sz="2000" b="1" dirty="0">
                <a:solidFill>
                  <a:srgbClr val="FF0000"/>
                </a:solidFill>
                <a:latin typeface="Söhne"/>
              </a:rPr>
              <a:t>结果呈现</a:t>
            </a:r>
            <a:endParaRPr lang="en-US" altLang="zh-CN" sz="2000" b="1" dirty="0">
              <a:solidFill>
                <a:srgbClr val="FF0000"/>
              </a:solidFill>
              <a:latin typeface="Söhne"/>
            </a:endParaRPr>
          </a:p>
          <a:p>
            <a:pPr lvl="2"/>
            <a:r>
              <a:rPr lang="zh-CN" altLang="en-US" sz="1800" dirty="0">
                <a:latin typeface="Söhne"/>
              </a:rPr>
              <a:t>最后将 </a:t>
            </a:r>
            <a:r>
              <a:rPr lang="en-US" altLang="zh-CN" sz="1800" dirty="0">
                <a:latin typeface="Söhne"/>
              </a:rPr>
              <a:t>(3)(4) </a:t>
            </a:r>
            <a:r>
              <a:rPr lang="zh-CN" altLang="en-US" sz="1800" dirty="0">
                <a:latin typeface="Söhne"/>
              </a:rPr>
              <a:t>的结果以 </a:t>
            </a:r>
            <a:r>
              <a:rPr lang="en-US" altLang="zh-CN" sz="1800" dirty="0">
                <a:latin typeface="Söhne"/>
              </a:rPr>
              <a:t>CA </a:t>
            </a:r>
            <a:r>
              <a:rPr lang="zh-CN" altLang="en-US" sz="1800" dirty="0">
                <a:latin typeface="Söhne"/>
              </a:rPr>
              <a:t>为单位，绘制成诸如右侧图的形式</a:t>
            </a:r>
            <a:endParaRPr lang="en-US" altLang="zh-CN" sz="1800" dirty="0">
              <a:latin typeface="Söhne"/>
            </a:endParaRPr>
          </a:p>
          <a:p>
            <a:pPr lvl="2"/>
            <a:r>
              <a:rPr lang="zh-CN" altLang="en-US" sz="1800" dirty="0">
                <a:latin typeface="Söhne"/>
              </a:rPr>
              <a:t>体现 </a:t>
            </a:r>
            <a:r>
              <a:rPr lang="en-US" altLang="zh-CN" sz="1800" dirty="0">
                <a:latin typeface="Söhne"/>
              </a:rPr>
              <a:t>CA </a:t>
            </a:r>
            <a:r>
              <a:rPr lang="zh-CN" altLang="en-US" sz="1800" dirty="0">
                <a:latin typeface="Söhne"/>
              </a:rPr>
              <a:t>拥有哪些 </a:t>
            </a:r>
            <a:r>
              <a:rPr lang="en-US" altLang="zh-CN" sz="1800" dirty="0">
                <a:latin typeface="Söhne"/>
              </a:rPr>
              <a:t>CA </a:t>
            </a:r>
            <a:r>
              <a:rPr lang="zh-CN" altLang="en-US" sz="1800" dirty="0">
                <a:latin typeface="Söhne"/>
              </a:rPr>
              <a:t>证书，证书处于什么位置，之间的签发关系，是否有交叉信任关系等等</a:t>
            </a:r>
          </a:p>
        </p:txBody>
      </p:sp>
      <p:pic>
        <p:nvPicPr>
          <p:cNvPr id="8" name="Picture 7">
            <a:extLst>
              <a:ext uri="{FF2B5EF4-FFF2-40B4-BE49-F238E27FC236}">
                <a16:creationId xmlns:a16="http://schemas.microsoft.com/office/drawing/2014/main" id="{68FF350A-9B1F-4407-AD18-6FABB1724991}"/>
              </a:ext>
            </a:extLst>
          </p:cNvPr>
          <p:cNvPicPr>
            <a:picLocks noChangeAspect="1"/>
          </p:cNvPicPr>
          <p:nvPr/>
        </p:nvPicPr>
        <p:blipFill rotWithShape="1">
          <a:blip r:embed="rId2"/>
          <a:srcRect l="36242" t="16345" r="36327" b="46810"/>
          <a:stretch/>
        </p:blipFill>
        <p:spPr>
          <a:xfrm>
            <a:off x="9665110" y="132807"/>
            <a:ext cx="2379406" cy="2231780"/>
          </a:xfrm>
          <a:prstGeom prst="rect">
            <a:avLst/>
          </a:prstGeom>
        </p:spPr>
      </p:pic>
    </p:spTree>
    <p:extLst>
      <p:ext uri="{BB962C8B-B14F-4D97-AF65-F5344CB8AC3E}">
        <p14:creationId xmlns:p14="http://schemas.microsoft.com/office/powerpoint/2010/main" val="15353046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3127-3621-4184-AF4A-04EE63C2F1A8}"/>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97AF6712-1A41-4AD2-B3CA-B2CDCFEE855E}"/>
              </a:ext>
            </a:extLst>
          </p:cNvPr>
          <p:cNvSpPr>
            <a:spLocks noGrp="1"/>
          </p:cNvSpPr>
          <p:nvPr>
            <p:ph idx="1"/>
          </p:nvPr>
        </p:nvSpPr>
        <p:spPr>
          <a:xfrm>
            <a:off x="304800" y="1248697"/>
            <a:ext cx="9182100" cy="4928266"/>
          </a:xfrm>
        </p:spPr>
        <p:txBody>
          <a:bodyPr/>
          <a:lstStyle/>
          <a:p>
            <a:r>
              <a:rPr lang="en-US" altLang="zh-CN" sz="2400" dirty="0">
                <a:latin typeface="Söhne"/>
              </a:rPr>
              <a:t>3. CA </a:t>
            </a:r>
            <a:r>
              <a:rPr lang="zh-CN" altLang="en-US" sz="2400" dirty="0">
                <a:latin typeface="Söhne"/>
              </a:rPr>
              <a:t>签发终端证书 </a:t>
            </a:r>
            <a:r>
              <a:rPr lang="en-US" altLang="zh-CN" sz="2400" dirty="0">
                <a:latin typeface="Söhne"/>
              </a:rPr>
              <a:t>(signed certificate) </a:t>
            </a:r>
            <a:r>
              <a:rPr lang="zh-CN" altLang="en-US" sz="2400" dirty="0">
                <a:latin typeface="Söhne"/>
              </a:rPr>
              <a:t>态势</a:t>
            </a:r>
            <a:endParaRPr lang="en-US" altLang="zh-CN" sz="2400" dirty="0">
              <a:latin typeface="Söhne"/>
            </a:endParaRPr>
          </a:p>
          <a:p>
            <a:pPr lvl="1"/>
            <a:r>
              <a:rPr lang="zh-CN" altLang="en-US" sz="2000" dirty="0">
                <a:latin typeface="Söhne"/>
              </a:rPr>
              <a:t>如何得出 </a:t>
            </a:r>
            <a:r>
              <a:rPr lang="en-US" altLang="zh-CN" sz="2000" dirty="0">
                <a:latin typeface="Söhne"/>
              </a:rPr>
              <a:t>CA </a:t>
            </a:r>
            <a:r>
              <a:rPr lang="zh-CN" altLang="en-US" sz="2000" dirty="0">
                <a:latin typeface="Söhne"/>
              </a:rPr>
              <a:t>签发证书的模板与部署态势？</a:t>
            </a:r>
            <a:endParaRPr lang="en-US" altLang="zh-CN" sz="2000" dirty="0">
              <a:latin typeface="Söhne"/>
            </a:endParaRPr>
          </a:p>
          <a:p>
            <a:pPr lvl="1"/>
            <a:r>
              <a:rPr lang="en-US" altLang="zh-CN" sz="2000" b="1" dirty="0">
                <a:solidFill>
                  <a:srgbClr val="FF0000"/>
                </a:solidFill>
                <a:latin typeface="Söhne"/>
              </a:rPr>
              <a:t>(1) </a:t>
            </a:r>
            <a:r>
              <a:rPr lang="zh-CN" altLang="en-US" sz="2000" b="1" dirty="0">
                <a:solidFill>
                  <a:srgbClr val="FF0000"/>
                </a:solidFill>
                <a:latin typeface="Söhne"/>
              </a:rPr>
              <a:t>证书搜集</a:t>
            </a:r>
            <a:endParaRPr lang="en-US" altLang="zh-CN" sz="2000" b="1" dirty="0">
              <a:solidFill>
                <a:srgbClr val="FF0000"/>
              </a:solidFill>
              <a:latin typeface="Söhne"/>
            </a:endParaRPr>
          </a:p>
          <a:p>
            <a:pPr lvl="2"/>
            <a:r>
              <a:rPr lang="zh-CN" altLang="en-US" sz="1800" dirty="0">
                <a:latin typeface="Söhne"/>
              </a:rPr>
              <a:t>通过扫描</a:t>
            </a:r>
            <a:r>
              <a:rPr lang="en-US" altLang="zh-CN" sz="1800" dirty="0">
                <a:latin typeface="Söhne"/>
              </a:rPr>
              <a:t>/CT </a:t>
            </a:r>
            <a:r>
              <a:rPr lang="zh-CN" altLang="en-US" sz="1800" dirty="0">
                <a:latin typeface="Söhne"/>
              </a:rPr>
              <a:t>日志方式获得终端证书</a:t>
            </a:r>
            <a:endParaRPr lang="en-US" altLang="zh-CN" sz="1800" dirty="0">
              <a:latin typeface="Söhne"/>
            </a:endParaRPr>
          </a:p>
          <a:p>
            <a:pPr lvl="2"/>
            <a:r>
              <a:rPr lang="zh-CN" altLang="en-US" sz="1800" dirty="0">
                <a:latin typeface="Söhne"/>
              </a:rPr>
              <a:t>根据证书的 </a:t>
            </a:r>
            <a:r>
              <a:rPr lang="en-US" altLang="zh-CN" sz="1800" dirty="0">
                <a:latin typeface="Söhne"/>
              </a:rPr>
              <a:t>issuer </a:t>
            </a:r>
            <a:r>
              <a:rPr lang="zh-CN" altLang="en-US" sz="1800" dirty="0">
                <a:latin typeface="Söhne"/>
              </a:rPr>
              <a:t>字段辨别签发证书的 </a:t>
            </a:r>
            <a:r>
              <a:rPr lang="en-US" altLang="zh-CN" sz="1800" dirty="0">
                <a:latin typeface="Söhne"/>
              </a:rPr>
              <a:t>CA</a:t>
            </a:r>
            <a:r>
              <a:rPr lang="zh-CN" altLang="en-US" sz="1800" dirty="0">
                <a:latin typeface="Söhne"/>
              </a:rPr>
              <a:t>，统计 </a:t>
            </a:r>
            <a:r>
              <a:rPr lang="en-US" altLang="zh-CN" sz="1800" b="1" dirty="0">
                <a:solidFill>
                  <a:srgbClr val="FF0000"/>
                </a:solidFill>
                <a:latin typeface="Söhne"/>
              </a:rPr>
              <a:t>CA </a:t>
            </a:r>
            <a:r>
              <a:rPr lang="zh-CN" altLang="en-US" sz="1800" b="1" dirty="0">
                <a:solidFill>
                  <a:srgbClr val="FF0000"/>
                </a:solidFill>
                <a:latin typeface="Söhne"/>
              </a:rPr>
              <a:t>签发证书的总数量</a:t>
            </a:r>
            <a:endParaRPr lang="en-US" altLang="zh-CN" sz="1800" b="1" dirty="0">
              <a:solidFill>
                <a:srgbClr val="FF0000"/>
              </a:solidFill>
              <a:latin typeface="Söhne"/>
            </a:endParaRPr>
          </a:p>
          <a:p>
            <a:pPr lvl="1"/>
            <a:r>
              <a:rPr lang="en-US" altLang="zh-CN" sz="2000" b="1" dirty="0">
                <a:solidFill>
                  <a:srgbClr val="FF0000"/>
                </a:solidFill>
                <a:latin typeface="Söhne"/>
              </a:rPr>
              <a:t>(2) </a:t>
            </a:r>
            <a:r>
              <a:rPr lang="zh-CN" altLang="en-US" sz="2000" b="1" dirty="0">
                <a:solidFill>
                  <a:srgbClr val="FF0000"/>
                </a:solidFill>
                <a:latin typeface="Söhne"/>
              </a:rPr>
              <a:t>构建签发模板</a:t>
            </a:r>
            <a:endParaRPr lang="en-US" altLang="zh-CN" sz="2000" b="1" dirty="0">
              <a:solidFill>
                <a:srgbClr val="FF0000"/>
              </a:solidFill>
              <a:latin typeface="Söhne"/>
            </a:endParaRPr>
          </a:p>
          <a:p>
            <a:pPr lvl="2"/>
            <a:r>
              <a:rPr lang="zh-CN" altLang="en-US" sz="1800" dirty="0">
                <a:latin typeface="Söhne"/>
              </a:rPr>
              <a:t>提取证书内容的</a:t>
            </a:r>
            <a:r>
              <a:rPr lang="zh-CN" altLang="en-US" sz="1800" b="1" dirty="0">
                <a:solidFill>
                  <a:srgbClr val="FF0000"/>
                </a:solidFill>
                <a:latin typeface="Söhne"/>
              </a:rPr>
              <a:t>字段信息</a:t>
            </a:r>
            <a:r>
              <a:rPr lang="zh-CN" altLang="en-US" sz="1800" dirty="0">
                <a:latin typeface="Söhne"/>
              </a:rPr>
              <a:t>，作为证书的特征</a:t>
            </a:r>
            <a:endParaRPr lang="en-US" altLang="zh-CN" sz="1800" dirty="0">
              <a:latin typeface="Söhne"/>
            </a:endParaRPr>
          </a:p>
          <a:p>
            <a:pPr lvl="2"/>
            <a:r>
              <a:rPr lang="zh-CN" altLang="en-US" sz="1800" dirty="0">
                <a:latin typeface="Söhne"/>
              </a:rPr>
              <a:t>使用</a:t>
            </a:r>
            <a:r>
              <a:rPr lang="zh-CN" altLang="en-US" sz="1800" b="1" dirty="0">
                <a:solidFill>
                  <a:srgbClr val="FF0000"/>
                </a:solidFill>
                <a:latin typeface="Söhne"/>
              </a:rPr>
              <a:t>聚类算法（如</a:t>
            </a:r>
            <a:r>
              <a:rPr lang="en-US" altLang="zh-CN" sz="1800" b="1" dirty="0" err="1">
                <a:solidFill>
                  <a:srgbClr val="FF0000"/>
                </a:solidFill>
                <a:latin typeface="Söhne"/>
              </a:rPr>
              <a:t>kmeans</a:t>
            </a:r>
            <a:r>
              <a:rPr lang="en-US" altLang="zh-CN" sz="1800" b="1" dirty="0">
                <a:solidFill>
                  <a:srgbClr val="FF0000"/>
                </a:solidFill>
                <a:latin typeface="Söhne"/>
              </a:rPr>
              <a:t>++</a:t>
            </a:r>
            <a:r>
              <a:rPr lang="zh-CN" altLang="en-US" sz="1800" b="1" dirty="0">
                <a:solidFill>
                  <a:srgbClr val="FF0000"/>
                </a:solidFill>
                <a:latin typeface="Söhne"/>
              </a:rPr>
              <a:t>）</a:t>
            </a:r>
            <a:r>
              <a:rPr lang="zh-CN" altLang="en-US" sz="1800" dirty="0">
                <a:latin typeface="Söhne"/>
              </a:rPr>
              <a:t>，计算出 </a:t>
            </a:r>
            <a:r>
              <a:rPr lang="en-US" altLang="zh-CN" sz="1800" dirty="0">
                <a:latin typeface="Söhne"/>
              </a:rPr>
              <a:t>CA </a:t>
            </a:r>
            <a:r>
              <a:rPr lang="zh-CN" altLang="en-US" sz="1800" dirty="0">
                <a:latin typeface="Söhne"/>
              </a:rPr>
              <a:t>签发证书的所有类别</a:t>
            </a:r>
            <a:endParaRPr lang="en-US" altLang="zh-CN" sz="1800" dirty="0">
              <a:latin typeface="Söhne"/>
            </a:endParaRPr>
          </a:p>
          <a:p>
            <a:pPr lvl="2"/>
            <a:r>
              <a:rPr lang="zh-CN" altLang="en-US" sz="1800" dirty="0">
                <a:latin typeface="Söhne"/>
              </a:rPr>
              <a:t>对于每一个类别，构建 </a:t>
            </a:r>
            <a:r>
              <a:rPr lang="en-US" altLang="zh-CN" sz="1800" dirty="0">
                <a:latin typeface="Söhne"/>
              </a:rPr>
              <a:t>CA </a:t>
            </a:r>
            <a:r>
              <a:rPr lang="zh-CN" altLang="en-US" sz="1800" dirty="0">
                <a:latin typeface="Söhne"/>
              </a:rPr>
              <a:t>签发证书的 </a:t>
            </a:r>
            <a:r>
              <a:rPr lang="en-US" altLang="zh-CN" sz="1800" dirty="0">
                <a:latin typeface="Söhne"/>
              </a:rPr>
              <a:t>Template</a:t>
            </a:r>
            <a:endParaRPr lang="en-US" altLang="zh-CN" sz="2000" dirty="0">
              <a:latin typeface="Söhne"/>
            </a:endParaRPr>
          </a:p>
          <a:p>
            <a:pPr lvl="1"/>
            <a:r>
              <a:rPr lang="en-US" altLang="zh-CN" sz="2000" b="1" dirty="0">
                <a:solidFill>
                  <a:srgbClr val="FF0000"/>
                </a:solidFill>
                <a:latin typeface="Söhne"/>
              </a:rPr>
              <a:t>(3) </a:t>
            </a:r>
            <a:r>
              <a:rPr lang="zh-CN" altLang="en-US" sz="2000" b="1" dirty="0">
                <a:solidFill>
                  <a:srgbClr val="FF0000"/>
                </a:solidFill>
                <a:latin typeface="Söhne"/>
              </a:rPr>
              <a:t>分析 </a:t>
            </a:r>
            <a:r>
              <a:rPr lang="en-US" altLang="zh-CN" sz="2000" b="1" dirty="0">
                <a:solidFill>
                  <a:srgbClr val="FF0000"/>
                </a:solidFill>
                <a:latin typeface="Söhne"/>
              </a:rPr>
              <a:t>CA </a:t>
            </a:r>
            <a:r>
              <a:rPr lang="zh-CN" altLang="en-US" sz="2000" b="1" dirty="0">
                <a:solidFill>
                  <a:srgbClr val="FF0000"/>
                </a:solidFill>
                <a:latin typeface="Söhne"/>
              </a:rPr>
              <a:t>签发证书部署范围</a:t>
            </a:r>
            <a:endParaRPr lang="en-US" altLang="zh-CN" sz="2000" b="1" dirty="0">
              <a:solidFill>
                <a:srgbClr val="FF0000"/>
              </a:solidFill>
              <a:latin typeface="Söhne"/>
            </a:endParaRPr>
          </a:p>
          <a:p>
            <a:pPr lvl="2"/>
            <a:r>
              <a:rPr lang="zh-CN" altLang="en-US" sz="1800" dirty="0">
                <a:latin typeface="Söhne"/>
              </a:rPr>
              <a:t>统计证书 </a:t>
            </a:r>
            <a:r>
              <a:rPr lang="en-US" altLang="zh-CN" sz="1800" dirty="0">
                <a:latin typeface="Söhne"/>
              </a:rPr>
              <a:t>subject </a:t>
            </a:r>
            <a:r>
              <a:rPr lang="zh-CN" altLang="en-US" sz="1800" dirty="0">
                <a:latin typeface="Söhne"/>
              </a:rPr>
              <a:t>字段的信息，利用 </a:t>
            </a:r>
            <a:r>
              <a:rPr lang="en-US" altLang="zh-CN" sz="1800" dirty="0" err="1">
                <a:latin typeface="Söhne"/>
              </a:rPr>
              <a:t>Whois</a:t>
            </a:r>
            <a:r>
              <a:rPr lang="en-US" altLang="zh-CN" sz="1800" dirty="0">
                <a:latin typeface="Söhne"/>
              </a:rPr>
              <a:t> </a:t>
            </a:r>
            <a:r>
              <a:rPr lang="zh-CN" altLang="en-US" sz="1800" dirty="0">
                <a:latin typeface="Söhne"/>
              </a:rPr>
              <a:t>等方式查询</a:t>
            </a:r>
            <a:r>
              <a:rPr lang="zh-CN" altLang="en-US" sz="1800" b="1" dirty="0">
                <a:solidFill>
                  <a:srgbClr val="FF0000"/>
                </a:solidFill>
                <a:latin typeface="Söhne"/>
              </a:rPr>
              <a:t>该证书部署 </a:t>
            </a:r>
            <a:r>
              <a:rPr lang="en-US" altLang="zh-CN" sz="1800" b="1" dirty="0">
                <a:solidFill>
                  <a:srgbClr val="FF0000"/>
                </a:solidFill>
                <a:latin typeface="Söhne"/>
              </a:rPr>
              <a:t>IP/</a:t>
            </a:r>
            <a:r>
              <a:rPr lang="zh-CN" altLang="en-US" sz="1800" b="1" dirty="0">
                <a:solidFill>
                  <a:srgbClr val="FF0000"/>
                </a:solidFill>
                <a:latin typeface="Söhne"/>
              </a:rPr>
              <a:t>域名的国家</a:t>
            </a:r>
            <a:r>
              <a:rPr lang="en-US" altLang="zh-CN" sz="1800" b="1" dirty="0">
                <a:solidFill>
                  <a:srgbClr val="FF0000"/>
                </a:solidFill>
                <a:latin typeface="Söhne"/>
              </a:rPr>
              <a:t>/</a:t>
            </a:r>
            <a:r>
              <a:rPr lang="zh-CN" altLang="en-US" sz="1800" b="1" dirty="0">
                <a:solidFill>
                  <a:srgbClr val="FF0000"/>
                </a:solidFill>
                <a:latin typeface="Söhne"/>
              </a:rPr>
              <a:t>地区</a:t>
            </a:r>
            <a:endParaRPr lang="en-US" altLang="zh-CN" sz="1800" b="1" dirty="0">
              <a:solidFill>
                <a:srgbClr val="FF0000"/>
              </a:solidFill>
              <a:latin typeface="Söhne"/>
            </a:endParaRPr>
          </a:p>
          <a:p>
            <a:pPr lvl="1"/>
            <a:r>
              <a:rPr lang="en-US" altLang="zh-CN" sz="2000" b="1" dirty="0">
                <a:solidFill>
                  <a:srgbClr val="FF0000"/>
                </a:solidFill>
                <a:latin typeface="Söhne"/>
              </a:rPr>
              <a:t>(4) </a:t>
            </a:r>
            <a:r>
              <a:rPr lang="zh-CN" altLang="en-US" sz="2000" b="1" dirty="0">
                <a:solidFill>
                  <a:srgbClr val="FF0000"/>
                </a:solidFill>
                <a:latin typeface="Söhne"/>
              </a:rPr>
              <a:t>结果呈现</a:t>
            </a:r>
            <a:endParaRPr lang="en-US" altLang="zh-CN" sz="2000" b="1" dirty="0">
              <a:solidFill>
                <a:srgbClr val="FF0000"/>
              </a:solidFill>
              <a:latin typeface="Söhne"/>
            </a:endParaRPr>
          </a:p>
          <a:p>
            <a:pPr lvl="2"/>
            <a:r>
              <a:rPr lang="en-US" altLang="zh-CN" sz="1800" dirty="0">
                <a:latin typeface="Söhne"/>
              </a:rPr>
              <a:t>(1) </a:t>
            </a:r>
            <a:r>
              <a:rPr lang="zh-CN" altLang="en-US" sz="1800" dirty="0">
                <a:latin typeface="Söhne"/>
              </a:rPr>
              <a:t>生成如右中图的结果，每个圆圈代表 </a:t>
            </a:r>
            <a:r>
              <a:rPr lang="en-US" altLang="zh-CN" sz="1800" dirty="0">
                <a:latin typeface="Söhne"/>
              </a:rPr>
              <a:t>CA</a:t>
            </a:r>
            <a:r>
              <a:rPr lang="zh-CN" altLang="en-US" sz="1800" dirty="0">
                <a:latin typeface="Söhne"/>
              </a:rPr>
              <a:t>，大小代表签发证书数量</a:t>
            </a:r>
            <a:endParaRPr lang="en-US" altLang="zh-CN" sz="1800" dirty="0">
              <a:latin typeface="Söhne"/>
            </a:endParaRPr>
          </a:p>
          <a:p>
            <a:pPr lvl="2"/>
            <a:r>
              <a:rPr lang="en-US" altLang="zh-CN" sz="1800" dirty="0">
                <a:latin typeface="Söhne"/>
              </a:rPr>
              <a:t>(3) </a:t>
            </a:r>
            <a:r>
              <a:rPr lang="zh-CN" altLang="en-US" sz="1800" dirty="0">
                <a:latin typeface="Söhne"/>
              </a:rPr>
              <a:t>生成如右下图的结果，每个大圆圈代表 </a:t>
            </a:r>
            <a:r>
              <a:rPr lang="en-US" altLang="zh-CN" sz="1800" dirty="0">
                <a:latin typeface="Söhne"/>
              </a:rPr>
              <a:t>CA</a:t>
            </a:r>
            <a:r>
              <a:rPr lang="zh-CN" altLang="en-US" sz="1800" dirty="0">
                <a:latin typeface="Söhne"/>
              </a:rPr>
              <a:t>，每个小圆圈代表一个签发模板（见上页 </a:t>
            </a:r>
            <a:r>
              <a:rPr lang="en-US" altLang="zh-CN" sz="1800" dirty="0">
                <a:latin typeface="Söhne"/>
              </a:rPr>
              <a:t>PPT</a:t>
            </a:r>
            <a:r>
              <a:rPr lang="zh-CN" altLang="en-US" sz="1800" dirty="0">
                <a:latin typeface="Söhne"/>
              </a:rPr>
              <a:t>）</a:t>
            </a:r>
            <a:endParaRPr lang="en-US" altLang="zh-CN" sz="1800" dirty="0">
              <a:latin typeface="Söhne"/>
            </a:endParaRPr>
          </a:p>
          <a:p>
            <a:pPr lvl="2"/>
            <a:r>
              <a:rPr lang="en-US" altLang="zh-CN" sz="1800" dirty="0">
                <a:latin typeface="Söhne"/>
              </a:rPr>
              <a:t>(4) </a:t>
            </a:r>
            <a:r>
              <a:rPr lang="zh-CN" altLang="en-US" sz="1800" dirty="0">
                <a:latin typeface="Söhne"/>
              </a:rPr>
              <a:t>生成如右上图的结果，颜色深浅代表该国家</a:t>
            </a:r>
            <a:r>
              <a:rPr lang="en-US" altLang="zh-CN" sz="1800" dirty="0">
                <a:latin typeface="Söhne"/>
              </a:rPr>
              <a:t>/</a:t>
            </a:r>
            <a:r>
              <a:rPr lang="zh-CN" altLang="en-US" sz="1800" dirty="0">
                <a:latin typeface="Söhne"/>
              </a:rPr>
              <a:t>地区部署的 </a:t>
            </a:r>
            <a:r>
              <a:rPr lang="en-US" altLang="zh-CN" sz="1800" dirty="0">
                <a:latin typeface="Söhne"/>
              </a:rPr>
              <a:t>CA </a:t>
            </a:r>
            <a:r>
              <a:rPr lang="zh-CN" altLang="en-US" sz="1800" dirty="0">
                <a:latin typeface="Söhne"/>
              </a:rPr>
              <a:t>签发证书的数量</a:t>
            </a:r>
            <a:endParaRPr lang="en-US" altLang="zh-CN" sz="1800" dirty="0">
              <a:latin typeface="Söhne"/>
            </a:endParaRPr>
          </a:p>
        </p:txBody>
      </p:sp>
      <p:pic>
        <p:nvPicPr>
          <p:cNvPr id="5" name="Picture 4">
            <a:extLst>
              <a:ext uri="{FF2B5EF4-FFF2-40B4-BE49-F238E27FC236}">
                <a16:creationId xmlns:a16="http://schemas.microsoft.com/office/drawing/2014/main" id="{722889E1-9375-4FB4-8CFC-FE2BB20C2A74}"/>
              </a:ext>
            </a:extLst>
          </p:cNvPr>
          <p:cNvPicPr>
            <a:picLocks noChangeAspect="1"/>
          </p:cNvPicPr>
          <p:nvPr/>
        </p:nvPicPr>
        <p:blipFill>
          <a:blip r:embed="rId3"/>
          <a:stretch>
            <a:fillRect/>
          </a:stretch>
        </p:blipFill>
        <p:spPr>
          <a:xfrm>
            <a:off x="7989631" y="263525"/>
            <a:ext cx="3965575" cy="1644586"/>
          </a:xfrm>
          <a:prstGeom prst="rect">
            <a:avLst/>
          </a:prstGeom>
        </p:spPr>
      </p:pic>
      <p:pic>
        <p:nvPicPr>
          <p:cNvPr id="7" name="Picture 6">
            <a:extLst>
              <a:ext uri="{FF2B5EF4-FFF2-40B4-BE49-F238E27FC236}">
                <a16:creationId xmlns:a16="http://schemas.microsoft.com/office/drawing/2014/main" id="{350C1CFB-E143-43D4-B281-745E45FC02B8}"/>
              </a:ext>
            </a:extLst>
          </p:cNvPr>
          <p:cNvPicPr>
            <a:picLocks noChangeAspect="1"/>
          </p:cNvPicPr>
          <p:nvPr/>
        </p:nvPicPr>
        <p:blipFill>
          <a:blip r:embed="rId4"/>
          <a:stretch>
            <a:fillRect/>
          </a:stretch>
        </p:blipFill>
        <p:spPr>
          <a:xfrm>
            <a:off x="9638457" y="4292600"/>
            <a:ext cx="2316749" cy="2314217"/>
          </a:xfrm>
          <a:prstGeom prst="rect">
            <a:avLst/>
          </a:prstGeom>
        </p:spPr>
      </p:pic>
      <p:pic>
        <p:nvPicPr>
          <p:cNvPr id="10" name="Picture 9">
            <a:extLst>
              <a:ext uri="{FF2B5EF4-FFF2-40B4-BE49-F238E27FC236}">
                <a16:creationId xmlns:a16="http://schemas.microsoft.com/office/drawing/2014/main" id="{5539D2C9-456B-4753-B45E-96EF353A11C5}"/>
              </a:ext>
            </a:extLst>
          </p:cNvPr>
          <p:cNvPicPr>
            <a:picLocks noChangeAspect="1"/>
          </p:cNvPicPr>
          <p:nvPr/>
        </p:nvPicPr>
        <p:blipFill>
          <a:blip r:embed="rId5"/>
          <a:stretch>
            <a:fillRect/>
          </a:stretch>
        </p:blipFill>
        <p:spPr>
          <a:xfrm>
            <a:off x="9638457" y="1908111"/>
            <a:ext cx="2316749" cy="2367723"/>
          </a:xfrm>
          <a:prstGeom prst="rect">
            <a:avLst/>
          </a:prstGeom>
        </p:spPr>
      </p:pic>
    </p:spTree>
    <p:extLst>
      <p:ext uri="{BB962C8B-B14F-4D97-AF65-F5344CB8AC3E}">
        <p14:creationId xmlns:p14="http://schemas.microsoft.com/office/powerpoint/2010/main" val="1637765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3127-3621-4184-AF4A-04EE63C2F1A8}"/>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97AF6712-1A41-4AD2-B3CA-B2CDCFEE855E}"/>
              </a:ext>
            </a:extLst>
          </p:cNvPr>
          <p:cNvSpPr>
            <a:spLocks noGrp="1"/>
          </p:cNvSpPr>
          <p:nvPr>
            <p:ph idx="1"/>
          </p:nvPr>
        </p:nvSpPr>
        <p:spPr>
          <a:xfrm>
            <a:off x="1234440" y="1248697"/>
            <a:ext cx="9182100" cy="4928266"/>
          </a:xfrm>
        </p:spPr>
        <p:txBody>
          <a:bodyPr/>
          <a:lstStyle/>
          <a:p>
            <a:r>
              <a:rPr lang="en-US" altLang="zh-CN" sz="2400" dirty="0">
                <a:latin typeface="Söhne"/>
              </a:rPr>
              <a:t>4. CA </a:t>
            </a:r>
            <a:r>
              <a:rPr lang="zh-CN" altLang="en-US" sz="2400" dirty="0">
                <a:latin typeface="Söhne"/>
              </a:rPr>
              <a:t>证书吊销信息存储态势</a:t>
            </a:r>
          </a:p>
          <a:p>
            <a:pPr lvl="1"/>
            <a:r>
              <a:rPr lang="zh-CN" altLang="en-US" sz="2000" dirty="0">
                <a:latin typeface="Söhne"/>
              </a:rPr>
              <a:t>如何搜集 </a:t>
            </a:r>
            <a:r>
              <a:rPr lang="en-US" altLang="zh-CN" sz="2000" dirty="0">
                <a:latin typeface="Söhne"/>
              </a:rPr>
              <a:t>CA </a:t>
            </a:r>
            <a:r>
              <a:rPr lang="zh-CN" altLang="en-US" sz="2000" dirty="0">
                <a:latin typeface="Söhne"/>
              </a:rPr>
              <a:t>存储吊销信息？</a:t>
            </a:r>
          </a:p>
          <a:p>
            <a:pPr lvl="1"/>
            <a:r>
              <a:rPr lang="en-US" altLang="zh-CN" sz="2000" dirty="0">
                <a:latin typeface="Söhne"/>
              </a:rPr>
              <a:t>(1) </a:t>
            </a:r>
            <a:r>
              <a:rPr lang="zh-CN" altLang="en-US" sz="2000" dirty="0">
                <a:latin typeface="Söhne"/>
              </a:rPr>
              <a:t>将前文收集到的</a:t>
            </a:r>
            <a:r>
              <a:rPr lang="zh-CN" altLang="en-US" sz="2000" b="1" dirty="0">
                <a:solidFill>
                  <a:srgbClr val="FF0000"/>
                </a:solidFill>
                <a:latin typeface="Söhne"/>
              </a:rPr>
              <a:t>所有证书</a:t>
            </a:r>
            <a:r>
              <a:rPr lang="zh-CN" altLang="en-US" sz="2000" dirty="0">
                <a:latin typeface="Söhne"/>
              </a:rPr>
              <a:t>（</a:t>
            </a:r>
            <a:r>
              <a:rPr lang="en-US" altLang="zh-CN" sz="2000" dirty="0">
                <a:latin typeface="Söhne"/>
              </a:rPr>
              <a:t>CA </a:t>
            </a:r>
            <a:r>
              <a:rPr lang="zh-CN" altLang="en-US" sz="2000" dirty="0">
                <a:latin typeface="Söhne"/>
              </a:rPr>
              <a:t>证书、终端证书）根据证书字段中提供的 </a:t>
            </a:r>
            <a:r>
              <a:rPr lang="en-US" altLang="zh-CN" sz="2000" dirty="0">
                <a:latin typeface="Söhne"/>
              </a:rPr>
              <a:t>CRL/OCSP </a:t>
            </a:r>
            <a:r>
              <a:rPr lang="zh-CN" altLang="en-US" sz="2000" dirty="0">
                <a:latin typeface="Söhne"/>
              </a:rPr>
              <a:t>验证地址进行吊销状态验证，存储结果</a:t>
            </a:r>
          </a:p>
          <a:p>
            <a:pPr lvl="1"/>
            <a:r>
              <a:rPr lang="en-US" altLang="zh-CN" sz="2000" dirty="0">
                <a:latin typeface="Söhne"/>
              </a:rPr>
              <a:t>(2) </a:t>
            </a:r>
            <a:r>
              <a:rPr lang="zh-CN" altLang="en-US" sz="2000" dirty="0">
                <a:latin typeface="Söhne"/>
              </a:rPr>
              <a:t>如果证书没有提供验证地址，则根据证书的</a:t>
            </a:r>
            <a:r>
              <a:rPr lang="zh-CN" altLang="en-US" sz="2000" b="1" dirty="0">
                <a:solidFill>
                  <a:srgbClr val="FF0000"/>
                </a:solidFill>
                <a:latin typeface="Söhne"/>
              </a:rPr>
              <a:t>签发 </a:t>
            </a:r>
            <a:r>
              <a:rPr lang="en-US" altLang="zh-CN" sz="2000" b="1" dirty="0">
                <a:solidFill>
                  <a:srgbClr val="FF0000"/>
                </a:solidFill>
                <a:latin typeface="Söhne"/>
              </a:rPr>
              <a:t>CA </a:t>
            </a:r>
            <a:r>
              <a:rPr lang="zh-CN" altLang="en-US" sz="2000" dirty="0">
                <a:latin typeface="Söhne"/>
              </a:rPr>
              <a:t>与前文搜集的</a:t>
            </a:r>
            <a:r>
              <a:rPr lang="zh-CN" altLang="en-US" sz="2000" b="1" dirty="0">
                <a:solidFill>
                  <a:srgbClr val="FF0000"/>
                </a:solidFill>
                <a:latin typeface="Söhne"/>
              </a:rPr>
              <a:t>所有 </a:t>
            </a:r>
            <a:r>
              <a:rPr lang="en-US" altLang="zh-CN" sz="2000" b="1" dirty="0">
                <a:solidFill>
                  <a:srgbClr val="FF0000"/>
                </a:solidFill>
                <a:latin typeface="Söhne"/>
              </a:rPr>
              <a:t>CA CRL/OCSP </a:t>
            </a:r>
            <a:r>
              <a:rPr lang="zh-CN" altLang="en-US" sz="2000" b="1" dirty="0">
                <a:solidFill>
                  <a:srgbClr val="FF0000"/>
                </a:solidFill>
                <a:latin typeface="Söhne"/>
              </a:rPr>
              <a:t>服务器</a:t>
            </a:r>
            <a:r>
              <a:rPr lang="zh-CN" altLang="en-US" sz="2000" dirty="0">
                <a:latin typeface="Söhne"/>
              </a:rPr>
              <a:t>依次验证</a:t>
            </a:r>
          </a:p>
          <a:p>
            <a:pPr lvl="1"/>
            <a:r>
              <a:rPr lang="en-US" altLang="zh-CN" sz="2000" dirty="0">
                <a:latin typeface="Söhne"/>
              </a:rPr>
              <a:t>(3) </a:t>
            </a:r>
            <a:r>
              <a:rPr lang="zh-CN" altLang="en-US" sz="2000" dirty="0">
                <a:latin typeface="Söhne"/>
              </a:rPr>
              <a:t>对于从互联网中扫描到的证书，按照一定的频率</a:t>
            </a:r>
            <a:r>
              <a:rPr lang="zh-CN" altLang="en-US" sz="2000" b="1" dirty="0">
                <a:solidFill>
                  <a:srgbClr val="FF0000"/>
                </a:solidFill>
                <a:latin typeface="Söhne"/>
              </a:rPr>
              <a:t>统计证书吊销状态的变化</a:t>
            </a:r>
            <a:endParaRPr lang="en-US" altLang="zh-CN" sz="2000" b="1" dirty="0">
              <a:solidFill>
                <a:srgbClr val="FF0000"/>
              </a:solidFill>
              <a:latin typeface="Söhne"/>
            </a:endParaRPr>
          </a:p>
          <a:p>
            <a:pPr lvl="1"/>
            <a:endParaRPr lang="zh-CN" altLang="en-US" sz="2000" b="1" dirty="0">
              <a:solidFill>
                <a:srgbClr val="FF0000"/>
              </a:solidFill>
              <a:latin typeface="Söhne"/>
            </a:endParaRPr>
          </a:p>
        </p:txBody>
      </p:sp>
    </p:spTree>
    <p:extLst>
      <p:ext uri="{BB962C8B-B14F-4D97-AF65-F5344CB8AC3E}">
        <p14:creationId xmlns:p14="http://schemas.microsoft.com/office/powerpoint/2010/main" val="4001671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B891-3E16-456B-8BD7-FB4C3E21142C}"/>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3DB2ECBB-9FD5-4357-B2F4-C787825110DF}"/>
              </a:ext>
            </a:extLst>
          </p:cNvPr>
          <p:cNvSpPr>
            <a:spLocks noGrp="1"/>
          </p:cNvSpPr>
          <p:nvPr>
            <p:ph idx="1"/>
          </p:nvPr>
        </p:nvSpPr>
        <p:spPr>
          <a:xfrm>
            <a:off x="838200" y="1400175"/>
            <a:ext cx="10515600" cy="4776789"/>
          </a:xfrm>
        </p:spPr>
        <p:txBody>
          <a:bodyPr/>
          <a:lstStyle/>
          <a:p>
            <a:r>
              <a:rPr lang="en-US" altLang="zh-CN" b="1" i="0" dirty="0">
                <a:solidFill>
                  <a:srgbClr val="FF0000"/>
                </a:solidFill>
                <a:effectLst/>
                <a:latin typeface="Söhne"/>
              </a:rPr>
              <a:t>CA </a:t>
            </a:r>
            <a:r>
              <a:rPr lang="zh-CN" altLang="en-US" b="1" i="0" dirty="0">
                <a:solidFill>
                  <a:srgbClr val="FF0000"/>
                </a:solidFill>
                <a:effectLst/>
                <a:latin typeface="Söhne"/>
              </a:rPr>
              <a:t>安全</a:t>
            </a:r>
            <a:r>
              <a:rPr lang="zh-CN" altLang="en-US" b="1" dirty="0">
                <a:solidFill>
                  <a:srgbClr val="FF0000"/>
                </a:solidFill>
                <a:latin typeface="Söhne"/>
              </a:rPr>
              <a:t>事件</a:t>
            </a:r>
            <a:r>
              <a:rPr lang="zh-CN" altLang="en-US" b="1" i="0" dirty="0">
                <a:solidFill>
                  <a:srgbClr val="FF0000"/>
                </a:solidFill>
                <a:effectLst/>
                <a:latin typeface="Söhne"/>
              </a:rPr>
              <a:t>有哪些？</a:t>
            </a:r>
            <a:endParaRPr lang="en-US" altLang="zh-CN" b="1" i="0" dirty="0">
              <a:solidFill>
                <a:srgbClr val="FF0000"/>
              </a:solidFill>
              <a:effectLst/>
              <a:latin typeface="Söhne"/>
            </a:endParaRPr>
          </a:p>
          <a:p>
            <a:pPr lvl="1"/>
            <a:r>
              <a:rPr lang="en-US" altLang="zh-CN" b="1" dirty="0"/>
              <a:t>1. CA </a:t>
            </a:r>
            <a:r>
              <a:rPr lang="zh-CN" altLang="en-US" b="1" dirty="0"/>
              <a:t>签发的</a:t>
            </a:r>
            <a:r>
              <a:rPr lang="zh-CN" altLang="en-US" b="1" dirty="0">
                <a:solidFill>
                  <a:srgbClr val="FF0000"/>
                </a:solidFill>
              </a:rPr>
              <a:t>证书内容违反了标准</a:t>
            </a:r>
            <a:endParaRPr lang="en-US" altLang="zh-CN" b="1" dirty="0">
              <a:solidFill>
                <a:srgbClr val="FF0000"/>
              </a:solidFill>
            </a:endParaRPr>
          </a:p>
          <a:p>
            <a:pPr lvl="1"/>
            <a:r>
              <a:rPr lang="zh-CN" altLang="en-US" b="1" dirty="0"/>
              <a:t>真实案例：</a:t>
            </a:r>
            <a:endParaRPr lang="en-US" altLang="zh-CN" b="1" dirty="0"/>
          </a:p>
          <a:p>
            <a:pPr lvl="2"/>
            <a:r>
              <a:rPr lang="en-US" altLang="zh-CN" dirty="0"/>
              <a:t>(1) </a:t>
            </a:r>
            <a:r>
              <a:rPr lang="zh-CN" altLang="en-US" dirty="0"/>
              <a:t>沃通倒填证书签发日期事件</a:t>
            </a:r>
            <a:endParaRPr lang="en-US" altLang="zh-CN" dirty="0"/>
          </a:p>
          <a:p>
            <a:pPr lvl="2"/>
            <a:r>
              <a:rPr lang="en-US" altLang="zh-CN" dirty="0"/>
              <a:t>(2) </a:t>
            </a:r>
            <a:r>
              <a:rPr lang="en-US" altLang="zh-CN" dirty="0" err="1"/>
              <a:t>DarkMatter</a:t>
            </a:r>
            <a:r>
              <a:rPr lang="en-US" altLang="zh-CN" dirty="0"/>
              <a:t> </a:t>
            </a:r>
            <a:r>
              <a:rPr lang="zh-CN" altLang="en-US" dirty="0"/>
              <a:t>证书序列号有效比特位数缺失事件</a:t>
            </a:r>
            <a:endParaRPr lang="en-US" altLang="zh-CN" dirty="0"/>
          </a:p>
          <a:p>
            <a:pPr lvl="2"/>
            <a:r>
              <a:rPr lang="en-US" altLang="zh-CN" dirty="0"/>
              <a:t>(3) Bugzilla </a:t>
            </a:r>
            <a:r>
              <a:rPr lang="zh-CN" altLang="en-US" dirty="0"/>
              <a:t>等论坛中大量证书内容不合规的错误报告</a:t>
            </a:r>
            <a:endParaRPr lang="en-US" altLang="zh-CN" dirty="0"/>
          </a:p>
          <a:p>
            <a:pPr lvl="2"/>
            <a:r>
              <a:rPr lang="en-US" altLang="zh-CN" b="1" dirty="0">
                <a:solidFill>
                  <a:srgbClr val="FF0000"/>
                </a:solidFill>
              </a:rPr>
              <a:t>(4) </a:t>
            </a:r>
            <a:r>
              <a:rPr lang="zh-CN" altLang="en-US" b="1" dirty="0">
                <a:solidFill>
                  <a:srgbClr val="FF0000"/>
                </a:solidFill>
              </a:rPr>
              <a:t>证书内容不符合 </a:t>
            </a:r>
            <a:r>
              <a:rPr lang="en-US" altLang="zh-CN" b="1" dirty="0">
                <a:solidFill>
                  <a:srgbClr val="FF0000"/>
                </a:solidFill>
              </a:rPr>
              <a:t>CA </a:t>
            </a:r>
            <a:r>
              <a:rPr lang="zh-CN" altLang="en-US" b="1" dirty="0">
                <a:solidFill>
                  <a:srgbClr val="FF0000"/>
                </a:solidFill>
              </a:rPr>
              <a:t>签发证书模板 </a:t>
            </a:r>
            <a:r>
              <a:rPr lang="en-US" altLang="zh-CN" b="1" dirty="0">
                <a:solidFill>
                  <a:srgbClr val="FF0000"/>
                </a:solidFill>
              </a:rPr>
              <a:t>[31]</a:t>
            </a:r>
          </a:p>
          <a:p>
            <a:pPr lvl="1"/>
            <a:r>
              <a:rPr lang="zh-CN" altLang="en-US" b="1" dirty="0"/>
              <a:t>影响：</a:t>
            </a:r>
            <a:endParaRPr lang="en-US" altLang="zh-CN" b="1" dirty="0"/>
          </a:p>
          <a:p>
            <a:pPr lvl="2"/>
            <a:r>
              <a:rPr lang="en-US" altLang="zh-CN" dirty="0"/>
              <a:t>(1) </a:t>
            </a:r>
            <a:r>
              <a:rPr lang="zh-CN" altLang="en-US" dirty="0"/>
              <a:t>反映出 </a:t>
            </a:r>
            <a:r>
              <a:rPr lang="en-US" altLang="zh-CN" dirty="0"/>
              <a:t>CA </a:t>
            </a:r>
            <a:r>
              <a:rPr lang="zh-CN" altLang="en-US" dirty="0"/>
              <a:t>签发证书流程的漏洞，影响 </a:t>
            </a:r>
            <a:r>
              <a:rPr lang="en-US" altLang="zh-CN" dirty="0"/>
              <a:t>CA </a:t>
            </a:r>
            <a:r>
              <a:rPr lang="zh-CN" altLang="en-US" dirty="0"/>
              <a:t>的信誉</a:t>
            </a:r>
            <a:endParaRPr lang="en-US" altLang="zh-CN" dirty="0"/>
          </a:p>
          <a:p>
            <a:pPr lvl="2"/>
            <a:r>
              <a:rPr lang="en-US" altLang="zh-CN" dirty="0"/>
              <a:t>(2) </a:t>
            </a:r>
            <a:r>
              <a:rPr lang="zh-CN" altLang="en-US" dirty="0"/>
              <a:t>内容错误的证书也存在他人伪造的可能</a:t>
            </a:r>
            <a:endParaRPr lang="en-US" altLang="zh-CN" b="1" dirty="0">
              <a:solidFill>
                <a:srgbClr val="FF0000"/>
              </a:solidFill>
            </a:endParaRPr>
          </a:p>
          <a:p>
            <a:pPr lvl="2"/>
            <a:endParaRPr lang="en-US" altLang="zh-CN" dirty="0"/>
          </a:p>
        </p:txBody>
      </p:sp>
    </p:spTree>
    <p:extLst>
      <p:ext uri="{BB962C8B-B14F-4D97-AF65-F5344CB8AC3E}">
        <p14:creationId xmlns:p14="http://schemas.microsoft.com/office/powerpoint/2010/main" val="1443020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BF6A-24A8-448F-9904-E8500BDD32FD}"/>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065B87A9-A202-4510-8A5E-416755E29191}"/>
              </a:ext>
            </a:extLst>
          </p:cNvPr>
          <p:cNvSpPr>
            <a:spLocks noGrp="1"/>
          </p:cNvSpPr>
          <p:nvPr>
            <p:ph idx="1"/>
          </p:nvPr>
        </p:nvSpPr>
        <p:spPr>
          <a:xfrm>
            <a:off x="838200" y="1577340"/>
            <a:ext cx="10515600" cy="4599623"/>
          </a:xfrm>
        </p:spPr>
        <p:txBody>
          <a:bodyPr/>
          <a:lstStyle/>
          <a:p>
            <a:pPr lvl="1"/>
            <a:r>
              <a:rPr lang="en-US" b="1" dirty="0">
                <a:solidFill>
                  <a:srgbClr val="FF0000"/>
                </a:solidFill>
              </a:rPr>
              <a:t>2. </a:t>
            </a:r>
            <a:r>
              <a:rPr lang="en-US" altLang="zh-CN" b="1" dirty="0">
                <a:solidFill>
                  <a:srgbClr val="FF0000"/>
                </a:solidFill>
              </a:rPr>
              <a:t>CA </a:t>
            </a:r>
            <a:r>
              <a:rPr lang="zh-CN" altLang="en-US" b="1" dirty="0">
                <a:solidFill>
                  <a:srgbClr val="FF0000"/>
                </a:solidFill>
              </a:rPr>
              <a:t>错误验证申请者身份</a:t>
            </a:r>
            <a:endParaRPr lang="en-US" altLang="zh-CN" dirty="0"/>
          </a:p>
          <a:p>
            <a:pPr lvl="1"/>
            <a:r>
              <a:rPr lang="zh-CN" altLang="en-US" b="1" dirty="0"/>
              <a:t>真实案例：</a:t>
            </a:r>
            <a:endParaRPr lang="en-US" altLang="zh-CN" b="1" dirty="0"/>
          </a:p>
          <a:p>
            <a:pPr lvl="2"/>
            <a:r>
              <a:rPr lang="en-US" altLang="zh-CN" dirty="0"/>
              <a:t>(1) </a:t>
            </a:r>
            <a:r>
              <a:rPr lang="zh-CN" altLang="en-US" dirty="0"/>
              <a:t>沃通子域名与根域名验证混淆事件</a:t>
            </a:r>
            <a:endParaRPr lang="en-US" altLang="zh-CN" dirty="0"/>
          </a:p>
          <a:p>
            <a:pPr lvl="2"/>
            <a:r>
              <a:rPr lang="en-US" altLang="zh-CN" dirty="0"/>
              <a:t>(2) GoDaddy </a:t>
            </a:r>
            <a:r>
              <a:rPr lang="zh-CN" altLang="en-US" dirty="0"/>
              <a:t>基于文件的域验证处理系统漏洞事件</a:t>
            </a:r>
            <a:endParaRPr lang="en-US" altLang="zh-CN" dirty="0"/>
          </a:p>
          <a:p>
            <a:pPr lvl="2"/>
            <a:r>
              <a:rPr lang="en-US" altLang="zh-CN" dirty="0"/>
              <a:t>(3) Let’s Encrypt CAA </a:t>
            </a:r>
            <a:r>
              <a:rPr lang="zh-CN" altLang="en-US" dirty="0"/>
              <a:t>验证漏洞事件</a:t>
            </a:r>
            <a:endParaRPr lang="en-US" altLang="zh-CN" dirty="0"/>
          </a:p>
          <a:p>
            <a:pPr lvl="1"/>
            <a:r>
              <a:rPr lang="en-US" altLang="zh-CN" b="1" dirty="0">
                <a:solidFill>
                  <a:srgbClr val="FF0000"/>
                </a:solidFill>
              </a:rPr>
              <a:t>3. CA </a:t>
            </a:r>
            <a:r>
              <a:rPr lang="zh-CN" altLang="en-US" b="1" dirty="0">
                <a:solidFill>
                  <a:srgbClr val="FF0000"/>
                </a:solidFill>
              </a:rPr>
              <a:t>私自建立证书链验证关系</a:t>
            </a:r>
          </a:p>
          <a:p>
            <a:pPr lvl="1"/>
            <a:r>
              <a:rPr lang="zh-CN" altLang="en-US" b="1" dirty="0"/>
              <a:t>真实案例：</a:t>
            </a:r>
            <a:endParaRPr lang="en-US" altLang="zh-CN" b="1" dirty="0"/>
          </a:p>
          <a:p>
            <a:pPr lvl="2"/>
            <a:r>
              <a:rPr lang="en-US" altLang="zh-CN" dirty="0"/>
              <a:t>(1) </a:t>
            </a:r>
            <a:r>
              <a:rPr lang="zh-CN" altLang="en-US" dirty="0"/>
              <a:t>欧盟准备立法强制浏览器制造商信任欧盟政府签发的 </a:t>
            </a:r>
            <a:r>
              <a:rPr lang="en-US" altLang="zh-CN" dirty="0"/>
              <a:t>CA </a:t>
            </a:r>
            <a:r>
              <a:rPr lang="zh-CN" altLang="en-US" dirty="0"/>
              <a:t>根证书</a:t>
            </a:r>
            <a:endParaRPr lang="en-US" altLang="zh-CN" dirty="0"/>
          </a:p>
          <a:p>
            <a:pPr lvl="2"/>
            <a:r>
              <a:rPr lang="en-US" altLang="zh-CN" dirty="0"/>
              <a:t>(2) </a:t>
            </a:r>
            <a:r>
              <a:rPr lang="en-US" sz="2000" b="0" i="0" kern="1200" dirty="0">
                <a:solidFill>
                  <a:schemeClr val="dk1"/>
                </a:solidFill>
                <a:effectLst/>
                <a:latin typeface="+mn-lt"/>
                <a:ea typeface="+mn-ea"/>
                <a:cs typeface="+mn-cs"/>
              </a:rPr>
              <a:t>Symantec </a:t>
            </a:r>
            <a:r>
              <a:rPr lang="zh-CN" altLang="en-US" sz="2000" b="0" i="0" kern="1200" dirty="0">
                <a:solidFill>
                  <a:schemeClr val="dk1"/>
                </a:solidFill>
                <a:effectLst/>
                <a:latin typeface="+mn-lt"/>
                <a:ea typeface="+mn-ea"/>
                <a:cs typeface="+mn-cs"/>
              </a:rPr>
              <a:t>未经允许多次签发谷歌域名证书事件</a:t>
            </a:r>
            <a:endParaRPr lang="en-US" altLang="zh-CN" sz="2000" b="0" i="0" kern="1200" dirty="0">
              <a:solidFill>
                <a:schemeClr val="dk1"/>
              </a:solidFill>
              <a:effectLst/>
              <a:latin typeface="+mn-lt"/>
              <a:ea typeface="+mn-ea"/>
              <a:cs typeface="+mn-cs"/>
            </a:endParaRPr>
          </a:p>
          <a:p>
            <a:pPr lvl="2"/>
            <a:r>
              <a:rPr lang="en-US" altLang="zh-CN" dirty="0">
                <a:solidFill>
                  <a:schemeClr val="dk1"/>
                </a:solidFill>
              </a:rPr>
              <a:t>(3)</a:t>
            </a:r>
            <a:r>
              <a:rPr lang="zh-CN" altLang="en-US" dirty="0">
                <a:solidFill>
                  <a:schemeClr val="dk1"/>
                </a:solidFill>
              </a:rPr>
              <a:t> 沃通私自收购 </a:t>
            </a:r>
            <a:r>
              <a:rPr lang="en-US" altLang="zh-CN" dirty="0" err="1">
                <a:solidFill>
                  <a:schemeClr val="dk1"/>
                </a:solidFill>
              </a:rPr>
              <a:t>StartCom</a:t>
            </a:r>
            <a:r>
              <a:rPr lang="en-US" altLang="zh-CN" dirty="0">
                <a:solidFill>
                  <a:schemeClr val="dk1"/>
                </a:solidFill>
              </a:rPr>
              <a:t> </a:t>
            </a:r>
            <a:r>
              <a:rPr lang="zh-CN" altLang="en-US" dirty="0">
                <a:solidFill>
                  <a:schemeClr val="dk1"/>
                </a:solidFill>
              </a:rPr>
              <a:t>事件</a:t>
            </a:r>
            <a:endParaRPr lang="en-US" altLang="zh-CN" dirty="0">
              <a:solidFill>
                <a:schemeClr val="dk1"/>
              </a:solidFill>
            </a:endParaRPr>
          </a:p>
          <a:p>
            <a:pPr lvl="2"/>
            <a:endParaRPr lang="en-US" altLang="zh-CN" dirty="0"/>
          </a:p>
        </p:txBody>
      </p:sp>
      <p:sp>
        <p:nvSpPr>
          <p:cNvPr id="4" name="Oval 3">
            <a:extLst>
              <a:ext uri="{FF2B5EF4-FFF2-40B4-BE49-F238E27FC236}">
                <a16:creationId xmlns:a16="http://schemas.microsoft.com/office/drawing/2014/main" id="{7BC2B734-C0DF-4ED3-8302-0C2577AD0BB3}"/>
              </a:ext>
            </a:extLst>
          </p:cNvPr>
          <p:cNvSpPr/>
          <p:nvPr/>
        </p:nvSpPr>
        <p:spPr>
          <a:xfrm>
            <a:off x="10600833" y="1773007"/>
            <a:ext cx="1287387"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根证书存储</a:t>
            </a:r>
            <a:endParaRPr lang="en-US" sz="1100" dirty="0"/>
          </a:p>
        </p:txBody>
      </p:sp>
      <p:sp>
        <p:nvSpPr>
          <p:cNvPr id="5" name="Flowchart: Decision 4">
            <a:extLst>
              <a:ext uri="{FF2B5EF4-FFF2-40B4-BE49-F238E27FC236}">
                <a16:creationId xmlns:a16="http://schemas.microsoft.com/office/drawing/2014/main" id="{B6EEFF9B-B564-411D-B50E-EE899823BB5E}"/>
              </a:ext>
            </a:extLst>
          </p:cNvPr>
          <p:cNvSpPr/>
          <p:nvPr/>
        </p:nvSpPr>
        <p:spPr>
          <a:xfrm>
            <a:off x="9252137" y="169068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根证书</a:t>
            </a:r>
            <a:endParaRPr lang="en-US" sz="1200" dirty="0"/>
          </a:p>
        </p:txBody>
      </p:sp>
      <p:sp>
        <p:nvSpPr>
          <p:cNvPr id="6" name="Flowchart: Decision 5">
            <a:extLst>
              <a:ext uri="{FF2B5EF4-FFF2-40B4-BE49-F238E27FC236}">
                <a16:creationId xmlns:a16="http://schemas.microsoft.com/office/drawing/2014/main" id="{E4D06A5E-2850-4F36-B76A-0190EE452DF1}"/>
              </a:ext>
            </a:extLst>
          </p:cNvPr>
          <p:cNvSpPr/>
          <p:nvPr/>
        </p:nvSpPr>
        <p:spPr>
          <a:xfrm>
            <a:off x="8147237" y="169068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中间 </a:t>
            </a:r>
            <a:r>
              <a:rPr lang="en-US" altLang="zh-CN" sz="1200" dirty="0"/>
              <a:t>CA </a:t>
            </a:r>
            <a:r>
              <a:rPr lang="zh-CN" altLang="en-US" sz="1200" dirty="0"/>
              <a:t>证书</a:t>
            </a:r>
            <a:endParaRPr lang="en-US" sz="1200" dirty="0"/>
          </a:p>
        </p:txBody>
      </p:sp>
      <p:sp>
        <p:nvSpPr>
          <p:cNvPr id="7" name="Flowchart: Decision 6">
            <a:extLst>
              <a:ext uri="{FF2B5EF4-FFF2-40B4-BE49-F238E27FC236}">
                <a16:creationId xmlns:a16="http://schemas.microsoft.com/office/drawing/2014/main" id="{E5DC48E6-EB10-4264-9608-48335389FA3A}"/>
              </a:ext>
            </a:extLst>
          </p:cNvPr>
          <p:cNvSpPr/>
          <p:nvPr/>
        </p:nvSpPr>
        <p:spPr>
          <a:xfrm>
            <a:off x="7122129" y="169068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终端证书</a:t>
            </a:r>
            <a:endParaRPr lang="en-US" sz="1200" dirty="0"/>
          </a:p>
        </p:txBody>
      </p:sp>
    </p:spTree>
    <p:extLst>
      <p:ext uri="{BB962C8B-B14F-4D97-AF65-F5344CB8AC3E}">
        <p14:creationId xmlns:p14="http://schemas.microsoft.com/office/powerpoint/2010/main" val="622805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BF6A-24A8-448F-9904-E8500BDD32FD}"/>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065B87A9-A202-4510-8A5E-416755E29191}"/>
              </a:ext>
            </a:extLst>
          </p:cNvPr>
          <p:cNvSpPr>
            <a:spLocks noGrp="1"/>
          </p:cNvSpPr>
          <p:nvPr>
            <p:ph idx="1"/>
          </p:nvPr>
        </p:nvSpPr>
        <p:spPr>
          <a:xfrm>
            <a:off x="838200" y="1577340"/>
            <a:ext cx="10515600" cy="4599623"/>
          </a:xfrm>
        </p:spPr>
        <p:txBody>
          <a:bodyPr/>
          <a:lstStyle/>
          <a:p>
            <a:pPr lvl="1"/>
            <a:r>
              <a:rPr lang="zh-CN" altLang="en-US" b="1" dirty="0"/>
              <a:t>共同影响：</a:t>
            </a:r>
            <a:endParaRPr lang="en-US" altLang="zh-CN" b="1" dirty="0"/>
          </a:p>
          <a:p>
            <a:pPr lvl="2"/>
            <a:r>
              <a:rPr lang="zh-CN" altLang="en-US" dirty="0"/>
              <a:t>对于一条发现的证书链，浏览器在本地的验证只能判断</a:t>
            </a:r>
            <a:r>
              <a:rPr lang="zh-CN" altLang="en-US" b="1" dirty="0">
                <a:solidFill>
                  <a:srgbClr val="FF0000"/>
                </a:solidFill>
              </a:rPr>
              <a:t>证书链的结构、验证关系是否正确</a:t>
            </a:r>
            <a:r>
              <a:rPr lang="zh-CN" altLang="en-US" dirty="0"/>
              <a:t>，无法验证证书链是否可信，即无法判断：</a:t>
            </a:r>
            <a:endParaRPr lang="en-US" altLang="zh-CN" dirty="0"/>
          </a:p>
          <a:p>
            <a:pPr lvl="3"/>
            <a:r>
              <a:rPr lang="en-US" altLang="zh-CN" b="1" dirty="0">
                <a:solidFill>
                  <a:srgbClr val="FF0000"/>
                </a:solidFill>
              </a:rPr>
              <a:t>(1) </a:t>
            </a:r>
            <a:r>
              <a:rPr lang="zh-CN" altLang="en-US" b="1" dirty="0">
                <a:solidFill>
                  <a:srgbClr val="FF0000"/>
                </a:solidFill>
              </a:rPr>
              <a:t>证书链里面的中间 </a:t>
            </a:r>
            <a:r>
              <a:rPr lang="en-US" altLang="zh-CN" b="1" dirty="0">
                <a:solidFill>
                  <a:srgbClr val="FF0000"/>
                </a:solidFill>
              </a:rPr>
              <a:t>CA </a:t>
            </a:r>
            <a:r>
              <a:rPr lang="zh-CN" altLang="en-US" b="1" dirty="0">
                <a:solidFill>
                  <a:srgbClr val="FF0000"/>
                </a:solidFill>
              </a:rPr>
              <a:t>证书是否公开</a:t>
            </a:r>
            <a:endParaRPr lang="en-US" altLang="zh-CN" b="1" dirty="0">
              <a:solidFill>
                <a:srgbClr val="FF0000"/>
              </a:solidFill>
            </a:endParaRPr>
          </a:p>
          <a:p>
            <a:pPr lvl="3"/>
            <a:r>
              <a:rPr lang="en-US" altLang="zh-CN" b="1" dirty="0">
                <a:solidFill>
                  <a:srgbClr val="FF0000"/>
                </a:solidFill>
              </a:rPr>
              <a:t>(2) </a:t>
            </a:r>
            <a:r>
              <a:rPr lang="zh-CN" altLang="en-US" b="1" dirty="0">
                <a:solidFill>
                  <a:srgbClr val="FF0000"/>
                </a:solidFill>
              </a:rPr>
              <a:t>证书链里面的终端证书签发是否得到了证书 </a:t>
            </a:r>
            <a:r>
              <a:rPr lang="en-US" altLang="zh-CN" b="1" dirty="0">
                <a:solidFill>
                  <a:srgbClr val="FF0000"/>
                </a:solidFill>
              </a:rPr>
              <a:t>subject </a:t>
            </a:r>
            <a:r>
              <a:rPr lang="zh-CN" altLang="en-US" b="1" dirty="0">
                <a:solidFill>
                  <a:srgbClr val="FF0000"/>
                </a:solidFill>
              </a:rPr>
              <a:t>的允许，或者签发过程中 </a:t>
            </a:r>
            <a:r>
              <a:rPr lang="en-US" altLang="zh-CN" b="1" dirty="0">
                <a:solidFill>
                  <a:srgbClr val="FF0000"/>
                </a:solidFill>
              </a:rPr>
              <a:t>CA </a:t>
            </a:r>
            <a:r>
              <a:rPr lang="zh-CN" altLang="en-US" b="1" dirty="0">
                <a:solidFill>
                  <a:srgbClr val="FF0000"/>
                </a:solidFill>
              </a:rPr>
              <a:t>是否正确验证了申请者对 </a:t>
            </a:r>
            <a:r>
              <a:rPr lang="en-US" altLang="zh-CN" b="1" dirty="0">
                <a:solidFill>
                  <a:srgbClr val="FF0000"/>
                </a:solidFill>
              </a:rPr>
              <a:t>subject </a:t>
            </a:r>
            <a:r>
              <a:rPr lang="zh-CN" altLang="en-US" b="1" dirty="0">
                <a:solidFill>
                  <a:srgbClr val="FF0000"/>
                </a:solidFill>
              </a:rPr>
              <a:t>的控制权</a:t>
            </a:r>
            <a:endParaRPr lang="en-US" altLang="zh-CN" dirty="0"/>
          </a:p>
          <a:p>
            <a:pPr lvl="2"/>
            <a:r>
              <a:rPr lang="zh-CN" altLang="en-US" dirty="0"/>
              <a:t>若存在 </a:t>
            </a:r>
            <a:r>
              <a:rPr lang="en-US" altLang="zh-CN" dirty="0"/>
              <a:t>CA </a:t>
            </a:r>
            <a:r>
              <a:rPr lang="zh-CN" altLang="en-US" dirty="0"/>
              <a:t>私自</a:t>
            </a:r>
            <a:r>
              <a:rPr lang="en-US" altLang="zh-CN" dirty="0"/>
              <a:t>/</a:t>
            </a:r>
            <a:r>
              <a:rPr lang="zh-CN" altLang="en-US" dirty="0"/>
              <a:t>错误建立证书链验证关系，则第三方可能会利用相关证书进行</a:t>
            </a:r>
            <a:r>
              <a:rPr lang="zh-CN" altLang="en-US" b="1" dirty="0">
                <a:solidFill>
                  <a:srgbClr val="FF0000"/>
                </a:solidFill>
              </a:rPr>
              <a:t>证书劫持攻击或者钓鱼攻击</a:t>
            </a:r>
            <a:endParaRPr lang="en-US" altLang="zh-CN" b="1" dirty="0">
              <a:solidFill>
                <a:srgbClr val="FF0000"/>
              </a:solidFill>
            </a:endParaRPr>
          </a:p>
          <a:p>
            <a:pPr lvl="2"/>
            <a:r>
              <a:rPr lang="zh-CN" altLang="en-US" dirty="0"/>
              <a:t>本质上是公开信息与测绘信息不符</a:t>
            </a:r>
            <a:endParaRPr lang="en-US" dirty="0"/>
          </a:p>
          <a:p>
            <a:pPr lvl="2"/>
            <a:endParaRPr lang="en-US" altLang="zh-CN" b="1" dirty="0">
              <a:solidFill>
                <a:srgbClr val="FF0000"/>
              </a:solidFill>
            </a:endParaRPr>
          </a:p>
        </p:txBody>
      </p:sp>
      <p:sp>
        <p:nvSpPr>
          <p:cNvPr id="4" name="Oval 3">
            <a:extLst>
              <a:ext uri="{FF2B5EF4-FFF2-40B4-BE49-F238E27FC236}">
                <a16:creationId xmlns:a16="http://schemas.microsoft.com/office/drawing/2014/main" id="{7BC2B734-C0DF-4ED3-8302-0C2577AD0BB3}"/>
              </a:ext>
            </a:extLst>
          </p:cNvPr>
          <p:cNvSpPr/>
          <p:nvPr/>
        </p:nvSpPr>
        <p:spPr>
          <a:xfrm>
            <a:off x="10626470" y="1250769"/>
            <a:ext cx="1287387"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根证书存储</a:t>
            </a:r>
            <a:endParaRPr lang="en-US" sz="1100" dirty="0"/>
          </a:p>
        </p:txBody>
      </p:sp>
      <p:sp>
        <p:nvSpPr>
          <p:cNvPr id="5" name="Flowchart: Decision 4">
            <a:extLst>
              <a:ext uri="{FF2B5EF4-FFF2-40B4-BE49-F238E27FC236}">
                <a16:creationId xmlns:a16="http://schemas.microsoft.com/office/drawing/2014/main" id="{B6EEFF9B-B564-411D-B50E-EE899823BB5E}"/>
              </a:ext>
            </a:extLst>
          </p:cNvPr>
          <p:cNvSpPr/>
          <p:nvPr/>
        </p:nvSpPr>
        <p:spPr>
          <a:xfrm>
            <a:off x="9277774" y="1168450"/>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根证书</a:t>
            </a:r>
            <a:endParaRPr lang="en-US" sz="1200" dirty="0"/>
          </a:p>
        </p:txBody>
      </p:sp>
      <p:sp>
        <p:nvSpPr>
          <p:cNvPr id="6" name="Flowchart: Decision 5">
            <a:extLst>
              <a:ext uri="{FF2B5EF4-FFF2-40B4-BE49-F238E27FC236}">
                <a16:creationId xmlns:a16="http://schemas.microsoft.com/office/drawing/2014/main" id="{E4D06A5E-2850-4F36-B76A-0190EE452DF1}"/>
              </a:ext>
            </a:extLst>
          </p:cNvPr>
          <p:cNvSpPr/>
          <p:nvPr/>
        </p:nvSpPr>
        <p:spPr>
          <a:xfrm>
            <a:off x="8172874" y="1168450"/>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中间 </a:t>
            </a:r>
            <a:r>
              <a:rPr lang="en-US" altLang="zh-CN" sz="1200" dirty="0"/>
              <a:t>CA </a:t>
            </a:r>
            <a:r>
              <a:rPr lang="zh-CN" altLang="en-US" sz="1200" dirty="0"/>
              <a:t>证书</a:t>
            </a:r>
            <a:endParaRPr lang="en-US" sz="1200" dirty="0"/>
          </a:p>
        </p:txBody>
      </p:sp>
      <p:sp>
        <p:nvSpPr>
          <p:cNvPr id="7" name="Flowchart: Decision 6">
            <a:extLst>
              <a:ext uri="{FF2B5EF4-FFF2-40B4-BE49-F238E27FC236}">
                <a16:creationId xmlns:a16="http://schemas.microsoft.com/office/drawing/2014/main" id="{E5DC48E6-EB10-4264-9608-48335389FA3A}"/>
              </a:ext>
            </a:extLst>
          </p:cNvPr>
          <p:cNvSpPr/>
          <p:nvPr/>
        </p:nvSpPr>
        <p:spPr>
          <a:xfrm>
            <a:off x="7147766" y="1168450"/>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终端证书</a:t>
            </a:r>
            <a:endParaRPr lang="en-US" sz="1200" dirty="0"/>
          </a:p>
        </p:txBody>
      </p:sp>
    </p:spTree>
    <p:extLst>
      <p:ext uri="{BB962C8B-B14F-4D97-AF65-F5344CB8AC3E}">
        <p14:creationId xmlns:p14="http://schemas.microsoft.com/office/powerpoint/2010/main" val="2572754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B891-3E16-456B-8BD7-FB4C3E21142C}"/>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3DB2ECBB-9FD5-4357-B2F4-C787825110DF}"/>
              </a:ext>
            </a:extLst>
          </p:cNvPr>
          <p:cNvSpPr>
            <a:spLocks noGrp="1"/>
          </p:cNvSpPr>
          <p:nvPr>
            <p:ph idx="1"/>
          </p:nvPr>
        </p:nvSpPr>
        <p:spPr>
          <a:xfrm>
            <a:off x="838200" y="1400175"/>
            <a:ext cx="10515600" cy="4776789"/>
          </a:xfrm>
        </p:spPr>
        <p:txBody>
          <a:bodyPr/>
          <a:lstStyle/>
          <a:p>
            <a:pPr lvl="1"/>
            <a:r>
              <a:rPr lang="en-US" b="1" dirty="0"/>
              <a:t>4. </a:t>
            </a:r>
            <a:r>
              <a:rPr lang="en-US" altLang="zh-CN" b="1" dirty="0"/>
              <a:t>CA </a:t>
            </a:r>
            <a:r>
              <a:rPr lang="zh-CN" altLang="en-US" b="1" dirty="0">
                <a:solidFill>
                  <a:srgbClr val="FF0000"/>
                </a:solidFill>
              </a:rPr>
              <a:t>错误更改证书状态信息</a:t>
            </a:r>
            <a:endParaRPr lang="en-US" b="1" dirty="0">
              <a:solidFill>
                <a:srgbClr val="FF0000"/>
              </a:solidFill>
            </a:endParaRPr>
          </a:p>
          <a:p>
            <a:pPr lvl="1"/>
            <a:r>
              <a:rPr lang="zh-CN" altLang="en-US" b="1" dirty="0"/>
              <a:t>真实事件：</a:t>
            </a:r>
            <a:endParaRPr lang="en-US" altLang="zh-CN" b="1" dirty="0"/>
          </a:p>
          <a:p>
            <a:pPr lvl="2"/>
            <a:r>
              <a:rPr lang="en-US" altLang="zh-CN" dirty="0"/>
              <a:t>(1) </a:t>
            </a:r>
            <a:r>
              <a:rPr lang="zh-CN" altLang="en-US" dirty="0"/>
              <a:t>部分 </a:t>
            </a:r>
            <a:r>
              <a:rPr lang="en-US" altLang="zh-CN" dirty="0"/>
              <a:t>CA </a:t>
            </a:r>
            <a:r>
              <a:rPr lang="zh-CN" altLang="en-US" dirty="0"/>
              <a:t>制裁部分国家域名网站，私自吊销证书</a:t>
            </a:r>
            <a:endParaRPr lang="en-US" altLang="zh-CN" dirty="0"/>
          </a:p>
          <a:p>
            <a:pPr lvl="2"/>
            <a:r>
              <a:rPr lang="en-US" altLang="zh-CN" dirty="0"/>
              <a:t>(2)</a:t>
            </a:r>
            <a:r>
              <a:rPr lang="zh-CN" altLang="en-US" dirty="0"/>
              <a:t> </a:t>
            </a:r>
            <a:r>
              <a:rPr lang="en-US" altLang="zh-CN" dirty="0"/>
              <a:t>CA </a:t>
            </a:r>
            <a:r>
              <a:rPr lang="zh-CN" altLang="en-US" dirty="0"/>
              <a:t>在吊销证书过期前删除证书吊销状态 </a:t>
            </a:r>
            <a:r>
              <a:rPr lang="en-US" altLang="zh-CN" dirty="0"/>
              <a:t>[38]</a:t>
            </a:r>
          </a:p>
          <a:p>
            <a:pPr lvl="1"/>
            <a:r>
              <a:rPr lang="zh-CN" altLang="en-US" b="1" dirty="0"/>
              <a:t>影响：</a:t>
            </a:r>
            <a:endParaRPr lang="en-US" altLang="zh-CN" b="1" dirty="0"/>
          </a:p>
          <a:p>
            <a:pPr lvl="2"/>
            <a:r>
              <a:rPr lang="zh-CN" altLang="en-US" dirty="0"/>
              <a:t>证书的吊销信息存储错误会影响浏览器本地验证证书的结果，进而间接影响用户访问网站（如部署了 </a:t>
            </a:r>
            <a:r>
              <a:rPr lang="en-US" altLang="zh-CN" dirty="0"/>
              <a:t>OCSP Must Staple </a:t>
            </a:r>
            <a:r>
              <a:rPr lang="zh-CN" altLang="en-US" dirty="0"/>
              <a:t>的浏览器会禁止用户访问 </a:t>
            </a:r>
            <a:r>
              <a:rPr lang="en-US" altLang="zh-CN" dirty="0"/>
              <a:t>OCSP </a:t>
            </a:r>
            <a:r>
              <a:rPr lang="zh-CN" altLang="en-US" dirty="0"/>
              <a:t>验证状态不为 </a:t>
            </a:r>
            <a:r>
              <a:rPr lang="en-US" altLang="zh-CN" dirty="0"/>
              <a:t>Good </a:t>
            </a:r>
            <a:r>
              <a:rPr lang="zh-CN" altLang="en-US" dirty="0"/>
              <a:t>的网站，设置为 </a:t>
            </a:r>
            <a:r>
              <a:rPr lang="en-US" altLang="zh-CN" dirty="0"/>
              <a:t>soft-fail </a:t>
            </a:r>
            <a:r>
              <a:rPr lang="zh-CN" altLang="en-US" dirty="0"/>
              <a:t>的浏览器在未查询到吊销状态时会默认验证通过等）</a:t>
            </a:r>
            <a:endParaRPr lang="en-US" altLang="zh-CN" dirty="0"/>
          </a:p>
        </p:txBody>
      </p:sp>
    </p:spTree>
    <p:extLst>
      <p:ext uri="{BB962C8B-B14F-4D97-AF65-F5344CB8AC3E}">
        <p14:creationId xmlns:p14="http://schemas.microsoft.com/office/powerpoint/2010/main" val="2787829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466-33CC-4B67-8C86-7C4FAEB93C88}"/>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A7B55050-1DB2-44B7-8A81-7927BECB283B}"/>
              </a:ext>
            </a:extLst>
          </p:cNvPr>
          <p:cNvSpPr>
            <a:spLocks noGrp="1"/>
          </p:cNvSpPr>
          <p:nvPr>
            <p:ph idx="1"/>
          </p:nvPr>
        </p:nvSpPr>
        <p:spPr>
          <a:xfrm>
            <a:off x="838200" y="1690688"/>
            <a:ext cx="10515600" cy="4486275"/>
          </a:xfrm>
        </p:spPr>
        <p:txBody>
          <a:bodyPr/>
          <a:lstStyle/>
          <a:p>
            <a:r>
              <a:rPr lang="zh-CN" altLang="en-US" dirty="0"/>
              <a:t>可总结出四类 </a:t>
            </a:r>
            <a:r>
              <a:rPr lang="en-US" altLang="zh-CN" dirty="0"/>
              <a:t>CA </a:t>
            </a:r>
            <a:r>
              <a:rPr lang="zh-CN" altLang="en-US" dirty="0"/>
              <a:t>安全态势：</a:t>
            </a:r>
            <a:endParaRPr lang="en-US" altLang="zh-CN" dirty="0"/>
          </a:p>
          <a:p>
            <a:pPr lvl="1"/>
            <a:r>
              <a:rPr lang="en-US" b="1" dirty="0">
                <a:solidFill>
                  <a:srgbClr val="FF0000"/>
                </a:solidFill>
              </a:rPr>
              <a:t>1. </a:t>
            </a:r>
            <a:r>
              <a:rPr lang="en-US" altLang="zh-CN" b="1" dirty="0">
                <a:solidFill>
                  <a:srgbClr val="FF0000"/>
                </a:solidFill>
                <a:latin typeface="Söhne"/>
              </a:rPr>
              <a:t>CA </a:t>
            </a:r>
            <a:r>
              <a:rPr lang="zh-CN" altLang="en-US" b="1" dirty="0">
                <a:solidFill>
                  <a:srgbClr val="FF0000"/>
                </a:solidFill>
                <a:latin typeface="Söhne"/>
              </a:rPr>
              <a:t>签发证书内容一致性态势</a:t>
            </a:r>
            <a:endParaRPr lang="en-US" altLang="zh-CN" b="1" dirty="0">
              <a:solidFill>
                <a:srgbClr val="FF0000"/>
              </a:solidFill>
              <a:latin typeface="Söhne"/>
            </a:endParaRPr>
          </a:p>
          <a:p>
            <a:pPr lvl="2"/>
            <a:r>
              <a:rPr lang="zh-CN" altLang="en-US" dirty="0"/>
              <a:t>验证 </a:t>
            </a:r>
            <a:r>
              <a:rPr lang="en-US" altLang="zh-CN" dirty="0"/>
              <a:t>CA </a:t>
            </a:r>
            <a:r>
              <a:rPr lang="zh-CN" altLang="en-US" dirty="0"/>
              <a:t>签发的证书：</a:t>
            </a:r>
            <a:endParaRPr lang="en-US" altLang="zh-CN" dirty="0"/>
          </a:p>
          <a:p>
            <a:pPr lvl="3"/>
            <a:r>
              <a:rPr lang="en-US" altLang="zh-CN" dirty="0"/>
              <a:t>(1) </a:t>
            </a:r>
            <a:r>
              <a:rPr lang="zh-CN" altLang="en-US" dirty="0"/>
              <a:t>内容是否</a:t>
            </a:r>
            <a:r>
              <a:rPr lang="zh-CN" altLang="en-US" b="1" dirty="0">
                <a:solidFill>
                  <a:srgbClr val="FF0000"/>
                </a:solidFill>
              </a:rPr>
              <a:t>符合 </a:t>
            </a:r>
            <a:r>
              <a:rPr lang="en-US" altLang="zh-CN" b="1" dirty="0">
                <a:solidFill>
                  <a:srgbClr val="FF0000"/>
                </a:solidFill>
              </a:rPr>
              <a:t>CA </a:t>
            </a:r>
            <a:r>
              <a:rPr lang="zh-CN" altLang="en-US" b="1" dirty="0">
                <a:solidFill>
                  <a:srgbClr val="FF0000"/>
                </a:solidFill>
              </a:rPr>
              <a:t>的签发模板</a:t>
            </a:r>
            <a:endParaRPr lang="en-US" altLang="zh-CN" b="1" dirty="0">
              <a:solidFill>
                <a:srgbClr val="FF0000"/>
              </a:solidFill>
            </a:endParaRPr>
          </a:p>
          <a:p>
            <a:pPr lvl="3"/>
            <a:r>
              <a:rPr lang="en-US" altLang="zh-CN" dirty="0"/>
              <a:t>(2) </a:t>
            </a:r>
            <a:r>
              <a:rPr lang="zh-CN" altLang="en-US" dirty="0"/>
              <a:t>内容是否</a:t>
            </a:r>
            <a:r>
              <a:rPr lang="zh-CN" altLang="en-US" b="1" dirty="0">
                <a:solidFill>
                  <a:srgbClr val="FF0000"/>
                </a:solidFill>
              </a:rPr>
              <a:t>符合国际标准</a:t>
            </a:r>
            <a:endParaRPr lang="en-US" altLang="zh-CN" b="1" dirty="0">
              <a:solidFill>
                <a:srgbClr val="FF0000"/>
              </a:solidFill>
            </a:endParaRPr>
          </a:p>
          <a:p>
            <a:pPr lvl="1"/>
            <a:endParaRPr lang="en-US" b="1" dirty="0">
              <a:solidFill>
                <a:srgbClr val="FF0000"/>
              </a:solidFill>
            </a:endParaRPr>
          </a:p>
          <a:p>
            <a:pPr lvl="1"/>
            <a:r>
              <a:rPr lang="en-US" b="1" dirty="0">
                <a:solidFill>
                  <a:srgbClr val="FF0000"/>
                </a:solidFill>
              </a:rPr>
              <a:t>2. </a:t>
            </a:r>
            <a:r>
              <a:rPr lang="en-US" altLang="zh-CN" b="1" dirty="0">
                <a:solidFill>
                  <a:srgbClr val="FF0000"/>
                </a:solidFill>
                <a:latin typeface="Söhne"/>
              </a:rPr>
              <a:t>CA </a:t>
            </a:r>
            <a:r>
              <a:rPr lang="zh-CN" altLang="en-US" b="1" dirty="0">
                <a:solidFill>
                  <a:srgbClr val="FF0000"/>
                </a:solidFill>
                <a:latin typeface="Söhne"/>
              </a:rPr>
              <a:t>验证身份正确性态势</a:t>
            </a:r>
            <a:endParaRPr lang="en-US" altLang="zh-CN" b="1" dirty="0">
              <a:solidFill>
                <a:srgbClr val="FF0000"/>
              </a:solidFill>
              <a:latin typeface="Söhne"/>
            </a:endParaRPr>
          </a:p>
          <a:p>
            <a:pPr lvl="2"/>
            <a:r>
              <a:rPr lang="zh-CN" altLang="en-US" dirty="0"/>
              <a:t>验证 </a:t>
            </a:r>
            <a:r>
              <a:rPr lang="en-US" altLang="zh-CN" dirty="0"/>
              <a:t>CA </a:t>
            </a:r>
            <a:r>
              <a:rPr lang="zh-CN" altLang="en-US" dirty="0"/>
              <a:t>签发的证书：</a:t>
            </a:r>
            <a:endParaRPr lang="en-US" altLang="zh-CN" dirty="0"/>
          </a:p>
          <a:p>
            <a:pPr lvl="3"/>
            <a:r>
              <a:rPr lang="en-US" altLang="zh-CN" dirty="0"/>
              <a:t>(1) </a:t>
            </a:r>
            <a:r>
              <a:rPr lang="zh-CN" altLang="en-US" dirty="0"/>
              <a:t>域名与组织和国家是否一致</a:t>
            </a:r>
            <a:endParaRPr lang="en-US" altLang="zh-CN" dirty="0"/>
          </a:p>
          <a:p>
            <a:pPr lvl="3"/>
            <a:r>
              <a:rPr lang="en-US" altLang="zh-CN" dirty="0"/>
              <a:t>(2) </a:t>
            </a:r>
            <a:r>
              <a:rPr lang="zh-CN" altLang="en-US" dirty="0"/>
              <a:t>部署的 </a:t>
            </a:r>
            <a:r>
              <a:rPr lang="en-US" altLang="zh-CN" dirty="0"/>
              <a:t>IP </a:t>
            </a:r>
            <a:r>
              <a:rPr lang="zh-CN" altLang="en-US" dirty="0"/>
              <a:t>地址是否由签发者拥有</a:t>
            </a:r>
            <a:endParaRPr lang="en-US" altLang="zh-CN" dirty="0"/>
          </a:p>
          <a:p>
            <a:pPr lvl="3"/>
            <a:r>
              <a:rPr lang="en-US" altLang="zh-CN" dirty="0"/>
              <a:t>(3) CAA </a:t>
            </a:r>
            <a:r>
              <a:rPr lang="zh-CN" altLang="en-US" dirty="0"/>
              <a:t>验证是否正确</a:t>
            </a:r>
            <a:endParaRPr lang="en-US" altLang="zh-CN" dirty="0"/>
          </a:p>
          <a:p>
            <a:pPr lvl="3"/>
            <a:r>
              <a:rPr lang="en-US" altLang="zh-CN" dirty="0"/>
              <a:t>(4) </a:t>
            </a:r>
            <a:r>
              <a:rPr lang="zh-CN" altLang="en-US" dirty="0"/>
              <a:t>是否具有经过验证的代理授权关系</a:t>
            </a:r>
            <a:endParaRPr lang="en-US" altLang="zh-CN" dirty="0"/>
          </a:p>
          <a:p>
            <a:pPr lvl="3"/>
            <a:endParaRPr lang="en-US" altLang="zh-CN" dirty="0"/>
          </a:p>
        </p:txBody>
      </p:sp>
    </p:spTree>
    <p:extLst>
      <p:ext uri="{BB962C8B-B14F-4D97-AF65-F5344CB8AC3E}">
        <p14:creationId xmlns:p14="http://schemas.microsoft.com/office/powerpoint/2010/main" val="862723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FC0D-9162-4C0F-9F84-D54F5ABDAE94}"/>
              </a:ext>
            </a:extLst>
          </p:cNvPr>
          <p:cNvSpPr>
            <a:spLocks noGrp="1"/>
          </p:cNvSpPr>
          <p:nvPr>
            <p:ph type="title"/>
          </p:nvPr>
        </p:nvSpPr>
        <p:spPr/>
        <p:txBody>
          <a:bodyPr/>
          <a:lstStyle/>
          <a:p>
            <a:r>
              <a:rPr lang="en-US" altLang="zh-CN" dirty="0"/>
              <a:t>Web-PKI CA </a:t>
            </a:r>
            <a:r>
              <a:rPr lang="zh-CN" altLang="en-US" dirty="0"/>
              <a:t>测绘是什么</a:t>
            </a:r>
            <a:endParaRPr lang="en-US" dirty="0"/>
          </a:p>
        </p:txBody>
      </p:sp>
      <p:sp>
        <p:nvSpPr>
          <p:cNvPr id="3" name="Content Placeholder 2">
            <a:extLst>
              <a:ext uri="{FF2B5EF4-FFF2-40B4-BE49-F238E27FC236}">
                <a16:creationId xmlns:a16="http://schemas.microsoft.com/office/drawing/2014/main" id="{B7CD6A02-1405-461D-8D1F-00FCC479E1FF}"/>
              </a:ext>
            </a:extLst>
          </p:cNvPr>
          <p:cNvSpPr>
            <a:spLocks noGrp="1"/>
          </p:cNvSpPr>
          <p:nvPr>
            <p:ph idx="1"/>
          </p:nvPr>
        </p:nvSpPr>
        <p:spPr>
          <a:xfrm>
            <a:off x="838200" y="1466850"/>
            <a:ext cx="10515600" cy="4710113"/>
          </a:xfrm>
        </p:spPr>
        <p:txBody>
          <a:bodyPr/>
          <a:lstStyle/>
          <a:p>
            <a:r>
              <a:rPr lang="en-US" altLang="zh-CN" sz="2800" b="0" i="0" dirty="0">
                <a:effectLst/>
                <a:latin typeface="Söhne"/>
              </a:rPr>
              <a:t>Web-PKI</a:t>
            </a:r>
            <a:r>
              <a:rPr lang="zh-CN" altLang="en-US" sz="2800" b="0" i="0" dirty="0">
                <a:effectLst/>
                <a:latin typeface="Söhne"/>
              </a:rPr>
              <a:t> </a:t>
            </a:r>
            <a:r>
              <a:rPr lang="en-US" altLang="zh-CN" sz="2800" b="0" i="0" dirty="0">
                <a:effectLst/>
                <a:latin typeface="Söhne"/>
              </a:rPr>
              <a:t>CA </a:t>
            </a:r>
            <a:r>
              <a:rPr lang="zh-CN" altLang="en-US" sz="2800" b="0" i="0" dirty="0">
                <a:effectLst/>
                <a:latin typeface="Söhne"/>
              </a:rPr>
              <a:t>的测绘是指：</a:t>
            </a:r>
            <a:endParaRPr lang="en-US" altLang="zh-CN" sz="2800" b="0" i="0" dirty="0">
              <a:effectLst/>
              <a:latin typeface="Söhne"/>
            </a:endParaRPr>
          </a:p>
          <a:p>
            <a:pPr lvl="1"/>
            <a:r>
              <a:rPr lang="zh-CN" altLang="en-US" b="1" i="0" dirty="0">
                <a:effectLst/>
                <a:latin typeface="Söhne"/>
              </a:rPr>
              <a:t>对象：</a:t>
            </a:r>
            <a:r>
              <a:rPr lang="zh-CN" altLang="en-US" b="0" i="0" dirty="0">
                <a:effectLst/>
                <a:latin typeface="Söhne"/>
              </a:rPr>
              <a:t>对 </a:t>
            </a:r>
            <a:r>
              <a:rPr lang="en-US" altLang="zh-CN" b="0" i="0" dirty="0">
                <a:effectLst/>
                <a:latin typeface="Söhne"/>
              </a:rPr>
              <a:t>Web-PKI </a:t>
            </a:r>
            <a:r>
              <a:rPr lang="zh-CN" altLang="en-US" b="0" i="0" dirty="0">
                <a:effectLst/>
                <a:latin typeface="Söhne"/>
              </a:rPr>
              <a:t>架构中负责签发 </a:t>
            </a:r>
            <a:r>
              <a:rPr lang="en-US" altLang="zh-CN" b="0" i="0" dirty="0">
                <a:effectLst/>
                <a:latin typeface="Söhne"/>
              </a:rPr>
              <a:t>TLS/HTTPS </a:t>
            </a:r>
            <a:r>
              <a:rPr lang="zh-CN" altLang="en-US" b="0" i="0" dirty="0">
                <a:effectLst/>
                <a:latin typeface="Söhne"/>
              </a:rPr>
              <a:t>证书的颁发机构（</a:t>
            </a:r>
            <a:r>
              <a:rPr lang="en-US" altLang="zh-CN" b="0" i="0" dirty="0">
                <a:effectLst/>
                <a:latin typeface="Söhne"/>
              </a:rPr>
              <a:t>CA*</a:t>
            </a:r>
            <a:r>
              <a:rPr lang="zh-CN" altLang="en-US" b="0" i="0" dirty="0">
                <a:effectLst/>
                <a:latin typeface="Söhne"/>
              </a:rPr>
              <a:t>）进行全面的评估和审查，</a:t>
            </a:r>
            <a:endParaRPr lang="en-US" altLang="zh-CN" b="0" i="0" dirty="0">
              <a:effectLst/>
              <a:latin typeface="Söhne"/>
            </a:endParaRPr>
          </a:p>
          <a:p>
            <a:pPr lvl="1"/>
            <a:r>
              <a:rPr lang="zh-CN" altLang="en-US" b="1" i="0" dirty="0">
                <a:effectLst/>
                <a:latin typeface="Söhne"/>
              </a:rPr>
              <a:t>数据：</a:t>
            </a:r>
            <a:r>
              <a:rPr lang="zh-CN" altLang="en-US" i="0" dirty="0">
                <a:effectLst/>
                <a:latin typeface="Söhne"/>
              </a:rPr>
              <a:t>通过收集分析 </a:t>
            </a:r>
            <a:r>
              <a:rPr lang="en-US" altLang="zh-CN" i="0" dirty="0">
                <a:effectLst/>
                <a:latin typeface="Söhne"/>
              </a:rPr>
              <a:t>CA </a:t>
            </a:r>
            <a:r>
              <a:rPr lang="zh-CN" altLang="en-US" i="0" dirty="0">
                <a:effectLst/>
                <a:latin typeface="Söhne"/>
              </a:rPr>
              <a:t>签发的 </a:t>
            </a:r>
            <a:r>
              <a:rPr lang="en-US" altLang="zh-CN" dirty="0">
                <a:latin typeface="Söhne"/>
              </a:rPr>
              <a:t>TLS </a:t>
            </a:r>
            <a:r>
              <a:rPr lang="zh-CN" altLang="en-US" dirty="0">
                <a:latin typeface="Söhne"/>
              </a:rPr>
              <a:t>证书，</a:t>
            </a:r>
            <a:endParaRPr lang="en-US" altLang="zh-CN" dirty="0">
              <a:latin typeface="Söhne"/>
            </a:endParaRPr>
          </a:p>
          <a:p>
            <a:pPr lvl="1"/>
            <a:r>
              <a:rPr lang="zh-CN" altLang="en-US" b="1" i="0" dirty="0">
                <a:effectLst/>
                <a:latin typeface="Söhne"/>
              </a:rPr>
              <a:t>目的：</a:t>
            </a:r>
            <a:r>
              <a:rPr lang="zh-CN" altLang="en-US" b="1" i="0" dirty="0">
                <a:solidFill>
                  <a:srgbClr val="FF0000"/>
                </a:solidFill>
                <a:effectLst/>
                <a:latin typeface="Söhne"/>
              </a:rPr>
              <a:t>了解 </a:t>
            </a:r>
            <a:r>
              <a:rPr lang="en-US" altLang="zh-CN" b="1" i="0" dirty="0">
                <a:solidFill>
                  <a:srgbClr val="FF0000"/>
                </a:solidFill>
                <a:effectLst/>
                <a:latin typeface="Söhne"/>
              </a:rPr>
              <a:t>CA </a:t>
            </a:r>
            <a:r>
              <a:rPr lang="zh-CN" altLang="en-US" b="1" i="0" dirty="0">
                <a:solidFill>
                  <a:srgbClr val="FF0000"/>
                </a:solidFill>
                <a:effectLst/>
                <a:latin typeface="Söhne"/>
              </a:rPr>
              <a:t>在 </a:t>
            </a:r>
            <a:r>
              <a:rPr lang="en-US" altLang="zh-CN" b="1" i="0" dirty="0">
                <a:solidFill>
                  <a:srgbClr val="FF0000"/>
                </a:solidFill>
                <a:effectLst/>
                <a:latin typeface="Söhne"/>
              </a:rPr>
              <a:t>Web-PKI </a:t>
            </a:r>
            <a:r>
              <a:rPr lang="zh-CN" altLang="en-US" b="1" i="0" dirty="0">
                <a:solidFill>
                  <a:srgbClr val="FF0000"/>
                </a:solidFill>
                <a:effectLst/>
                <a:latin typeface="Söhne"/>
              </a:rPr>
              <a:t>中所处的位置，承担的责任与目前的行为（基本态势），</a:t>
            </a:r>
            <a:r>
              <a:rPr lang="zh-CN" altLang="en-US" i="0" dirty="0">
                <a:effectLst/>
                <a:latin typeface="Söhne"/>
              </a:rPr>
              <a:t>并根据之前发生的 </a:t>
            </a:r>
            <a:r>
              <a:rPr lang="en-US" altLang="zh-CN" i="0" dirty="0">
                <a:effectLst/>
                <a:latin typeface="Söhne"/>
              </a:rPr>
              <a:t>CA </a:t>
            </a:r>
            <a:r>
              <a:rPr lang="zh-CN" altLang="en-US" i="0" dirty="0">
                <a:effectLst/>
                <a:latin typeface="Söhne"/>
              </a:rPr>
              <a:t>安全事件，</a:t>
            </a:r>
            <a:r>
              <a:rPr lang="zh-CN" altLang="en-US" b="1" dirty="0">
                <a:solidFill>
                  <a:srgbClr val="FF0000"/>
                </a:solidFill>
                <a:latin typeface="Söhne"/>
              </a:rPr>
              <a:t>评估</a:t>
            </a:r>
            <a:r>
              <a:rPr lang="zh-CN" altLang="en-US" b="1" i="0" dirty="0">
                <a:solidFill>
                  <a:srgbClr val="FF0000"/>
                </a:solidFill>
                <a:effectLst/>
                <a:latin typeface="Söhne"/>
              </a:rPr>
              <a:t> </a:t>
            </a:r>
            <a:r>
              <a:rPr lang="en-US" altLang="zh-CN" b="1" i="0" dirty="0">
                <a:solidFill>
                  <a:srgbClr val="FF0000"/>
                </a:solidFill>
                <a:effectLst/>
                <a:latin typeface="Söhne"/>
              </a:rPr>
              <a:t>CA </a:t>
            </a:r>
            <a:r>
              <a:rPr lang="zh-CN" altLang="en-US" b="1" i="0" dirty="0">
                <a:solidFill>
                  <a:srgbClr val="FF0000"/>
                </a:solidFill>
                <a:effectLst/>
                <a:latin typeface="Söhne"/>
              </a:rPr>
              <a:t>是否存在安全隐患</a:t>
            </a:r>
            <a:r>
              <a:rPr lang="zh-CN" altLang="en-US" b="1" dirty="0">
                <a:solidFill>
                  <a:srgbClr val="FF0000"/>
                </a:solidFill>
                <a:latin typeface="Söhne"/>
              </a:rPr>
              <a:t>，</a:t>
            </a:r>
            <a:r>
              <a:rPr lang="zh-CN" altLang="en-US" b="1" i="1" strike="sngStrike" dirty="0">
                <a:solidFill>
                  <a:srgbClr val="FF0000"/>
                </a:solidFill>
                <a:latin typeface="Söhne"/>
              </a:rPr>
              <a:t>是否采取了措施防止相关事件的发生</a:t>
            </a:r>
            <a:r>
              <a:rPr lang="zh-CN" altLang="en-US" b="1" i="0" dirty="0">
                <a:solidFill>
                  <a:srgbClr val="FF0000"/>
                </a:solidFill>
                <a:effectLst/>
                <a:latin typeface="Söhne"/>
              </a:rPr>
              <a:t>（安全态势），</a:t>
            </a:r>
            <a:r>
              <a:rPr lang="zh-CN" altLang="en-US" b="0" i="0" dirty="0">
                <a:effectLst/>
                <a:latin typeface="Söhne"/>
              </a:rPr>
              <a:t>以保证其能够提供可信赖的数字证书服务。</a:t>
            </a:r>
          </a:p>
          <a:p>
            <a:pPr lvl="1"/>
            <a:endParaRPr lang="en-US" altLang="zh-CN" b="0" i="0" dirty="0">
              <a:effectLst/>
              <a:latin typeface="Söhne"/>
            </a:endParaRPr>
          </a:p>
        </p:txBody>
      </p:sp>
    </p:spTree>
    <p:extLst>
      <p:ext uri="{BB962C8B-B14F-4D97-AF65-F5344CB8AC3E}">
        <p14:creationId xmlns:p14="http://schemas.microsoft.com/office/powerpoint/2010/main" val="623542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466-33CC-4B67-8C86-7C4FAEB93C88}"/>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A7B55050-1DB2-44B7-8A81-7927BECB283B}"/>
              </a:ext>
            </a:extLst>
          </p:cNvPr>
          <p:cNvSpPr>
            <a:spLocks noGrp="1"/>
          </p:cNvSpPr>
          <p:nvPr>
            <p:ph idx="1"/>
          </p:nvPr>
        </p:nvSpPr>
        <p:spPr/>
        <p:txBody>
          <a:bodyPr/>
          <a:lstStyle/>
          <a:p>
            <a:r>
              <a:rPr lang="zh-CN" altLang="en-US" dirty="0"/>
              <a:t>可总结出四类 </a:t>
            </a:r>
            <a:r>
              <a:rPr lang="en-US" altLang="zh-CN" dirty="0"/>
              <a:t>CA </a:t>
            </a:r>
            <a:r>
              <a:rPr lang="zh-CN" altLang="en-US" dirty="0"/>
              <a:t>安全态势：</a:t>
            </a:r>
            <a:endParaRPr lang="en-US" altLang="zh-CN" dirty="0"/>
          </a:p>
          <a:p>
            <a:pPr lvl="1"/>
            <a:r>
              <a:rPr lang="en-US" b="1" dirty="0">
                <a:solidFill>
                  <a:srgbClr val="FF0000"/>
                </a:solidFill>
              </a:rPr>
              <a:t>3. </a:t>
            </a:r>
            <a:r>
              <a:rPr lang="en-US" altLang="zh-CN" b="1" dirty="0">
                <a:solidFill>
                  <a:srgbClr val="FF0000"/>
                </a:solidFill>
                <a:latin typeface="Söhne"/>
              </a:rPr>
              <a:t>CA </a:t>
            </a:r>
            <a:r>
              <a:rPr lang="zh-CN" altLang="en-US" b="1" dirty="0">
                <a:solidFill>
                  <a:srgbClr val="FF0000"/>
                </a:solidFill>
                <a:latin typeface="Söhne"/>
              </a:rPr>
              <a:t>构建证书链证书公开性态势</a:t>
            </a:r>
            <a:endParaRPr lang="en-US" altLang="zh-CN" b="1" dirty="0">
              <a:solidFill>
                <a:srgbClr val="FF0000"/>
              </a:solidFill>
              <a:latin typeface="Söhne"/>
            </a:endParaRPr>
          </a:p>
          <a:p>
            <a:pPr lvl="2"/>
            <a:r>
              <a:rPr lang="en-US" altLang="zh-CN" dirty="0"/>
              <a:t>(1) </a:t>
            </a:r>
            <a:r>
              <a:rPr lang="zh-CN" altLang="en-US" dirty="0"/>
              <a:t>验证 </a:t>
            </a:r>
            <a:r>
              <a:rPr lang="en-US" altLang="zh-CN" b="1" dirty="0">
                <a:solidFill>
                  <a:srgbClr val="FF0000"/>
                </a:solidFill>
                <a:latin typeface="Söhne"/>
              </a:rPr>
              <a:t>CA </a:t>
            </a:r>
            <a:r>
              <a:rPr lang="zh-CN" altLang="en-US" b="1" dirty="0">
                <a:solidFill>
                  <a:srgbClr val="FF0000"/>
                </a:solidFill>
                <a:latin typeface="Söhne"/>
              </a:rPr>
              <a:t>证书</a:t>
            </a:r>
            <a:endParaRPr lang="en-US" altLang="zh-CN" dirty="0">
              <a:latin typeface="Söhne"/>
            </a:endParaRPr>
          </a:p>
          <a:p>
            <a:pPr lvl="3"/>
            <a:r>
              <a:rPr lang="zh-CN" altLang="en-US" dirty="0"/>
              <a:t>查询 </a:t>
            </a:r>
            <a:r>
              <a:rPr lang="en-US" altLang="zh-CN" dirty="0"/>
              <a:t>CA </a:t>
            </a:r>
            <a:r>
              <a:rPr lang="zh-CN" altLang="en-US" dirty="0"/>
              <a:t>是否有</a:t>
            </a:r>
            <a:r>
              <a:rPr lang="zh-CN" altLang="en-US" b="1" dirty="0">
                <a:solidFill>
                  <a:srgbClr val="FF0000"/>
                </a:solidFill>
              </a:rPr>
              <a:t>相关公告说明</a:t>
            </a:r>
            <a:r>
              <a:rPr lang="zh-CN" altLang="en-US" dirty="0"/>
              <a:t>证书的签发</a:t>
            </a:r>
            <a:endParaRPr lang="en-US" altLang="zh-CN" dirty="0"/>
          </a:p>
          <a:p>
            <a:pPr lvl="3"/>
            <a:r>
              <a:rPr lang="zh-CN" altLang="en-US" dirty="0"/>
              <a:t>该证书是否在</a:t>
            </a:r>
            <a:r>
              <a:rPr lang="zh-CN" altLang="en-US" b="1" dirty="0">
                <a:solidFill>
                  <a:srgbClr val="FF0000"/>
                </a:solidFill>
              </a:rPr>
              <a:t>第三方认证报告中出现 </a:t>
            </a:r>
            <a:r>
              <a:rPr lang="zh-CN" altLang="en-US" dirty="0"/>
              <a:t>（如 </a:t>
            </a:r>
            <a:r>
              <a:rPr lang="en-US" altLang="zh-CN" dirty="0" err="1"/>
              <a:t>WebTrust</a:t>
            </a:r>
            <a:r>
              <a:rPr lang="zh-CN" altLang="en-US" dirty="0"/>
              <a:t>）</a:t>
            </a:r>
            <a:endParaRPr lang="en-US" altLang="zh-CN" dirty="0"/>
          </a:p>
          <a:p>
            <a:pPr lvl="2"/>
            <a:r>
              <a:rPr lang="en-US" altLang="zh-CN" dirty="0"/>
              <a:t>(2) </a:t>
            </a:r>
            <a:r>
              <a:rPr lang="zh-CN" altLang="en-US" dirty="0"/>
              <a:t>验证</a:t>
            </a:r>
            <a:r>
              <a:rPr lang="zh-CN" altLang="en-US" b="1" dirty="0">
                <a:solidFill>
                  <a:srgbClr val="FF0000"/>
                </a:solidFill>
                <a:latin typeface="Söhne"/>
              </a:rPr>
              <a:t>终端证书</a:t>
            </a:r>
            <a:endParaRPr lang="en-US" altLang="zh-CN" b="1" dirty="0">
              <a:solidFill>
                <a:srgbClr val="FF0000"/>
              </a:solidFill>
              <a:latin typeface="Söhne"/>
            </a:endParaRPr>
          </a:p>
          <a:p>
            <a:pPr lvl="3"/>
            <a:r>
              <a:rPr lang="zh-CN" altLang="en-US" dirty="0"/>
              <a:t>该证书是否在正确的网站部署，该证书部署的时间长度是多少</a:t>
            </a:r>
            <a:endParaRPr lang="en-US" altLang="zh-CN" dirty="0"/>
          </a:p>
          <a:p>
            <a:pPr lvl="3"/>
            <a:r>
              <a:rPr lang="zh-CN" altLang="en-US" dirty="0"/>
              <a:t>有没有错误报告说明该证书是有问题的</a:t>
            </a:r>
            <a:endParaRPr lang="en-US" altLang="zh-CN" dirty="0"/>
          </a:p>
          <a:p>
            <a:pPr lvl="3"/>
            <a:endParaRPr lang="en-US" b="1" dirty="0">
              <a:solidFill>
                <a:srgbClr val="FF0000"/>
              </a:solidFill>
            </a:endParaRPr>
          </a:p>
        </p:txBody>
      </p:sp>
    </p:spTree>
    <p:extLst>
      <p:ext uri="{BB962C8B-B14F-4D97-AF65-F5344CB8AC3E}">
        <p14:creationId xmlns:p14="http://schemas.microsoft.com/office/powerpoint/2010/main" val="1726979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34AB-FDFF-4E33-A395-262FEBE83458}"/>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EC923E3F-F105-43A0-AEF1-7D713E90FD83}"/>
              </a:ext>
            </a:extLst>
          </p:cNvPr>
          <p:cNvSpPr>
            <a:spLocks noGrp="1"/>
          </p:cNvSpPr>
          <p:nvPr>
            <p:ph idx="1"/>
          </p:nvPr>
        </p:nvSpPr>
        <p:spPr>
          <a:xfrm>
            <a:off x="838200" y="1651034"/>
            <a:ext cx="7424613" cy="4486274"/>
          </a:xfrm>
        </p:spPr>
        <p:txBody>
          <a:bodyPr/>
          <a:lstStyle/>
          <a:p>
            <a:r>
              <a:rPr lang="en-US" altLang="zh-CN" b="1" dirty="0">
                <a:solidFill>
                  <a:srgbClr val="FF0000"/>
                </a:solidFill>
              </a:rPr>
              <a:t>4. CA </a:t>
            </a:r>
            <a:r>
              <a:rPr lang="zh-CN" altLang="en-US" b="1" dirty="0">
                <a:solidFill>
                  <a:srgbClr val="FF0000"/>
                </a:solidFill>
              </a:rPr>
              <a:t>存储证书吊销信息正确性态势</a:t>
            </a:r>
          </a:p>
          <a:p>
            <a:pPr lvl="1"/>
            <a:r>
              <a:rPr lang="en-US" altLang="zh-CN" dirty="0">
                <a:latin typeface="Söhne"/>
              </a:rPr>
              <a:t>(1) </a:t>
            </a:r>
            <a:r>
              <a:rPr lang="zh-CN" altLang="en-US" dirty="0">
                <a:latin typeface="Söhne"/>
              </a:rPr>
              <a:t>非自己签发的证书的结果应为 </a:t>
            </a:r>
            <a:r>
              <a:rPr lang="en-US" altLang="zh-CN" dirty="0">
                <a:latin typeface="Söhne"/>
              </a:rPr>
              <a:t>Unauthorized</a:t>
            </a:r>
          </a:p>
          <a:p>
            <a:pPr lvl="1"/>
            <a:r>
              <a:rPr lang="en-US" altLang="zh-CN" dirty="0">
                <a:latin typeface="Söhne"/>
              </a:rPr>
              <a:t>(2) </a:t>
            </a:r>
            <a:r>
              <a:rPr lang="zh-CN" altLang="en-US" dirty="0">
                <a:latin typeface="Söhne"/>
              </a:rPr>
              <a:t>未吊销证书结果应始终为 </a:t>
            </a:r>
            <a:r>
              <a:rPr lang="en-US" altLang="zh-CN" dirty="0">
                <a:latin typeface="Söhne"/>
              </a:rPr>
              <a:t>Good </a:t>
            </a:r>
            <a:r>
              <a:rPr lang="zh-CN" altLang="en-US" dirty="0">
                <a:latin typeface="Söhne"/>
              </a:rPr>
              <a:t>直到过期</a:t>
            </a:r>
          </a:p>
          <a:p>
            <a:pPr lvl="1"/>
            <a:r>
              <a:rPr lang="en-US" altLang="zh-CN" dirty="0">
                <a:latin typeface="Söhne"/>
              </a:rPr>
              <a:t>(3) </a:t>
            </a:r>
            <a:r>
              <a:rPr lang="zh-CN" altLang="en-US" dirty="0">
                <a:latin typeface="Söhne"/>
              </a:rPr>
              <a:t>吊销证书后，结果应始终为 </a:t>
            </a:r>
            <a:r>
              <a:rPr lang="en-US" altLang="zh-CN" dirty="0">
                <a:latin typeface="Söhne"/>
              </a:rPr>
              <a:t>Revoked </a:t>
            </a:r>
            <a:r>
              <a:rPr lang="zh-CN" altLang="en-US" dirty="0">
                <a:latin typeface="Söhne"/>
              </a:rPr>
              <a:t>直到过期</a:t>
            </a:r>
          </a:p>
          <a:p>
            <a:pPr lvl="1"/>
            <a:r>
              <a:rPr lang="en-US" altLang="zh-CN" dirty="0">
                <a:latin typeface="Söhne"/>
              </a:rPr>
              <a:t>(4) </a:t>
            </a:r>
            <a:r>
              <a:rPr lang="zh-CN" altLang="en-US" dirty="0">
                <a:latin typeface="Söhne"/>
              </a:rPr>
              <a:t>证书过期后，结果不应为 </a:t>
            </a:r>
            <a:r>
              <a:rPr lang="en-US" altLang="zh-CN" dirty="0">
                <a:latin typeface="Söhne"/>
              </a:rPr>
              <a:t>Good</a:t>
            </a:r>
          </a:p>
          <a:p>
            <a:pPr lvl="1"/>
            <a:r>
              <a:rPr lang="en-US" altLang="zh-CN" dirty="0">
                <a:latin typeface="Söhne"/>
              </a:rPr>
              <a:t>(5) CRL/OCSP </a:t>
            </a:r>
            <a:r>
              <a:rPr lang="zh-CN" altLang="en-US" dirty="0">
                <a:latin typeface="Söhne"/>
              </a:rPr>
              <a:t>储存的信息应一致</a:t>
            </a:r>
          </a:p>
          <a:p>
            <a:pPr lvl="1"/>
            <a:r>
              <a:rPr lang="en-US" altLang="zh-CN" dirty="0">
                <a:latin typeface="Söhne"/>
              </a:rPr>
              <a:t>(6) CRL/OCSP </a:t>
            </a:r>
            <a:r>
              <a:rPr lang="zh-CN" altLang="en-US" dirty="0">
                <a:latin typeface="Söhne"/>
              </a:rPr>
              <a:t>信息的更新需满足要求</a:t>
            </a:r>
          </a:p>
          <a:p>
            <a:pPr lvl="1"/>
            <a:endParaRPr lang="en-US" altLang="zh-CN" dirty="0">
              <a:latin typeface="Söhne"/>
            </a:endParaRPr>
          </a:p>
        </p:txBody>
      </p:sp>
      <p:grpSp>
        <p:nvGrpSpPr>
          <p:cNvPr id="4" name="Group 3">
            <a:extLst>
              <a:ext uri="{FF2B5EF4-FFF2-40B4-BE49-F238E27FC236}">
                <a16:creationId xmlns:a16="http://schemas.microsoft.com/office/drawing/2014/main" id="{2445FEAE-7478-4361-B04D-EBFB8295BEFD}"/>
              </a:ext>
            </a:extLst>
          </p:cNvPr>
          <p:cNvGrpSpPr/>
          <p:nvPr/>
        </p:nvGrpSpPr>
        <p:grpSpPr>
          <a:xfrm>
            <a:off x="8052432" y="489045"/>
            <a:ext cx="3625795" cy="5879910"/>
            <a:chOff x="8220707" y="-759374"/>
            <a:chExt cx="3625795" cy="5879910"/>
          </a:xfrm>
        </p:grpSpPr>
        <p:sp>
          <p:nvSpPr>
            <p:cNvPr id="5" name="Flowchart: Process 4">
              <a:extLst>
                <a:ext uri="{FF2B5EF4-FFF2-40B4-BE49-F238E27FC236}">
                  <a16:creationId xmlns:a16="http://schemas.microsoft.com/office/drawing/2014/main" id="{AF1F974F-D979-49E3-8DCC-29E976B5613E}"/>
                </a:ext>
              </a:extLst>
            </p:cNvPr>
            <p:cNvSpPr/>
            <p:nvPr/>
          </p:nvSpPr>
          <p:spPr>
            <a:xfrm>
              <a:off x="10315078" y="1655878"/>
              <a:ext cx="1531424"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生成吊销记录</a:t>
              </a:r>
              <a:endParaRPr lang="en-US" sz="1600" dirty="0"/>
            </a:p>
          </p:txBody>
        </p:sp>
        <p:sp>
          <p:nvSpPr>
            <p:cNvPr id="6" name="TextBox 5">
              <a:extLst>
                <a:ext uri="{FF2B5EF4-FFF2-40B4-BE49-F238E27FC236}">
                  <a16:creationId xmlns:a16="http://schemas.microsoft.com/office/drawing/2014/main" id="{911B7B44-863D-4372-ADE3-13B9D7EC2370}"/>
                </a:ext>
              </a:extLst>
            </p:cNvPr>
            <p:cNvSpPr txBox="1"/>
            <p:nvPr/>
          </p:nvSpPr>
          <p:spPr>
            <a:xfrm>
              <a:off x="11183418" y="958065"/>
              <a:ext cx="416731" cy="307777"/>
            </a:xfrm>
            <a:prstGeom prst="rect">
              <a:avLst/>
            </a:prstGeom>
            <a:noFill/>
          </p:spPr>
          <p:txBody>
            <a:bodyPr wrap="square" rtlCol="0">
              <a:spAutoFit/>
            </a:bodyPr>
            <a:lstStyle/>
            <a:p>
              <a:r>
                <a:rPr lang="en-US" sz="1400" b="1" dirty="0"/>
                <a:t>(2)</a:t>
              </a:r>
            </a:p>
          </p:txBody>
        </p:sp>
        <p:sp>
          <p:nvSpPr>
            <p:cNvPr id="7" name="TextBox 6">
              <a:extLst>
                <a:ext uri="{FF2B5EF4-FFF2-40B4-BE49-F238E27FC236}">
                  <a16:creationId xmlns:a16="http://schemas.microsoft.com/office/drawing/2014/main" id="{A37362D7-7980-4579-88BB-DF3E3C83A174}"/>
                </a:ext>
              </a:extLst>
            </p:cNvPr>
            <p:cNvSpPr txBox="1"/>
            <p:nvPr/>
          </p:nvSpPr>
          <p:spPr>
            <a:xfrm>
              <a:off x="11183419" y="2785517"/>
              <a:ext cx="416731" cy="307777"/>
            </a:xfrm>
            <a:prstGeom prst="rect">
              <a:avLst/>
            </a:prstGeom>
            <a:noFill/>
          </p:spPr>
          <p:txBody>
            <a:bodyPr wrap="square" rtlCol="0">
              <a:spAutoFit/>
            </a:bodyPr>
            <a:lstStyle/>
            <a:p>
              <a:r>
                <a:rPr lang="en-US" sz="1400" b="1" dirty="0"/>
                <a:t>(3)</a:t>
              </a:r>
            </a:p>
          </p:txBody>
        </p:sp>
        <p:sp>
          <p:nvSpPr>
            <p:cNvPr id="8" name="TextBox 7">
              <a:extLst>
                <a:ext uri="{FF2B5EF4-FFF2-40B4-BE49-F238E27FC236}">
                  <a16:creationId xmlns:a16="http://schemas.microsoft.com/office/drawing/2014/main" id="{870CC35B-95C4-4A44-AA00-E66731B333B5}"/>
                </a:ext>
              </a:extLst>
            </p:cNvPr>
            <p:cNvSpPr txBox="1"/>
            <p:nvPr/>
          </p:nvSpPr>
          <p:spPr>
            <a:xfrm>
              <a:off x="11183419" y="4173380"/>
              <a:ext cx="416731" cy="307777"/>
            </a:xfrm>
            <a:prstGeom prst="rect">
              <a:avLst/>
            </a:prstGeom>
            <a:noFill/>
          </p:spPr>
          <p:txBody>
            <a:bodyPr wrap="square" rtlCol="0">
              <a:spAutoFit/>
            </a:bodyPr>
            <a:lstStyle/>
            <a:p>
              <a:r>
                <a:rPr lang="en-US" sz="1400" b="1" dirty="0"/>
                <a:t>(4)</a:t>
              </a:r>
            </a:p>
          </p:txBody>
        </p:sp>
        <p:grpSp>
          <p:nvGrpSpPr>
            <p:cNvPr id="9" name="Group 8">
              <a:extLst>
                <a:ext uri="{FF2B5EF4-FFF2-40B4-BE49-F238E27FC236}">
                  <a16:creationId xmlns:a16="http://schemas.microsoft.com/office/drawing/2014/main" id="{DCD9580D-8B44-4DD7-9138-4FF6E22B53EC}"/>
                </a:ext>
              </a:extLst>
            </p:cNvPr>
            <p:cNvGrpSpPr/>
            <p:nvPr/>
          </p:nvGrpSpPr>
          <p:grpSpPr>
            <a:xfrm>
              <a:off x="8220707" y="-759374"/>
              <a:ext cx="1236244" cy="1592610"/>
              <a:chOff x="8374380" y="-280302"/>
              <a:chExt cx="1236244" cy="1592610"/>
            </a:xfrm>
          </p:grpSpPr>
          <p:pic>
            <p:nvPicPr>
              <p:cNvPr id="32" name="Graphic 31" descr="Diploma roll with solid fill">
                <a:extLst>
                  <a:ext uri="{FF2B5EF4-FFF2-40B4-BE49-F238E27FC236}">
                    <a16:creationId xmlns:a16="http://schemas.microsoft.com/office/drawing/2014/main" id="{FE28BF3D-00FE-4DFF-9AFA-245625CC47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6574" y="592814"/>
                <a:ext cx="585641" cy="585641"/>
              </a:xfrm>
              <a:prstGeom prst="rect">
                <a:avLst/>
              </a:prstGeom>
            </p:spPr>
          </p:pic>
          <p:sp>
            <p:nvSpPr>
              <p:cNvPr id="33" name="TextBox 32">
                <a:extLst>
                  <a:ext uri="{FF2B5EF4-FFF2-40B4-BE49-F238E27FC236}">
                    <a16:creationId xmlns:a16="http://schemas.microsoft.com/office/drawing/2014/main" id="{4C18A30D-04B7-4F6E-9DAD-DC6FBAA58D13}"/>
                  </a:ext>
                </a:extLst>
              </p:cNvPr>
              <p:cNvSpPr txBox="1"/>
              <p:nvPr/>
            </p:nvSpPr>
            <p:spPr>
              <a:xfrm>
                <a:off x="8401647" y="1035309"/>
                <a:ext cx="1173282" cy="276999"/>
              </a:xfrm>
              <a:prstGeom prst="rect">
                <a:avLst/>
              </a:prstGeom>
              <a:noFill/>
            </p:spPr>
            <p:txBody>
              <a:bodyPr wrap="square" rtlCol="0">
                <a:spAutoFit/>
              </a:bodyPr>
              <a:lstStyle/>
              <a:p>
                <a:pPr algn="ctr"/>
                <a:r>
                  <a:rPr lang="zh-CN" altLang="en-US" sz="1200" dirty="0"/>
                  <a:t>证书签发日期</a:t>
                </a:r>
                <a:endParaRPr lang="en-US" sz="1200" dirty="0"/>
              </a:p>
            </p:txBody>
          </p:sp>
          <p:pic>
            <p:nvPicPr>
              <p:cNvPr id="34" name="Graphic 33" descr="Diploma roll with solid fill">
                <a:extLst>
                  <a:ext uri="{FF2B5EF4-FFF2-40B4-BE49-F238E27FC236}">
                    <a16:creationId xmlns:a16="http://schemas.microsoft.com/office/drawing/2014/main" id="{09427851-5430-47A7-81E6-00D4F2D143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3683" y="-280302"/>
                <a:ext cx="585641" cy="585641"/>
              </a:xfrm>
              <a:prstGeom prst="rect">
                <a:avLst/>
              </a:prstGeom>
            </p:spPr>
          </p:pic>
          <p:sp>
            <p:nvSpPr>
              <p:cNvPr id="35" name="TextBox 34">
                <a:extLst>
                  <a:ext uri="{FF2B5EF4-FFF2-40B4-BE49-F238E27FC236}">
                    <a16:creationId xmlns:a16="http://schemas.microsoft.com/office/drawing/2014/main" id="{43101B9A-253E-4FD0-961F-E82F45BA1797}"/>
                  </a:ext>
                </a:extLst>
              </p:cNvPr>
              <p:cNvSpPr txBox="1"/>
              <p:nvPr/>
            </p:nvSpPr>
            <p:spPr>
              <a:xfrm>
                <a:off x="8374380" y="162193"/>
                <a:ext cx="1236244" cy="276999"/>
              </a:xfrm>
              <a:prstGeom prst="rect">
                <a:avLst/>
              </a:prstGeom>
              <a:noFill/>
            </p:spPr>
            <p:txBody>
              <a:bodyPr wrap="square" rtlCol="0">
                <a:spAutoFit/>
              </a:bodyPr>
              <a:lstStyle/>
              <a:p>
                <a:pPr algn="ctr"/>
                <a:r>
                  <a:rPr lang="zh-CN" altLang="en-US" sz="1200" dirty="0"/>
                  <a:t>非 </a:t>
                </a:r>
                <a:r>
                  <a:rPr lang="en-US" altLang="zh-CN" sz="1200" dirty="0"/>
                  <a:t>CA </a:t>
                </a:r>
                <a:r>
                  <a:rPr lang="zh-CN" altLang="en-US" sz="1200" dirty="0"/>
                  <a:t>签发证书</a:t>
                </a:r>
                <a:endParaRPr lang="en-US" sz="1200" dirty="0"/>
              </a:p>
            </p:txBody>
          </p:sp>
        </p:grpSp>
        <p:grpSp>
          <p:nvGrpSpPr>
            <p:cNvPr id="10" name="Group 9">
              <a:extLst>
                <a:ext uri="{FF2B5EF4-FFF2-40B4-BE49-F238E27FC236}">
                  <a16:creationId xmlns:a16="http://schemas.microsoft.com/office/drawing/2014/main" id="{F12D1916-F0E8-4ACE-AABA-9F929FFE0CA3}"/>
                </a:ext>
              </a:extLst>
            </p:cNvPr>
            <p:cNvGrpSpPr/>
            <p:nvPr/>
          </p:nvGrpSpPr>
          <p:grpSpPr>
            <a:xfrm>
              <a:off x="8260595" y="1477299"/>
              <a:ext cx="1173282" cy="751967"/>
              <a:chOff x="8392753" y="1649334"/>
              <a:chExt cx="1173282" cy="751967"/>
            </a:xfrm>
          </p:grpSpPr>
          <p:pic>
            <p:nvPicPr>
              <p:cNvPr id="30" name="Graphic 29" descr="Diploma roll with solid fill">
                <a:extLst>
                  <a:ext uri="{FF2B5EF4-FFF2-40B4-BE49-F238E27FC236}">
                    <a16:creationId xmlns:a16="http://schemas.microsoft.com/office/drawing/2014/main" id="{E8BA4355-E40A-4AF4-BC17-958C64FF1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6574" y="1649334"/>
                <a:ext cx="585641" cy="585641"/>
              </a:xfrm>
              <a:prstGeom prst="rect">
                <a:avLst/>
              </a:prstGeom>
            </p:spPr>
          </p:pic>
          <p:sp>
            <p:nvSpPr>
              <p:cNvPr id="31" name="TextBox 30">
                <a:extLst>
                  <a:ext uri="{FF2B5EF4-FFF2-40B4-BE49-F238E27FC236}">
                    <a16:creationId xmlns:a16="http://schemas.microsoft.com/office/drawing/2014/main" id="{F3692F86-B5CF-4D3D-9C19-A3B3C6E8D2DF}"/>
                  </a:ext>
                </a:extLst>
              </p:cNvPr>
              <p:cNvSpPr txBox="1"/>
              <p:nvPr/>
            </p:nvSpPr>
            <p:spPr>
              <a:xfrm>
                <a:off x="8392753" y="2124302"/>
                <a:ext cx="1173282" cy="276999"/>
              </a:xfrm>
              <a:prstGeom prst="rect">
                <a:avLst/>
              </a:prstGeom>
              <a:noFill/>
            </p:spPr>
            <p:txBody>
              <a:bodyPr wrap="square" rtlCol="0">
                <a:spAutoFit/>
              </a:bodyPr>
              <a:lstStyle/>
              <a:p>
                <a:pPr algn="ctr"/>
                <a:r>
                  <a:rPr lang="zh-CN" altLang="en-US" sz="1200" dirty="0"/>
                  <a:t>证书吊销日期</a:t>
                </a:r>
                <a:endParaRPr lang="en-US" sz="1200" dirty="0"/>
              </a:p>
            </p:txBody>
          </p:sp>
        </p:grpSp>
        <p:grpSp>
          <p:nvGrpSpPr>
            <p:cNvPr id="11" name="Group 10">
              <a:extLst>
                <a:ext uri="{FF2B5EF4-FFF2-40B4-BE49-F238E27FC236}">
                  <a16:creationId xmlns:a16="http://schemas.microsoft.com/office/drawing/2014/main" id="{9264C0F8-FA31-467C-BB44-F87A92FACB6B}"/>
                </a:ext>
              </a:extLst>
            </p:cNvPr>
            <p:cNvGrpSpPr/>
            <p:nvPr/>
          </p:nvGrpSpPr>
          <p:grpSpPr>
            <a:xfrm>
              <a:off x="8260595" y="3539908"/>
              <a:ext cx="1173282" cy="758627"/>
              <a:chOff x="7440694" y="3573725"/>
              <a:chExt cx="1173282" cy="758627"/>
            </a:xfrm>
          </p:grpSpPr>
          <p:pic>
            <p:nvPicPr>
              <p:cNvPr id="28" name="Graphic 27" descr="Diploma roll with solid fill">
                <a:extLst>
                  <a:ext uri="{FF2B5EF4-FFF2-40B4-BE49-F238E27FC236}">
                    <a16:creationId xmlns:a16="http://schemas.microsoft.com/office/drawing/2014/main" id="{9C4EE6BC-D6C4-49D7-BEC0-D07FE181A8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1894" y="3573725"/>
                <a:ext cx="585641" cy="585641"/>
              </a:xfrm>
              <a:prstGeom prst="rect">
                <a:avLst/>
              </a:prstGeom>
            </p:spPr>
          </p:pic>
          <p:sp>
            <p:nvSpPr>
              <p:cNvPr id="29" name="TextBox 28">
                <a:extLst>
                  <a:ext uri="{FF2B5EF4-FFF2-40B4-BE49-F238E27FC236}">
                    <a16:creationId xmlns:a16="http://schemas.microsoft.com/office/drawing/2014/main" id="{A05B15B1-C3D0-4DA9-9C7B-B203BAB05BB6}"/>
                  </a:ext>
                </a:extLst>
              </p:cNvPr>
              <p:cNvSpPr txBox="1"/>
              <p:nvPr/>
            </p:nvSpPr>
            <p:spPr>
              <a:xfrm>
                <a:off x="7440694" y="4055353"/>
                <a:ext cx="1173282" cy="276999"/>
              </a:xfrm>
              <a:prstGeom prst="rect">
                <a:avLst/>
              </a:prstGeom>
              <a:noFill/>
            </p:spPr>
            <p:txBody>
              <a:bodyPr wrap="square" rtlCol="0">
                <a:spAutoFit/>
              </a:bodyPr>
              <a:lstStyle/>
              <a:p>
                <a:pPr algn="ctr"/>
                <a:r>
                  <a:rPr lang="zh-CN" altLang="en-US" sz="1200" dirty="0"/>
                  <a:t>证书过期日期</a:t>
                </a:r>
                <a:endParaRPr lang="en-US" sz="1200" dirty="0"/>
              </a:p>
            </p:txBody>
          </p:sp>
        </p:grpSp>
        <p:sp>
          <p:nvSpPr>
            <p:cNvPr id="12" name="Arrow: Down 11">
              <a:extLst>
                <a:ext uri="{FF2B5EF4-FFF2-40B4-BE49-F238E27FC236}">
                  <a16:creationId xmlns:a16="http://schemas.microsoft.com/office/drawing/2014/main" id="{E6DF9C09-7638-41BA-9787-E403670C8B9A}"/>
                </a:ext>
              </a:extLst>
            </p:cNvPr>
            <p:cNvSpPr/>
            <p:nvPr/>
          </p:nvSpPr>
          <p:spPr>
            <a:xfrm>
              <a:off x="9548190" y="98566"/>
              <a:ext cx="170614" cy="5021970"/>
            </a:xfrm>
            <a:prstGeom prst="downArrow">
              <a:avLst>
                <a:gd name="adj1" fmla="val 50000"/>
                <a:gd name="adj2" fmla="val 233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39FBE44-1793-4872-A692-9BCFFF7477B3}"/>
                </a:ext>
              </a:extLst>
            </p:cNvPr>
            <p:cNvCxnSpPr>
              <a:cxnSpLocks/>
            </p:cNvCxnSpPr>
            <p:nvPr/>
          </p:nvCxnSpPr>
          <p:spPr>
            <a:xfrm flipH="1">
              <a:off x="9272215" y="3919222"/>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E4EBAB-239D-4749-A804-0559D070B99A}"/>
                </a:ext>
              </a:extLst>
            </p:cNvPr>
            <p:cNvCxnSpPr>
              <a:cxnSpLocks/>
            </p:cNvCxnSpPr>
            <p:nvPr/>
          </p:nvCxnSpPr>
          <p:spPr>
            <a:xfrm flipH="1">
              <a:off x="9272215" y="1848304"/>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F93A5B-EC4D-4EFF-8874-459952473305}"/>
                </a:ext>
              </a:extLst>
            </p:cNvPr>
            <p:cNvCxnSpPr>
              <a:cxnSpLocks/>
            </p:cNvCxnSpPr>
            <p:nvPr/>
          </p:nvCxnSpPr>
          <p:spPr>
            <a:xfrm flipH="1">
              <a:off x="9272215" y="444046"/>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FAD31-79B3-4CFD-A173-2F1927F66E2D}"/>
                </a:ext>
              </a:extLst>
            </p:cNvPr>
            <p:cNvCxnSpPr>
              <a:cxnSpLocks/>
            </p:cNvCxnSpPr>
            <p:nvPr/>
          </p:nvCxnSpPr>
          <p:spPr>
            <a:xfrm>
              <a:off x="9702541" y="444208"/>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BCE6CF-4357-43FF-B3BD-81019471380D}"/>
                </a:ext>
              </a:extLst>
            </p:cNvPr>
            <p:cNvCxnSpPr>
              <a:cxnSpLocks/>
            </p:cNvCxnSpPr>
            <p:nvPr/>
          </p:nvCxnSpPr>
          <p:spPr>
            <a:xfrm>
              <a:off x="9702541" y="1769091"/>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3C825D-17F9-41C0-830D-5F54AD147A8A}"/>
                </a:ext>
              </a:extLst>
            </p:cNvPr>
            <p:cNvCxnSpPr>
              <a:cxnSpLocks/>
            </p:cNvCxnSpPr>
            <p:nvPr/>
          </p:nvCxnSpPr>
          <p:spPr>
            <a:xfrm flipV="1">
              <a:off x="9799211" y="444046"/>
              <a:ext cx="0" cy="132504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B03248-3111-46F4-8EE2-6137966FBDC0}"/>
                </a:ext>
              </a:extLst>
            </p:cNvPr>
            <p:cNvSpPr txBox="1"/>
            <p:nvPr/>
          </p:nvSpPr>
          <p:spPr>
            <a:xfrm>
              <a:off x="9895624" y="884419"/>
              <a:ext cx="1155700" cy="523220"/>
            </a:xfrm>
            <a:prstGeom prst="rect">
              <a:avLst/>
            </a:prstGeom>
            <a:noFill/>
          </p:spPr>
          <p:txBody>
            <a:bodyPr wrap="square" rtlCol="0">
              <a:spAutoFit/>
            </a:bodyPr>
            <a:lstStyle/>
            <a:p>
              <a:r>
                <a:rPr lang="zh-CN" altLang="en-US" sz="1400" b="1" dirty="0">
                  <a:solidFill>
                    <a:schemeClr val="accent6">
                      <a:lumMod val="75000"/>
                    </a:schemeClr>
                  </a:solidFill>
                </a:rPr>
                <a:t>证书吊销状态为 </a:t>
              </a:r>
              <a:r>
                <a:rPr lang="en-US" altLang="zh-CN" sz="1400" b="1" dirty="0">
                  <a:solidFill>
                    <a:schemeClr val="accent6">
                      <a:lumMod val="75000"/>
                    </a:schemeClr>
                  </a:solidFill>
                </a:rPr>
                <a:t>Good</a:t>
              </a:r>
              <a:endParaRPr lang="en-US" sz="1400" b="1" dirty="0">
                <a:solidFill>
                  <a:schemeClr val="accent6">
                    <a:lumMod val="75000"/>
                  </a:schemeClr>
                </a:solidFill>
              </a:endParaRPr>
            </a:p>
          </p:txBody>
        </p:sp>
        <p:cxnSp>
          <p:nvCxnSpPr>
            <p:cNvPr id="20" name="Straight Connector 19">
              <a:extLst>
                <a:ext uri="{FF2B5EF4-FFF2-40B4-BE49-F238E27FC236}">
                  <a16:creationId xmlns:a16="http://schemas.microsoft.com/office/drawing/2014/main" id="{1C8DA3A2-9310-4314-9D3B-BE842440C7BF}"/>
                </a:ext>
              </a:extLst>
            </p:cNvPr>
            <p:cNvCxnSpPr>
              <a:cxnSpLocks/>
            </p:cNvCxnSpPr>
            <p:nvPr/>
          </p:nvCxnSpPr>
          <p:spPr>
            <a:xfrm>
              <a:off x="9702541" y="1952267"/>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A42D2C8-DD75-4D21-9F96-EAE00ACFD6C3}"/>
                </a:ext>
              </a:extLst>
            </p:cNvPr>
            <p:cNvCxnSpPr>
              <a:cxnSpLocks/>
            </p:cNvCxnSpPr>
            <p:nvPr/>
          </p:nvCxnSpPr>
          <p:spPr>
            <a:xfrm>
              <a:off x="9702541" y="3919222"/>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7E825D-6F10-4E59-8471-3A9EDBA9DD0B}"/>
                </a:ext>
              </a:extLst>
            </p:cNvPr>
            <p:cNvCxnSpPr>
              <a:cxnSpLocks/>
            </p:cNvCxnSpPr>
            <p:nvPr/>
          </p:nvCxnSpPr>
          <p:spPr>
            <a:xfrm flipV="1">
              <a:off x="9799211" y="1952268"/>
              <a:ext cx="0" cy="19669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80B8C1-6B15-4396-B216-F6506D43E421}"/>
                </a:ext>
              </a:extLst>
            </p:cNvPr>
            <p:cNvSpPr txBox="1"/>
            <p:nvPr/>
          </p:nvSpPr>
          <p:spPr>
            <a:xfrm>
              <a:off x="9895624" y="2687371"/>
              <a:ext cx="1293076" cy="523220"/>
            </a:xfrm>
            <a:prstGeom prst="rect">
              <a:avLst/>
            </a:prstGeom>
            <a:noFill/>
          </p:spPr>
          <p:txBody>
            <a:bodyPr wrap="square" rtlCol="0">
              <a:spAutoFit/>
            </a:bodyPr>
            <a:lstStyle/>
            <a:p>
              <a:r>
                <a:rPr lang="zh-CN" altLang="en-US" sz="1400" b="1" dirty="0">
                  <a:solidFill>
                    <a:srgbClr val="FF0000"/>
                  </a:solidFill>
                </a:rPr>
                <a:t>证书吊销状态为 </a:t>
              </a:r>
              <a:r>
                <a:rPr lang="en-US" altLang="zh-CN" sz="1400" b="1" dirty="0">
                  <a:solidFill>
                    <a:srgbClr val="FF0000"/>
                  </a:solidFill>
                </a:rPr>
                <a:t>Revoked</a:t>
              </a:r>
              <a:endParaRPr lang="en-US" sz="1400" b="1" dirty="0">
                <a:solidFill>
                  <a:srgbClr val="FF0000"/>
                </a:solidFill>
              </a:endParaRPr>
            </a:p>
          </p:txBody>
        </p:sp>
        <p:cxnSp>
          <p:nvCxnSpPr>
            <p:cNvPr id="24" name="Straight Arrow Connector 23">
              <a:extLst>
                <a:ext uri="{FF2B5EF4-FFF2-40B4-BE49-F238E27FC236}">
                  <a16:creationId xmlns:a16="http://schemas.microsoft.com/office/drawing/2014/main" id="{17765439-6320-45A5-AD80-6193F8FB0AAF}"/>
                </a:ext>
              </a:extLst>
            </p:cNvPr>
            <p:cNvCxnSpPr>
              <a:cxnSpLocks/>
            </p:cNvCxnSpPr>
            <p:nvPr/>
          </p:nvCxnSpPr>
          <p:spPr>
            <a:xfrm>
              <a:off x="9588228" y="1848304"/>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187458-6A62-43D8-B97B-51ADAC5B3D05}"/>
                </a:ext>
              </a:extLst>
            </p:cNvPr>
            <p:cNvCxnSpPr>
              <a:cxnSpLocks/>
            </p:cNvCxnSpPr>
            <p:nvPr/>
          </p:nvCxnSpPr>
          <p:spPr>
            <a:xfrm>
              <a:off x="9702541" y="3982078"/>
              <a:ext cx="203459"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AC23F14-3618-4138-9F4F-89EEB698D881}"/>
                </a:ext>
              </a:extLst>
            </p:cNvPr>
            <p:cNvSpPr txBox="1"/>
            <p:nvPr/>
          </p:nvSpPr>
          <p:spPr>
            <a:xfrm>
              <a:off x="9888466" y="4079330"/>
              <a:ext cx="1300234" cy="738664"/>
            </a:xfrm>
            <a:prstGeom prst="rect">
              <a:avLst/>
            </a:prstGeom>
            <a:noFill/>
          </p:spPr>
          <p:txBody>
            <a:bodyPr wrap="square" rtlCol="0">
              <a:spAutoFit/>
            </a:bodyPr>
            <a:lstStyle/>
            <a:p>
              <a:r>
                <a:rPr lang="zh-CN" altLang="en-US" sz="1400" b="1" dirty="0">
                  <a:solidFill>
                    <a:schemeClr val="accent4">
                      <a:lumMod val="75000"/>
                    </a:schemeClr>
                  </a:solidFill>
                </a:rPr>
                <a:t>不同的 </a:t>
              </a:r>
              <a:r>
                <a:rPr lang="en-US" altLang="zh-CN" sz="1400" b="1" dirty="0">
                  <a:solidFill>
                    <a:schemeClr val="accent4">
                      <a:lumMod val="75000"/>
                    </a:schemeClr>
                  </a:solidFill>
                </a:rPr>
                <a:t>CA </a:t>
              </a:r>
              <a:r>
                <a:rPr lang="zh-CN" altLang="en-US" sz="1400" b="1" dirty="0">
                  <a:solidFill>
                    <a:schemeClr val="accent4">
                      <a:lumMod val="75000"/>
                    </a:schemeClr>
                  </a:solidFill>
                </a:rPr>
                <a:t>行为不同，但不能是 </a:t>
              </a:r>
              <a:r>
                <a:rPr lang="en-US" altLang="zh-CN" sz="1400" b="1" dirty="0">
                  <a:solidFill>
                    <a:schemeClr val="accent4">
                      <a:lumMod val="75000"/>
                    </a:schemeClr>
                  </a:solidFill>
                </a:rPr>
                <a:t>Good</a:t>
              </a:r>
              <a:endParaRPr lang="en-US" sz="1400" b="1" dirty="0">
                <a:solidFill>
                  <a:schemeClr val="accent4">
                    <a:lumMod val="75000"/>
                  </a:schemeClr>
                </a:solidFill>
              </a:endParaRPr>
            </a:p>
          </p:txBody>
        </p:sp>
        <p:cxnSp>
          <p:nvCxnSpPr>
            <p:cNvPr id="27" name="Straight Arrow Connector 26">
              <a:extLst>
                <a:ext uri="{FF2B5EF4-FFF2-40B4-BE49-F238E27FC236}">
                  <a16:creationId xmlns:a16="http://schemas.microsoft.com/office/drawing/2014/main" id="{E4F084B1-59AB-4E9E-9C9B-23156E37A9D0}"/>
                </a:ext>
              </a:extLst>
            </p:cNvPr>
            <p:cNvCxnSpPr/>
            <p:nvPr/>
          </p:nvCxnSpPr>
          <p:spPr>
            <a:xfrm>
              <a:off x="9799211" y="3982078"/>
              <a:ext cx="0" cy="40752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CDA232A-B872-401B-882B-EA16F45B8EBF}"/>
                </a:ext>
              </a:extLst>
            </p:cNvPr>
            <p:cNvCxnSpPr>
              <a:cxnSpLocks/>
            </p:cNvCxnSpPr>
            <p:nvPr/>
          </p:nvCxnSpPr>
          <p:spPr>
            <a:xfrm>
              <a:off x="9234733" y="-452971"/>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30C1FF1-36E3-4197-8D5F-D157D3BD4202}"/>
                </a:ext>
              </a:extLst>
            </p:cNvPr>
            <p:cNvSpPr txBox="1"/>
            <p:nvPr/>
          </p:nvSpPr>
          <p:spPr>
            <a:xfrm>
              <a:off x="9920983" y="-606860"/>
              <a:ext cx="1466132" cy="523220"/>
            </a:xfrm>
            <a:prstGeom prst="rect">
              <a:avLst/>
            </a:prstGeom>
            <a:noFill/>
          </p:spPr>
          <p:txBody>
            <a:bodyPr wrap="square" rtlCol="0">
              <a:spAutoFit/>
            </a:bodyPr>
            <a:lstStyle/>
            <a:p>
              <a:r>
                <a:rPr lang="zh-CN" altLang="en-US" sz="1400" b="1" dirty="0">
                  <a:solidFill>
                    <a:srgbClr val="FF0000"/>
                  </a:solidFill>
                </a:rPr>
                <a:t>证书吊销状态为</a:t>
              </a:r>
              <a:r>
                <a:rPr lang="en-US" altLang="zh-CN" sz="1400" b="1" dirty="0">
                  <a:solidFill>
                    <a:srgbClr val="FF0000"/>
                  </a:solidFill>
                </a:rPr>
                <a:t>Unauthorized</a:t>
              </a:r>
              <a:endParaRPr lang="en-US" sz="1400" b="1" dirty="0">
                <a:solidFill>
                  <a:srgbClr val="FF0000"/>
                </a:solidFill>
              </a:endParaRPr>
            </a:p>
          </p:txBody>
        </p:sp>
        <p:sp>
          <p:nvSpPr>
            <p:cNvPr id="38" name="TextBox 37">
              <a:extLst>
                <a:ext uri="{FF2B5EF4-FFF2-40B4-BE49-F238E27FC236}">
                  <a16:creationId xmlns:a16="http://schemas.microsoft.com/office/drawing/2014/main" id="{65B1F90E-FD31-4B9B-841F-07B002E1DFB6}"/>
                </a:ext>
              </a:extLst>
            </p:cNvPr>
            <p:cNvSpPr txBox="1"/>
            <p:nvPr/>
          </p:nvSpPr>
          <p:spPr>
            <a:xfrm>
              <a:off x="11179794" y="-452971"/>
              <a:ext cx="416731" cy="307777"/>
            </a:xfrm>
            <a:prstGeom prst="rect">
              <a:avLst/>
            </a:prstGeom>
            <a:noFill/>
          </p:spPr>
          <p:txBody>
            <a:bodyPr wrap="square" rtlCol="0">
              <a:spAutoFit/>
            </a:bodyPr>
            <a:lstStyle/>
            <a:p>
              <a:r>
                <a:rPr lang="en-US" sz="1400" b="1" dirty="0"/>
                <a:t>(1)</a:t>
              </a:r>
            </a:p>
          </p:txBody>
        </p:sp>
      </p:grpSp>
    </p:spTree>
    <p:extLst>
      <p:ext uri="{BB962C8B-B14F-4D97-AF65-F5344CB8AC3E}">
        <p14:creationId xmlns:p14="http://schemas.microsoft.com/office/powerpoint/2010/main" val="361533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0B35-DD9C-495B-94B4-41CF6212629A}"/>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2CFB2C02-2252-41A4-A2CE-23AC95BFF015}"/>
              </a:ext>
            </a:extLst>
          </p:cNvPr>
          <p:cNvSpPr>
            <a:spLocks noGrp="1"/>
          </p:cNvSpPr>
          <p:nvPr>
            <p:ph idx="1"/>
          </p:nvPr>
        </p:nvSpPr>
        <p:spPr>
          <a:xfrm>
            <a:off x="838199" y="1508761"/>
            <a:ext cx="10515599" cy="4668202"/>
          </a:xfrm>
        </p:spPr>
        <p:txBody>
          <a:bodyPr/>
          <a:lstStyle/>
          <a:p>
            <a:r>
              <a:rPr lang="en-US" altLang="zh-CN" dirty="0"/>
              <a:t>1. CA </a:t>
            </a:r>
            <a:r>
              <a:rPr lang="zh-CN" altLang="en-US" dirty="0"/>
              <a:t>签发证书内容一致性态势</a:t>
            </a:r>
          </a:p>
          <a:p>
            <a:pPr lvl="1"/>
            <a:r>
              <a:rPr lang="zh-CN" altLang="en-US" dirty="0"/>
              <a:t>验证 </a:t>
            </a:r>
            <a:r>
              <a:rPr lang="en-US" altLang="zh-CN" dirty="0"/>
              <a:t>CA </a:t>
            </a:r>
            <a:r>
              <a:rPr lang="zh-CN" altLang="en-US" dirty="0"/>
              <a:t>签发的证书：</a:t>
            </a:r>
            <a:endParaRPr lang="en-US" altLang="zh-CN" dirty="0"/>
          </a:p>
          <a:p>
            <a:pPr lvl="2"/>
            <a:r>
              <a:rPr lang="en-US" altLang="zh-CN" dirty="0"/>
              <a:t>(1) </a:t>
            </a:r>
            <a:r>
              <a:rPr lang="zh-CN" altLang="en-US" dirty="0"/>
              <a:t>内容是否</a:t>
            </a:r>
            <a:r>
              <a:rPr lang="zh-CN" altLang="en-US" b="1" dirty="0">
                <a:solidFill>
                  <a:srgbClr val="FF0000"/>
                </a:solidFill>
              </a:rPr>
              <a:t>符合 </a:t>
            </a:r>
            <a:r>
              <a:rPr lang="en-US" altLang="zh-CN" b="1" dirty="0">
                <a:solidFill>
                  <a:srgbClr val="FF0000"/>
                </a:solidFill>
              </a:rPr>
              <a:t>CA </a:t>
            </a:r>
            <a:r>
              <a:rPr lang="zh-CN" altLang="en-US" b="1" dirty="0">
                <a:solidFill>
                  <a:srgbClr val="FF0000"/>
                </a:solidFill>
              </a:rPr>
              <a:t>的签发模板</a:t>
            </a:r>
            <a:endParaRPr lang="en-US" altLang="zh-CN" b="1" dirty="0">
              <a:solidFill>
                <a:srgbClr val="FF0000"/>
              </a:solidFill>
            </a:endParaRPr>
          </a:p>
          <a:p>
            <a:pPr lvl="2"/>
            <a:r>
              <a:rPr lang="en-US" altLang="zh-CN" dirty="0"/>
              <a:t>(2) </a:t>
            </a:r>
            <a:r>
              <a:rPr lang="zh-CN" altLang="en-US" dirty="0"/>
              <a:t>内容是否</a:t>
            </a:r>
            <a:r>
              <a:rPr lang="zh-CN" altLang="en-US" b="1" dirty="0">
                <a:solidFill>
                  <a:srgbClr val="FF0000"/>
                </a:solidFill>
              </a:rPr>
              <a:t>符合国际标准</a:t>
            </a:r>
            <a:endParaRPr lang="en-US" altLang="zh-CN" b="1" dirty="0">
              <a:solidFill>
                <a:srgbClr val="FF0000"/>
              </a:solidFill>
            </a:endParaRPr>
          </a:p>
          <a:p>
            <a:pPr lvl="1"/>
            <a:r>
              <a:rPr lang="zh-CN" altLang="en-US" dirty="0"/>
              <a:t>方法：</a:t>
            </a:r>
            <a:endParaRPr lang="en-US" altLang="zh-CN" dirty="0"/>
          </a:p>
          <a:p>
            <a:pPr lvl="2"/>
            <a:r>
              <a:rPr lang="en-US" altLang="zh-CN" dirty="0"/>
              <a:t>(1) </a:t>
            </a:r>
            <a:r>
              <a:rPr lang="zh-CN" altLang="en-US" dirty="0"/>
              <a:t>利用基本态势中的特征工程方法，得出证书与 </a:t>
            </a:r>
            <a:r>
              <a:rPr lang="en-US" altLang="zh-CN" dirty="0"/>
              <a:t>CA </a:t>
            </a:r>
            <a:r>
              <a:rPr lang="zh-CN" altLang="en-US" dirty="0"/>
              <a:t>签发 </a:t>
            </a:r>
            <a:r>
              <a:rPr lang="en-US" altLang="zh-CN" dirty="0"/>
              <a:t>Template </a:t>
            </a:r>
            <a:r>
              <a:rPr lang="zh-CN" altLang="en-US" dirty="0"/>
              <a:t>中心的距离，通过</a:t>
            </a:r>
            <a:r>
              <a:rPr lang="zh-CN" altLang="en-US" b="1" dirty="0">
                <a:solidFill>
                  <a:srgbClr val="FF0000"/>
                </a:solidFill>
              </a:rPr>
              <a:t>判断距离是否过远</a:t>
            </a:r>
            <a:r>
              <a:rPr lang="zh-CN" altLang="en-US" dirty="0"/>
              <a:t>验证内容是否符合签发模板</a:t>
            </a:r>
            <a:endParaRPr lang="en-US" altLang="zh-CN" dirty="0"/>
          </a:p>
          <a:p>
            <a:pPr lvl="2"/>
            <a:r>
              <a:rPr lang="en-US" altLang="zh-CN" dirty="0"/>
              <a:t>(2) </a:t>
            </a:r>
            <a:r>
              <a:rPr lang="zh-CN" altLang="en-US" dirty="0"/>
              <a:t>使用 </a:t>
            </a:r>
            <a:r>
              <a:rPr lang="en-US" altLang="zh-CN" dirty="0" err="1"/>
              <a:t>Zlint</a:t>
            </a:r>
            <a:r>
              <a:rPr lang="en-US" altLang="zh-CN" dirty="0"/>
              <a:t> </a:t>
            </a:r>
            <a:r>
              <a:rPr lang="zh-CN" altLang="en-US" dirty="0"/>
              <a:t>等</a:t>
            </a:r>
            <a:r>
              <a:rPr lang="zh-CN" altLang="en-US" b="1" dirty="0">
                <a:solidFill>
                  <a:srgbClr val="FF0000"/>
                </a:solidFill>
              </a:rPr>
              <a:t>规则验证工具</a:t>
            </a:r>
            <a:r>
              <a:rPr lang="zh-CN" altLang="en-US" dirty="0"/>
              <a:t>，验证证书内容是否符合国际标准</a:t>
            </a:r>
            <a:endParaRPr lang="en-US" altLang="zh-CN" dirty="0"/>
          </a:p>
          <a:p>
            <a:pPr lvl="2"/>
            <a:endParaRPr lang="en-US" altLang="zh-CN" dirty="0"/>
          </a:p>
        </p:txBody>
      </p:sp>
      <p:pic>
        <p:nvPicPr>
          <p:cNvPr id="6" name="Picture 5">
            <a:extLst>
              <a:ext uri="{FF2B5EF4-FFF2-40B4-BE49-F238E27FC236}">
                <a16:creationId xmlns:a16="http://schemas.microsoft.com/office/drawing/2014/main" id="{A71D8C85-4862-43A2-8C21-2CB196AB59A5}"/>
              </a:ext>
            </a:extLst>
          </p:cNvPr>
          <p:cNvPicPr>
            <a:picLocks noChangeAspect="1"/>
          </p:cNvPicPr>
          <p:nvPr/>
        </p:nvPicPr>
        <p:blipFill>
          <a:blip r:embed="rId3"/>
          <a:stretch>
            <a:fillRect/>
          </a:stretch>
        </p:blipFill>
        <p:spPr>
          <a:xfrm>
            <a:off x="8862061" y="449094"/>
            <a:ext cx="2217420" cy="1940243"/>
          </a:xfrm>
          <a:prstGeom prst="rect">
            <a:avLst/>
          </a:prstGeom>
        </p:spPr>
      </p:pic>
      <p:pic>
        <p:nvPicPr>
          <p:cNvPr id="8" name="Picture 7">
            <a:extLst>
              <a:ext uri="{FF2B5EF4-FFF2-40B4-BE49-F238E27FC236}">
                <a16:creationId xmlns:a16="http://schemas.microsoft.com/office/drawing/2014/main" id="{9259561A-86CC-4271-8626-09699EDF64B1}"/>
              </a:ext>
            </a:extLst>
          </p:cNvPr>
          <p:cNvPicPr>
            <a:picLocks noChangeAspect="1"/>
          </p:cNvPicPr>
          <p:nvPr/>
        </p:nvPicPr>
        <p:blipFill>
          <a:blip r:embed="rId4"/>
          <a:stretch>
            <a:fillRect/>
          </a:stretch>
        </p:blipFill>
        <p:spPr>
          <a:xfrm>
            <a:off x="5941696" y="2543816"/>
            <a:ext cx="5840730" cy="581015"/>
          </a:xfrm>
          <a:prstGeom prst="rect">
            <a:avLst/>
          </a:prstGeom>
        </p:spPr>
      </p:pic>
    </p:spTree>
    <p:extLst>
      <p:ext uri="{BB962C8B-B14F-4D97-AF65-F5344CB8AC3E}">
        <p14:creationId xmlns:p14="http://schemas.microsoft.com/office/powerpoint/2010/main" val="4264234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8A83-E398-4F59-8D47-E8E7C3C56C94}"/>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F93252E3-7F27-4C96-9E98-9D53262041E9}"/>
              </a:ext>
            </a:extLst>
          </p:cNvPr>
          <p:cNvSpPr>
            <a:spLocks noGrp="1"/>
          </p:cNvSpPr>
          <p:nvPr>
            <p:ph idx="1"/>
          </p:nvPr>
        </p:nvSpPr>
        <p:spPr>
          <a:xfrm>
            <a:off x="838200" y="1549400"/>
            <a:ext cx="10515600" cy="4627563"/>
          </a:xfrm>
        </p:spPr>
        <p:txBody>
          <a:bodyPr/>
          <a:lstStyle/>
          <a:p>
            <a:r>
              <a:rPr lang="en-US" altLang="zh-CN" dirty="0">
                <a:latin typeface="Söhne"/>
              </a:rPr>
              <a:t>3. CA </a:t>
            </a:r>
            <a:r>
              <a:rPr lang="zh-CN" altLang="en-US" dirty="0">
                <a:latin typeface="Söhne"/>
              </a:rPr>
              <a:t>构建证书链可信性态势</a:t>
            </a:r>
          </a:p>
          <a:p>
            <a:pPr lvl="1"/>
            <a:r>
              <a:rPr lang="zh-CN" altLang="en-US" dirty="0">
                <a:latin typeface="Söhne"/>
              </a:rPr>
              <a:t>定义：在 </a:t>
            </a:r>
            <a:r>
              <a:rPr lang="en-US" altLang="zh-CN" dirty="0">
                <a:latin typeface="Söhne"/>
              </a:rPr>
              <a:t>CA </a:t>
            </a:r>
            <a:r>
              <a:rPr lang="zh-CN" altLang="en-US" dirty="0">
                <a:latin typeface="Söhne"/>
              </a:rPr>
              <a:t>基本态势中，对于每一条构建的证书链，验证该</a:t>
            </a:r>
            <a:endParaRPr lang="en-US" altLang="zh-CN" b="1" dirty="0">
              <a:solidFill>
                <a:srgbClr val="FF0000"/>
              </a:solidFill>
            </a:endParaRPr>
          </a:p>
          <a:p>
            <a:pPr lvl="2"/>
            <a:r>
              <a:rPr lang="en-US" altLang="zh-CN" b="1" dirty="0">
                <a:solidFill>
                  <a:srgbClr val="FF0000"/>
                </a:solidFill>
              </a:rPr>
              <a:t>(1) </a:t>
            </a:r>
            <a:r>
              <a:rPr lang="zh-CN" altLang="en-US" b="1" dirty="0">
                <a:solidFill>
                  <a:srgbClr val="FF0000"/>
                </a:solidFill>
              </a:rPr>
              <a:t>证书链里面的中间 </a:t>
            </a:r>
            <a:r>
              <a:rPr lang="en-US" altLang="zh-CN" b="1" dirty="0">
                <a:solidFill>
                  <a:srgbClr val="FF0000"/>
                </a:solidFill>
              </a:rPr>
              <a:t>CA </a:t>
            </a:r>
            <a:r>
              <a:rPr lang="zh-CN" altLang="en-US" b="1" dirty="0">
                <a:solidFill>
                  <a:srgbClr val="FF0000"/>
                </a:solidFill>
              </a:rPr>
              <a:t>证书是否公开</a:t>
            </a:r>
            <a:endParaRPr lang="en-US" altLang="zh-CN" b="1" dirty="0">
              <a:solidFill>
                <a:srgbClr val="FF0000"/>
              </a:solidFill>
            </a:endParaRPr>
          </a:p>
          <a:p>
            <a:pPr lvl="2"/>
            <a:r>
              <a:rPr lang="en-US" altLang="zh-CN" b="1" dirty="0">
                <a:solidFill>
                  <a:srgbClr val="FF0000"/>
                </a:solidFill>
              </a:rPr>
              <a:t>(2) </a:t>
            </a:r>
            <a:r>
              <a:rPr lang="zh-CN" altLang="en-US" b="1" dirty="0">
                <a:solidFill>
                  <a:srgbClr val="FF0000"/>
                </a:solidFill>
              </a:rPr>
              <a:t>证书链里面的终端证书签发是否得到了证书 </a:t>
            </a:r>
            <a:r>
              <a:rPr lang="en-US" altLang="zh-CN" b="1" dirty="0">
                <a:solidFill>
                  <a:srgbClr val="FF0000"/>
                </a:solidFill>
              </a:rPr>
              <a:t>subject </a:t>
            </a:r>
            <a:r>
              <a:rPr lang="zh-CN" altLang="en-US" b="1" dirty="0">
                <a:solidFill>
                  <a:srgbClr val="FF0000"/>
                </a:solidFill>
              </a:rPr>
              <a:t>的允许，或者签发过程中 </a:t>
            </a:r>
            <a:r>
              <a:rPr lang="en-US" altLang="zh-CN" b="1" dirty="0">
                <a:solidFill>
                  <a:srgbClr val="FF0000"/>
                </a:solidFill>
              </a:rPr>
              <a:t>CA </a:t>
            </a:r>
            <a:r>
              <a:rPr lang="zh-CN" altLang="en-US" b="1" dirty="0">
                <a:solidFill>
                  <a:srgbClr val="FF0000"/>
                </a:solidFill>
              </a:rPr>
              <a:t>是否正确验证了申请者对 </a:t>
            </a:r>
            <a:r>
              <a:rPr lang="en-US" altLang="zh-CN" b="1" dirty="0">
                <a:solidFill>
                  <a:srgbClr val="FF0000"/>
                </a:solidFill>
              </a:rPr>
              <a:t>subject </a:t>
            </a:r>
            <a:r>
              <a:rPr lang="zh-CN" altLang="en-US" b="1" dirty="0">
                <a:solidFill>
                  <a:srgbClr val="FF0000"/>
                </a:solidFill>
              </a:rPr>
              <a:t>的控制权</a:t>
            </a:r>
            <a:endParaRPr lang="en-US" altLang="zh-CN" dirty="0"/>
          </a:p>
          <a:p>
            <a:pPr lvl="1"/>
            <a:r>
              <a:rPr lang="en-US" altLang="zh-CN" dirty="0"/>
              <a:t>(1) </a:t>
            </a:r>
            <a:r>
              <a:rPr lang="zh-CN" altLang="en-US" dirty="0"/>
              <a:t>验证 </a:t>
            </a:r>
            <a:r>
              <a:rPr lang="en-US" altLang="zh-CN" b="1" dirty="0">
                <a:solidFill>
                  <a:srgbClr val="FF0000"/>
                </a:solidFill>
                <a:latin typeface="Söhne"/>
              </a:rPr>
              <a:t>CA </a:t>
            </a:r>
            <a:r>
              <a:rPr lang="zh-CN" altLang="en-US" b="1" dirty="0">
                <a:solidFill>
                  <a:srgbClr val="FF0000"/>
                </a:solidFill>
                <a:latin typeface="Söhne"/>
              </a:rPr>
              <a:t>证书</a:t>
            </a:r>
            <a:endParaRPr lang="en-US" altLang="zh-CN" dirty="0">
              <a:latin typeface="Söhne"/>
            </a:endParaRPr>
          </a:p>
          <a:p>
            <a:pPr lvl="2"/>
            <a:r>
              <a:rPr lang="zh-CN" altLang="en-US" dirty="0"/>
              <a:t>查询 </a:t>
            </a:r>
            <a:r>
              <a:rPr lang="en-US" altLang="zh-CN" dirty="0"/>
              <a:t>CA </a:t>
            </a:r>
            <a:r>
              <a:rPr lang="zh-CN" altLang="en-US" dirty="0"/>
              <a:t>是否有</a:t>
            </a:r>
            <a:r>
              <a:rPr lang="zh-CN" altLang="en-US" b="1" dirty="0">
                <a:solidFill>
                  <a:srgbClr val="FF0000"/>
                </a:solidFill>
              </a:rPr>
              <a:t>相关公告说明</a:t>
            </a:r>
            <a:r>
              <a:rPr lang="zh-CN" altLang="en-US" dirty="0"/>
              <a:t>证书的签发</a:t>
            </a:r>
            <a:endParaRPr lang="en-US" altLang="zh-CN" dirty="0"/>
          </a:p>
          <a:p>
            <a:pPr lvl="2"/>
            <a:r>
              <a:rPr lang="zh-CN" altLang="en-US" dirty="0"/>
              <a:t>该证书是否在</a:t>
            </a:r>
            <a:r>
              <a:rPr lang="zh-CN" altLang="en-US" b="1" dirty="0">
                <a:solidFill>
                  <a:srgbClr val="FF0000"/>
                </a:solidFill>
              </a:rPr>
              <a:t>第三方认证报告中出现 </a:t>
            </a:r>
            <a:r>
              <a:rPr lang="zh-CN" altLang="en-US" dirty="0"/>
              <a:t>（如 </a:t>
            </a:r>
            <a:r>
              <a:rPr lang="en-US" altLang="zh-CN" dirty="0" err="1"/>
              <a:t>WebTrust</a:t>
            </a:r>
            <a:r>
              <a:rPr lang="zh-CN" altLang="en-US" dirty="0"/>
              <a:t>）</a:t>
            </a:r>
            <a:endParaRPr lang="en-US" altLang="zh-CN" dirty="0"/>
          </a:p>
          <a:p>
            <a:pPr lvl="2"/>
            <a:r>
              <a:rPr lang="zh-CN" altLang="en-US" dirty="0"/>
              <a:t>如果都没有，则需要观察 </a:t>
            </a:r>
            <a:r>
              <a:rPr lang="en-US" altLang="zh-CN" dirty="0"/>
              <a:t>CA </a:t>
            </a:r>
            <a:r>
              <a:rPr lang="zh-CN" altLang="en-US" dirty="0"/>
              <a:t>证书出现的频率等信息，还需要再定义。。。</a:t>
            </a:r>
            <a:endParaRPr lang="en-US" altLang="zh-CN" dirty="0"/>
          </a:p>
          <a:p>
            <a:pPr lvl="1"/>
            <a:r>
              <a:rPr lang="en-US" altLang="zh-CN" dirty="0"/>
              <a:t>(2) </a:t>
            </a:r>
            <a:r>
              <a:rPr lang="zh-CN" altLang="en-US" dirty="0"/>
              <a:t>验证</a:t>
            </a:r>
            <a:r>
              <a:rPr lang="zh-CN" altLang="en-US" b="1" dirty="0">
                <a:solidFill>
                  <a:srgbClr val="FF0000"/>
                </a:solidFill>
                <a:latin typeface="Söhne"/>
              </a:rPr>
              <a:t>终端证书</a:t>
            </a:r>
            <a:endParaRPr lang="en-US" altLang="zh-CN" b="1" dirty="0">
              <a:solidFill>
                <a:srgbClr val="FF0000"/>
              </a:solidFill>
              <a:latin typeface="Söhne"/>
            </a:endParaRPr>
          </a:p>
          <a:p>
            <a:pPr lvl="2"/>
            <a:r>
              <a:rPr lang="zh-CN" altLang="en-US" dirty="0"/>
              <a:t>该证书是否在正确的网站部署，该证书部署的时间长度是多少</a:t>
            </a:r>
            <a:endParaRPr lang="en-US" altLang="zh-CN" dirty="0"/>
          </a:p>
          <a:p>
            <a:pPr lvl="2"/>
            <a:r>
              <a:rPr lang="zh-CN" altLang="en-US" dirty="0"/>
              <a:t>有没有错误报告说明该证书是有问题的</a:t>
            </a:r>
            <a:endParaRPr lang="en-US" altLang="zh-CN" dirty="0"/>
          </a:p>
          <a:p>
            <a:pPr lvl="2"/>
            <a:r>
              <a:rPr lang="zh-CN" altLang="en-US" dirty="0"/>
              <a:t>（具体验证规则待定）</a:t>
            </a:r>
            <a:endParaRPr lang="en-US" altLang="zh-CN" dirty="0"/>
          </a:p>
          <a:p>
            <a:pPr lvl="2"/>
            <a:endParaRPr lang="en-US" altLang="zh-CN" dirty="0"/>
          </a:p>
        </p:txBody>
      </p:sp>
    </p:spTree>
    <p:extLst>
      <p:ext uri="{BB962C8B-B14F-4D97-AF65-F5344CB8AC3E}">
        <p14:creationId xmlns:p14="http://schemas.microsoft.com/office/powerpoint/2010/main" val="368033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94F3-2047-4917-BC68-B58E446A0B30}"/>
              </a:ext>
            </a:extLst>
          </p:cNvPr>
          <p:cNvSpPr>
            <a:spLocks noGrp="1"/>
          </p:cNvSpPr>
          <p:nvPr>
            <p:ph type="title"/>
          </p:nvPr>
        </p:nvSpPr>
        <p:spPr/>
        <p:txBody>
          <a:bodyPr/>
          <a:lstStyle/>
          <a:p>
            <a:r>
              <a:rPr lang="en-US" altLang="zh-CN" dirty="0"/>
              <a:t>Web-PKI CA </a:t>
            </a:r>
            <a:r>
              <a:rPr lang="zh-CN" altLang="en-US" dirty="0"/>
              <a:t>测绘重要意义</a:t>
            </a:r>
            <a:endParaRPr lang="en-US" dirty="0"/>
          </a:p>
        </p:txBody>
      </p:sp>
      <p:sp>
        <p:nvSpPr>
          <p:cNvPr id="3" name="Content Placeholder 2">
            <a:extLst>
              <a:ext uri="{FF2B5EF4-FFF2-40B4-BE49-F238E27FC236}">
                <a16:creationId xmlns:a16="http://schemas.microsoft.com/office/drawing/2014/main" id="{9188838B-B15B-4573-AE41-3DD33CE59229}"/>
              </a:ext>
            </a:extLst>
          </p:cNvPr>
          <p:cNvSpPr>
            <a:spLocks noGrp="1"/>
          </p:cNvSpPr>
          <p:nvPr>
            <p:ph idx="1"/>
          </p:nvPr>
        </p:nvSpPr>
        <p:spPr>
          <a:xfrm>
            <a:off x="838200" y="1358900"/>
            <a:ext cx="10515600" cy="4818063"/>
          </a:xfrm>
        </p:spPr>
        <p:txBody>
          <a:bodyPr/>
          <a:lstStyle/>
          <a:p>
            <a:r>
              <a:rPr lang="en-US" altLang="zh-CN" sz="2400" b="1" i="0" dirty="0">
                <a:solidFill>
                  <a:srgbClr val="FF0000"/>
                </a:solidFill>
                <a:effectLst/>
                <a:latin typeface="Söhne"/>
              </a:rPr>
              <a:t>1. </a:t>
            </a:r>
            <a:r>
              <a:rPr lang="zh-CN" altLang="en-US" sz="2400" b="1" i="0" dirty="0">
                <a:solidFill>
                  <a:srgbClr val="FF0000"/>
                </a:solidFill>
                <a:effectLst/>
                <a:latin typeface="Söhne"/>
              </a:rPr>
              <a:t>了解 </a:t>
            </a:r>
            <a:r>
              <a:rPr lang="en-US" altLang="zh-CN" sz="2400" b="1" i="0" dirty="0">
                <a:solidFill>
                  <a:srgbClr val="FF0000"/>
                </a:solidFill>
                <a:effectLst/>
                <a:latin typeface="Söhne"/>
              </a:rPr>
              <a:t>CA </a:t>
            </a:r>
            <a:r>
              <a:rPr lang="zh-CN" altLang="en-US" sz="2400" b="1" i="0" dirty="0">
                <a:solidFill>
                  <a:srgbClr val="FF0000"/>
                </a:solidFill>
                <a:effectLst/>
                <a:latin typeface="Söhne"/>
              </a:rPr>
              <a:t>的正常运营状态意义（基本态势）：</a:t>
            </a:r>
            <a:endParaRPr lang="en-US" altLang="zh-CN" sz="2400" b="1" i="0" dirty="0">
              <a:solidFill>
                <a:srgbClr val="FF0000"/>
              </a:solidFill>
              <a:effectLst/>
              <a:latin typeface="Söhne"/>
            </a:endParaRPr>
          </a:p>
          <a:p>
            <a:pPr lvl="1"/>
            <a:r>
              <a:rPr lang="en-US" altLang="zh-CN" sz="2000" dirty="0"/>
              <a:t>(1) </a:t>
            </a:r>
            <a:r>
              <a:rPr lang="zh-CN" altLang="en-US" sz="2000" dirty="0"/>
              <a:t>可以将此作为 </a:t>
            </a:r>
            <a:r>
              <a:rPr lang="en-US" altLang="zh-CN" sz="2000" dirty="0"/>
              <a:t>baseline </a:t>
            </a:r>
            <a:r>
              <a:rPr lang="zh-CN" altLang="en-US" sz="2000" dirty="0"/>
              <a:t>来评判 </a:t>
            </a:r>
            <a:r>
              <a:rPr lang="en-US" altLang="zh-CN" sz="2000" dirty="0"/>
              <a:t>CA </a:t>
            </a:r>
            <a:r>
              <a:rPr lang="zh-CN" altLang="en-US" sz="2000" dirty="0"/>
              <a:t>之后是否出现了安全隐患</a:t>
            </a:r>
            <a:endParaRPr lang="en-US" altLang="zh-CN" sz="2000" dirty="0"/>
          </a:p>
          <a:p>
            <a:pPr lvl="1"/>
            <a:r>
              <a:rPr lang="en-US" altLang="zh-CN" sz="2000" dirty="0"/>
              <a:t>(2) </a:t>
            </a:r>
            <a:r>
              <a:rPr lang="zh-CN" altLang="en-US" sz="2000" dirty="0"/>
              <a:t>了解 </a:t>
            </a:r>
            <a:r>
              <a:rPr lang="en-US" altLang="zh-CN" sz="2000" dirty="0"/>
              <a:t>CA </a:t>
            </a:r>
            <a:r>
              <a:rPr lang="zh-CN" altLang="en-US" sz="2000" dirty="0"/>
              <a:t>的信任关系状态，我们可以作为第三方对 </a:t>
            </a:r>
            <a:r>
              <a:rPr lang="en-US" altLang="zh-CN" sz="2000" dirty="0"/>
              <a:t>CA </a:t>
            </a:r>
            <a:r>
              <a:rPr lang="zh-CN" altLang="en-US" sz="2000" dirty="0"/>
              <a:t>的规模、规范性进行评价，让未来用户可以基于此评价选择 </a:t>
            </a:r>
            <a:r>
              <a:rPr lang="en-US" altLang="zh-CN" sz="2000" dirty="0"/>
              <a:t>CA </a:t>
            </a:r>
            <a:r>
              <a:rPr lang="zh-CN" altLang="en-US" sz="2000" dirty="0"/>
              <a:t>的服务</a:t>
            </a:r>
            <a:endParaRPr lang="en-US" altLang="zh-CN" sz="2000" dirty="0"/>
          </a:p>
          <a:p>
            <a:r>
              <a:rPr lang="en-US" altLang="zh-CN" sz="2400" b="1" dirty="0">
                <a:solidFill>
                  <a:srgbClr val="FF0000"/>
                </a:solidFill>
                <a:latin typeface="Söhne"/>
              </a:rPr>
              <a:t>2. </a:t>
            </a:r>
            <a:r>
              <a:rPr lang="zh-CN" altLang="en-US" sz="2400" b="1" dirty="0">
                <a:solidFill>
                  <a:srgbClr val="FF0000"/>
                </a:solidFill>
                <a:latin typeface="Söhne"/>
              </a:rPr>
              <a:t>评估 </a:t>
            </a:r>
            <a:r>
              <a:rPr lang="en-US" altLang="zh-CN" sz="2400" b="1" dirty="0">
                <a:solidFill>
                  <a:srgbClr val="FF0000"/>
                </a:solidFill>
                <a:latin typeface="Söhne"/>
              </a:rPr>
              <a:t>CA </a:t>
            </a:r>
            <a:r>
              <a:rPr lang="zh-CN" altLang="en-US" sz="2400" b="1" dirty="0">
                <a:solidFill>
                  <a:srgbClr val="FF0000"/>
                </a:solidFill>
                <a:latin typeface="Söhne"/>
              </a:rPr>
              <a:t>是否存在安全隐患</a:t>
            </a:r>
            <a:r>
              <a:rPr lang="zh-CN" altLang="en-US" sz="2400" b="1" i="0" dirty="0">
                <a:solidFill>
                  <a:srgbClr val="FF0000"/>
                </a:solidFill>
                <a:effectLst/>
                <a:latin typeface="Söhne"/>
              </a:rPr>
              <a:t>意义（安全态势）：</a:t>
            </a:r>
            <a:endParaRPr lang="en-US" sz="2400" dirty="0"/>
          </a:p>
          <a:p>
            <a:pPr lvl="1"/>
            <a:r>
              <a:rPr lang="en-US" altLang="zh-CN" sz="2000" dirty="0"/>
              <a:t>(1) </a:t>
            </a:r>
            <a:r>
              <a:rPr lang="zh-CN" altLang="en-US" sz="2000" dirty="0"/>
              <a:t>及时发现 </a:t>
            </a:r>
            <a:r>
              <a:rPr lang="en-US" altLang="zh-CN" sz="2000" dirty="0"/>
              <a:t>CA </a:t>
            </a:r>
            <a:r>
              <a:rPr lang="zh-CN" altLang="en-US" sz="2000" dirty="0"/>
              <a:t>构建的不可信的证书链</a:t>
            </a:r>
            <a:endParaRPr lang="en-US" altLang="zh-CN" sz="2000" dirty="0"/>
          </a:p>
          <a:p>
            <a:pPr lvl="2"/>
            <a:r>
              <a:rPr lang="zh-CN" altLang="en-US" sz="1600" dirty="0"/>
              <a:t>如是否存在隐藏的根 </a:t>
            </a:r>
            <a:r>
              <a:rPr lang="en-US" altLang="zh-CN" sz="1600" dirty="0"/>
              <a:t>CA </a:t>
            </a:r>
            <a:r>
              <a:rPr lang="zh-CN" altLang="en-US" sz="1600" dirty="0"/>
              <a:t>或者中间 </a:t>
            </a:r>
            <a:r>
              <a:rPr lang="en-US" altLang="zh-CN" sz="1600" dirty="0"/>
              <a:t>CA</a:t>
            </a:r>
            <a:r>
              <a:rPr lang="zh-CN" altLang="en-US" sz="1600" dirty="0"/>
              <a:t>，又或者 </a:t>
            </a:r>
            <a:r>
              <a:rPr lang="en-US" altLang="zh-CN" sz="1600" dirty="0"/>
              <a:t>CA </a:t>
            </a:r>
            <a:r>
              <a:rPr lang="zh-CN" altLang="en-US" sz="1600" dirty="0"/>
              <a:t>是否签发了未经授权的终端证书</a:t>
            </a:r>
            <a:endParaRPr lang="en-US" altLang="zh-CN" dirty="0"/>
          </a:p>
          <a:p>
            <a:pPr lvl="2"/>
            <a:r>
              <a:rPr lang="zh-CN" altLang="en-US" sz="1600" dirty="0"/>
              <a:t>及时通知 </a:t>
            </a:r>
            <a:r>
              <a:rPr lang="en-US" altLang="zh-CN" sz="1600" dirty="0"/>
              <a:t>CA </a:t>
            </a:r>
            <a:r>
              <a:rPr lang="zh-CN" altLang="en-US" sz="1600" dirty="0"/>
              <a:t>吊销相关证书，通知互联网用户修改本地 </a:t>
            </a:r>
            <a:r>
              <a:rPr lang="en-US" altLang="zh-CN" sz="1600" dirty="0"/>
              <a:t>root store</a:t>
            </a:r>
          </a:p>
          <a:p>
            <a:pPr lvl="1"/>
            <a:r>
              <a:rPr lang="en-US" altLang="zh-CN" sz="2000" dirty="0"/>
              <a:t>(2) </a:t>
            </a:r>
            <a:r>
              <a:rPr lang="zh-CN" altLang="en-US" sz="2000" dirty="0"/>
              <a:t>及时发现 </a:t>
            </a:r>
            <a:r>
              <a:rPr lang="en-US" altLang="zh-CN" sz="2000" dirty="0"/>
              <a:t>CA </a:t>
            </a:r>
            <a:r>
              <a:rPr lang="zh-CN" altLang="en-US" sz="2000" dirty="0"/>
              <a:t>签发证书内容错误</a:t>
            </a:r>
            <a:endParaRPr lang="en-US" altLang="zh-CN" sz="2000" dirty="0"/>
          </a:p>
          <a:p>
            <a:pPr lvl="2"/>
            <a:r>
              <a:rPr lang="zh-CN" altLang="en-US" sz="1600" dirty="0"/>
              <a:t>如证书内容不符合模板或者不符合规定</a:t>
            </a:r>
            <a:endParaRPr lang="en-US" altLang="zh-CN" sz="1600" dirty="0"/>
          </a:p>
          <a:p>
            <a:pPr lvl="2"/>
            <a:r>
              <a:rPr lang="zh-CN" altLang="en-US" sz="1600" dirty="0"/>
              <a:t>通知 </a:t>
            </a:r>
            <a:r>
              <a:rPr lang="en-US" altLang="zh-CN" sz="1600" dirty="0"/>
              <a:t>CA </a:t>
            </a:r>
            <a:r>
              <a:rPr lang="zh-CN" altLang="en-US" sz="1600" dirty="0"/>
              <a:t>检查签发流程是否出现问题（如软件 </a:t>
            </a:r>
            <a:r>
              <a:rPr lang="en-US" altLang="zh-CN" sz="1600" dirty="0"/>
              <a:t>Bug</a:t>
            </a:r>
            <a:r>
              <a:rPr lang="zh-CN" altLang="en-US" sz="1600" dirty="0"/>
              <a:t>，员工错误操作等），或者该证书是否是他人伪造</a:t>
            </a:r>
            <a:endParaRPr lang="en-US" altLang="zh-CN" sz="1600" dirty="0"/>
          </a:p>
          <a:p>
            <a:pPr lvl="1"/>
            <a:r>
              <a:rPr lang="en-US" altLang="zh-CN" sz="2000" dirty="0"/>
              <a:t>(3) </a:t>
            </a:r>
            <a:r>
              <a:rPr lang="zh-CN" altLang="en-US" sz="2000" dirty="0"/>
              <a:t>及时发现 </a:t>
            </a:r>
            <a:r>
              <a:rPr lang="en-US" altLang="zh-CN" sz="2000" dirty="0"/>
              <a:t>CA </a:t>
            </a:r>
            <a:r>
              <a:rPr lang="zh-CN" altLang="en-US" sz="2000" dirty="0"/>
              <a:t>错误的吊销信息存储</a:t>
            </a:r>
            <a:endParaRPr lang="en-US" altLang="zh-CN" sz="2000" dirty="0"/>
          </a:p>
          <a:p>
            <a:pPr lvl="2"/>
            <a:r>
              <a:rPr lang="zh-CN" altLang="en-US" sz="1600" dirty="0"/>
              <a:t>如恶意吊销证书，撤回证书吊销等</a:t>
            </a:r>
            <a:endParaRPr lang="en-US" altLang="zh-CN" sz="1600" dirty="0"/>
          </a:p>
          <a:p>
            <a:pPr lvl="2"/>
            <a:r>
              <a:rPr lang="zh-CN" altLang="en-US" sz="1600" dirty="0"/>
              <a:t>通知 </a:t>
            </a:r>
            <a:r>
              <a:rPr lang="en-US" altLang="zh-CN" sz="1600" dirty="0"/>
              <a:t>CA </a:t>
            </a:r>
            <a:r>
              <a:rPr lang="zh-CN" altLang="en-US" sz="1600" dirty="0"/>
              <a:t>修正错误信息，告知证书所有者更换或者停用相关证书</a:t>
            </a:r>
            <a:endParaRPr lang="en-US" altLang="zh-CN" sz="1600" dirty="0"/>
          </a:p>
          <a:p>
            <a:pPr lvl="2"/>
            <a:endParaRPr lang="en-US" altLang="zh-CN" sz="1600" dirty="0"/>
          </a:p>
        </p:txBody>
      </p:sp>
    </p:spTree>
    <p:extLst>
      <p:ext uri="{BB962C8B-B14F-4D97-AF65-F5344CB8AC3E}">
        <p14:creationId xmlns:p14="http://schemas.microsoft.com/office/powerpoint/2010/main" val="4132458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BAD5-ACF5-4F03-9973-42065F12DD97}"/>
              </a:ext>
            </a:extLst>
          </p:cNvPr>
          <p:cNvSpPr>
            <a:spLocks noGrp="1"/>
          </p:cNvSpPr>
          <p:nvPr>
            <p:ph type="title"/>
          </p:nvPr>
        </p:nvSpPr>
        <p:spPr/>
        <p:txBody>
          <a:bodyPr/>
          <a:lstStyle/>
          <a:p>
            <a:r>
              <a:rPr lang="en-US" altLang="zh-CN" dirty="0"/>
              <a:t>Web-PKI CA </a:t>
            </a:r>
            <a:r>
              <a:rPr lang="zh-CN" altLang="en-US" dirty="0"/>
              <a:t>测绘重要意义</a:t>
            </a:r>
            <a:endParaRPr lang="en-US" dirty="0"/>
          </a:p>
        </p:txBody>
      </p:sp>
      <p:sp>
        <p:nvSpPr>
          <p:cNvPr id="3" name="Content Placeholder 2">
            <a:extLst>
              <a:ext uri="{FF2B5EF4-FFF2-40B4-BE49-F238E27FC236}">
                <a16:creationId xmlns:a16="http://schemas.microsoft.com/office/drawing/2014/main" id="{0DE40FCE-144A-450A-ADF0-285B45D0FD95}"/>
              </a:ext>
            </a:extLst>
          </p:cNvPr>
          <p:cNvSpPr>
            <a:spLocks noGrp="1"/>
          </p:cNvSpPr>
          <p:nvPr>
            <p:ph idx="1"/>
          </p:nvPr>
        </p:nvSpPr>
        <p:spPr>
          <a:xfrm>
            <a:off x="838200" y="1409700"/>
            <a:ext cx="10515600" cy="4767263"/>
          </a:xfrm>
        </p:spPr>
        <p:txBody>
          <a:bodyPr/>
          <a:lstStyle/>
          <a:p>
            <a:r>
              <a:rPr lang="zh-CN" altLang="en-US" dirty="0"/>
              <a:t>通过测量 </a:t>
            </a:r>
            <a:r>
              <a:rPr lang="en-US" altLang="zh-CN" dirty="0"/>
              <a:t>CA </a:t>
            </a:r>
            <a:r>
              <a:rPr lang="zh-CN" altLang="en-US" dirty="0"/>
              <a:t>的基础态势和安全态势，对 </a:t>
            </a:r>
            <a:r>
              <a:rPr lang="en-US" altLang="zh-CN" dirty="0"/>
              <a:t>CA </a:t>
            </a:r>
            <a:r>
              <a:rPr lang="zh-CN" altLang="en-US" dirty="0"/>
              <a:t>进行全方位的监督：</a:t>
            </a:r>
            <a:endParaRPr lang="en-US" altLang="zh-CN" dirty="0"/>
          </a:p>
          <a:p>
            <a:pPr lvl="1"/>
            <a:r>
              <a:rPr lang="en-US" altLang="zh-CN" b="1" dirty="0">
                <a:solidFill>
                  <a:srgbClr val="FF0000"/>
                </a:solidFill>
              </a:rPr>
              <a:t>1. </a:t>
            </a:r>
            <a:r>
              <a:rPr lang="zh-CN" altLang="en-US" b="1" dirty="0">
                <a:solidFill>
                  <a:srgbClr val="FF0000"/>
                </a:solidFill>
              </a:rPr>
              <a:t>对于 </a:t>
            </a:r>
            <a:r>
              <a:rPr lang="en-US" altLang="zh-CN" b="1" dirty="0">
                <a:solidFill>
                  <a:srgbClr val="FF0000"/>
                </a:solidFill>
              </a:rPr>
              <a:t>Web-PKI </a:t>
            </a:r>
            <a:r>
              <a:rPr lang="zh-CN" altLang="en-US" b="1" dirty="0">
                <a:solidFill>
                  <a:srgbClr val="FF0000"/>
                </a:solidFill>
              </a:rPr>
              <a:t>意义：</a:t>
            </a:r>
            <a:br>
              <a:rPr lang="en-US" altLang="zh-CN" b="1" dirty="0">
                <a:solidFill>
                  <a:srgbClr val="FF0000"/>
                </a:solidFill>
              </a:rPr>
            </a:br>
            <a:r>
              <a:rPr lang="en-US" altLang="zh-CN" sz="2000" b="1" dirty="0">
                <a:solidFill>
                  <a:srgbClr val="FF0000"/>
                </a:solidFill>
              </a:rPr>
              <a:t>	</a:t>
            </a:r>
            <a:r>
              <a:rPr lang="en-US" altLang="zh-CN" sz="2000" dirty="0"/>
              <a:t>Web-PKI </a:t>
            </a:r>
            <a:r>
              <a:rPr lang="zh-CN" altLang="en-US" sz="2000" dirty="0"/>
              <a:t>中各个 </a:t>
            </a:r>
            <a:r>
              <a:rPr lang="en-US" altLang="zh-CN" sz="2000" dirty="0"/>
              <a:t>CA </a:t>
            </a:r>
            <a:r>
              <a:rPr lang="zh-CN" altLang="en-US" sz="2000" dirty="0"/>
              <a:t>构建的信任关系组成了其整体信任框架</a:t>
            </a:r>
            <a:br>
              <a:rPr lang="en-US" altLang="zh-CN" sz="2000" dirty="0"/>
            </a:br>
            <a:r>
              <a:rPr lang="en-US" altLang="zh-CN" sz="2000" dirty="0"/>
              <a:t>	</a:t>
            </a:r>
            <a:r>
              <a:rPr lang="zh-CN" altLang="en-US" sz="2000" dirty="0"/>
              <a:t>通过对 </a:t>
            </a:r>
            <a:r>
              <a:rPr lang="en-US" altLang="zh-CN" sz="2000" dirty="0"/>
              <a:t>CA </a:t>
            </a:r>
            <a:r>
              <a:rPr lang="zh-CN" altLang="en-US" sz="2000" dirty="0"/>
              <a:t>的测量，可以保证 </a:t>
            </a:r>
            <a:r>
              <a:rPr lang="en-US" altLang="zh-CN" sz="2000" dirty="0"/>
              <a:t>Web-PKI </a:t>
            </a:r>
            <a:r>
              <a:rPr lang="zh-CN" altLang="en-US" sz="2000" dirty="0"/>
              <a:t>信任框架的稳定性</a:t>
            </a:r>
            <a:br>
              <a:rPr lang="en-US" altLang="zh-CN" sz="2000" dirty="0"/>
            </a:br>
            <a:r>
              <a:rPr lang="en-US" altLang="zh-CN" sz="2000" dirty="0"/>
              <a:t>	</a:t>
            </a:r>
            <a:r>
              <a:rPr lang="zh-CN" altLang="en-US" sz="2000" dirty="0"/>
              <a:t>还可以增强 </a:t>
            </a:r>
            <a:r>
              <a:rPr lang="en-US" altLang="zh-CN" sz="2000" dirty="0"/>
              <a:t>Web-PKI </a:t>
            </a:r>
            <a:r>
              <a:rPr lang="zh-CN" altLang="en-US" sz="2000" dirty="0"/>
              <a:t>的信息透明度</a:t>
            </a:r>
            <a:endParaRPr lang="en-US" altLang="zh-CN" sz="2000" dirty="0"/>
          </a:p>
          <a:p>
            <a:pPr lvl="1"/>
            <a:r>
              <a:rPr lang="en-US" altLang="zh-CN" b="1" dirty="0">
                <a:solidFill>
                  <a:srgbClr val="FF0000"/>
                </a:solidFill>
              </a:rPr>
              <a:t>2. </a:t>
            </a:r>
            <a:r>
              <a:rPr lang="zh-CN" altLang="en-US" b="1" dirty="0">
                <a:solidFill>
                  <a:srgbClr val="FF0000"/>
                </a:solidFill>
              </a:rPr>
              <a:t>对于 </a:t>
            </a:r>
            <a:r>
              <a:rPr lang="en-US" altLang="zh-CN" b="1" dirty="0">
                <a:solidFill>
                  <a:srgbClr val="FF0000"/>
                </a:solidFill>
              </a:rPr>
              <a:t>CA </a:t>
            </a:r>
            <a:r>
              <a:rPr lang="zh-CN" altLang="en-US" b="1" dirty="0">
                <a:solidFill>
                  <a:srgbClr val="FF0000"/>
                </a:solidFill>
              </a:rPr>
              <a:t>意义：</a:t>
            </a:r>
            <a:br>
              <a:rPr lang="en-US" altLang="zh-CN" b="1" dirty="0">
                <a:solidFill>
                  <a:srgbClr val="FF0000"/>
                </a:solidFill>
              </a:rPr>
            </a:br>
            <a:r>
              <a:rPr lang="en-US" altLang="zh-CN" sz="2000" b="1" dirty="0">
                <a:solidFill>
                  <a:srgbClr val="FF0000"/>
                </a:solidFill>
              </a:rPr>
              <a:t>	</a:t>
            </a:r>
            <a:r>
              <a:rPr lang="zh-CN" altLang="en-US" sz="2000" dirty="0"/>
              <a:t>保障 </a:t>
            </a:r>
            <a:r>
              <a:rPr lang="en-US" altLang="zh-CN" sz="2000" dirty="0"/>
              <a:t>CA </a:t>
            </a:r>
            <a:r>
              <a:rPr lang="zh-CN" altLang="en-US" sz="2000" dirty="0"/>
              <a:t>能够提供可信赖的数字证书服务</a:t>
            </a:r>
            <a:br>
              <a:rPr lang="en-US" altLang="zh-CN" sz="2000" dirty="0"/>
            </a:br>
            <a:r>
              <a:rPr lang="en-US" altLang="zh-CN" sz="2000" dirty="0"/>
              <a:t>	</a:t>
            </a:r>
            <a:r>
              <a:rPr lang="zh-CN" altLang="en-US" sz="2000" dirty="0"/>
              <a:t>及时纰漏 </a:t>
            </a:r>
            <a:r>
              <a:rPr lang="en-US" altLang="zh-CN" sz="2000" dirty="0"/>
              <a:t>CA </a:t>
            </a:r>
            <a:r>
              <a:rPr lang="zh-CN" altLang="en-US" sz="2000" dirty="0"/>
              <a:t>在签发证书等一系列活动中的不端行为</a:t>
            </a:r>
            <a:endParaRPr lang="en-US" altLang="zh-CN" sz="2000" dirty="0"/>
          </a:p>
          <a:p>
            <a:pPr lvl="1"/>
            <a:r>
              <a:rPr lang="en-US" altLang="zh-CN" b="1" dirty="0">
                <a:solidFill>
                  <a:srgbClr val="FF0000"/>
                </a:solidFill>
              </a:rPr>
              <a:t>3. </a:t>
            </a:r>
            <a:r>
              <a:rPr lang="zh-CN" altLang="en-US" b="1" dirty="0">
                <a:solidFill>
                  <a:srgbClr val="FF0000"/>
                </a:solidFill>
              </a:rPr>
              <a:t>对于证书所有者的意义：</a:t>
            </a:r>
            <a:br>
              <a:rPr lang="en-US" altLang="zh-CN" b="1" dirty="0">
                <a:solidFill>
                  <a:srgbClr val="FF0000"/>
                </a:solidFill>
              </a:rPr>
            </a:br>
            <a:r>
              <a:rPr lang="en-US" altLang="zh-CN" b="1" dirty="0">
                <a:solidFill>
                  <a:srgbClr val="FF0000"/>
                </a:solidFill>
              </a:rPr>
              <a:t>	</a:t>
            </a:r>
            <a:r>
              <a:rPr lang="zh-CN" altLang="en-US" sz="2000" dirty="0"/>
              <a:t>确保自己网站部署的证书状态正常，能够正常提供 </a:t>
            </a:r>
            <a:r>
              <a:rPr lang="en-US" altLang="zh-CN" sz="2000" dirty="0"/>
              <a:t>HTTPS/TLS </a:t>
            </a:r>
            <a:r>
              <a:rPr lang="zh-CN" altLang="en-US" sz="2000" dirty="0"/>
              <a:t>服务</a:t>
            </a:r>
            <a:br>
              <a:rPr lang="en-US" altLang="zh-CN" sz="2000" dirty="0"/>
            </a:br>
            <a:r>
              <a:rPr lang="en-US" altLang="zh-CN" sz="2000" dirty="0"/>
              <a:t>	</a:t>
            </a:r>
            <a:r>
              <a:rPr lang="zh-CN" altLang="en-US" sz="2000" dirty="0"/>
              <a:t>确保第三方不拥有自己域名的证书</a:t>
            </a:r>
            <a:endParaRPr lang="en-US" altLang="zh-CN" sz="2000" dirty="0"/>
          </a:p>
          <a:p>
            <a:pPr lvl="1"/>
            <a:r>
              <a:rPr lang="en-US" altLang="zh-CN" b="1" dirty="0">
                <a:solidFill>
                  <a:srgbClr val="FF0000"/>
                </a:solidFill>
              </a:rPr>
              <a:t>4. </a:t>
            </a:r>
            <a:r>
              <a:rPr lang="zh-CN" altLang="en-US" b="1" dirty="0">
                <a:solidFill>
                  <a:srgbClr val="FF0000"/>
                </a:solidFill>
              </a:rPr>
              <a:t>对于互联网用户意义：</a:t>
            </a:r>
            <a:br>
              <a:rPr lang="en-US" altLang="zh-CN" b="1" dirty="0">
                <a:solidFill>
                  <a:srgbClr val="FF0000"/>
                </a:solidFill>
              </a:rPr>
            </a:br>
            <a:r>
              <a:rPr lang="en-US" altLang="zh-CN" b="1" dirty="0">
                <a:solidFill>
                  <a:srgbClr val="FF0000"/>
                </a:solidFill>
              </a:rPr>
              <a:t>	</a:t>
            </a:r>
            <a:r>
              <a:rPr lang="zh-CN" altLang="en-US" sz="2000" dirty="0"/>
              <a:t>保障自己的 </a:t>
            </a:r>
            <a:r>
              <a:rPr lang="en-US" altLang="zh-CN" sz="2000" dirty="0"/>
              <a:t>HTTPS </a:t>
            </a:r>
            <a:r>
              <a:rPr lang="zh-CN" altLang="en-US" sz="2000" dirty="0"/>
              <a:t>链接安全认证处于可信的信任关系之下</a:t>
            </a:r>
            <a:br>
              <a:rPr lang="en-US" altLang="zh-CN" sz="2000" dirty="0"/>
            </a:br>
            <a:r>
              <a:rPr lang="en-US" altLang="zh-CN" sz="2000" dirty="0"/>
              <a:t>	</a:t>
            </a:r>
            <a:r>
              <a:rPr lang="zh-CN" altLang="en-US" sz="2000" dirty="0"/>
              <a:t>避免可能存在的证书劫持攻击，保证自己的隐私信息安全</a:t>
            </a:r>
            <a:endParaRPr lang="en-US" altLang="zh-CN" sz="2000" dirty="0"/>
          </a:p>
          <a:p>
            <a:pPr lvl="1"/>
            <a:endParaRPr lang="zh-CN" altLang="en-US" sz="2000" dirty="0"/>
          </a:p>
        </p:txBody>
      </p:sp>
    </p:spTree>
    <p:extLst>
      <p:ext uri="{BB962C8B-B14F-4D97-AF65-F5344CB8AC3E}">
        <p14:creationId xmlns:p14="http://schemas.microsoft.com/office/powerpoint/2010/main" val="3291245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3B07-12F6-4A7A-B981-C2E91C90E152}"/>
              </a:ext>
            </a:extLst>
          </p:cNvPr>
          <p:cNvSpPr>
            <a:spLocks noGrp="1"/>
          </p:cNvSpPr>
          <p:nvPr>
            <p:ph type="title"/>
          </p:nvPr>
        </p:nvSpPr>
        <p:spPr/>
        <p:txBody>
          <a:bodyPr/>
          <a:lstStyle/>
          <a:p>
            <a:r>
              <a:rPr lang="zh-CN" altLang="en-US" dirty="0"/>
              <a:t>建立 </a:t>
            </a:r>
            <a:r>
              <a:rPr lang="en-US" altLang="zh-CN" dirty="0"/>
              <a:t>CA </a:t>
            </a:r>
            <a:r>
              <a:rPr lang="zh-CN" altLang="en-US" dirty="0"/>
              <a:t>签发证书 </a:t>
            </a:r>
            <a:r>
              <a:rPr lang="en-US" altLang="zh-CN" dirty="0"/>
              <a:t>profiling</a:t>
            </a:r>
            <a:endParaRPr lang="en-US" dirty="0"/>
          </a:p>
        </p:txBody>
      </p:sp>
      <p:sp>
        <p:nvSpPr>
          <p:cNvPr id="3" name="Content Placeholder 2">
            <a:extLst>
              <a:ext uri="{FF2B5EF4-FFF2-40B4-BE49-F238E27FC236}">
                <a16:creationId xmlns:a16="http://schemas.microsoft.com/office/drawing/2014/main" id="{5BBA7315-A9B9-4D67-853A-F091E3A293A1}"/>
              </a:ext>
            </a:extLst>
          </p:cNvPr>
          <p:cNvSpPr>
            <a:spLocks noGrp="1"/>
          </p:cNvSpPr>
          <p:nvPr>
            <p:ph idx="1"/>
          </p:nvPr>
        </p:nvSpPr>
        <p:spPr>
          <a:xfrm>
            <a:off x="838201" y="1825625"/>
            <a:ext cx="7066660" cy="4351338"/>
          </a:xfrm>
        </p:spPr>
        <p:txBody>
          <a:bodyPr/>
          <a:lstStyle/>
          <a:p>
            <a:r>
              <a:rPr lang="en-US" sz="2400" dirty="0"/>
              <a:t>1. </a:t>
            </a:r>
            <a:r>
              <a:rPr lang="zh-CN" altLang="en-US" sz="2400" dirty="0"/>
              <a:t>通过证书统计建立 </a:t>
            </a:r>
            <a:r>
              <a:rPr lang="en-US" altLang="zh-CN" sz="2400" dirty="0"/>
              <a:t>CA </a:t>
            </a:r>
            <a:r>
              <a:rPr lang="zh-CN" altLang="en-US" sz="2400" dirty="0"/>
              <a:t>签发证书 </a:t>
            </a:r>
            <a:r>
              <a:rPr lang="en-US" altLang="zh-CN" sz="2400" dirty="0"/>
              <a:t>Profiling</a:t>
            </a:r>
          </a:p>
          <a:p>
            <a:pPr lvl="1"/>
            <a:r>
              <a:rPr lang="en-US" sz="1800" dirty="0"/>
              <a:t>(1) </a:t>
            </a:r>
            <a:r>
              <a:rPr lang="zh-CN" altLang="en-US" sz="1800" dirty="0"/>
              <a:t>由于一个 </a:t>
            </a:r>
            <a:r>
              <a:rPr lang="en-US" altLang="zh-CN" sz="1800" dirty="0"/>
              <a:t>CA </a:t>
            </a:r>
            <a:r>
              <a:rPr lang="zh-CN" altLang="en-US" sz="1800" dirty="0"/>
              <a:t>组织会有多个 </a:t>
            </a:r>
            <a:r>
              <a:rPr lang="en-US" altLang="zh-CN" sz="1800" dirty="0"/>
              <a:t>Profiling</a:t>
            </a:r>
            <a:r>
              <a:rPr lang="zh-CN" altLang="en-US" sz="1800" dirty="0"/>
              <a:t>，所以按照 </a:t>
            </a:r>
            <a:r>
              <a:rPr lang="en-US" altLang="zh-CN" sz="1800" dirty="0"/>
              <a:t>(</a:t>
            </a:r>
            <a:r>
              <a:rPr lang="en-US" altLang="zh-CN" sz="1800" dirty="0" err="1"/>
              <a:t>ca_common_name</a:t>
            </a:r>
            <a:r>
              <a:rPr lang="en-US" altLang="zh-CN" sz="1800" dirty="0"/>
              <a:t>, </a:t>
            </a:r>
            <a:r>
              <a:rPr lang="en-US" altLang="zh-CN" sz="1800" dirty="0" err="1"/>
              <a:t>ca_org</a:t>
            </a:r>
            <a:r>
              <a:rPr lang="en-US" altLang="zh-CN" sz="1800" dirty="0"/>
              <a:t>, </a:t>
            </a:r>
            <a:r>
              <a:rPr lang="en-US" altLang="zh-CN" sz="1800" dirty="0" err="1"/>
              <a:t>ca_country</a:t>
            </a:r>
            <a:r>
              <a:rPr lang="en-US" altLang="zh-CN" sz="1800" dirty="0"/>
              <a:t>) </a:t>
            </a:r>
            <a:r>
              <a:rPr lang="zh-CN" altLang="en-US" sz="1800" dirty="0"/>
              <a:t>三元组对证书分类</a:t>
            </a:r>
            <a:endParaRPr lang="en-US" sz="1800" dirty="0"/>
          </a:p>
          <a:p>
            <a:pPr lvl="1"/>
            <a:r>
              <a:rPr lang="en-US" sz="1800" dirty="0"/>
              <a:t>(2) </a:t>
            </a:r>
            <a:r>
              <a:rPr lang="zh-CN" altLang="en-US" sz="1800" dirty="0"/>
              <a:t>统计每一类证书的关键字段特征，总结出如右图所示的基本 </a:t>
            </a:r>
            <a:r>
              <a:rPr lang="en-US" altLang="zh-CN" sz="1800" dirty="0"/>
              <a:t>Profiling</a:t>
            </a:r>
            <a:endParaRPr lang="en-US" sz="1800" dirty="0"/>
          </a:p>
          <a:p>
            <a:pPr lvl="1"/>
            <a:r>
              <a:rPr lang="en-US" sz="1800" dirty="0"/>
              <a:t>(3) </a:t>
            </a:r>
            <a:r>
              <a:rPr lang="zh-CN" altLang="en-US" sz="1800" dirty="0"/>
              <a:t>最后按照 </a:t>
            </a:r>
            <a:r>
              <a:rPr lang="en-US" altLang="zh-CN" sz="1800" dirty="0" err="1"/>
              <a:t>cn_org</a:t>
            </a:r>
            <a:r>
              <a:rPr lang="en-US" altLang="zh-CN" sz="1800" dirty="0"/>
              <a:t>, </a:t>
            </a:r>
            <a:r>
              <a:rPr lang="zh-CN" altLang="en-US" sz="1800" dirty="0"/>
              <a:t>将其所有的 </a:t>
            </a:r>
            <a:r>
              <a:rPr lang="en-US" altLang="zh-CN" sz="1800" dirty="0"/>
              <a:t>Profiling </a:t>
            </a:r>
            <a:r>
              <a:rPr lang="zh-CN" altLang="en-US" sz="1800" dirty="0"/>
              <a:t>进行归纳 </a:t>
            </a:r>
            <a:r>
              <a:rPr lang="en-US" altLang="zh-CN" sz="1800" dirty="0"/>
              <a:t>(</a:t>
            </a:r>
            <a:r>
              <a:rPr lang="zh-CN" altLang="en-US" sz="1800" dirty="0"/>
              <a:t>比如 </a:t>
            </a:r>
            <a:r>
              <a:rPr lang="en-US" altLang="zh-CN" sz="1800" dirty="0"/>
              <a:t>Let’s Encrypt </a:t>
            </a:r>
            <a:r>
              <a:rPr lang="zh-CN" altLang="en-US" sz="1800" dirty="0"/>
              <a:t>有 </a:t>
            </a:r>
            <a:r>
              <a:rPr lang="en-US" altLang="zh-CN" sz="1800" dirty="0"/>
              <a:t>E1, R3, X3 </a:t>
            </a:r>
            <a:r>
              <a:rPr lang="zh-CN" altLang="en-US" sz="1800" dirty="0"/>
              <a:t>三个 </a:t>
            </a:r>
            <a:r>
              <a:rPr lang="en-US" altLang="zh-CN" sz="1800" dirty="0"/>
              <a:t>Profiling)</a:t>
            </a:r>
            <a:endParaRPr lang="en-US" sz="2400" dirty="0"/>
          </a:p>
          <a:p>
            <a:r>
              <a:rPr lang="en-US" sz="2400" dirty="0"/>
              <a:t>2. </a:t>
            </a:r>
            <a:r>
              <a:rPr lang="zh-CN" altLang="en-US" sz="2400" dirty="0"/>
              <a:t>使用聚类算法建立 </a:t>
            </a:r>
            <a:r>
              <a:rPr lang="en-US" altLang="zh-CN" sz="2400" dirty="0"/>
              <a:t>CA Profiling</a:t>
            </a:r>
          </a:p>
          <a:p>
            <a:pPr lvl="1"/>
            <a:r>
              <a:rPr lang="en-US" altLang="zh-CN" sz="1800" dirty="0"/>
              <a:t>(1) </a:t>
            </a:r>
            <a:r>
              <a:rPr lang="zh-CN" altLang="en-US" sz="1800" dirty="0"/>
              <a:t>提取证书核心字段作为特征，并赋予权重</a:t>
            </a:r>
            <a:endParaRPr lang="en-US" altLang="zh-CN" sz="1800" dirty="0"/>
          </a:p>
          <a:p>
            <a:pPr lvl="1"/>
            <a:r>
              <a:rPr lang="en-US" altLang="zh-CN" sz="1800" dirty="0"/>
              <a:t>(2) </a:t>
            </a:r>
            <a:r>
              <a:rPr lang="zh-CN" altLang="en-US" sz="1800" dirty="0"/>
              <a:t>计算每个 </a:t>
            </a:r>
            <a:r>
              <a:rPr lang="en-US" altLang="zh-CN" sz="1800" dirty="0"/>
              <a:t>CA </a:t>
            </a:r>
            <a:r>
              <a:rPr lang="zh-CN" altLang="en-US" sz="1800" dirty="0"/>
              <a:t>签发证书之间的 </a:t>
            </a:r>
            <a:r>
              <a:rPr lang="en-US" altLang="zh-CN" sz="1800" dirty="0"/>
              <a:t>vector distance</a:t>
            </a:r>
            <a:r>
              <a:rPr lang="zh-CN" altLang="en-US" sz="1800" dirty="0"/>
              <a:t>，然后使用 </a:t>
            </a:r>
            <a:r>
              <a:rPr lang="en-US" altLang="zh-CN" sz="1800" dirty="0" err="1"/>
              <a:t>Kmeans</a:t>
            </a:r>
            <a:r>
              <a:rPr lang="en-US" altLang="zh-CN" sz="1800" dirty="0"/>
              <a:t>++ </a:t>
            </a:r>
            <a:r>
              <a:rPr lang="zh-CN" altLang="en-US" sz="1800" dirty="0"/>
              <a:t>算法计算类别</a:t>
            </a:r>
            <a:endParaRPr lang="en-US" altLang="zh-CN" sz="1800" dirty="0"/>
          </a:p>
          <a:p>
            <a:pPr lvl="1"/>
            <a:r>
              <a:rPr lang="en-US" sz="1800" dirty="0"/>
              <a:t>(3) </a:t>
            </a:r>
            <a:r>
              <a:rPr lang="zh-CN" altLang="en-US" sz="1800" dirty="0"/>
              <a:t>结果没出来，数据量小则只能分出一类，数据量大的情况下速度太慢，需要优化算法</a:t>
            </a:r>
            <a:endParaRPr lang="en-US" altLang="zh-CN" sz="1800" dirty="0"/>
          </a:p>
          <a:p>
            <a:pPr lvl="1"/>
            <a:endParaRPr lang="en-US" sz="1800" dirty="0"/>
          </a:p>
        </p:txBody>
      </p:sp>
      <p:graphicFrame>
        <p:nvGraphicFramePr>
          <p:cNvPr id="4" name="Table 4">
            <a:extLst>
              <a:ext uri="{FF2B5EF4-FFF2-40B4-BE49-F238E27FC236}">
                <a16:creationId xmlns:a16="http://schemas.microsoft.com/office/drawing/2014/main" id="{ABECC725-833E-4C53-9B8E-A916CBC06D2E}"/>
              </a:ext>
            </a:extLst>
          </p:cNvPr>
          <p:cNvGraphicFramePr>
            <a:graphicFrameLocks noGrp="1"/>
          </p:cNvGraphicFramePr>
          <p:nvPr>
            <p:extLst>
              <p:ext uri="{D42A27DB-BD31-4B8C-83A1-F6EECF244321}">
                <p14:modId xmlns:p14="http://schemas.microsoft.com/office/powerpoint/2010/main" val="955803246"/>
              </p:ext>
            </p:extLst>
          </p:nvPr>
        </p:nvGraphicFramePr>
        <p:xfrm>
          <a:off x="8015955" y="1483043"/>
          <a:ext cx="4093436" cy="4693920"/>
        </p:xfrm>
        <a:graphic>
          <a:graphicData uri="http://schemas.openxmlformats.org/drawingml/2006/table">
            <a:tbl>
              <a:tblPr firstRow="1" bandRow="1">
                <a:tableStyleId>{5C22544A-7EE6-4342-B048-85BDC9FD1C3A}</a:tableStyleId>
              </a:tblPr>
              <a:tblGrid>
                <a:gridCol w="1803276">
                  <a:extLst>
                    <a:ext uri="{9D8B030D-6E8A-4147-A177-3AD203B41FA5}">
                      <a16:colId xmlns:a16="http://schemas.microsoft.com/office/drawing/2014/main" val="255033644"/>
                    </a:ext>
                  </a:extLst>
                </a:gridCol>
                <a:gridCol w="2290160">
                  <a:extLst>
                    <a:ext uri="{9D8B030D-6E8A-4147-A177-3AD203B41FA5}">
                      <a16:colId xmlns:a16="http://schemas.microsoft.com/office/drawing/2014/main" val="1889094175"/>
                    </a:ext>
                  </a:extLst>
                </a:gridCol>
              </a:tblGrid>
              <a:tr h="259673">
                <a:tc>
                  <a:txBody>
                    <a:bodyPr/>
                    <a:lstStyle/>
                    <a:p>
                      <a:pPr algn="ctr"/>
                      <a:r>
                        <a:rPr lang="en-US" sz="1400" dirty="0"/>
                        <a:t>E1 Let’s Encrypt US</a:t>
                      </a:r>
                    </a:p>
                  </a:txBody>
                  <a:tcPr/>
                </a:tc>
                <a:tc>
                  <a:txBody>
                    <a:bodyPr/>
                    <a:lstStyle/>
                    <a:p>
                      <a:pPr algn="ctr"/>
                      <a:r>
                        <a:rPr lang="en-US" sz="1400" dirty="0"/>
                        <a:t>Value</a:t>
                      </a:r>
                    </a:p>
                  </a:txBody>
                  <a:tcPr/>
                </a:tc>
                <a:extLst>
                  <a:ext uri="{0D108BD9-81ED-4DB2-BD59-A6C34878D82A}">
                    <a16:rowId xmlns:a16="http://schemas.microsoft.com/office/drawing/2014/main" val="2049191465"/>
                  </a:ext>
                </a:extLst>
              </a:tr>
              <a:tr h="152749">
                <a:tc>
                  <a:txBody>
                    <a:bodyPr/>
                    <a:lstStyle/>
                    <a:p>
                      <a:pPr algn="ctr"/>
                      <a:r>
                        <a:rPr lang="zh-CN" altLang="en-US" sz="1400" dirty="0"/>
                        <a:t>签发证书数量</a:t>
                      </a:r>
                      <a:endParaRPr lang="en-US" sz="1400" dirty="0"/>
                    </a:p>
                  </a:txBody>
                  <a:tcPr/>
                </a:tc>
                <a:tc>
                  <a:txBody>
                    <a:bodyPr/>
                    <a:lstStyle/>
                    <a:p>
                      <a:pPr algn="ctr"/>
                      <a:r>
                        <a:rPr lang="en-US" sz="1400" dirty="0"/>
                        <a:t>21652</a:t>
                      </a:r>
                    </a:p>
                  </a:txBody>
                  <a:tcPr/>
                </a:tc>
                <a:extLst>
                  <a:ext uri="{0D108BD9-81ED-4DB2-BD59-A6C34878D82A}">
                    <a16:rowId xmlns:a16="http://schemas.microsoft.com/office/drawing/2014/main" val="2810343997"/>
                  </a:ext>
                </a:extLst>
              </a:tr>
              <a:tr h="152749">
                <a:tc>
                  <a:txBody>
                    <a:bodyPr/>
                    <a:lstStyle/>
                    <a:p>
                      <a:pPr algn="ctr"/>
                      <a:r>
                        <a:rPr lang="zh-CN" altLang="en-US" sz="1400" dirty="0"/>
                        <a:t>序列号长度</a:t>
                      </a:r>
                      <a:endParaRPr lang="en-US" sz="1400" dirty="0"/>
                    </a:p>
                  </a:txBody>
                  <a:tcPr/>
                </a:tc>
                <a:tc>
                  <a:txBody>
                    <a:bodyPr/>
                    <a:lstStyle/>
                    <a:p>
                      <a:pPr algn="ctr"/>
                      <a:r>
                        <a:rPr lang="en-US" sz="1400" dirty="0"/>
                        <a:t>18 </a:t>
                      </a:r>
                      <a:r>
                        <a:rPr lang="en-US" altLang="zh-CN" sz="1400" dirty="0"/>
                        <a:t>bytes</a:t>
                      </a:r>
                    </a:p>
                  </a:txBody>
                  <a:tcPr/>
                </a:tc>
                <a:extLst>
                  <a:ext uri="{0D108BD9-81ED-4DB2-BD59-A6C34878D82A}">
                    <a16:rowId xmlns:a16="http://schemas.microsoft.com/office/drawing/2014/main" val="2405675604"/>
                  </a:ext>
                </a:extLst>
              </a:tr>
              <a:tr h="152749">
                <a:tc>
                  <a:txBody>
                    <a:bodyPr/>
                    <a:lstStyle/>
                    <a:p>
                      <a:pPr algn="ctr"/>
                      <a:r>
                        <a:rPr lang="zh-CN" altLang="en-US" sz="1400" dirty="0"/>
                        <a:t>哈希算法</a:t>
                      </a:r>
                      <a:endParaRPr lang="en-US" sz="1400" dirty="0"/>
                    </a:p>
                  </a:txBody>
                  <a:tcPr/>
                </a:tc>
                <a:tc>
                  <a:txBody>
                    <a:bodyPr/>
                    <a:lstStyle/>
                    <a:p>
                      <a:pPr algn="ctr"/>
                      <a:r>
                        <a:rPr lang="en-US" altLang="zh-CN" sz="1400" dirty="0"/>
                        <a:t>SHA384:</a:t>
                      </a:r>
                      <a:r>
                        <a:rPr lang="zh-CN" altLang="en-US" sz="1400" dirty="0"/>
                        <a:t> </a:t>
                      </a:r>
                      <a:r>
                        <a:rPr lang="en-US" altLang="zh-CN" sz="1400" dirty="0"/>
                        <a:t>100%</a:t>
                      </a:r>
                      <a:endParaRPr lang="en-US" sz="1400" dirty="0"/>
                    </a:p>
                  </a:txBody>
                  <a:tcPr/>
                </a:tc>
                <a:extLst>
                  <a:ext uri="{0D108BD9-81ED-4DB2-BD59-A6C34878D82A}">
                    <a16:rowId xmlns:a16="http://schemas.microsoft.com/office/drawing/2014/main" val="3543858786"/>
                  </a:ext>
                </a:extLst>
              </a:tr>
              <a:tr h="152749">
                <a:tc>
                  <a:txBody>
                    <a:bodyPr/>
                    <a:lstStyle/>
                    <a:p>
                      <a:pPr algn="ctr"/>
                      <a:r>
                        <a:rPr lang="zh-CN" altLang="en-US" sz="1400" dirty="0"/>
                        <a:t>签发国家</a:t>
                      </a:r>
                      <a:endParaRPr lang="en-US" sz="1400" dirty="0"/>
                    </a:p>
                  </a:txBody>
                  <a:tcPr/>
                </a:tc>
                <a:tc>
                  <a:txBody>
                    <a:bodyPr/>
                    <a:lstStyle/>
                    <a:p>
                      <a:pPr algn="ctr"/>
                      <a:r>
                        <a:rPr lang="zh-CN" altLang="en-US" sz="1400" dirty="0"/>
                        <a:t>未标注</a:t>
                      </a:r>
                      <a:r>
                        <a:rPr lang="en-US" altLang="zh-CN" sz="1400" dirty="0"/>
                        <a:t>: 100%</a:t>
                      </a:r>
                      <a:endParaRPr lang="en-US" sz="1400" dirty="0"/>
                    </a:p>
                  </a:txBody>
                  <a:tcPr/>
                </a:tc>
                <a:extLst>
                  <a:ext uri="{0D108BD9-81ED-4DB2-BD59-A6C34878D82A}">
                    <a16:rowId xmlns:a16="http://schemas.microsoft.com/office/drawing/2014/main" val="2666275713"/>
                  </a:ext>
                </a:extLst>
              </a:tr>
              <a:tr h="152749">
                <a:tc>
                  <a:txBody>
                    <a:bodyPr/>
                    <a:lstStyle/>
                    <a:p>
                      <a:pPr algn="ctr"/>
                      <a:r>
                        <a:rPr lang="zh-CN" altLang="en-US" sz="1400" dirty="0"/>
                        <a:t>有效期</a:t>
                      </a:r>
                      <a:endParaRPr lang="en-US" sz="1400" dirty="0"/>
                    </a:p>
                  </a:txBody>
                  <a:tcPr/>
                </a:tc>
                <a:tc>
                  <a:txBody>
                    <a:bodyPr/>
                    <a:lstStyle/>
                    <a:p>
                      <a:pPr algn="ctr"/>
                      <a:r>
                        <a:rPr lang="en-US" sz="1400" dirty="0"/>
                        <a:t>89</a:t>
                      </a:r>
                      <a:r>
                        <a:rPr lang="zh-CN" altLang="en-US" sz="1400" dirty="0"/>
                        <a:t>天：</a:t>
                      </a:r>
                      <a:r>
                        <a:rPr lang="en-US" altLang="zh-CN" sz="1400" dirty="0"/>
                        <a:t>100%</a:t>
                      </a:r>
                      <a:endParaRPr lang="en-US" sz="1400" dirty="0"/>
                    </a:p>
                  </a:txBody>
                  <a:tcPr/>
                </a:tc>
                <a:extLst>
                  <a:ext uri="{0D108BD9-81ED-4DB2-BD59-A6C34878D82A}">
                    <a16:rowId xmlns:a16="http://schemas.microsoft.com/office/drawing/2014/main" val="2304911779"/>
                  </a:ext>
                </a:extLst>
              </a:tr>
              <a:tr h="152749">
                <a:tc>
                  <a:txBody>
                    <a:bodyPr/>
                    <a:lstStyle/>
                    <a:p>
                      <a:pPr algn="ctr"/>
                      <a:r>
                        <a:rPr lang="zh-CN" altLang="en-US" sz="1400" dirty="0"/>
                        <a:t>密钥类型</a:t>
                      </a:r>
                      <a:endParaRPr lang="en-US" sz="1400" dirty="0"/>
                    </a:p>
                  </a:txBody>
                  <a:tcPr/>
                </a:tc>
                <a:tc>
                  <a:txBody>
                    <a:bodyPr/>
                    <a:lstStyle/>
                    <a:p>
                      <a:pPr algn="ctr"/>
                      <a:r>
                        <a:rPr lang="en-US" altLang="zh-CN" sz="1400" dirty="0" err="1"/>
                        <a:t>ECPublicKey</a:t>
                      </a:r>
                      <a:r>
                        <a:rPr lang="zh-CN" altLang="en-US" sz="1400" dirty="0"/>
                        <a:t>：</a:t>
                      </a:r>
                      <a:r>
                        <a:rPr lang="en-US" altLang="zh-CN" sz="1400" dirty="0"/>
                        <a:t>100%</a:t>
                      </a:r>
                      <a:endParaRPr lang="en-US" sz="1400" dirty="0"/>
                    </a:p>
                  </a:txBody>
                  <a:tcPr/>
                </a:tc>
                <a:extLst>
                  <a:ext uri="{0D108BD9-81ED-4DB2-BD59-A6C34878D82A}">
                    <a16:rowId xmlns:a16="http://schemas.microsoft.com/office/drawing/2014/main" val="363485241"/>
                  </a:ext>
                </a:extLst>
              </a:tr>
              <a:tr h="259673">
                <a:tc>
                  <a:txBody>
                    <a:bodyPr/>
                    <a:lstStyle/>
                    <a:p>
                      <a:pPr algn="ctr"/>
                      <a:r>
                        <a:rPr lang="zh-CN" altLang="en-US" sz="1400" dirty="0"/>
                        <a:t>密钥长度</a:t>
                      </a:r>
                      <a:endParaRPr lang="en-US" sz="1400" dirty="0"/>
                    </a:p>
                  </a:txBody>
                  <a:tcPr/>
                </a:tc>
                <a:tc>
                  <a:txBody>
                    <a:bodyPr/>
                    <a:lstStyle/>
                    <a:p>
                      <a:pPr algn="ctr"/>
                      <a:r>
                        <a:rPr lang="en-US" sz="1400" dirty="0"/>
                        <a:t>256 </a:t>
                      </a:r>
                      <a:r>
                        <a:rPr lang="en-US" altLang="zh-CN" sz="1400" dirty="0"/>
                        <a:t>bit</a:t>
                      </a:r>
                      <a:r>
                        <a:rPr lang="zh-CN" altLang="en-US" sz="1400" dirty="0"/>
                        <a:t>：</a:t>
                      </a:r>
                      <a:r>
                        <a:rPr lang="en-US" altLang="zh-CN" sz="1400" dirty="0"/>
                        <a:t>99.96%</a:t>
                      </a:r>
                    </a:p>
                    <a:p>
                      <a:pPr algn="ctr"/>
                      <a:r>
                        <a:rPr lang="en-US" sz="1400" dirty="0"/>
                        <a:t>384 </a:t>
                      </a:r>
                      <a:r>
                        <a:rPr lang="en-US" altLang="zh-CN" sz="1400" dirty="0"/>
                        <a:t>bit</a:t>
                      </a:r>
                      <a:r>
                        <a:rPr lang="zh-CN" altLang="en-US" sz="1400" dirty="0"/>
                        <a:t>：</a:t>
                      </a:r>
                      <a:r>
                        <a:rPr lang="en-US" altLang="zh-CN" sz="1400" dirty="0"/>
                        <a:t>0.04%</a:t>
                      </a:r>
                      <a:endParaRPr lang="en-US" sz="1400" dirty="0"/>
                    </a:p>
                  </a:txBody>
                  <a:tcPr/>
                </a:tc>
                <a:extLst>
                  <a:ext uri="{0D108BD9-81ED-4DB2-BD59-A6C34878D82A}">
                    <a16:rowId xmlns:a16="http://schemas.microsoft.com/office/drawing/2014/main" val="457427628"/>
                  </a:ext>
                </a:extLst>
              </a:tr>
              <a:tr h="152749">
                <a:tc>
                  <a:txBody>
                    <a:bodyPr/>
                    <a:lstStyle/>
                    <a:p>
                      <a:pPr algn="ctr"/>
                      <a:r>
                        <a:rPr lang="zh-CN" altLang="en-US" sz="1400" dirty="0"/>
                        <a:t>密钥使用范围</a:t>
                      </a:r>
                      <a:endParaRPr lang="en-US" sz="1400" dirty="0"/>
                    </a:p>
                  </a:txBody>
                  <a:tcPr/>
                </a:tc>
                <a:tc>
                  <a:txBody>
                    <a:bodyPr/>
                    <a:lstStyle/>
                    <a:p>
                      <a:pPr algn="ctr"/>
                      <a:r>
                        <a:rPr lang="en-US" sz="1400" dirty="0" err="1"/>
                        <a:t>digital_sig</a:t>
                      </a:r>
                      <a:r>
                        <a:rPr lang="zh-CN" altLang="en-US" sz="1400" dirty="0"/>
                        <a:t>：</a:t>
                      </a:r>
                      <a:r>
                        <a:rPr lang="en-US" altLang="zh-CN" sz="1400" dirty="0"/>
                        <a:t>100%</a:t>
                      </a:r>
                      <a:endParaRPr lang="en-US" sz="1400" dirty="0"/>
                    </a:p>
                  </a:txBody>
                  <a:tcPr/>
                </a:tc>
                <a:extLst>
                  <a:ext uri="{0D108BD9-81ED-4DB2-BD59-A6C34878D82A}">
                    <a16:rowId xmlns:a16="http://schemas.microsoft.com/office/drawing/2014/main" val="3802970053"/>
                  </a:ext>
                </a:extLst>
              </a:tr>
              <a:tr h="259673">
                <a:tc>
                  <a:txBody>
                    <a:bodyPr/>
                    <a:lstStyle/>
                    <a:p>
                      <a:pPr algn="ctr"/>
                      <a:r>
                        <a:rPr lang="zh-CN" altLang="en-US" sz="1400" dirty="0"/>
                        <a:t>密钥扩展使用范围</a:t>
                      </a:r>
                      <a:endParaRPr lang="en-US" sz="1400" dirty="0"/>
                    </a:p>
                  </a:txBody>
                  <a:tcPr/>
                </a:tc>
                <a:tc>
                  <a:txBody>
                    <a:bodyPr/>
                    <a:lstStyle/>
                    <a:p>
                      <a:pPr algn="ctr"/>
                      <a:r>
                        <a:rPr lang="en-US" sz="1400" dirty="0" err="1"/>
                        <a:t>serverAuth</a:t>
                      </a:r>
                      <a:r>
                        <a:rPr lang="zh-CN" altLang="en-US" sz="1400" dirty="0"/>
                        <a:t>：</a:t>
                      </a:r>
                      <a:r>
                        <a:rPr lang="en-US" altLang="zh-CN" sz="1400" dirty="0"/>
                        <a:t>100%</a:t>
                      </a:r>
                    </a:p>
                    <a:p>
                      <a:pPr algn="ctr"/>
                      <a:r>
                        <a:rPr lang="en-US" sz="1400" dirty="0" err="1"/>
                        <a:t>clientAuth</a:t>
                      </a:r>
                      <a:r>
                        <a:rPr lang="zh-CN" altLang="en-US" sz="1400" dirty="0"/>
                        <a:t>：</a:t>
                      </a:r>
                      <a:r>
                        <a:rPr lang="en-US" altLang="zh-CN" sz="1400" dirty="0"/>
                        <a:t>100%</a:t>
                      </a:r>
                      <a:endParaRPr lang="en-US" sz="1400" dirty="0"/>
                    </a:p>
                  </a:txBody>
                  <a:tcPr/>
                </a:tc>
                <a:extLst>
                  <a:ext uri="{0D108BD9-81ED-4DB2-BD59-A6C34878D82A}">
                    <a16:rowId xmlns:a16="http://schemas.microsoft.com/office/drawing/2014/main" val="2366255148"/>
                  </a:ext>
                </a:extLst>
              </a:tr>
              <a:tr h="152749">
                <a:tc>
                  <a:txBody>
                    <a:bodyPr/>
                    <a:lstStyle/>
                    <a:p>
                      <a:pPr algn="ctr"/>
                      <a:r>
                        <a:rPr lang="zh-CN" altLang="en-US" sz="1400" dirty="0"/>
                        <a:t>签发政策</a:t>
                      </a:r>
                      <a:endParaRPr lang="en-US" sz="1400" dirty="0"/>
                    </a:p>
                  </a:txBody>
                  <a:tcPr/>
                </a:tc>
                <a:tc>
                  <a:txBody>
                    <a:bodyPr/>
                    <a:lstStyle/>
                    <a:p>
                      <a:pPr algn="ctr"/>
                      <a:r>
                        <a:rPr lang="en-US" sz="1400" dirty="0"/>
                        <a:t>2.23.140.1.2.1 (</a:t>
                      </a:r>
                      <a:r>
                        <a:rPr lang="en-US" altLang="zh-CN" sz="1400" dirty="0"/>
                        <a:t>DV):</a:t>
                      </a:r>
                      <a:r>
                        <a:rPr lang="zh-CN" altLang="en-US" sz="1400" dirty="0"/>
                        <a:t> </a:t>
                      </a:r>
                      <a:r>
                        <a:rPr lang="en-US" altLang="zh-CN" sz="1400" dirty="0"/>
                        <a:t>100%</a:t>
                      </a:r>
                      <a:endParaRPr lang="en-US" sz="1400" dirty="0"/>
                    </a:p>
                  </a:txBody>
                  <a:tcPr/>
                </a:tc>
                <a:extLst>
                  <a:ext uri="{0D108BD9-81ED-4DB2-BD59-A6C34878D82A}">
                    <a16:rowId xmlns:a16="http://schemas.microsoft.com/office/drawing/2014/main" val="2393599384"/>
                  </a:ext>
                </a:extLst>
              </a:tr>
              <a:tr h="152749">
                <a:tc>
                  <a:txBody>
                    <a:bodyPr/>
                    <a:lstStyle/>
                    <a:p>
                      <a:pPr algn="ctr"/>
                      <a:r>
                        <a:rPr lang="en-US" altLang="zh-CN" sz="1400" dirty="0"/>
                        <a:t>CRL </a:t>
                      </a:r>
                      <a:r>
                        <a:rPr lang="zh-CN" altLang="en-US" sz="1400" dirty="0"/>
                        <a:t>服务器</a:t>
                      </a:r>
                      <a:endParaRPr lang="en-US" sz="1400" dirty="0"/>
                    </a:p>
                  </a:txBody>
                  <a:tcPr/>
                </a:tc>
                <a:tc>
                  <a:txBody>
                    <a:bodyPr/>
                    <a:lstStyle/>
                    <a:p>
                      <a:pPr algn="ctr"/>
                      <a:r>
                        <a:rPr lang="zh-CN" altLang="en-US" sz="1400" dirty="0"/>
                        <a:t>无</a:t>
                      </a:r>
                      <a:endParaRPr lang="en-US" sz="1400" dirty="0"/>
                    </a:p>
                  </a:txBody>
                  <a:tcPr/>
                </a:tc>
                <a:extLst>
                  <a:ext uri="{0D108BD9-81ED-4DB2-BD59-A6C34878D82A}">
                    <a16:rowId xmlns:a16="http://schemas.microsoft.com/office/drawing/2014/main" val="2750170526"/>
                  </a:ext>
                </a:extLst>
              </a:tr>
              <a:tr h="152749">
                <a:tc>
                  <a:txBody>
                    <a:bodyPr/>
                    <a:lstStyle/>
                    <a:p>
                      <a:pPr algn="ctr"/>
                      <a:r>
                        <a:rPr lang="en-US" altLang="zh-CN" sz="1400" dirty="0"/>
                        <a:t>OCSP </a:t>
                      </a:r>
                      <a:r>
                        <a:rPr lang="zh-CN" altLang="en-US" sz="1400" dirty="0"/>
                        <a:t>服务器</a:t>
                      </a:r>
                      <a:endParaRPr lang="en-US" sz="1400" dirty="0"/>
                    </a:p>
                  </a:txBody>
                  <a:tcPr/>
                </a:tc>
                <a:tc>
                  <a:txBody>
                    <a:bodyPr/>
                    <a:lstStyle/>
                    <a:p>
                      <a:pPr algn="ctr"/>
                      <a:r>
                        <a:rPr lang="en-US" sz="1400" dirty="0"/>
                        <a:t>http://e1.o.lencr.org</a:t>
                      </a:r>
                    </a:p>
                  </a:txBody>
                  <a:tcPr/>
                </a:tc>
                <a:extLst>
                  <a:ext uri="{0D108BD9-81ED-4DB2-BD59-A6C34878D82A}">
                    <a16:rowId xmlns:a16="http://schemas.microsoft.com/office/drawing/2014/main" val="499575453"/>
                  </a:ext>
                </a:extLst>
              </a:tr>
              <a:tr h="152749">
                <a:tc>
                  <a:txBody>
                    <a:bodyPr/>
                    <a:lstStyle/>
                    <a:p>
                      <a:pPr algn="ctr"/>
                      <a:r>
                        <a:rPr lang="en-US" altLang="zh-CN" sz="1400" dirty="0"/>
                        <a:t>CA </a:t>
                      </a:r>
                      <a:r>
                        <a:rPr lang="zh-CN" altLang="en-US" sz="1400" dirty="0"/>
                        <a:t>证书链接</a:t>
                      </a:r>
                      <a:endParaRPr lang="en-US" sz="1400" dirty="0"/>
                    </a:p>
                  </a:txBody>
                  <a:tcPr/>
                </a:tc>
                <a:tc>
                  <a:txBody>
                    <a:bodyPr/>
                    <a:lstStyle/>
                    <a:p>
                      <a:pPr algn="ctr"/>
                      <a:r>
                        <a:rPr lang="en-US" sz="1400" dirty="0"/>
                        <a:t>http://e1.i.lencr.org</a:t>
                      </a:r>
                    </a:p>
                  </a:txBody>
                  <a:tcPr/>
                </a:tc>
                <a:extLst>
                  <a:ext uri="{0D108BD9-81ED-4DB2-BD59-A6C34878D82A}">
                    <a16:rowId xmlns:a16="http://schemas.microsoft.com/office/drawing/2014/main" val="2204415428"/>
                  </a:ext>
                </a:extLst>
              </a:tr>
            </a:tbl>
          </a:graphicData>
        </a:graphic>
      </p:graphicFrame>
    </p:spTree>
    <p:extLst>
      <p:ext uri="{BB962C8B-B14F-4D97-AF65-F5344CB8AC3E}">
        <p14:creationId xmlns:p14="http://schemas.microsoft.com/office/powerpoint/2010/main" val="2536998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3B7A-E9D0-439B-9C6E-D01A0E4EAE63}"/>
              </a:ext>
            </a:extLst>
          </p:cNvPr>
          <p:cNvSpPr>
            <a:spLocks noGrp="1"/>
          </p:cNvSpPr>
          <p:nvPr>
            <p:ph type="title"/>
          </p:nvPr>
        </p:nvSpPr>
        <p:spPr/>
        <p:txBody>
          <a:bodyPr/>
          <a:lstStyle/>
          <a:p>
            <a:r>
              <a:rPr lang="zh-CN" altLang="en-US" dirty="0"/>
              <a:t>收集 </a:t>
            </a:r>
            <a:r>
              <a:rPr lang="en-US" altLang="zh-CN" dirty="0"/>
              <a:t>CA </a:t>
            </a:r>
            <a:r>
              <a:rPr lang="zh-CN" altLang="en-US" dirty="0"/>
              <a:t>服务器域名</a:t>
            </a:r>
            <a:endParaRPr lang="en-US" dirty="0"/>
          </a:p>
        </p:txBody>
      </p:sp>
      <p:sp>
        <p:nvSpPr>
          <p:cNvPr id="3" name="Content Placeholder 2">
            <a:extLst>
              <a:ext uri="{FF2B5EF4-FFF2-40B4-BE49-F238E27FC236}">
                <a16:creationId xmlns:a16="http://schemas.microsoft.com/office/drawing/2014/main" id="{DD7ACB40-E5FE-4A94-A57E-75188E7810CD}"/>
              </a:ext>
            </a:extLst>
          </p:cNvPr>
          <p:cNvSpPr>
            <a:spLocks noGrp="1"/>
          </p:cNvSpPr>
          <p:nvPr>
            <p:ph idx="1"/>
          </p:nvPr>
        </p:nvSpPr>
        <p:spPr>
          <a:xfrm>
            <a:off x="838200" y="1358781"/>
            <a:ext cx="7459766" cy="4818182"/>
          </a:xfrm>
        </p:spPr>
        <p:txBody>
          <a:bodyPr/>
          <a:lstStyle/>
          <a:p>
            <a:r>
              <a:rPr lang="zh-CN" altLang="en-US" sz="2000" dirty="0"/>
              <a:t>方法：</a:t>
            </a:r>
            <a:endParaRPr lang="en-US" altLang="zh-CN" sz="1800" dirty="0"/>
          </a:p>
          <a:p>
            <a:r>
              <a:rPr lang="en-US" altLang="zh-CN" sz="1800" dirty="0"/>
              <a:t>(1) </a:t>
            </a:r>
            <a:r>
              <a:rPr lang="zh-CN" altLang="en-US" sz="1800" dirty="0"/>
              <a:t>从 </a:t>
            </a:r>
            <a:r>
              <a:rPr lang="en-US" altLang="zh-CN" sz="1800" dirty="0"/>
              <a:t>CA </a:t>
            </a:r>
            <a:r>
              <a:rPr lang="zh-CN" altLang="en-US" sz="1800" dirty="0"/>
              <a:t>的网站中搜寻部分正在使用的域名</a:t>
            </a:r>
            <a:endParaRPr lang="en-US" altLang="zh-CN" sz="1800" dirty="0"/>
          </a:p>
          <a:p>
            <a:r>
              <a:rPr lang="en-US" altLang="zh-CN" sz="1800" dirty="0"/>
              <a:t>(2) </a:t>
            </a:r>
            <a:r>
              <a:rPr lang="zh-CN" altLang="en-US" sz="1800" dirty="0"/>
              <a:t>获取这些网站部署的证书（如果有的话），从中提取 </a:t>
            </a:r>
            <a:r>
              <a:rPr lang="en-US" altLang="zh-CN" sz="1800" dirty="0"/>
              <a:t>SAN </a:t>
            </a:r>
            <a:r>
              <a:rPr lang="zh-CN" altLang="en-US" sz="1800" dirty="0"/>
              <a:t>字段中相关联的域名</a:t>
            </a:r>
          </a:p>
          <a:p>
            <a:r>
              <a:rPr lang="en-US" altLang="zh-CN" sz="1800" dirty="0"/>
              <a:t>(3) </a:t>
            </a:r>
            <a:r>
              <a:rPr lang="zh-CN" altLang="en-US" sz="1800" dirty="0"/>
              <a:t>从之前扫描获取的证书中搜寻 </a:t>
            </a:r>
            <a:r>
              <a:rPr lang="en-US" altLang="zh-CN" sz="1800" dirty="0"/>
              <a:t>(1) (2) </a:t>
            </a:r>
            <a:r>
              <a:rPr lang="zh-CN" altLang="en-US" sz="1800" dirty="0"/>
              <a:t>中相似域名（正则表达式）的证书，从其中 </a:t>
            </a:r>
            <a:r>
              <a:rPr lang="en-US" altLang="zh-CN" sz="1800" dirty="0"/>
              <a:t>SAN </a:t>
            </a:r>
            <a:r>
              <a:rPr lang="zh-CN" altLang="en-US" sz="1800" dirty="0"/>
              <a:t>列表中获取相关的域名</a:t>
            </a:r>
            <a:endParaRPr lang="en-US" altLang="zh-CN" sz="1800" dirty="0"/>
          </a:p>
          <a:p>
            <a:r>
              <a:rPr lang="en-US" sz="1800" dirty="0"/>
              <a:t>(4) </a:t>
            </a:r>
            <a:r>
              <a:rPr lang="zh-CN" altLang="en-US" sz="1800" dirty="0"/>
              <a:t>重复上述过程，直到结果收敛</a:t>
            </a:r>
            <a:endParaRPr lang="en-US" sz="1800" dirty="0"/>
          </a:p>
          <a:p>
            <a:endParaRPr lang="en-US" altLang="zh-CN" sz="1800" dirty="0"/>
          </a:p>
          <a:p>
            <a:r>
              <a:rPr lang="zh-CN" altLang="en-US" sz="1800" dirty="0"/>
              <a:t>结果：</a:t>
            </a:r>
            <a:endParaRPr lang="en-US" altLang="zh-CN" sz="1800" dirty="0"/>
          </a:p>
          <a:p>
            <a:r>
              <a:rPr lang="zh-CN" altLang="en-US" sz="1800" dirty="0"/>
              <a:t>使用 </a:t>
            </a:r>
            <a:r>
              <a:rPr lang="en-US" altLang="zh-CN" sz="1800" dirty="0"/>
              <a:t>30W+ </a:t>
            </a:r>
            <a:r>
              <a:rPr lang="zh-CN" altLang="en-US" sz="1800" dirty="0"/>
              <a:t>证书的数据集的情况下：</a:t>
            </a:r>
            <a:endParaRPr lang="en-US" altLang="zh-CN" sz="1800" dirty="0"/>
          </a:p>
          <a:p>
            <a:r>
              <a:rPr lang="zh-CN" altLang="en-US" sz="1800" dirty="0"/>
              <a:t>排名前</a:t>
            </a:r>
            <a:r>
              <a:rPr lang="en-US" altLang="zh-CN" sz="1800" dirty="0"/>
              <a:t>10</a:t>
            </a:r>
            <a:r>
              <a:rPr lang="zh-CN" altLang="en-US" sz="1800" dirty="0"/>
              <a:t>的 </a:t>
            </a:r>
            <a:r>
              <a:rPr lang="en-US" altLang="zh-CN" sz="1800" dirty="0"/>
              <a:t>CA </a:t>
            </a:r>
            <a:r>
              <a:rPr lang="zh-CN" altLang="en-US" sz="1800" dirty="0"/>
              <a:t>总服务器数量 </a:t>
            </a:r>
            <a:r>
              <a:rPr lang="en-US" altLang="zh-CN" sz="1800" dirty="0"/>
              <a:t>200+</a:t>
            </a:r>
            <a:endParaRPr lang="en-US" sz="1800" dirty="0"/>
          </a:p>
          <a:p>
            <a:r>
              <a:rPr lang="zh-CN" altLang="en-US" sz="1800" dirty="0"/>
              <a:t>例如：右侧为 </a:t>
            </a:r>
            <a:r>
              <a:rPr lang="en-US" altLang="zh-CN" sz="1800" dirty="0"/>
              <a:t>Let’s Encrypt </a:t>
            </a:r>
            <a:r>
              <a:rPr lang="zh-CN" altLang="en-US" sz="1800" dirty="0"/>
              <a:t>相关的服务器域名</a:t>
            </a:r>
            <a:endParaRPr lang="en-US" altLang="zh-CN" sz="1800" dirty="0"/>
          </a:p>
          <a:p>
            <a:endParaRPr lang="en-US" sz="1800" dirty="0"/>
          </a:p>
        </p:txBody>
      </p:sp>
      <p:pic>
        <p:nvPicPr>
          <p:cNvPr id="7" name="Picture 6">
            <a:extLst>
              <a:ext uri="{FF2B5EF4-FFF2-40B4-BE49-F238E27FC236}">
                <a16:creationId xmlns:a16="http://schemas.microsoft.com/office/drawing/2014/main" id="{3818E908-43AB-45A1-8D6C-B6EB62405B18}"/>
              </a:ext>
            </a:extLst>
          </p:cNvPr>
          <p:cNvPicPr>
            <a:picLocks noChangeAspect="1"/>
          </p:cNvPicPr>
          <p:nvPr/>
        </p:nvPicPr>
        <p:blipFill>
          <a:blip r:embed="rId2"/>
          <a:stretch>
            <a:fillRect/>
          </a:stretch>
        </p:blipFill>
        <p:spPr>
          <a:xfrm>
            <a:off x="8419388" y="1358781"/>
            <a:ext cx="3695700" cy="4371975"/>
          </a:xfrm>
          <a:prstGeom prst="rect">
            <a:avLst/>
          </a:prstGeom>
        </p:spPr>
      </p:pic>
    </p:spTree>
    <p:extLst>
      <p:ext uri="{BB962C8B-B14F-4D97-AF65-F5344CB8AC3E}">
        <p14:creationId xmlns:p14="http://schemas.microsoft.com/office/powerpoint/2010/main" val="1248328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58B04C-DB35-42A9-9EE7-3F9B1B91829E}"/>
              </a:ext>
            </a:extLst>
          </p:cNvPr>
          <p:cNvGraphicFramePr>
            <a:graphicFrameLocks noGrp="1"/>
          </p:cNvGraphicFramePr>
          <p:nvPr>
            <p:ph idx="1"/>
            <p:extLst>
              <p:ext uri="{D42A27DB-BD31-4B8C-83A1-F6EECF244321}">
                <p14:modId xmlns:p14="http://schemas.microsoft.com/office/powerpoint/2010/main" val="3512297630"/>
              </p:ext>
            </p:extLst>
          </p:nvPr>
        </p:nvGraphicFramePr>
        <p:xfrm>
          <a:off x="0" y="0"/>
          <a:ext cx="12192001" cy="649224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4037209739"/>
                    </a:ext>
                  </a:extLst>
                </a:gridCol>
                <a:gridCol w="3294743">
                  <a:extLst>
                    <a:ext uri="{9D8B030D-6E8A-4147-A177-3AD203B41FA5}">
                      <a16:colId xmlns:a16="http://schemas.microsoft.com/office/drawing/2014/main" val="2183826237"/>
                    </a:ext>
                  </a:extLst>
                </a:gridCol>
                <a:gridCol w="3251200">
                  <a:extLst>
                    <a:ext uri="{9D8B030D-6E8A-4147-A177-3AD203B41FA5}">
                      <a16:colId xmlns:a16="http://schemas.microsoft.com/office/drawing/2014/main" val="3696219088"/>
                    </a:ext>
                  </a:extLst>
                </a:gridCol>
                <a:gridCol w="2307772">
                  <a:extLst>
                    <a:ext uri="{9D8B030D-6E8A-4147-A177-3AD203B41FA5}">
                      <a16:colId xmlns:a16="http://schemas.microsoft.com/office/drawing/2014/main" val="146585302"/>
                    </a:ext>
                  </a:extLst>
                </a:gridCol>
                <a:gridCol w="1901372">
                  <a:extLst>
                    <a:ext uri="{9D8B030D-6E8A-4147-A177-3AD203B41FA5}">
                      <a16:colId xmlns:a16="http://schemas.microsoft.com/office/drawing/2014/main" val="4093652982"/>
                    </a:ext>
                  </a:extLst>
                </a:gridCol>
              </a:tblGrid>
              <a:tr h="0">
                <a:tc>
                  <a:txBody>
                    <a:bodyPr/>
                    <a:lstStyle/>
                    <a:p>
                      <a:pPr algn="ct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1169017">
                <a:tc rowSpan="4">
                  <a:txBody>
                    <a:bodyPr/>
                    <a:lstStyle/>
                    <a:p>
                      <a:pPr algn="ctr"/>
                      <a:r>
                        <a:rPr lang="zh-CN" altLang="en-US" dirty="0"/>
                        <a:t>未公开终端与 </a:t>
                      </a:r>
                      <a:r>
                        <a:rPr lang="en-US" altLang="zh-CN" dirty="0"/>
                        <a:t>CA</a:t>
                      </a:r>
                      <a:r>
                        <a:rPr lang="zh-CN" altLang="en-US" dirty="0"/>
                        <a:t> 的关系</a:t>
                      </a:r>
                      <a:endParaRPr lang="en-US" dirty="0"/>
                    </a:p>
                  </a:txBody>
                  <a:tcPr anchor="ctr"/>
                </a:tc>
                <a:tc>
                  <a:txBody>
                    <a:bodyPr/>
                    <a:lstStyle/>
                    <a:p>
                      <a:pPr algn="ctr"/>
                      <a:r>
                        <a:rPr lang="zh-CN" altLang="en-US" dirty="0"/>
                        <a:t>证书透明度监控（</a:t>
                      </a:r>
                      <a:r>
                        <a:rPr lang="en-US" altLang="zh-CN" dirty="0"/>
                        <a:t>CT Monitor</a:t>
                      </a:r>
                      <a:r>
                        <a:rPr lang="zh-CN" altLang="en-US" dirty="0"/>
                        <a:t>）</a:t>
                      </a:r>
                      <a:endParaRPr lang="en-US" dirty="0"/>
                    </a:p>
                  </a:txBody>
                  <a:tcPr anchor="ctr"/>
                </a:tc>
                <a:tc>
                  <a:txBody>
                    <a:bodyPr/>
                    <a:lstStyle/>
                    <a:p>
                      <a:pPr algn="ctr"/>
                      <a:r>
                        <a:rPr lang="zh-CN" altLang="en-US" dirty="0"/>
                        <a:t>检测机构搭建监测平台，实时获取 </a:t>
                      </a:r>
                      <a:r>
                        <a:rPr lang="en-US" altLang="zh-CN" dirty="0"/>
                        <a:t>CT </a:t>
                      </a:r>
                      <a:r>
                        <a:rPr lang="zh-CN" altLang="en-US" dirty="0"/>
                        <a:t>日志中新加入的证书，并对被签发证书的域名或者组织进行通知，确保是他们正常签发的</a:t>
                      </a:r>
                      <a:endParaRPr lang="en-US" dirty="0"/>
                    </a:p>
                  </a:txBody>
                  <a:tcPr anchor="ctr"/>
                </a:tc>
                <a:tc>
                  <a:txBody>
                    <a:bodyPr/>
                    <a:lstStyle/>
                    <a:p>
                      <a:pPr algn="ctr"/>
                      <a:r>
                        <a:rPr lang="zh-CN" altLang="en-US" dirty="0"/>
                        <a:t>能保证实时性（立即通知），但是不能保证完备性（域名大多了），比如 </a:t>
                      </a:r>
                      <a:r>
                        <a:rPr lang="en-US" altLang="zh-CN" dirty="0"/>
                        <a:t>Cloud Flare </a:t>
                      </a:r>
                      <a:r>
                        <a:rPr lang="zh-CN" altLang="en-US" dirty="0"/>
                        <a:t>只会对他们用户的域名发送通知</a:t>
                      </a:r>
                    </a:p>
                  </a:txBody>
                  <a:tcPr anchor="ctr"/>
                </a:tc>
                <a:tc>
                  <a:txBody>
                    <a:bodyPr/>
                    <a:lstStyle/>
                    <a:p>
                      <a:pPr algn="ctr"/>
                      <a:endParaRPr lang="en-US" dirty="0"/>
                    </a:p>
                  </a:txBody>
                  <a:tcPr anchor="ctr"/>
                </a:tc>
                <a:extLst>
                  <a:ext uri="{0D108BD9-81ED-4DB2-BD59-A6C34878D82A}">
                    <a16:rowId xmlns:a16="http://schemas.microsoft.com/office/drawing/2014/main" val="1807319697"/>
                  </a:ext>
                </a:extLst>
              </a:tr>
              <a:tr h="1169017">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证书透明度（</a:t>
                      </a:r>
                      <a:r>
                        <a:rPr lang="en-US" altLang="zh-CN" dirty="0">
                          <a:solidFill>
                            <a:srgbClr val="FF0000"/>
                          </a:solidFill>
                        </a:rPr>
                        <a:t>CT</a:t>
                      </a:r>
                      <a:r>
                        <a:rPr lang="zh-CN" altLang="en-US" dirty="0">
                          <a:solidFill>
                            <a:srgbClr val="FF0000"/>
                          </a:solidFill>
                        </a:rPr>
                        <a:t>）</a:t>
                      </a:r>
                      <a:endParaRPr lang="en-US" dirty="0">
                        <a:solidFill>
                          <a:srgbClr val="FF0000"/>
                        </a:solidFill>
                      </a:endParaRPr>
                    </a:p>
                  </a:txBody>
                  <a:tcPr anchor="ctr"/>
                </a:tc>
                <a:tc>
                  <a:txBody>
                    <a:bodyPr/>
                    <a:lstStyle/>
                    <a:p>
                      <a:pPr algn="ctr"/>
                      <a:r>
                        <a:rPr lang="en-US" altLang="zh-CN" dirty="0">
                          <a:solidFill>
                            <a:srgbClr val="FF0000"/>
                          </a:solidFill>
                        </a:rPr>
                        <a:t>CT </a:t>
                      </a:r>
                      <a:r>
                        <a:rPr lang="zh-CN" altLang="en-US" dirty="0">
                          <a:solidFill>
                            <a:srgbClr val="FF0000"/>
                          </a:solidFill>
                        </a:rPr>
                        <a:t>日志拥有自己信任的根证书，如果新上传的证书链未指向其中的根证书，则能够发现问题并上报处理</a:t>
                      </a:r>
                      <a:br>
                        <a:rPr lang="en-US" altLang="zh-CN" dirty="0">
                          <a:solidFill>
                            <a:srgbClr val="FF0000"/>
                          </a:solidFill>
                        </a:rPr>
                      </a:br>
                      <a:r>
                        <a:rPr lang="zh-CN" altLang="en-US" dirty="0">
                          <a:solidFill>
                            <a:srgbClr val="FF0000"/>
                          </a:solidFill>
                        </a:rPr>
                        <a:t>从上传的证书链中直接获取中间 </a:t>
                      </a:r>
                      <a:r>
                        <a:rPr lang="en-US" altLang="zh-CN" dirty="0">
                          <a:solidFill>
                            <a:srgbClr val="FF0000"/>
                          </a:solidFill>
                        </a:rPr>
                        <a:t>CA </a:t>
                      </a:r>
                      <a:r>
                        <a:rPr lang="zh-CN" altLang="en-US" dirty="0">
                          <a:solidFill>
                            <a:srgbClr val="FF0000"/>
                          </a:solidFill>
                        </a:rPr>
                        <a:t>证书</a:t>
                      </a:r>
                      <a:endParaRPr 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CT </a:t>
                      </a:r>
                      <a:r>
                        <a:rPr lang="zh-CN" altLang="en-US" dirty="0">
                          <a:solidFill>
                            <a:srgbClr val="FF0000"/>
                          </a:solidFill>
                        </a:rPr>
                        <a:t>不检查中间 </a:t>
                      </a:r>
                      <a:r>
                        <a:rPr lang="en-US" altLang="zh-CN" dirty="0">
                          <a:solidFill>
                            <a:srgbClr val="FF0000"/>
                          </a:solidFill>
                        </a:rPr>
                        <a:t>CA </a:t>
                      </a:r>
                      <a:r>
                        <a:rPr lang="zh-CN" altLang="en-US" dirty="0">
                          <a:solidFill>
                            <a:srgbClr val="FF0000"/>
                          </a:solidFill>
                        </a:rPr>
                        <a:t>证书，而且签发中间 </a:t>
                      </a:r>
                      <a:r>
                        <a:rPr lang="en-US" altLang="zh-CN" dirty="0">
                          <a:solidFill>
                            <a:srgbClr val="FF0000"/>
                          </a:solidFill>
                        </a:rPr>
                        <a:t>CA </a:t>
                      </a:r>
                      <a:r>
                        <a:rPr lang="zh-CN" altLang="en-US" dirty="0">
                          <a:solidFill>
                            <a:srgbClr val="FF0000"/>
                          </a:solidFill>
                        </a:rPr>
                        <a:t>证书不需要上传至 </a:t>
                      </a:r>
                      <a:r>
                        <a:rPr lang="en-US" altLang="zh-CN" dirty="0">
                          <a:solidFill>
                            <a:srgbClr val="FF0000"/>
                          </a:solidFill>
                        </a:rPr>
                        <a:t>CT</a:t>
                      </a:r>
                      <a:r>
                        <a:rPr lang="zh-CN" altLang="en-US" dirty="0">
                          <a:solidFill>
                            <a:srgbClr val="FF0000"/>
                          </a:solidFill>
                        </a:rPr>
                        <a:t>，所以 </a:t>
                      </a:r>
                      <a:r>
                        <a:rPr lang="en-US" altLang="zh-CN" dirty="0">
                          <a:solidFill>
                            <a:srgbClr val="FF0000"/>
                          </a:solidFill>
                        </a:rPr>
                        <a:t>CT </a:t>
                      </a:r>
                      <a:r>
                        <a:rPr lang="zh-CN" altLang="en-US" dirty="0">
                          <a:solidFill>
                            <a:srgbClr val="FF0000"/>
                          </a:solidFill>
                        </a:rPr>
                        <a:t>仍然不能检测中间 </a:t>
                      </a:r>
                      <a:r>
                        <a:rPr lang="en-US" altLang="zh-CN" dirty="0">
                          <a:solidFill>
                            <a:srgbClr val="FF0000"/>
                          </a:solidFill>
                        </a:rPr>
                        <a:t>CA </a:t>
                      </a:r>
                      <a:r>
                        <a:rPr lang="zh-CN" altLang="en-US" dirty="0">
                          <a:solidFill>
                            <a:srgbClr val="FF0000"/>
                          </a:solidFill>
                        </a:rPr>
                        <a:t>证书的性质</a:t>
                      </a:r>
                      <a:endParaRPr lang="en-US" altLang="zh-CN"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a:txBody>
                  <a:tcPr anchor="ctr"/>
                </a:tc>
                <a:extLst>
                  <a:ext uri="{0D108BD9-81ED-4DB2-BD59-A6C34878D82A}">
                    <a16:rowId xmlns:a16="http://schemas.microsoft.com/office/drawing/2014/main" val="4116458093"/>
                  </a:ext>
                </a:extLst>
              </a:tr>
              <a:tr h="1169017">
                <a:tc vMerge="1">
                  <a:txBody>
                    <a:bodyPr/>
                    <a:lstStyle/>
                    <a:p>
                      <a:endParaRPr lang="en-US"/>
                    </a:p>
                  </a:txBody>
                  <a:tcPr/>
                </a:tc>
                <a:tc>
                  <a:txBody>
                    <a:bodyPr/>
                    <a:lstStyle/>
                    <a:p>
                      <a:pPr algn="ctr"/>
                      <a:r>
                        <a:rPr lang="en-US" dirty="0"/>
                        <a:t>SocialCom-2013 The_Potential_of_an_Individualized_Set_of_Trusted_CAs_Defending_against_CA_Failures_in_the_Web_PKI</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329722971"/>
                  </a:ext>
                </a:extLst>
              </a:tr>
              <a:tr h="1169017">
                <a:tc vMerge="1">
                  <a:txBody>
                    <a:bodyPr/>
                    <a:lstStyle/>
                    <a:p>
                      <a:endParaRPr lang="en-US"/>
                    </a:p>
                  </a:txBody>
                  <a:tcPr/>
                </a:tc>
                <a:tc>
                  <a:txBody>
                    <a:bodyPr/>
                    <a:lstStyle/>
                    <a:p>
                      <a:pPr algn="ctr"/>
                      <a:r>
                        <a:rPr lang="en-US" dirty="0"/>
                        <a:t>CCS-2021 Human and Organizational Factors in Public Key Certificate Authority Failures</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059322972"/>
                  </a:ext>
                </a:extLst>
              </a:tr>
            </a:tbl>
          </a:graphicData>
        </a:graphic>
      </p:graphicFrame>
    </p:spTree>
    <p:extLst>
      <p:ext uri="{BB962C8B-B14F-4D97-AF65-F5344CB8AC3E}">
        <p14:creationId xmlns:p14="http://schemas.microsoft.com/office/powerpoint/2010/main" val="2717257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4B8AFB-F436-4BDA-B690-EF7FEF8AA60E}"/>
              </a:ext>
            </a:extLst>
          </p:cNvPr>
          <p:cNvGraphicFramePr>
            <a:graphicFrameLocks noGrp="1"/>
          </p:cNvGraphicFramePr>
          <p:nvPr>
            <p:ph idx="1"/>
            <p:extLst>
              <p:ext uri="{D42A27DB-BD31-4B8C-83A1-F6EECF244321}">
                <p14:modId xmlns:p14="http://schemas.microsoft.com/office/powerpoint/2010/main" val="3358735906"/>
              </p:ext>
            </p:extLst>
          </p:nvPr>
        </p:nvGraphicFramePr>
        <p:xfrm>
          <a:off x="0" y="0"/>
          <a:ext cx="12192000" cy="6824169"/>
        </p:xfrm>
        <a:graphic>
          <a:graphicData uri="http://schemas.openxmlformats.org/drawingml/2006/table">
            <a:tbl>
              <a:tblPr firstRow="1" bandRow="1">
                <a:tableStyleId>{5C22544A-7EE6-4342-B048-85BDC9FD1C3A}</a:tableStyleId>
              </a:tblPr>
              <a:tblGrid>
                <a:gridCol w="1274164">
                  <a:extLst>
                    <a:ext uri="{9D8B030D-6E8A-4147-A177-3AD203B41FA5}">
                      <a16:colId xmlns:a16="http://schemas.microsoft.com/office/drawing/2014/main" val="2229748176"/>
                    </a:ext>
                  </a:extLst>
                </a:gridCol>
                <a:gridCol w="1311639">
                  <a:extLst>
                    <a:ext uri="{9D8B030D-6E8A-4147-A177-3AD203B41FA5}">
                      <a16:colId xmlns:a16="http://schemas.microsoft.com/office/drawing/2014/main" val="2183826237"/>
                    </a:ext>
                  </a:extLst>
                </a:gridCol>
                <a:gridCol w="6072473">
                  <a:extLst>
                    <a:ext uri="{9D8B030D-6E8A-4147-A177-3AD203B41FA5}">
                      <a16:colId xmlns:a16="http://schemas.microsoft.com/office/drawing/2014/main" val="146585302"/>
                    </a:ext>
                  </a:extLst>
                </a:gridCol>
                <a:gridCol w="3533724">
                  <a:extLst>
                    <a:ext uri="{9D8B030D-6E8A-4147-A177-3AD203B41FA5}">
                      <a16:colId xmlns:a16="http://schemas.microsoft.com/office/drawing/2014/main" val="4093652982"/>
                    </a:ext>
                  </a:extLst>
                </a:gridCol>
              </a:tblGrid>
              <a:tr h="444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208207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测绘 </a:t>
                      </a:r>
                      <a:r>
                        <a:rPr lang="en-US" altLang="zh-CN" dirty="0"/>
                        <a:t>CA </a:t>
                      </a:r>
                      <a:r>
                        <a:rPr lang="zh-CN" altLang="en-US" dirty="0"/>
                        <a:t>与 </a:t>
                      </a:r>
                      <a:r>
                        <a:rPr lang="en-US" altLang="zh-CN" dirty="0"/>
                        <a:t>root store </a:t>
                      </a:r>
                      <a:r>
                        <a:rPr lang="zh-CN" altLang="en-US" dirty="0"/>
                        <a:t>信任关系态势</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ARES-2015 [42]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endParaRPr lang="en-US" dirty="0"/>
                    </a:p>
                  </a:txBody>
                  <a:tcPr anchor="ctr"/>
                </a:tc>
                <a:tc>
                  <a:txBody>
                    <a:bodyPr/>
                    <a:lstStyle/>
                    <a:p>
                      <a:pPr marL="342900" indent="-342900" algn="l">
                        <a:buAutoNum type="arabicPeriod"/>
                      </a:pPr>
                      <a:r>
                        <a:rPr lang="zh-CN" altLang="en-US" dirty="0"/>
                        <a:t>数据来源：</a:t>
                      </a:r>
                      <a:r>
                        <a:rPr lang="en-US" altLang="zh-CN" dirty="0"/>
                        <a:t>Apple, Chrome, Microsoft </a:t>
                      </a:r>
                      <a:r>
                        <a:rPr lang="zh-CN" altLang="en-US" dirty="0"/>
                        <a:t>等当前 </a:t>
                      </a:r>
                      <a:r>
                        <a:rPr lang="en-US" altLang="zh-CN" dirty="0"/>
                        <a:t>root store</a:t>
                      </a:r>
                    </a:p>
                    <a:p>
                      <a:pPr marL="342900" indent="-342900" algn="l">
                        <a:buAutoNum type="arabicPeriod"/>
                      </a:pPr>
                      <a:r>
                        <a:rPr lang="zh-CN" altLang="en-US" dirty="0"/>
                        <a:t>统计 </a:t>
                      </a:r>
                      <a:r>
                        <a:rPr lang="en-US" altLang="zh-CN" dirty="0"/>
                        <a:t>Firefox Root Store </a:t>
                      </a:r>
                      <a:r>
                        <a:rPr lang="zh-CN" altLang="en-US" dirty="0"/>
                        <a:t>从</a:t>
                      </a:r>
                      <a:r>
                        <a:rPr lang="en-US" altLang="zh-CN" dirty="0"/>
                        <a:t>1.0</a:t>
                      </a:r>
                      <a:r>
                        <a:rPr lang="zh-CN" altLang="en-US" dirty="0"/>
                        <a:t>版本到</a:t>
                      </a:r>
                      <a:r>
                        <a:rPr lang="en-US" altLang="zh-CN" dirty="0"/>
                        <a:t>32.0</a:t>
                      </a:r>
                      <a:r>
                        <a:rPr lang="zh-CN" altLang="en-US" dirty="0"/>
                        <a:t>版本的根证书变化，统计其中出现的根证书持续时间</a:t>
                      </a:r>
                      <a:endParaRPr lang="en-US" altLang="zh-CN" dirty="0"/>
                    </a:p>
                    <a:p>
                      <a:pPr marL="342900" indent="-342900" algn="l">
                        <a:buAutoNum type="arabicPeriod"/>
                      </a:pPr>
                      <a:r>
                        <a:rPr lang="zh-CN" altLang="en-US" dirty="0"/>
                        <a:t>对比分析主要的 </a:t>
                      </a:r>
                      <a:r>
                        <a:rPr lang="en-US" altLang="zh-CN" dirty="0"/>
                        <a:t>Root Store </a:t>
                      </a:r>
                      <a:r>
                        <a:rPr lang="zh-CN" altLang="en-US" dirty="0"/>
                        <a:t>中独有的根证书，以及政府拥有的根证书</a:t>
                      </a:r>
                      <a:endParaRPr lang="en-US" altLang="zh-CN" dirty="0"/>
                    </a:p>
                    <a:p>
                      <a:pPr marL="342900" indent="-342900" algn="l">
                        <a:buAutoNum type="arabicPeriod"/>
                      </a:pPr>
                      <a:r>
                        <a:rPr lang="zh-CN" altLang="en-US" dirty="0"/>
                        <a:t>统计主要 </a:t>
                      </a:r>
                      <a:r>
                        <a:rPr lang="en-US" altLang="zh-CN" dirty="0"/>
                        <a:t>Root Store </a:t>
                      </a:r>
                      <a:r>
                        <a:rPr lang="zh-CN" altLang="en-US" dirty="0"/>
                        <a:t>中包含哪些具有低政治评分的国家 </a:t>
                      </a:r>
                      <a:r>
                        <a:rPr lang="en-US" altLang="zh-CN" dirty="0"/>
                        <a:t>CA </a:t>
                      </a:r>
                      <a:r>
                        <a:rPr lang="zh-CN" altLang="en-US" dirty="0"/>
                        <a:t>签发的根证书</a:t>
                      </a:r>
                    </a:p>
                  </a:txBody>
                  <a:tcPr anchor="ctr"/>
                </a:tc>
                <a:tc>
                  <a:txBody>
                    <a:bodyPr/>
                    <a:lstStyle/>
                    <a:p>
                      <a:pPr algn="l"/>
                      <a:r>
                        <a:rPr lang="zh-CN" altLang="en-US" dirty="0"/>
                        <a:t>没什么特别评价的，很基础的分析工作得到基本态势，也是一个名不见经传的会议</a:t>
                      </a:r>
                      <a:endParaRPr lang="en-US" altLang="zh-CN" dirty="0"/>
                    </a:p>
                    <a:p>
                      <a:pPr algn="l"/>
                      <a:r>
                        <a:rPr lang="zh-CN" altLang="en-US" dirty="0"/>
                        <a:t>使用所谓的政治评分分析根证书的可信性没有必然的关联性</a:t>
                      </a:r>
                      <a:endParaRPr lang="en-US" dirty="0"/>
                    </a:p>
                  </a:txBody>
                  <a:tcPr anchor="ctr"/>
                </a:tc>
                <a:extLst>
                  <a:ext uri="{0D108BD9-81ED-4DB2-BD59-A6C34878D82A}">
                    <a16:rowId xmlns:a16="http://schemas.microsoft.com/office/drawing/2014/main" val="3090655950"/>
                  </a:ext>
                </a:extLst>
              </a:tr>
              <a:tr h="208207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IMC-2021 [23]</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algn="l"/>
                      <a:r>
                        <a:rPr lang="en-US" altLang="zh-CN" dirty="0"/>
                        <a:t>1. </a:t>
                      </a:r>
                      <a:r>
                        <a:rPr lang="zh-CN" altLang="en-US" dirty="0"/>
                        <a:t>统计 </a:t>
                      </a:r>
                      <a:r>
                        <a:rPr lang="en-US" altLang="zh-CN" dirty="0"/>
                        <a:t>CDN User Agent </a:t>
                      </a:r>
                      <a:r>
                        <a:rPr lang="zh-CN" altLang="en-US" dirty="0"/>
                        <a:t>经常使用的 </a:t>
                      </a:r>
                      <a:r>
                        <a:rPr lang="en-US" altLang="zh-CN" dirty="0"/>
                        <a:t>root store</a:t>
                      </a:r>
                      <a:r>
                        <a:rPr lang="zh-CN" altLang="en-US" dirty="0"/>
                        <a:t>，收集不同时间下，这些 </a:t>
                      </a:r>
                      <a:r>
                        <a:rPr lang="en-US" altLang="zh-CN" dirty="0"/>
                        <a:t>root store </a:t>
                      </a:r>
                      <a:r>
                        <a:rPr lang="zh-CN" altLang="en-US" dirty="0"/>
                        <a:t>的 </a:t>
                      </a:r>
                      <a:r>
                        <a:rPr lang="en-US" altLang="zh-CN" dirty="0"/>
                        <a:t>snapshot</a:t>
                      </a:r>
                    </a:p>
                    <a:p>
                      <a:pPr algn="l"/>
                      <a:r>
                        <a:rPr lang="en-US" altLang="zh-CN" dirty="0"/>
                        <a:t>2. </a:t>
                      </a:r>
                      <a:r>
                        <a:rPr lang="zh-CN" altLang="en-US" dirty="0"/>
                        <a:t>将这些 </a:t>
                      </a:r>
                      <a:r>
                        <a:rPr lang="en-US" altLang="zh-CN" dirty="0"/>
                        <a:t>snapshot </a:t>
                      </a:r>
                      <a:r>
                        <a:rPr lang="zh-CN" altLang="en-US" dirty="0"/>
                        <a:t>进行</a:t>
                      </a:r>
                      <a:r>
                        <a:rPr lang="zh-CN" altLang="en-US" b="1" dirty="0">
                          <a:solidFill>
                            <a:srgbClr val="FF0000"/>
                          </a:solidFill>
                        </a:rPr>
                        <a:t>聚类分析</a:t>
                      </a:r>
                      <a:r>
                        <a:rPr lang="zh-CN" altLang="en-US" dirty="0"/>
                        <a:t>，得出这些 </a:t>
                      </a:r>
                      <a:r>
                        <a:rPr lang="en-US" altLang="zh-CN" dirty="0"/>
                        <a:t>root store </a:t>
                      </a:r>
                      <a:r>
                        <a:rPr lang="zh-CN" altLang="en-US" dirty="0"/>
                        <a:t>都派生于</a:t>
                      </a:r>
                      <a:r>
                        <a:rPr lang="en-US" altLang="zh-CN" dirty="0"/>
                        <a:t>4</a:t>
                      </a:r>
                      <a:r>
                        <a:rPr lang="zh-CN" altLang="en-US" dirty="0"/>
                        <a:t>个 </a:t>
                      </a:r>
                      <a:r>
                        <a:rPr lang="en-US" altLang="zh-CN" dirty="0"/>
                        <a:t>root store program</a:t>
                      </a:r>
                    </a:p>
                    <a:p>
                      <a:pPr algn="l"/>
                      <a:r>
                        <a:rPr lang="en-US" altLang="zh-CN" dirty="0"/>
                        <a:t>3. </a:t>
                      </a:r>
                      <a:r>
                        <a:rPr lang="zh-CN" altLang="en-US" dirty="0"/>
                        <a:t>分析比较这四个 </a:t>
                      </a:r>
                      <a:r>
                        <a:rPr lang="en-US" dirty="0"/>
                        <a:t>root store program </a:t>
                      </a:r>
                      <a:r>
                        <a:rPr lang="zh-CN" altLang="en-US" dirty="0"/>
                        <a:t>所信任的根证书，以及当发生 </a:t>
                      </a:r>
                      <a:r>
                        <a:rPr lang="en-US" dirty="0"/>
                        <a:t>CA </a:t>
                      </a:r>
                      <a:r>
                        <a:rPr lang="zh-CN" altLang="en-US" dirty="0"/>
                        <a:t>失信安全事件时是否能及时更新</a:t>
                      </a:r>
                      <a:endParaRPr lang="en-US" altLang="zh-CN" dirty="0"/>
                    </a:p>
                    <a:p>
                      <a:pPr algn="l"/>
                      <a:r>
                        <a:rPr lang="en-US" dirty="0"/>
                        <a:t>4. </a:t>
                      </a:r>
                      <a:r>
                        <a:rPr lang="zh-CN" altLang="en-US" dirty="0"/>
                        <a:t>分析 </a:t>
                      </a:r>
                      <a:r>
                        <a:rPr lang="en-US" altLang="zh-CN" dirty="0"/>
                        <a:t>NSS root program </a:t>
                      </a:r>
                      <a:r>
                        <a:rPr lang="zh-CN" altLang="en-US" dirty="0"/>
                        <a:t>与其派生的 </a:t>
                      </a:r>
                      <a:r>
                        <a:rPr lang="en-US" dirty="0"/>
                        <a:t>root store </a:t>
                      </a:r>
                      <a:r>
                        <a:rPr lang="zh-CN" altLang="en-US" b="1" dirty="0">
                          <a:solidFill>
                            <a:srgbClr val="FF0000"/>
                          </a:solidFill>
                        </a:rPr>
                        <a:t>内容一致性和更新实时性</a:t>
                      </a:r>
                    </a:p>
                  </a:txBody>
                  <a:tcPr anchor="ctr"/>
                </a:tc>
                <a:tc>
                  <a:txBody>
                    <a:bodyPr/>
                    <a:lstStyle/>
                    <a:p>
                      <a:pPr algn="l"/>
                      <a:r>
                        <a:rPr lang="zh-CN" altLang="en-US" dirty="0"/>
                        <a:t>文章发现了 </a:t>
                      </a:r>
                      <a:r>
                        <a:rPr lang="en-US" altLang="zh-CN" dirty="0"/>
                        <a:t>NSS </a:t>
                      </a:r>
                      <a:r>
                        <a:rPr lang="zh-CN" altLang="en-US" dirty="0"/>
                        <a:t>与其派生的 </a:t>
                      </a:r>
                      <a:r>
                        <a:rPr lang="en-US" altLang="zh-CN" dirty="0"/>
                        <a:t>root store </a:t>
                      </a:r>
                      <a:r>
                        <a:rPr lang="zh-CN" altLang="en-US" dirty="0"/>
                        <a:t>数据更新的滞后性，这其实是验证信任关系，可以说是安全态势，但是没有提出如何规范 </a:t>
                      </a:r>
                      <a:r>
                        <a:rPr lang="en-US" altLang="zh-CN" dirty="0"/>
                        <a:t>root store </a:t>
                      </a:r>
                      <a:r>
                        <a:rPr lang="zh-CN" altLang="en-US" dirty="0"/>
                        <a:t>的使用，如何解决更新滞后的问题</a:t>
                      </a:r>
                      <a:endParaRPr lang="en-US" altLang="zh-CN" dirty="0"/>
                    </a:p>
                  </a:txBody>
                  <a:tcPr anchor="ctr"/>
                </a:tc>
                <a:extLst>
                  <a:ext uri="{0D108BD9-81ED-4DB2-BD59-A6C34878D82A}">
                    <a16:rowId xmlns:a16="http://schemas.microsoft.com/office/drawing/2014/main" val="4245844686"/>
                  </a:ext>
                </a:extLst>
              </a:tr>
              <a:tr h="142457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CCS-2021 [22]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安全态势</a:t>
                      </a:r>
                      <a:endParaRPr lang="en-US" dirty="0"/>
                    </a:p>
                  </a:txBody>
                  <a:tcPr anchor="ctr"/>
                </a:tc>
                <a:tc>
                  <a:txBody>
                    <a:bodyPr/>
                    <a:lstStyle/>
                    <a:p>
                      <a:pPr marL="342900" indent="-342900" algn="l">
                        <a:buAutoNum type="arabicPeriod"/>
                      </a:pPr>
                      <a:r>
                        <a:rPr lang="zh-CN" altLang="en-US" dirty="0"/>
                        <a:t>团队与</a:t>
                      </a:r>
                      <a:r>
                        <a:rPr lang="en-US" altLang="zh-CN" dirty="0"/>
                        <a:t>360</a:t>
                      </a:r>
                      <a:r>
                        <a:rPr lang="zh-CN" altLang="en-US" dirty="0"/>
                        <a:t>合作，在全国范围内招募志愿者进行</a:t>
                      </a:r>
                      <a:r>
                        <a:rPr lang="zh-CN" altLang="en-US" b="1" dirty="0">
                          <a:solidFill>
                            <a:srgbClr val="FF0000"/>
                          </a:solidFill>
                        </a:rPr>
                        <a:t>用户端数据采集</a:t>
                      </a:r>
                      <a:r>
                        <a:rPr lang="zh-CN" altLang="en-US" dirty="0"/>
                        <a:t>，采集用户上网过程中本地根证书的验证数据</a:t>
                      </a:r>
                      <a:endParaRPr lang="en-US" altLang="zh-CN" dirty="0"/>
                    </a:p>
                    <a:p>
                      <a:pPr marL="342900" indent="-342900" algn="l">
                        <a:buAutoNum type="arabicPeriod"/>
                      </a:pPr>
                      <a:r>
                        <a:rPr lang="zh-CN" altLang="en-US" dirty="0"/>
                        <a:t>通过分析哪些根证书受到用户信任，却不被主流 </a:t>
                      </a:r>
                      <a:r>
                        <a:rPr lang="en-US" altLang="zh-CN" dirty="0"/>
                        <a:t>root store </a:t>
                      </a:r>
                      <a:r>
                        <a:rPr lang="zh-CN" altLang="en-US" dirty="0"/>
                        <a:t>信任，得出哪些 </a:t>
                      </a:r>
                      <a:r>
                        <a:rPr lang="en-US" altLang="zh-CN" dirty="0"/>
                        <a:t>CA </a:t>
                      </a:r>
                      <a:r>
                        <a:rPr lang="zh-CN" altLang="en-US" dirty="0"/>
                        <a:t>属于隐藏 </a:t>
                      </a:r>
                      <a:r>
                        <a:rPr lang="en-US" altLang="zh-CN" dirty="0"/>
                        <a:t>CA</a:t>
                      </a:r>
                    </a:p>
                    <a:p>
                      <a:pPr marL="342900" indent="-342900" algn="l">
                        <a:buAutoNum type="arabicPeriod"/>
                      </a:pPr>
                      <a:r>
                        <a:rPr lang="zh-CN" altLang="en-US" dirty="0"/>
                        <a:t>通过</a:t>
                      </a:r>
                      <a:r>
                        <a:rPr lang="zh-CN" altLang="en-US" b="1" dirty="0">
                          <a:solidFill>
                            <a:srgbClr val="FF0000"/>
                          </a:solidFill>
                        </a:rPr>
                        <a:t>在线日志解析算法</a:t>
                      </a:r>
                      <a:r>
                        <a:rPr lang="zh-CN" altLang="en-US" dirty="0"/>
                        <a:t>将这些隐藏 </a:t>
                      </a:r>
                      <a:r>
                        <a:rPr lang="en-US" altLang="zh-CN" dirty="0"/>
                        <a:t>CA </a:t>
                      </a:r>
                      <a:r>
                        <a:rPr lang="zh-CN" altLang="en-US" dirty="0"/>
                        <a:t>分为三类</a:t>
                      </a:r>
                      <a:endParaRPr lang="en-US" altLang="zh-CN" dirty="0"/>
                    </a:p>
                    <a:p>
                      <a:pPr marL="342900" indent="-342900" algn="l">
                        <a:buAutoNum type="arabicPeriod"/>
                      </a:pPr>
                      <a:r>
                        <a:rPr lang="zh-CN" altLang="en-US" dirty="0"/>
                        <a:t>分析这些根证书以及其签发的证书与正常的 </a:t>
                      </a:r>
                      <a:r>
                        <a:rPr lang="en-US" altLang="zh-CN" dirty="0"/>
                        <a:t>CA </a:t>
                      </a:r>
                      <a:r>
                        <a:rPr lang="zh-CN" altLang="en-US" dirty="0"/>
                        <a:t>签发的证书有什么不同</a:t>
                      </a:r>
                      <a:endParaRPr lang="en-US" dirty="0"/>
                    </a:p>
                  </a:txBody>
                  <a:tcPr anchor="ctr"/>
                </a:tc>
                <a:tc>
                  <a:txBody>
                    <a:bodyPr/>
                    <a:lstStyle/>
                    <a:p>
                      <a:pPr algn="l"/>
                      <a:r>
                        <a:rPr lang="zh-CN" altLang="en-US" dirty="0"/>
                        <a:t>本文是唯一在 </a:t>
                      </a:r>
                      <a:r>
                        <a:rPr lang="en-US" altLang="zh-CN" dirty="0"/>
                        <a:t>client </a:t>
                      </a:r>
                      <a:r>
                        <a:rPr lang="zh-CN" altLang="en-US" dirty="0"/>
                        <a:t>端收集数据分析 </a:t>
                      </a:r>
                      <a:r>
                        <a:rPr lang="en-US" altLang="zh-CN" dirty="0"/>
                        <a:t>CA </a:t>
                      </a:r>
                      <a:r>
                        <a:rPr lang="zh-CN" altLang="en-US" dirty="0"/>
                        <a:t>与 </a:t>
                      </a:r>
                      <a:r>
                        <a:rPr lang="en-US" altLang="zh-CN" dirty="0"/>
                        <a:t>root store </a:t>
                      </a:r>
                      <a:r>
                        <a:rPr lang="zh-CN" altLang="en-US" dirty="0"/>
                        <a:t>信任关系的工作，但是工作具有较强的不可复现性</a:t>
                      </a:r>
                      <a:endParaRPr lang="en-US" altLang="zh-CN" dirty="0"/>
                    </a:p>
                    <a:p>
                      <a:pPr algn="l"/>
                      <a:r>
                        <a:rPr lang="zh-CN" altLang="en-US" dirty="0"/>
                        <a:t>这个文章是可以验证信任关系的，所以其实是在检测安全态势</a:t>
                      </a:r>
                      <a:endParaRPr lang="en-US" dirty="0"/>
                    </a:p>
                  </a:txBody>
                  <a:tcPr anchor="ctr"/>
                </a:tc>
                <a:extLst>
                  <a:ext uri="{0D108BD9-81ED-4DB2-BD59-A6C34878D82A}">
                    <a16:rowId xmlns:a16="http://schemas.microsoft.com/office/drawing/2014/main" val="3589914332"/>
                  </a:ext>
                </a:extLst>
              </a:tr>
            </a:tbl>
          </a:graphicData>
        </a:graphic>
      </p:graphicFrame>
    </p:spTree>
    <p:extLst>
      <p:ext uri="{BB962C8B-B14F-4D97-AF65-F5344CB8AC3E}">
        <p14:creationId xmlns:p14="http://schemas.microsoft.com/office/powerpoint/2010/main" val="2677945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47C5-4B3F-4479-B512-0D1F10E2C53E}"/>
              </a:ext>
            </a:extLst>
          </p:cNvPr>
          <p:cNvSpPr>
            <a:spLocks noGrp="1"/>
          </p:cNvSpPr>
          <p:nvPr>
            <p:ph type="title"/>
          </p:nvPr>
        </p:nvSpPr>
        <p:spPr/>
        <p:txBody>
          <a:bodyPr/>
          <a:lstStyle/>
          <a:p>
            <a:r>
              <a:rPr lang="en-US" altLang="zh-CN" dirty="0"/>
              <a:t>CA </a:t>
            </a:r>
            <a:r>
              <a:rPr lang="zh-CN" altLang="en-US" dirty="0"/>
              <a:t>在 </a:t>
            </a:r>
            <a:r>
              <a:rPr lang="en-US" altLang="zh-CN" dirty="0"/>
              <a:t>Web-PKI </a:t>
            </a:r>
            <a:r>
              <a:rPr lang="zh-CN" altLang="en-US" dirty="0"/>
              <a:t>当中的角色</a:t>
            </a:r>
            <a:r>
              <a:rPr lang="en-US" altLang="zh-CN" dirty="0"/>
              <a:t>/</a:t>
            </a:r>
            <a:r>
              <a:rPr lang="zh-CN" altLang="en-US" dirty="0"/>
              <a:t>流程</a:t>
            </a:r>
            <a:r>
              <a:rPr lang="en-US" altLang="zh-CN" dirty="0"/>
              <a:t>/</a:t>
            </a:r>
            <a:r>
              <a:rPr lang="zh-CN" altLang="en-US" dirty="0"/>
              <a:t>行为</a:t>
            </a:r>
            <a:endParaRPr lang="en-US" dirty="0"/>
          </a:p>
        </p:txBody>
      </p:sp>
      <p:sp>
        <p:nvSpPr>
          <p:cNvPr id="3" name="Content Placeholder 2">
            <a:extLst>
              <a:ext uri="{FF2B5EF4-FFF2-40B4-BE49-F238E27FC236}">
                <a16:creationId xmlns:a16="http://schemas.microsoft.com/office/drawing/2014/main" id="{69292554-64B3-486F-A094-AB32E57125DF}"/>
              </a:ext>
            </a:extLst>
          </p:cNvPr>
          <p:cNvSpPr>
            <a:spLocks noGrp="1"/>
          </p:cNvSpPr>
          <p:nvPr>
            <p:ph idx="1"/>
          </p:nvPr>
        </p:nvSpPr>
        <p:spPr>
          <a:xfrm>
            <a:off x="838200" y="1690688"/>
            <a:ext cx="5861703" cy="4486275"/>
          </a:xfrm>
        </p:spPr>
        <p:txBody>
          <a:bodyPr/>
          <a:lstStyle/>
          <a:p>
            <a:r>
              <a:rPr lang="en-US" altLang="zh-CN" sz="2400" b="1" dirty="0"/>
              <a:t>RFC 5280 </a:t>
            </a:r>
            <a:r>
              <a:rPr lang="zh-CN" altLang="en-US" sz="2400" dirty="0"/>
              <a:t>定义了如右图所示的 </a:t>
            </a:r>
            <a:r>
              <a:rPr lang="en-US" altLang="zh-CN" sz="2400" dirty="0"/>
              <a:t>Web-PKI </a:t>
            </a:r>
            <a:r>
              <a:rPr lang="zh-CN" altLang="en-US" sz="2400" dirty="0"/>
              <a:t>框架，并指出 </a:t>
            </a:r>
            <a:r>
              <a:rPr lang="en-US" altLang="zh-CN" sz="2400" dirty="0"/>
              <a:t>CA </a:t>
            </a:r>
            <a:r>
              <a:rPr lang="zh-CN" altLang="en-US" sz="2400" dirty="0"/>
              <a:t>的主要行为：</a:t>
            </a:r>
            <a:endParaRPr lang="en-US" altLang="zh-CN" sz="2400" dirty="0"/>
          </a:p>
          <a:p>
            <a:pPr lvl="1"/>
            <a:r>
              <a:rPr lang="en-US" altLang="zh-CN" sz="2000" dirty="0"/>
              <a:t>1. </a:t>
            </a:r>
            <a:r>
              <a:rPr lang="zh-CN" altLang="en-US" sz="2000" b="1" dirty="0">
                <a:solidFill>
                  <a:srgbClr val="FF0000"/>
                </a:solidFill>
              </a:rPr>
              <a:t>管理</a:t>
            </a:r>
            <a:r>
              <a:rPr lang="zh-CN" altLang="en-US" sz="2000" dirty="0"/>
              <a:t>与终端和其他 </a:t>
            </a:r>
            <a:r>
              <a:rPr lang="en-US" altLang="zh-CN" sz="2000" dirty="0"/>
              <a:t>CA </a:t>
            </a:r>
            <a:r>
              <a:rPr lang="zh-CN" altLang="en-US" sz="2000" dirty="0"/>
              <a:t>的</a:t>
            </a:r>
            <a:r>
              <a:rPr lang="zh-CN" altLang="en-US" sz="2000" b="1" dirty="0">
                <a:solidFill>
                  <a:srgbClr val="FF0000"/>
                </a:solidFill>
              </a:rPr>
              <a:t>交易事务</a:t>
            </a:r>
            <a:endParaRPr lang="en-US" altLang="zh-CN" sz="2000" b="1" dirty="0">
              <a:solidFill>
                <a:srgbClr val="FF0000"/>
              </a:solidFill>
            </a:endParaRPr>
          </a:p>
          <a:p>
            <a:pPr lvl="1"/>
            <a:r>
              <a:rPr lang="en-US" altLang="zh-CN" sz="2000" dirty="0"/>
              <a:t>2. </a:t>
            </a:r>
            <a:r>
              <a:rPr lang="zh-CN" altLang="en-US" sz="2000" b="1" dirty="0">
                <a:solidFill>
                  <a:srgbClr val="FF0000"/>
                </a:solidFill>
              </a:rPr>
              <a:t>公开</a:t>
            </a:r>
            <a:r>
              <a:rPr lang="zh-CN" altLang="en-US" sz="2000" dirty="0"/>
              <a:t>证书与证书状态</a:t>
            </a:r>
            <a:r>
              <a:rPr lang="zh-CN" altLang="en-US" sz="2000" b="1" dirty="0">
                <a:solidFill>
                  <a:srgbClr val="FF0000"/>
                </a:solidFill>
              </a:rPr>
              <a:t>信息</a:t>
            </a:r>
            <a:endParaRPr lang="en-US" sz="2400" b="1" dirty="0">
              <a:solidFill>
                <a:srgbClr val="FF0000"/>
              </a:solidFill>
            </a:endParaRPr>
          </a:p>
          <a:p>
            <a:r>
              <a:rPr lang="en-US" altLang="zh-CN" sz="2400" b="1" dirty="0"/>
              <a:t>CABF-BR</a:t>
            </a:r>
            <a:r>
              <a:rPr lang="en-US" altLang="zh-CN" sz="2400" dirty="0"/>
              <a:t> </a:t>
            </a:r>
            <a:r>
              <a:rPr lang="zh-CN" altLang="en-US" sz="2400" dirty="0"/>
              <a:t>定义了 </a:t>
            </a:r>
            <a:r>
              <a:rPr lang="en-US" altLang="zh-CN" sz="2400" dirty="0"/>
              <a:t>CA </a:t>
            </a:r>
            <a:r>
              <a:rPr lang="zh-CN" altLang="en-US" sz="2400" dirty="0"/>
              <a:t>在各个方面更加细致的行为和责任：</a:t>
            </a:r>
            <a:endParaRPr lang="en-US" altLang="zh-CN" sz="2400" dirty="0"/>
          </a:p>
          <a:p>
            <a:pPr lvl="1"/>
            <a:r>
              <a:rPr lang="en-US" altLang="zh-CN" sz="2000" dirty="0"/>
              <a:t>1. </a:t>
            </a:r>
            <a:r>
              <a:rPr lang="zh-CN" altLang="en-US" sz="2000" dirty="0"/>
              <a:t>政策公开</a:t>
            </a:r>
            <a:endParaRPr lang="en-US" altLang="zh-CN" sz="2000" dirty="0"/>
          </a:p>
          <a:p>
            <a:pPr lvl="1"/>
            <a:r>
              <a:rPr lang="en-US" altLang="zh-CN" sz="2000" dirty="0"/>
              <a:t>2. client </a:t>
            </a:r>
            <a:r>
              <a:rPr lang="zh-CN" altLang="en-US" sz="2000" dirty="0"/>
              <a:t>身份验证</a:t>
            </a:r>
            <a:endParaRPr lang="en-US" altLang="zh-CN" sz="2000" dirty="0"/>
          </a:p>
          <a:p>
            <a:pPr lvl="1"/>
            <a:r>
              <a:rPr lang="en-US" altLang="zh-CN" sz="2000" dirty="0"/>
              <a:t>3. </a:t>
            </a:r>
            <a:r>
              <a:rPr lang="zh-CN" altLang="en-US" sz="2000" dirty="0"/>
              <a:t>证书生命周期管理</a:t>
            </a:r>
            <a:endParaRPr lang="en-US" altLang="zh-CN" sz="2000" dirty="0"/>
          </a:p>
          <a:p>
            <a:pPr lvl="1"/>
            <a:r>
              <a:rPr lang="en-US" altLang="zh-CN" sz="2000" dirty="0"/>
              <a:t>4. CA </a:t>
            </a:r>
            <a:r>
              <a:rPr lang="zh-CN" altLang="en-US" sz="2000" dirty="0"/>
              <a:t>内部管理准则</a:t>
            </a:r>
            <a:endParaRPr lang="en-US" altLang="zh-CN" sz="2000" dirty="0"/>
          </a:p>
          <a:p>
            <a:pPr lvl="1"/>
            <a:r>
              <a:rPr lang="en-US" altLang="zh-CN" sz="2000" dirty="0"/>
              <a:t>5. CA </a:t>
            </a:r>
            <a:r>
              <a:rPr lang="zh-CN" altLang="en-US" sz="2000" dirty="0"/>
              <a:t>签发证书、</a:t>
            </a:r>
            <a:r>
              <a:rPr lang="en-US" altLang="zh-CN" sz="2000" dirty="0"/>
              <a:t>CRL</a:t>
            </a:r>
            <a:r>
              <a:rPr lang="zh-CN" altLang="en-US" sz="2000" dirty="0"/>
              <a:t>、</a:t>
            </a:r>
            <a:r>
              <a:rPr lang="en-US" altLang="zh-CN" sz="2000" dirty="0"/>
              <a:t>OCSP </a:t>
            </a:r>
            <a:r>
              <a:rPr lang="zh-CN" altLang="en-US" sz="2000" dirty="0"/>
              <a:t>的 </a:t>
            </a:r>
            <a:r>
              <a:rPr lang="en-US" altLang="zh-CN" sz="2000" dirty="0"/>
              <a:t>profile</a:t>
            </a:r>
          </a:p>
          <a:p>
            <a:pPr lvl="1"/>
            <a:r>
              <a:rPr lang="en-US" altLang="zh-CN" sz="2000" dirty="0"/>
              <a:t>6. CA </a:t>
            </a:r>
            <a:r>
              <a:rPr lang="zh-CN" altLang="en-US" sz="2000" dirty="0"/>
              <a:t>的第三方审计、审查</a:t>
            </a:r>
            <a:endParaRPr lang="en-US" altLang="zh-CN" sz="2000" dirty="0"/>
          </a:p>
          <a:p>
            <a:pPr lvl="1"/>
            <a:endParaRPr lang="en-US" altLang="zh-CN" sz="2000" dirty="0"/>
          </a:p>
        </p:txBody>
      </p:sp>
      <p:pic>
        <p:nvPicPr>
          <p:cNvPr id="5" name="Picture 4">
            <a:extLst>
              <a:ext uri="{FF2B5EF4-FFF2-40B4-BE49-F238E27FC236}">
                <a16:creationId xmlns:a16="http://schemas.microsoft.com/office/drawing/2014/main" id="{B2A4501D-F6A9-43D1-B85B-00384E766ED0}"/>
              </a:ext>
            </a:extLst>
          </p:cNvPr>
          <p:cNvPicPr>
            <a:picLocks noChangeAspect="1"/>
          </p:cNvPicPr>
          <p:nvPr/>
        </p:nvPicPr>
        <p:blipFill>
          <a:blip r:embed="rId3"/>
          <a:stretch>
            <a:fillRect/>
          </a:stretch>
        </p:blipFill>
        <p:spPr>
          <a:xfrm>
            <a:off x="6786875" y="1300901"/>
            <a:ext cx="5168692" cy="5191974"/>
          </a:xfrm>
          <a:prstGeom prst="rect">
            <a:avLst/>
          </a:prstGeom>
        </p:spPr>
      </p:pic>
    </p:spTree>
    <p:extLst>
      <p:ext uri="{BB962C8B-B14F-4D97-AF65-F5344CB8AC3E}">
        <p14:creationId xmlns:p14="http://schemas.microsoft.com/office/powerpoint/2010/main" val="2941781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58B04C-DB35-42A9-9EE7-3F9B1B91829E}"/>
              </a:ext>
            </a:extLst>
          </p:cNvPr>
          <p:cNvGraphicFramePr>
            <a:graphicFrameLocks noGrp="1"/>
          </p:cNvGraphicFramePr>
          <p:nvPr>
            <p:ph idx="1"/>
            <p:extLst>
              <p:ext uri="{D42A27DB-BD31-4B8C-83A1-F6EECF244321}">
                <p14:modId xmlns:p14="http://schemas.microsoft.com/office/powerpoint/2010/main" val="3965336109"/>
              </p:ext>
            </p:extLst>
          </p:nvPr>
        </p:nvGraphicFramePr>
        <p:xfrm>
          <a:off x="0" y="0"/>
          <a:ext cx="12192000" cy="8046720"/>
        </p:xfrm>
        <a:graphic>
          <a:graphicData uri="http://schemas.openxmlformats.org/drawingml/2006/table">
            <a:tbl>
              <a:tblPr firstRow="1" bandRow="1">
                <a:tableStyleId>{5C22544A-7EE6-4342-B048-85BDC9FD1C3A}</a:tableStyleId>
              </a:tblPr>
              <a:tblGrid>
                <a:gridCol w="1311639">
                  <a:extLst>
                    <a:ext uri="{9D8B030D-6E8A-4147-A177-3AD203B41FA5}">
                      <a16:colId xmlns:a16="http://schemas.microsoft.com/office/drawing/2014/main" val="4037209739"/>
                    </a:ext>
                  </a:extLst>
                </a:gridCol>
                <a:gridCol w="1409076">
                  <a:extLst>
                    <a:ext uri="{9D8B030D-6E8A-4147-A177-3AD203B41FA5}">
                      <a16:colId xmlns:a16="http://schemas.microsoft.com/office/drawing/2014/main" val="2183826237"/>
                    </a:ext>
                  </a:extLst>
                </a:gridCol>
                <a:gridCol w="4870256">
                  <a:extLst>
                    <a:ext uri="{9D8B030D-6E8A-4147-A177-3AD203B41FA5}">
                      <a16:colId xmlns:a16="http://schemas.microsoft.com/office/drawing/2014/main" val="146585302"/>
                    </a:ext>
                  </a:extLst>
                </a:gridCol>
                <a:gridCol w="4601029">
                  <a:extLst>
                    <a:ext uri="{9D8B030D-6E8A-4147-A177-3AD203B41FA5}">
                      <a16:colId xmlns:a16="http://schemas.microsoft.com/office/drawing/2014/main" val="4093652982"/>
                    </a:ext>
                  </a:extLst>
                </a:gridCol>
              </a:tblGrid>
              <a:tr h="0">
                <a:tc>
                  <a:txBody>
                    <a:bodyPr/>
                    <a:lstStyle/>
                    <a:p>
                      <a:pPr algn="ct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116901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 </a:t>
                      </a:r>
                      <a:r>
                        <a:rPr lang="zh-CN" altLang="en-US" dirty="0"/>
                        <a:t>证书之间的信任关系态势</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IMC – 2013 [41]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endParaRPr lang="en-US" dirty="0"/>
                    </a:p>
                  </a:txBody>
                  <a:tcPr anchor="ctr"/>
                </a:tc>
                <a:tc>
                  <a:txBody>
                    <a:bodyPr/>
                    <a:lstStyle/>
                    <a:p>
                      <a:pPr marL="342900" indent="-342900" algn="l">
                        <a:buAutoNum type="arabicPeriod"/>
                      </a:pPr>
                      <a:r>
                        <a:rPr lang="zh-CN" altLang="en-US" dirty="0"/>
                        <a:t>使用 </a:t>
                      </a:r>
                      <a:r>
                        <a:rPr lang="en-US" altLang="zh-CN" dirty="0" err="1"/>
                        <a:t>Zmap</a:t>
                      </a:r>
                      <a:r>
                        <a:rPr lang="en-US" altLang="zh-CN" dirty="0"/>
                        <a:t> </a:t>
                      </a:r>
                      <a:r>
                        <a:rPr lang="zh-CN" altLang="en-US" dirty="0"/>
                        <a:t>扫描开放</a:t>
                      </a:r>
                      <a:r>
                        <a:rPr lang="en-US" altLang="zh-CN" dirty="0"/>
                        <a:t>443</a:t>
                      </a:r>
                      <a:r>
                        <a:rPr lang="zh-CN" altLang="en-US" dirty="0"/>
                        <a:t>端口的活跃 </a:t>
                      </a:r>
                      <a:r>
                        <a:rPr lang="en-US" altLang="zh-CN" dirty="0"/>
                        <a:t>IP </a:t>
                      </a:r>
                      <a:r>
                        <a:rPr lang="zh-CN" altLang="en-US" dirty="0"/>
                        <a:t>地址</a:t>
                      </a:r>
                      <a:endParaRPr lang="en-US" altLang="zh-CN" dirty="0"/>
                    </a:p>
                    <a:p>
                      <a:pPr marL="342900" indent="-342900" algn="l">
                        <a:buAutoNum type="arabicPeriod"/>
                      </a:pPr>
                      <a:r>
                        <a:rPr lang="zh-CN" altLang="en-US" dirty="0"/>
                        <a:t>编写代码获取这些 </a:t>
                      </a:r>
                      <a:r>
                        <a:rPr lang="en-US" altLang="zh-CN" dirty="0"/>
                        <a:t>IP </a:t>
                      </a:r>
                      <a:r>
                        <a:rPr lang="zh-CN" altLang="en-US" dirty="0"/>
                        <a:t>地址部署的证书</a:t>
                      </a:r>
                      <a:endParaRPr lang="en-US" altLang="zh-CN" dirty="0"/>
                    </a:p>
                    <a:p>
                      <a:pPr marL="342900" indent="-342900" algn="l">
                        <a:buAutoNum type="arabicPeriod"/>
                      </a:pPr>
                      <a:r>
                        <a:rPr lang="zh-CN" altLang="en-US" dirty="0"/>
                        <a:t>统计分析 </a:t>
                      </a:r>
                      <a:r>
                        <a:rPr lang="en-US" altLang="zh-CN" dirty="0"/>
                        <a:t>CA </a:t>
                      </a:r>
                      <a:r>
                        <a:rPr lang="zh-CN" altLang="en-US" dirty="0"/>
                        <a:t>的数量，</a:t>
                      </a:r>
                      <a:r>
                        <a:rPr lang="en-US" altLang="zh-CN" dirty="0"/>
                        <a:t>CA </a:t>
                      </a:r>
                      <a:r>
                        <a:rPr lang="zh-CN" altLang="en-US" dirty="0"/>
                        <a:t>签发了多少证书，</a:t>
                      </a:r>
                      <a:r>
                        <a:rPr lang="en-US" altLang="zh-CN" dirty="0"/>
                        <a:t>CA </a:t>
                      </a:r>
                      <a:r>
                        <a:rPr lang="zh-CN" altLang="en-US" dirty="0"/>
                        <a:t>与自己的子 </a:t>
                      </a:r>
                      <a:r>
                        <a:rPr lang="en-US" altLang="zh-CN" dirty="0"/>
                        <a:t>CA </a:t>
                      </a:r>
                      <a:r>
                        <a:rPr lang="zh-CN" altLang="en-US" dirty="0"/>
                        <a:t>的信任关系等</a:t>
                      </a:r>
                      <a:endParaRPr lang="en-US" altLang="zh-CN" dirty="0"/>
                    </a:p>
                    <a:p>
                      <a:pPr marL="342900" indent="-342900" algn="l">
                        <a:buAutoNum type="arabicPeriod"/>
                      </a:pPr>
                      <a:r>
                        <a:rPr lang="zh-CN" altLang="en-US" dirty="0"/>
                        <a:t>发现存在多个 </a:t>
                      </a:r>
                      <a:r>
                        <a:rPr lang="en-US" altLang="zh-CN" dirty="0"/>
                        <a:t>CA </a:t>
                      </a:r>
                      <a:r>
                        <a:rPr lang="zh-CN" altLang="en-US" dirty="0"/>
                        <a:t>证书具有相同的 </a:t>
                      </a:r>
                      <a:r>
                        <a:rPr lang="en-US" altLang="zh-CN" dirty="0"/>
                        <a:t>Subject</a:t>
                      </a:r>
                      <a:r>
                        <a:rPr lang="zh-CN" altLang="en-US" dirty="0"/>
                        <a:t>，但是具有不同的 </a:t>
                      </a:r>
                      <a:r>
                        <a:rPr lang="en-US" altLang="zh-CN" dirty="0"/>
                        <a:t>Issuer </a:t>
                      </a:r>
                      <a:r>
                        <a:rPr lang="zh-CN" altLang="en-US" dirty="0"/>
                        <a:t>的现象</a:t>
                      </a:r>
                      <a:endParaRPr lang="en-US" dirty="0"/>
                    </a:p>
                  </a:txBody>
                  <a:tcPr anchor="ctr"/>
                </a:tc>
                <a:tc>
                  <a:txBody>
                    <a:bodyPr/>
                    <a:lstStyle/>
                    <a:p>
                      <a:pPr algn="l"/>
                      <a:r>
                        <a:rPr lang="zh-CN" altLang="en-US" b="0" dirty="0">
                          <a:solidFill>
                            <a:schemeClr val="tx1"/>
                          </a:solidFill>
                        </a:rPr>
                        <a:t>该文章没有去认证这些 </a:t>
                      </a:r>
                      <a:r>
                        <a:rPr lang="en-US" altLang="zh-CN" b="0" dirty="0">
                          <a:solidFill>
                            <a:schemeClr val="tx1"/>
                          </a:solidFill>
                        </a:rPr>
                        <a:t>CA </a:t>
                      </a:r>
                      <a:r>
                        <a:rPr lang="zh-CN" altLang="en-US" b="0" dirty="0">
                          <a:solidFill>
                            <a:schemeClr val="tx1"/>
                          </a:solidFill>
                        </a:rPr>
                        <a:t>信任关系是否值得信任，所以只能说是检测基础态势</a:t>
                      </a:r>
                      <a:endParaRPr lang="en-US" altLang="zh-CN" b="0" dirty="0">
                        <a:solidFill>
                          <a:schemeClr val="tx1"/>
                        </a:solidFill>
                      </a:endParaRPr>
                    </a:p>
                    <a:p>
                      <a:pPr algn="l"/>
                      <a:r>
                        <a:rPr lang="zh-CN" altLang="en-US" b="0" dirty="0">
                          <a:solidFill>
                            <a:schemeClr val="tx1"/>
                          </a:solidFill>
                        </a:rPr>
                        <a:t>不过这个文章是第一篇 </a:t>
                      </a:r>
                      <a:r>
                        <a:rPr lang="en-US" altLang="zh-CN" b="0" dirty="0">
                          <a:solidFill>
                            <a:schemeClr val="tx1"/>
                          </a:solidFill>
                        </a:rPr>
                        <a:t>HTTPS </a:t>
                      </a:r>
                      <a:r>
                        <a:rPr lang="zh-CN" altLang="en-US" b="0" dirty="0">
                          <a:solidFill>
                            <a:schemeClr val="tx1"/>
                          </a:solidFill>
                        </a:rPr>
                        <a:t>服务生态的测绘，所以比较简单</a:t>
                      </a:r>
                      <a:endParaRPr lang="en-US" b="0" dirty="0">
                        <a:solidFill>
                          <a:schemeClr val="tx1"/>
                        </a:solidFill>
                      </a:endParaRPr>
                    </a:p>
                  </a:txBody>
                  <a:tcPr anchor="ctr"/>
                </a:tc>
                <a:extLst>
                  <a:ext uri="{0D108BD9-81ED-4DB2-BD59-A6C34878D82A}">
                    <a16:rowId xmlns:a16="http://schemas.microsoft.com/office/drawing/2014/main" val="1807319697"/>
                  </a:ext>
                </a:extLst>
              </a:tr>
              <a:tr h="116901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CCS - 2020 [24]</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对于上文最后提到的现象，本文将其</a:t>
                      </a:r>
                      <a:r>
                        <a:rPr lang="zh-CN" altLang="en-US" b="1" dirty="0">
                          <a:solidFill>
                            <a:srgbClr val="FF0000"/>
                          </a:solidFill>
                        </a:rPr>
                        <a:t>定义为交叉签名证书</a:t>
                      </a:r>
                      <a:r>
                        <a:rPr lang="zh-CN" altLang="en-US" dirty="0"/>
                        <a:t>，并明确做出了定义和分类</a:t>
                      </a:r>
                      <a:endParaRPr lang="en-US" altLang="zh-CN" dirty="0"/>
                    </a:p>
                    <a:p>
                      <a:pPr marL="342900" indent="-342900" algn="l">
                        <a:buAutoNum type="arabicPeriod"/>
                      </a:pPr>
                      <a:r>
                        <a:rPr lang="zh-CN" altLang="en-US" dirty="0"/>
                        <a:t>在美国多个大学的主干网络中被动收集长达七年的证书数据（</a:t>
                      </a:r>
                      <a:r>
                        <a:rPr lang="zh-CN" altLang="en-US" b="1" dirty="0">
                          <a:solidFill>
                            <a:srgbClr val="FF0000"/>
                          </a:solidFill>
                        </a:rPr>
                        <a:t>所有端口 </a:t>
                      </a:r>
                      <a:r>
                        <a:rPr lang="en-US" altLang="zh-CN" b="1" dirty="0">
                          <a:solidFill>
                            <a:srgbClr val="FF0000"/>
                          </a:solidFill>
                        </a:rPr>
                        <a:t>TLS </a:t>
                      </a:r>
                      <a:r>
                        <a:rPr lang="zh-CN" altLang="en-US" b="1" dirty="0">
                          <a:solidFill>
                            <a:srgbClr val="FF0000"/>
                          </a:solidFill>
                        </a:rPr>
                        <a:t>流量</a:t>
                      </a:r>
                      <a:r>
                        <a:rPr lang="zh-CN" altLang="en-US" dirty="0"/>
                        <a:t>），过滤出具有完整证书链的证书</a:t>
                      </a:r>
                      <a:endParaRPr lang="en-US" altLang="zh-CN" dirty="0"/>
                    </a:p>
                    <a:p>
                      <a:pPr marL="342900" indent="-342900" algn="l">
                        <a:buAutoNum type="arabicPeriod"/>
                      </a:pPr>
                      <a:r>
                        <a:rPr lang="zh-CN" altLang="en-US" dirty="0"/>
                        <a:t>根据定义共发现</a:t>
                      </a:r>
                      <a:r>
                        <a:rPr lang="en-US" altLang="zh-CN" dirty="0"/>
                        <a:t>322</a:t>
                      </a:r>
                      <a:r>
                        <a:rPr lang="zh-CN" altLang="en-US" dirty="0"/>
                        <a:t>个交叉签名的 </a:t>
                      </a:r>
                      <a:r>
                        <a:rPr lang="en-US" altLang="zh-CN" dirty="0"/>
                        <a:t>CA </a:t>
                      </a:r>
                      <a:r>
                        <a:rPr lang="zh-CN" altLang="en-US" dirty="0"/>
                        <a:t>证书，并逐一分析这些证书的积极和消极影响</a:t>
                      </a:r>
                      <a:endParaRPr lang="en-US" altLang="zh-CN" dirty="0"/>
                    </a:p>
                  </a:txBody>
                  <a:tcPr anchor="ctr"/>
                </a:tc>
                <a:tc>
                  <a:txBody>
                    <a:bodyPr/>
                    <a:lstStyle/>
                    <a:p>
                      <a:pPr algn="l"/>
                      <a:r>
                        <a:rPr lang="zh-CN" altLang="en-US" dirty="0"/>
                        <a:t>本文希望验证 </a:t>
                      </a:r>
                      <a:r>
                        <a:rPr lang="en-US" altLang="zh-CN" dirty="0"/>
                        <a:t>CA </a:t>
                      </a:r>
                      <a:r>
                        <a:rPr lang="zh-CN" altLang="en-US" dirty="0"/>
                        <a:t>交叉签名证书对应的信任关系，但没有一个全面的 </a:t>
                      </a:r>
                      <a:r>
                        <a:rPr lang="en-US" altLang="zh-CN" dirty="0"/>
                        <a:t>baseline </a:t>
                      </a:r>
                      <a:r>
                        <a:rPr lang="zh-CN" altLang="en-US" dirty="0"/>
                        <a:t>进行验证</a:t>
                      </a:r>
                      <a:endParaRPr lang="en-US" altLang="zh-CN" dirty="0"/>
                    </a:p>
                    <a:p>
                      <a:pPr algn="l"/>
                      <a:r>
                        <a:rPr lang="zh-CN" altLang="en-US" dirty="0"/>
                        <a:t>比如，文章将跨越 </a:t>
                      </a:r>
                      <a:r>
                        <a:rPr lang="en-US" altLang="zh-CN" dirty="0"/>
                        <a:t>PKI </a:t>
                      </a:r>
                      <a:r>
                        <a:rPr lang="zh-CN" altLang="en-US" dirty="0"/>
                        <a:t>的信任关系定义为消极现象，其实就是将 </a:t>
                      </a:r>
                      <a:r>
                        <a:rPr lang="en-US" altLang="zh-CN" dirty="0"/>
                        <a:t>baseline </a:t>
                      </a:r>
                      <a:r>
                        <a:rPr lang="zh-CN" altLang="en-US" dirty="0"/>
                        <a:t>定义为仅限 </a:t>
                      </a:r>
                      <a:r>
                        <a:rPr lang="en-US" altLang="zh-CN" dirty="0"/>
                        <a:t>Web-PKI CA </a:t>
                      </a:r>
                      <a:r>
                        <a:rPr lang="zh-CN" altLang="en-US" dirty="0"/>
                        <a:t>之间的信任关系；又或者根据曝光的安全事件（沃通）判断信任关系</a:t>
                      </a:r>
                      <a:endParaRPr lang="en-US" altLang="zh-CN" dirty="0"/>
                    </a:p>
                    <a:p>
                      <a:pPr algn="l"/>
                      <a:r>
                        <a:rPr lang="zh-CN" altLang="en-US" dirty="0"/>
                        <a:t>我认为这样一条一条去验证很乱，每有一个统一的验证体系</a:t>
                      </a:r>
                      <a:endParaRPr lang="en-US" altLang="zh-CN" dirty="0"/>
                    </a:p>
                    <a:p>
                      <a:pPr algn="l"/>
                      <a:r>
                        <a:rPr lang="zh-CN" altLang="en-US" dirty="0"/>
                        <a:t>与上文相比，明显看出被动收集数据能有效收集到非常用端口的证书数据</a:t>
                      </a:r>
                      <a:endParaRPr lang="en-US" dirty="0"/>
                    </a:p>
                  </a:txBody>
                  <a:tcPr anchor="ctr"/>
                </a:tc>
                <a:extLst>
                  <a:ext uri="{0D108BD9-81ED-4DB2-BD59-A6C34878D82A}">
                    <a16:rowId xmlns:a16="http://schemas.microsoft.com/office/drawing/2014/main" val="4245844686"/>
                  </a:ext>
                </a:extLst>
              </a:tr>
              <a:tr h="1169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CA </a:t>
                      </a:r>
                      <a:r>
                        <a:rPr lang="zh-CN" altLang="en-US" dirty="0">
                          <a:solidFill>
                            <a:schemeClr val="tx1"/>
                          </a:solidFill>
                        </a:rPr>
                        <a:t>证书与 </a:t>
                      </a:r>
                      <a:r>
                        <a:rPr lang="en-US" altLang="zh-CN" dirty="0">
                          <a:solidFill>
                            <a:schemeClr val="tx1"/>
                          </a:solidFill>
                        </a:rPr>
                        <a:t>CA </a:t>
                      </a:r>
                      <a:r>
                        <a:rPr lang="zh-CN" altLang="en-US" dirty="0">
                          <a:solidFill>
                            <a:schemeClr val="tx1"/>
                          </a:solidFill>
                        </a:rPr>
                        <a:t>的关系</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USENIX - 2021 [34]</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基础态势</a:t>
                      </a:r>
                      <a:r>
                        <a:rPr lang="en-US" altLang="zh-CN" dirty="0">
                          <a:solidFill>
                            <a:schemeClr val="tx1"/>
                          </a:solidFill>
                        </a:rPr>
                        <a:t>/</a:t>
                      </a:r>
                      <a:r>
                        <a:rPr lang="zh-CN" altLang="en-US" dirty="0">
                          <a:solidFill>
                            <a:schemeClr val="tx1"/>
                          </a:solidFill>
                        </a:rPr>
                        <a:t>安全态势</a:t>
                      </a:r>
                      <a:endParaRPr lang="en-US" dirty="0">
                        <a:solidFill>
                          <a:schemeClr val="tx1"/>
                        </a:solidFill>
                      </a:endParaRPr>
                    </a:p>
                  </a:txBody>
                  <a:tcPr anchor="ctr"/>
                </a:tc>
                <a:tc>
                  <a:txBody>
                    <a:bodyPr/>
                    <a:lstStyle/>
                    <a:p>
                      <a:pPr marL="342900" indent="-342900" algn="l">
                        <a:buAutoNum type="arabicPeriod"/>
                      </a:pPr>
                      <a:r>
                        <a:rPr lang="zh-CN" altLang="en-US" dirty="0">
                          <a:solidFill>
                            <a:schemeClr val="tx1"/>
                          </a:solidFill>
                        </a:rPr>
                        <a:t>团队从 </a:t>
                      </a:r>
                      <a:r>
                        <a:rPr lang="en-US" altLang="zh-CN" dirty="0">
                          <a:solidFill>
                            <a:schemeClr val="tx1"/>
                          </a:solidFill>
                        </a:rPr>
                        <a:t>CT </a:t>
                      </a:r>
                      <a:r>
                        <a:rPr lang="zh-CN" altLang="en-US" dirty="0">
                          <a:solidFill>
                            <a:schemeClr val="tx1"/>
                          </a:solidFill>
                        </a:rPr>
                        <a:t>日志和 </a:t>
                      </a:r>
                      <a:r>
                        <a:rPr lang="en-US" altLang="zh-CN" dirty="0">
                          <a:solidFill>
                            <a:schemeClr val="tx1"/>
                          </a:solidFill>
                        </a:rPr>
                        <a:t>CCADB </a:t>
                      </a:r>
                      <a:r>
                        <a:rPr lang="zh-CN" altLang="en-US" dirty="0">
                          <a:solidFill>
                            <a:schemeClr val="tx1"/>
                          </a:solidFill>
                        </a:rPr>
                        <a:t>中收集具有信任关系的终端证书和 </a:t>
                      </a:r>
                      <a:r>
                        <a:rPr lang="en-US" altLang="zh-CN" dirty="0">
                          <a:solidFill>
                            <a:schemeClr val="tx1"/>
                          </a:solidFill>
                        </a:rPr>
                        <a:t>CA </a:t>
                      </a:r>
                      <a:r>
                        <a:rPr lang="zh-CN" altLang="en-US" dirty="0">
                          <a:solidFill>
                            <a:schemeClr val="tx1"/>
                          </a:solidFill>
                        </a:rPr>
                        <a:t>证书</a:t>
                      </a:r>
                      <a:endParaRPr lang="en-US" altLang="zh-CN" dirty="0">
                        <a:solidFill>
                          <a:schemeClr val="tx1"/>
                        </a:solidFill>
                      </a:endParaRPr>
                    </a:p>
                    <a:p>
                      <a:pPr marL="342900" indent="-342900" algn="l">
                        <a:buAutoNum type="arabicPeriod"/>
                      </a:pPr>
                      <a:r>
                        <a:rPr lang="zh-CN" altLang="en-US" dirty="0">
                          <a:solidFill>
                            <a:schemeClr val="tx1"/>
                          </a:solidFill>
                        </a:rPr>
                        <a:t>团队设计了 </a:t>
                      </a:r>
                      <a:r>
                        <a:rPr lang="en-US" altLang="zh-CN" dirty="0">
                          <a:solidFill>
                            <a:schemeClr val="tx1"/>
                          </a:solidFill>
                        </a:rPr>
                        <a:t>Fides </a:t>
                      </a:r>
                      <a:r>
                        <a:rPr lang="zh-CN" altLang="en-US" dirty="0">
                          <a:solidFill>
                            <a:schemeClr val="tx1"/>
                          </a:solidFill>
                        </a:rPr>
                        <a:t>分类器，使用三个维度的数据对 </a:t>
                      </a:r>
                      <a:r>
                        <a:rPr lang="en-US" altLang="zh-CN" dirty="0">
                          <a:solidFill>
                            <a:schemeClr val="tx1"/>
                          </a:solidFill>
                        </a:rPr>
                        <a:t>CA </a:t>
                      </a:r>
                      <a:r>
                        <a:rPr lang="zh-CN" altLang="en-US" dirty="0">
                          <a:solidFill>
                            <a:schemeClr val="tx1"/>
                          </a:solidFill>
                        </a:rPr>
                        <a:t>证书聚类并打上 </a:t>
                      </a:r>
                      <a:r>
                        <a:rPr lang="en-US" altLang="zh-CN" dirty="0">
                          <a:solidFill>
                            <a:schemeClr val="tx1"/>
                          </a:solidFill>
                        </a:rPr>
                        <a:t>operator </a:t>
                      </a:r>
                      <a:r>
                        <a:rPr lang="zh-CN" altLang="en-US" dirty="0">
                          <a:solidFill>
                            <a:schemeClr val="tx1"/>
                          </a:solidFill>
                        </a:rPr>
                        <a:t>标签</a:t>
                      </a:r>
                      <a:endParaRPr lang="en-US" altLang="zh-CN" dirty="0">
                        <a:solidFill>
                          <a:schemeClr val="tx1"/>
                        </a:solidFill>
                      </a:endParaRPr>
                    </a:p>
                    <a:p>
                      <a:pPr marL="342900" indent="-342900" algn="l">
                        <a:buAutoNum type="arabicPeriod"/>
                      </a:pPr>
                      <a:r>
                        <a:rPr lang="zh-CN" altLang="en-US" b="1" dirty="0">
                          <a:solidFill>
                            <a:srgbClr val="FF0000"/>
                          </a:solidFill>
                        </a:rPr>
                        <a:t>三个维度为：签发终端证书的指纹（模板）、</a:t>
                      </a:r>
                      <a:r>
                        <a:rPr lang="en-US" altLang="zh-CN" b="1" dirty="0">
                          <a:solidFill>
                            <a:srgbClr val="FF0000"/>
                          </a:solidFill>
                        </a:rPr>
                        <a:t>CA </a:t>
                      </a:r>
                      <a:r>
                        <a:rPr lang="zh-CN" altLang="en-US" b="1" dirty="0">
                          <a:solidFill>
                            <a:srgbClr val="FF0000"/>
                          </a:solidFill>
                        </a:rPr>
                        <a:t>的基础设施、</a:t>
                      </a:r>
                      <a:r>
                        <a:rPr lang="en-US" altLang="zh-CN" b="1" dirty="0">
                          <a:solidFill>
                            <a:srgbClr val="FF0000"/>
                          </a:solidFill>
                        </a:rPr>
                        <a:t>CA </a:t>
                      </a:r>
                      <a:r>
                        <a:rPr lang="zh-CN" altLang="en-US" b="1" dirty="0">
                          <a:solidFill>
                            <a:srgbClr val="FF0000"/>
                          </a:solidFill>
                        </a:rPr>
                        <a:t>审计报告中的 </a:t>
                      </a:r>
                      <a:r>
                        <a:rPr lang="en-US" altLang="zh-CN" b="1" dirty="0">
                          <a:solidFill>
                            <a:srgbClr val="FF0000"/>
                          </a:solidFill>
                        </a:rPr>
                        <a:t>CA </a:t>
                      </a:r>
                      <a:r>
                        <a:rPr lang="zh-CN" altLang="en-US" b="1" dirty="0">
                          <a:solidFill>
                            <a:srgbClr val="FF0000"/>
                          </a:solidFill>
                        </a:rPr>
                        <a:t>证书</a:t>
                      </a:r>
                      <a:endParaRPr lang="en-US" altLang="zh-CN" b="1" dirty="0">
                        <a:solidFill>
                          <a:srgbClr val="FF0000"/>
                        </a:solidFill>
                      </a:endParaRPr>
                    </a:p>
                    <a:p>
                      <a:pPr marL="342900" indent="-342900" algn="l">
                        <a:buAutoNum type="arabicPeriod"/>
                      </a:pPr>
                      <a:r>
                        <a:rPr lang="zh-CN" altLang="en-US" dirty="0">
                          <a:solidFill>
                            <a:schemeClr val="tx1"/>
                          </a:solidFill>
                        </a:rPr>
                        <a:t>为了验证聚类与标签的准确性，团队使用了 </a:t>
                      </a:r>
                      <a:r>
                        <a:rPr lang="en-US" altLang="zh-CN" dirty="0">
                          <a:solidFill>
                            <a:schemeClr val="tx1"/>
                          </a:solidFill>
                        </a:rPr>
                        <a:t>28 </a:t>
                      </a:r>
                      <a:r>
                        <a:rPr lang="zh-CN" altLang="en-US" dirty="0">
                          <a:solidFill>
                            <a:schemeClr val="tx1"/>
                          </a:solidFill>
                        </a:rPr>
                        <a:t>起证书 </a:t>
                      </a:r>
                      <a:r>
                        <a:rPr lang="en-US" altLang="zh-CN" dirty="0">
                          <a:solidFill>
                            <a:schemeClr val="tx1"/>
                          </a:solidFill>
                        </a:rPr>
                        <a:t>Bug </a:t>
                      </a:r>
                      <a:r>
                        <a:rPr lang="zh-CN" altLang="en-US" dirty="0">
                          <a:solidFill>
                            <a:schemeClr val="tx1"/>
                          </a:solidFill>
                        </a:rPr>
                        <a:t>报告作为 </a:t>
                      </a:r>
                      <a:r>
                        <a:rPr lang="en-US" altLang="zh-CN" dirty="0">
                          <a:solidFill>
                            <a:schemeClr val="tx1"/>
                          </a:solidFill>
                        </a:rPr>
                        <a:t>ground truth</a:t>
                      </a:r>
                      <a:r>
                        <a:rPr lang="zh-CN" altLang="en-US" dirty="0">
                          <a:solidFill>
                            <a:schemeClr val="tx1"/>
                          </a:solidFill>
                        </a:rPr>
                        <a:t>，验证 </a:t>
                      </a:r>
                      <a:r>
                        <a:rPr lang="en-US" altLang="zh-CN" dirty="0">
                          <a:solidFill>
                            <a:schemeClr val="tx1"/>
                          </a:solidFill>
                        </a:rPr>
                        <a:t>Fides </a:t>
                      </a:r>
                      <a:r>
                        <a:rPr lang="zh-CN" altLang="en-US" dirty="0">
                          <a:solidFill>
                            <a:schemeClr val="tx1"/>
                          </a:solidFill>
                        </a:rPr>
                        <a:t>的性能</a:t>
                      </a:r>
                      <a:endParaRPr lang="en-US" altLang="zh-CN" dirty="0">
                        <a:solidFill>
                          <a:schemeClr val="tx1"/>
                        </a:solidFill>
                      </a:endParaRPr>
                    </a:p>
                    <a:p>
                      <a:pPr marL="342900" indent="-342900" algn="l">
                        <a:buAutoNum type="arabicPeriod"/>
                      </a:pPr>
                      <a:r>
                        <a:rPr lang="zh-CN" altLang="en-US" dirty="0">
                          <a:solidFill>
                            <a:schemeClr val="tx1"/>
                          </a:solidFill>
                        </a:rPr>
                        <a:t>团队利用 </a:t>
                      </a:r>
                      <a:r>
                        <a:rPr lang="en-US" altLang="zh-CN" dirty="0">
                          <a:solidFill>
                            <a:schemeClr val="tx1"/>
                          </a:solidFill>
                        </a:rPr>
                        <a:t>Fides </a:t>
                      </a:r>
                      <a:r>
                        <a:rPr lang="zh-CN" altLang="en-US" dirty="0">
                          <a:solidFill>
                            <a:schemeClr val="tx1"/>
                          </a:solidFill>
                        </a:rPr>
                        <a:t>的分类结果与人工检查建立新的数据库</a:t>
                      </a:r>
                      <a:endParaRPr lang="en-US" dirty="0">
                        <a:solidFill>
                          <a:schemeClr val="tx1"/>
                        </a:solidFill>
                      </a:endParaRPr>
                    </a:p>
                  </a:txBody>
                  <a:tcPr anchor="ctr"/>
                </a:tc>
                <a:tc>
                  <a:txBody>
                    <a:bodyPr/>
                    <a:lstStyle/>
                    <a:p>
                      <a:pPr algn="l"/>
                      <a:r>
                        <a:rPr lang="zh-CN" altLang="en-US" dirty="0">
                          <a:solidFill>
                            <a:schemeClr val="tx1"/>
                          </a:solidFill>
                        </a:rPr>
                        <a:t>本质还是机器学习的聚类方法，适合无标签数据的学习，其实就是 </a:t>
                      </a:r>
                      <a:r>
                        <a:rPr lang="en-US" altLang="zh-CN" dirty="0">
                          <a:solidFill>
                            <a:schemeClr val="tx1"/>
                          </a:solidFill>
                        </a:rPr>
                        <a:t>NDSS-2014 </a:t>
                      </a:r>
                      <a:r>
                        <a:rPr lang="zh-CN" altLang="en-US" dirty="0">
                          <a:solidFill>
                            <a:schemeClr val="tx1"/>
                          </a:solidFill>
                        </a:rPr>
                        <a:t>工作的延申</a:t>
                      </a:r>
                      <a:endParaRPr lang="en-US" altLang="zh-CN" dirty="0">
                        <a:solidFill>
                          <a:schemeClr val="tx1"/>
                        </a:solidFill>
                      </a:endParaRPr>
                    </a:p>
                    <a:p>
                      <a:pPr algn="l"/>
                      <a:r>
                        <a:rPr lang="zh-CN" altLang="en-US" dirty="0">
                          <a:solidFill>
                            <a:schemeClr val="tx1"/>
                          </a:solidFill>
                        </a:rPr>
                        <a:t>用于验证结果的 </a:t>
                      </a:r>
                      <a:r>
                        <a:rPr lang="en-US" altLang="zh-CN" dirty="0">
                          <a:solidFill>
                            <a:schemeClr val="tx1"/>
                          </a:solidFill>
                        </a:rPr>
                        <a:t>ground truth </a:t>
                      </a:r>
                      <a:r>
                        <a:rPr lang="zh-CN" altLang="en-US" dirty="0">
                          <a:solidFill>
                            <a:schemeClr val="tx1"/>
                          </a:solidFill>
                        </a:rPr>
                        <a:t>测试数据数量太少了</a:t>
                      </a:r>
                      <a:endParaRPr lang="en-US" altLang="zh-CN" dirty="0">
                        <a:solidFill>
                          <a:schemeClr val="tx1"/>
                        </a:solidFill>
                      </a:endParaRPr>
                    </a:p>
                    <a:p>
                      <a:pPr algn="l"/>
                      <a:r>
                        <a:rPr lang="zh-CN" altLang="en-US" dirty="0">
                          <a:solidFill>
                            <a:schemeClr val="tx1"/>
                          </a:solidFill>
                        </a:rPr>
                        <a:t>选择的特征也都是静态特征，感觉没有太大的实际意义</a:t>
                      </a:r>
                      <a:endParaRPr lang="en-US" dirty="0">
                        <a:solidFill>
                          <a:schemeClr val="tx1"/>
                        </a:solidFill>
                      </a:endParaRPr>
                    </a:p>
                  </a:txBody>
                  <a:tcPr anchor="ctr"/>
                </a:tc>
                <a:extLst>
                  <a:ext uri="{0D108BD9-81ED-4DB2-BD59-A6C34878D82A}">
                    <a16:rowId xmlns:a16="http://schemas.microsoft.com/office/drawing/2014/main" val="49276835"/>
                  </a:ext>
                </a:extLst>
              </a:tr>
            </a:tbl>
          </a:graphicData>
        </a:graphic>
      </p:graphicFrame>
    </p:spTree>
    <p:extLst>
      <p:ext uri="{BB962C8B-B14F-4D97-AF65-F5344CB8AC3E}">
        <p14:creationId xmlns:p14="http://schemas.microsoft.com/office/powerpoint/2010/main" val="3272299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D29472-CC38-46B5-86C4-B51A5C06D0A1}"/>
              </a:ext>
            </a:extLst>
          </p:cNvPr>
          <p:cNvGraphicFramePr>
            <a:graphicFrameLocks/>
          </p:cNvGraphicFramePr>
          <p:nvPr>
            <p:extLst>
              <p:ext uri="{D42A27DB-BD31-4B8C-83A1-F6EECF244321}">
                <p14:modId xmlns:p14="http://schemas.microsoft.com/office/powerpoint/2010/main" val="2914529629"/>
              </p:ext>
            </p:extLst>
          </p:nvPr>
        </p:nvGraphicFramePr>
        <p:xfrm>
          <a:off x="0" y="0"/>
          <a:ext cx="12191999" cy="1006348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val="1482958923"/>
                    </a:ext>
                  </a:extLst>
                </a:gridCol>
                <a:gridCol w="1364343">
                  <a:extLst>
                    <a:ext uri="{9D8B030D-6E8A-4147-A177-3AD203B41FA5}">
                      <a16:colId xmlns:a16="http://schemas.microsoft.com/office/drawing/2014/main" val="2182337837"/>
                    </a:ext>
                  </a:extLst>
                </a:gridCol>
                <a:gridCol w="5413829">
                  <a:extLst>
                    <a:ext uri="{9D8B030D-6E8A-4147-A177-3AD203B41FA5}">
                      <a16:colId xmlns:a16="http://schemas.microsoft.com/office/drawing/2014/main" val="1011583446"/>
                    </a:ext>
                  </a:extLst>
                </a:gridCol>
                <a:gridCol w="4281713">
                  <a:extLst>
                    <a:ext uri="{9D8B030D-6E8A-4147-A177-3AD203B41FA5}">
                      <a16:colId xmlns:a16="http://schemas.microsoft.com/office/drawing/2014/main" val="36901262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检测目的</a:t>
                      </a:r>
                      <a:endParaRPr lang="en-US" dirty="0"/>
                    </a:p>
                  </a:txBody>
                  <a:tcPr anchor="ctr"/>
                </a:tc>
                <a:tc>
                  <a:txBody>
                    <a:bodyPr/>
                    <a:lstStyle/>
                    <a:p>
                      <a:pPr algn="ctr"/>
                      <a:r>
                        <a:rPr lang="zh-CN" altLang="en-US" dirty="0"/>
                        <a:t>来源</a:t>
                      </a:r>
                      <a:endParaRPr lang="en-US" dirty="0"/>
                    </a:p>
                  </a:txBody>
                  <a:tcPr anchor="ctr"/>
                </a:tc>
                <a:tc>
                  <a:txBody>
                    <a:bodyPr/>
                    <a:lstStyle/>
                    <a:p>
                      <a:pPr algn="ctr"/>
                      <a:r>
                        <a:rPr lang="zh-CN" altLang="en-US" dirty="0"/>
                        <a:t>检测方式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2253864071"/>
                  </a:ext>
                </a:extLst>
              </a:tr>
              <a:tr h="37084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终端与 </a:t>
                      </a:r>
                      <a:r>
                        <a:rPr lang="en-US" altLang="zh-CN" dirty="0"/>
                        <a:t>CA </a:t>
                      </a:r>
                      <a:r>
                        <a:rPr lang="zh-CN" altLang="en-US" dirty="0"/>
                        <a:t>之间的信任关系态势</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FC-2011 [28]</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r>
                        <a:rPr lang="en-US" altLang="zh-CN" dirty="0"/>
                        <a:t>/</a:t>
                      </a:r>
                      <a:r>
                        <a:rPr lang="zh-CN" altLang="en-US" dirty="0"/>
                        <a:t>安全态势</a:t>
                      </a:r>
                      <a:endParaRPr lang="en-US" dirty="0"/>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记录客户端本地浏览网站的证书验证记录（如签发证书的 </a:t>
                      </a:r>
                      <a:r>
                        <a:rPr lang="en-US" altLang="zh-CN" dirty="0"/>
                        <a:t>CA </a:t>
                      </a:r>
                      <a:r>
                        <a:rPr lang="zh-CN" altLang="en-US" dirty="0"/>
                        <a:t>名称</a:t>
                      </a:r>
                      <a:r>
                        <a:rPr lang="en-US" altLang="zh-CN" dirty="0"/>
                        <a:t>/</a:t>
                      </a:r>
                      <a:r>
                        <a:rPr lang="zh-CN" altLang="en-US" dirty="0"/>
                        <a:t>国家等）</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如果发现网站的证书的</a:t>
                      </a:r>
                      <a:r>
                        <a:rPr lang="zh-CN" altLang="en-US" b="1" dirty="0">
                          <a:solidFill>
                            <a:srgbClr val="FF0000"/>
                          </a:solidFill>
                        </a:rPr>
                        <a:t>签发者信息（如国家）有大幅度的变更</a:t>
                      </a:r>
                      <a:r>
                        <a:rPr lang="zh-CN" altLang="en-US" dirty="0"/>
                        <a:t>，则告警用户证书可能是其他国家政府要求 </a:t>
                      </a:r>
                      <a:r>
                        <a:rPr lang="en-US" altLang="zh-CN" dirty="0"/>
                        <a:t>CA </a:t>
                      </a:r>
                      <a:r>
                        <a:rPr lang="zh-CN" altLang="en-US" dirty="0"/>
                        <a:t>签发的</a:t>
                      </a:r>
                      <a:endParaRPr lang="en-US" dirty="0"/>
                    </a:p>
                  </a:txBody>
                  <a:tcPr anchor="ctr"/>
                </a:tc>
                <a:tc>
                  <a:txBody>
                    <a:bodyPr/>
                    <a:lstStyle/>
                    <a:p>
                      <a:pPr algn="l"/>
                      <a:r>
                        <a:rPr lang="zh-CN" altLang="en-US" dirty="0"/>
                        <a:t>可以说是第一个使用证书动态的特征来验证信任关系的文章</a:t>
                      </a:r>
                      <a:endParaRPr lang="en-US" altLang="zh-CN" dirty="0"/>
                    </a:p>
                    <a:p>
                      <a:pPr algn="l"/>
                      <a:r>
                        <a:rPr lang="zh-CN" altLang="en-US" dirty="0"/>
                        <a:t>不过判断异常的规则仅限于签发 </a:t>
                      </a:r>
                      <a:r>
                        <a:rPr lang="en-US" altLang="zh-CN" dirty="0"/>
                        <a:t>CA </a:t>
                      </a:r>
                      <a:r>
                        <a:rPr lang="zh-CN" altLang="en-US" dirty="0"/>
                        <a:t>的国家代号和名称，过于简单</a:t>
                      </a:r>
                    </a:p>
                  </a:txBody>
                  <a:tcPr anchor="ctr"/>
                </a:tc>
                <a:extLst>
                  <a:ext uri="{0D108BD9-81ED-4DB2-BD59-A6C34878D82A}">
                    <a16:rowId xmlns:a16="http://schemas.microsoft.com/office/drawing/2014/main" val="419924146"/>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NDSS-2014 [31]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通过扫描 </a:t>
                      </a:r>
                      <a:r>
                        <a:rPr lang="en-US" altLang="zh-CN" dirty="0"/>
                        <a:t>Top </a:t>
                      </a:r>
                      <a:r>
                        <a:rPr lang="zh-CN" altLang="en-US" dirty="0"/>
                        <a:t>网站 </a:t>
                      </a:r>
                      <a:r>
                        <a:rPr lang="en-US" altLang="zh-CN" dirty="0"/>
                        <a:t>HTTPS </a:t>
                      </a:r>
                      <a:r>
                        <a:rPr lang="zh-CN" altLang="en-US" dirty="0"/>
                        <a:t>服务获取证书</a:t>
                      </a:r>
                      <a:endParaRPr lang="en-US" altLang="zh-CN" dirty="0"/>
                    </a:p>
                    <a:p>
                      <a:pPr marL="342900" indent="-342900" algn="l">
                        <a:buAutoNum type="arabicPeriod"/>
                      </a:pPr>
                      <a:r>
                        <a:rPr lang="zh-CN" altLang="en-US" dirty="0"/>
                        <a:t>提取收集</a:t>
                      </a:r>
                      <a:r>
                        <a:rPr lang="zh-CN" altLang="en-US" b="1" dirty="0">
                          <a:solidFill>
                            <a:srgbClr val="FF0000"/>
                          </a:solidFill>
                        </a:rPr>
                        <a:t>证书的静态指纹信息</a:t>
                      </a:r>
                      <a:r>
                        <a:rPr lang="zh-CN" altLang="en-US" dirty="0"/>
                        <a:t>，使用 </a:t>
                      </a:r>
                      <a:r>
                        <a:rPr lang="en-US" altLang="zh-CN" dirty="0" err="1"/>
                        <a:t>kmeans</a:t>
                      </a:r>
                      <a:r>
                        <a:rPr lang="en-US" altLang="zh-CN" dirty="0"/>
                        <a:t>++ </a:t>
                      </a:r>
                      <a:r>
                        <a:rPr lang="zh-CN" altLang="en-US" dirty="0"/>
                        <a:t>聚类算法，构建不同 </a:t>
                      </a:r>
                      <a:r>
                        <a:rPr lang="en-US" altLang="zh-CN" dirty="0"/>
                        <a:t>CA </a:t>
                      </a:r>
                      <a:r>
                        <a:rPr lang="zh-CN" altLang="en-US" dirty="0"/>
                        <a:t>的签发证书模板</a:t>
                      </a:r>
                      <a:endParaRPr lang="en-US" altLang="zh-CN" dirty="0"/>
                    </a:p>
                    <a:p>
                      <a:pPr marL="342900" indent="-342900" algn="l">
                        <a:buAutoNum type="arabicPeriod"/>
                      </a:pPr>
                      <a:r>
                        <a:rPr lang="zh-CN" altLang="en-US" dirty="0"/>
                        <a:t>对于该 </a:t>
                      </a:r>
                      <a:r>
                        <a:rPr lang="en-US" altLang="zh-CN" dirty="0"/>
                        <a:t>CA </a:t>
                      </a:r>
                      <a:r>
                        <a:rPr lang="zh-CN" altLang="en-US" dirty="0"/>
                        <a:t>签发，但是不符合模板的证书，利用</a:t>
                      </a:r>
                      <a:r>
                        <a:rPr lang="zh-CN" altLang="en-US" b="1" dirty="0">
                          <a:solidFill>
                            <a:srgbClr val="FF0000"/>
                          </a:solidFill>
                        </a:rPr>
                        <a:t>人工检查查询不符合的原因</a:t>
                      </a:r>
                      <a:endParaRPr lang="en-US" b="1" dirty="0">
                        <a:solidFill>
                          <a:srgbClr val="FF0000"/>
                        </a:solidFill>
                      </a:endParaRPr>
                    </a:p>
                  </a:txBody>
                  <a:tcPr anchor="ctr"/>
                </a:tc>
                <a:tc>
                  <a:txBody>
                    <a:bodyPr/>
                    <a:lstStyle/>
                    <a:p>
                      <a:pPr algn="l"/>
                      <a:r>
                        <a:rPr lang="zh-CN" altLang="en-US" dirty="0"/>
                        <a:t>在没有证书 </a:t>
                      </a:r>
                      <a:r>
                        <a:rPr lang="en-US" altLang="zh-CN" dirty="0"/>
                        <a:t>ground truth </a:t>
                      </a:r>
                      <a:r>
                        <a:rPr lang="zh-CN" altLang="en-US" dirty="0"/>
                        <a:t>的数据情况下，聚类方法确实还可以，不过验证是个难事，本文直接上人工，不失为一种最终方法</a:t>
                      </a:r>
                      <a:endParaRPr lang="en-US" altLang="zh-CN" dirty="0"/>
                    </a:p>
                    <a:p>
                      <a:pPr algn="l"/>
                      <a:r>
                        <a:rPr lang="zh-CN" altLang="en-US" dirty="0"/>
                        <a:t>文章选的特征只有证书的字段信息，不能检测未经允许善自签发的情况</a:t>
                      </a:r>
                      <a:endParaRPr lang="en-US" dirty="0"/>
                    </a:p>
                  </a:txBody>
                  <a:tcPr anchor="ctr"/>
                </a:tc>
                <a:extLst>
                  <a:ext uri="{0D108BD9-81ED-4DB2-BD59-A6C34878D82A}">
                    <a16:rowId xmlns:a16="http://schemas.microsoft.com/office/drawing/2014/main" val="462393320"/>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ACM </a:t>
                      </a:r>
                      <a:r>
                        <a:rPr lang="en-US" altLang="zh-CN" dirty="0"/>
                        <a:t>TP</a:t>
                      </a:r>
                      <a:r>
                        <a:rPr lang="en-US" dirty="0"/>
                        <a:t>S-2016 [32]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定期扫描多端口获得 </a:t>
                      </a:r>
                      <a:r>
                        <a:rPr lang="en-US" altLang="zh-CN" dirty="0"/>
                        <a:t>Top </a:t>
                      </a:r>
                      <a:r>
                        <a:rPr lang="zh-CN" altLang="en-US" dirty="0"/>
                        <a:t>网站的证书，只保留能够被验证的证书，将他们记录为 </a:t>
                      </a:r>
                      <a:r>
                        <a:rPr lang="en-US" altLang="zh-CN" dirty="0"/>
                        <a:t>benign</a:t>
                      </a:r>
                    </a:p>
                    <a:p>
                      <a:pPr marL="342900" indent="-342900" algn="l">
                        <a:buAutoNum type="arabicPeriod"/>
                      </a:pPr>
                      <a:r>
                        <a:rPr lang="zh-CN" altLang="en-US" dirty="0"/>
                        <a:t>将公开说明存在问题的证书记录为 </a:t>
                      </a:r>
                      <a:r>
                        <a:rPr lang="en-US" altLang="zh-CN" dirty="0"/>
                        <a:t>rogue</a:t>
                      </a:r>
                    </a:p>
                    <a:p>
                      <a:pPr marL="342900" indent="-342900" algn="l">
                        <a:buAutoNum type="arabicPeriod"/>
                      </a:pPr>
                      <a:r>
                        <a:rPr lang="zh-CN" altLang="en-US" dirty="0"/>
                        <a:t>由于 </a:t>
                      </a:r>
                      <a:r>
                        <a:rPr lang="en-US" altLang="zh-CN" dirty="0"/>
                        <a:t>rogue ground truth </a:t>
                      </a:r>
                      <a:r>
                        <a:rPr lang="zh-CN" altLang="en-US" dirty="0"/>
                        <a:t>数量太少，文章采取</a:t>
                      </a:r>
                      <a:r>
                        <a:rPr lang="zh-CN" altLang="en-US" b="1" dirty="0">
                          <a:solidFill>
                            <a:srgbClr val="FF0000"/>
                          </a:solidFill>
                        </a:rPr>
                        <a:t>自动生成异常证书</a:t>
                      </a:r>
                      <a:r>
                        <a:rPr lang="zh-CN" altLang="en-US" dirty="0"/>
                        <a:t>的方式扩大训练样本</a:t>
                      </a:r>
                      <a:endParaRPr lang="en-US" altLang="zh-CN" dirty="0"/>
                    </a:p>
                    <a:p>
                      <a:pPr marL="342900" indent="-342900" algn="l">
                        <a:buAutoNum type="arabicPeriod"/>
                      </a:pPr>
                      <a:r>
                        <a:rPr lang="zh-CN" altLang="en-US" dirty="0"/>
                        <a:t>提取证书的特征，使用机器学习的方法将证书分为正常和异常两类</a:t>
                      </a:r>
                      <a:endParaRPr lang="en-US" dirty="0"/>
                    </a:p>
                  </a:txBody>
                  <a:tcPr anchor="ctr"/>
                </a:tc>
                <a:tc>
                  <a:txBody>
                    <a:bodyPr/>
                    <a:lstStyle/>
                    <a:p>
                      <a:pPr algn="l"/>
                      <a:r>
                        <a:rPr lang="zh-CN" altLang="en-US" dirty="0"/>
                        <a:t>不能保证 </a:t>
                      </a:r>
                      <a:r>
                        <a:rPr lang="en-US" altLang="zh-CN" dirty="0"/>
                        <a:t>benign </a:t>
                      </a:r>
                      <a:r>
                        <a:rPr lang="zh-CN" altLang="en-US" dirty="0"/>
                        <a:t>的数据就是 </a:t>
                      </a:r>
                      <a:r>
                        <a:rPr lang="en-US" altLang="zh-CN" dirty="0"/>
                        <a:t>benign</a:t>
                      </a:r>
                      <a:r>
                        <a:rPr lang="zh-CN" altLang="en-US" dirty="0"/>
                        <a:t>，没有进行验证</a:t>
                      </a:r>
                      <a:endParaRPr lang="en-US" altLang="zh-CN" dirty="0"/>
                    </a:p>
                    <a:p>
                      <a:pPr algn="l"/>
                      <a:r>
                        <a:rPr lang="zh-CN" altLang="en-US" dirty="0"/>
                        <a:t>对于</a:t>
                      </a:r>
                      <a:r>
                        <a:rPr lang="en-US" altLang="zh-CN" dirty="0"/>
                        <a:t>GT</a:t>
                      </a:r>
                      <a:r>
                        <a:rPr lang="zh-CN" altLang="en-US" dirty="0"/>
                        <a:t>数据不平衡的处理方式不能认同，生成的都是在证书字段内容方面出现明显问题的证书，数据 </a:t>
                      </a:r>
                      <a:r>
                        <a:rPr lang="en-US" altLang="zh-CN" dirty="0"/>
                        <a:t>biases </a:t>
                      </a:r>
                      <a:r>
                        <a:rPr lang="zh-CN" altLang="en-US" dirty="0"/>
                        <a:t>过于严重，根本不能模拟 </a:t>
                      </a:r>
                      <a:r>
                        <a:rPr lang="en-US" altLang="zh-CN" dirty="0"/>
                        <a:t>CA </a:t>
                      </a:r>
                      <a:r>
                        <a:rPr lang="zh-CN" altLang="en-US" dirty="0"/>
                        <a:t>真实签发的情况</a:t>
                      </a:r>
                      <a:endParaRPr lang="en-US" dirty="0"/>
                    </a:p>
                  </a:txBody>
                  <a:tcPr anchor="ctr"/>
                </a:tc>
                <a:extLst>
                  <a:ext uri="{0D108BD9-81ED-4DB2-BD59-A6C34878D82A}">
                    <a16:rowId xmlns:a16="http://schemas.microsoft.com/office/drawing/2014/main" val="3143777227"/>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S&amp;P-2018 [33]</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安全态势</a:t>
                      </a:r>
                      <a:endParaRPr lang="en-US" dirty="0"/>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设计 </a:t>
                      </a:r>
                      <a:r>
                        <a:rPr lang="en-US" altLang="zh-CN" dirty="0" err="1"/>
                        <a:t>Zlint</a:t>
                      </a:r>
                      <a:r>
                        <a:rPr lang="zh-CN" altLang="en-US" dirty="0"/>
                        <a:t>，将现有的国际标准全都用代码表示</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将 </a:t>
                      </a:r>
                      <a:r>
                        <a:rPr lang="en-US" altLang="zh-CN" dirty="0" err="1"/>
                        <a:t>Zlint</a:t>
                      </a:r>
                      <a:r>
                        <a:rPr lang="en-US" altLang="zh-CN" dirty="0"/>
                        <a:t> </a:t>
                      </a:r>
                      <a:r>
                        <a:rPr lang="zh-CN" altLang="en-US" dirty="0"/>
                        <a:t>从 </a:t>
                      </a:r>
                      <a:r>
                        <a:rPr lang="en-US" altLang="zh-CN" dirty="0" err="1"/>
                        <a:t>Censys</a:t>
                      </a:r>
                      <a:r>
                        <a:rPr lang="en-US" altLang="zh-CN" dirty="0"/>
                        <a:t> </a:t>
                      </a:r>
                      <a:r>
                        <a:rPr lang="zh-CN" altLang="en-US" dirty="0"/>
                        <a:t>数据库中的证书上运行，统计结果</a:t>
                      </a:r>
                      <a:endParaRPr lang="en-US" altLang="zh-CN" dirty="0"/>
                    </a:p>
                    <a:p>
                      <a:pPr marL="342900" indent="-342900" algn="l">
                        <a:buAutoNum type="arabicPeriod"/>
                      </a:pPr>
                      <a:r>
                        <a:rPr lang="zh-CN" altLang="en-US" dirty="0"/>
                        <a:t>以 </a:t>
                      </a:r>
                      <a:r>
                        <a:rPr lang="en-US" altLang="zh-CN" dirty="0"/>
                        <a:t>CA </a:t>
                      </a:r>
                      <a:r>
                        <a:rPr lang="zh-CN" altLang="en-US" dirty="0"/>
                        <a:t>为单位，检查该 </a:t>
                      </a:r>
                      <a:r>
                        <a:rPr lang="en-US" altLang="zh-CN" dirty="0"/>
                        <a:t>CA </a:t>
                      </a:r>
                      <a:r>
                        <a:rPr lang="zh-CN" altLang="en-US" dirty="0"/>
                        <a:t>签发的证书的 </a:t>
                      </a:r>
                      <a:r>
                        <a:rPr lang="en-US" altLang="zh-CN" dirty="0" err="1"/>
                        <a:t>Zlint</a:t>
                      </a:r>
                      <a:r>
                        <a:rPr lang="en-US" altLang="zh-CN" dirty="0"/>
                        <a:t> </a:t>
                      </a:r>
                      <a:r>
                        <a:rPr lang="zh-CN" altLang="en-US" dirty="0"/>
                        <a:t>错误比率以及常见的错误，用以规范 </a:t>
                      </a:r>
                      <a:r>
                        <a:rPr lang="en-US" altLang="zh-CN" dirty="0"/>
                        <a:t>CA </a:t>
                      </a:r>
                      <a:r>
                        <a:rPr lang="zh-CN" altLang="en-US" dirty="0"/>
                        <a:t>的行为</a:t>
                      </a:r>
                      <a:endParaRPr lang="en-US" dirty="0"/>
                    </a:p>
                  </a:txBody>
                  <a:tcPr anchor="ctr"/>
                </a:tc>
                <a:tc>
                  <a:txBody>
                    <a:bodyPr/>
                    <a:lstStyle/>
                    <a:p>
                      <a:pPr algn="l"/>
                      <a:r>
                        <a:rPr lang="zh-CN" altLang="en-US" dirty="0"/>
                        <a:t>本质上就是将国际规则作为了验证的标准</a:t>
                      </a:r>
                      <a:endParaRPr lang="en-US" altLang="zh-CN" dirty="0"/>
                    </a:p>
                    <a:p>
                      <a:pPr algn="l"/>
                      <a:r>
                        <a:rPr lang="zh-CN" altLang="en-US" dirty="0"/>
                        <a:t>只能监测静态（证书字段）的标准</a:t>
                      </a:r>
                      <a:endParaRPr lang="en-US" dirty="0"/>
                    </a:p>
                  </a:txBody>
                  <a:tcPr anchor="ctr"/>
                </a:tc>
                <a:extLst>
                  <a:ext uri="{0D108BD9-81ED-4DB2-BD59-A6C34878D82A}">
                    <a16:rowId xmlns:a16="http://schemas.microsoft.com/office/drawing/2014/main" val="493308412"/>
                  </a:ext>
                </a:extLst>
              </a:tr>
              <a:tr h="37084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IMC – 2020 [1]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endParaRPr lang="en-US" altLang="zh-CN" dirty="0"/>
                    </a:p>
                  </a:txBody>
                  <a:tcPr anchor="ctr"/>
                </a:tc>
                <a:tc>
                  <a:txBody>
                    <a:bodyPr/>
                    <a:lstStyle/>
                    <a:p>
                      <a:pPr marL="342900" indent="-342900" algn="l">
                        <a:buAutoNum type="arabicPeriod"/>
                      </a:pPr>
                      <a:r>
                        <a:rPr lang="zh-CN" altLang="en-US" dirty="0"/>
                        <a:t>使用 </a:t>
                      </a:r>
                      <a:r>
                        <a:rPr lang="en-US" altLang="zh-CN" dirty="0" err="1"/>
                        <a:t>openssl</a:t>
                      </a:r>
                      <a:r>
                        <a:rPr lang="en-US" altLang="zh-CN" dirty="0"/>
                        <a:t> </a:t>
                      </a:r>
                      <a:r>
                        <a:rPr lang="zh-CN" altLang="en-US" dirty="0"/>
                        <a:t>获取政府网站证书数据</a:t>
                      </a:r>
                      <a:endParaRPr lang="en-US" altLang="zh-CN" dirty="0"/>
                    </a:p>
                    <a:p>
                      <a:pPr marL="342900" indent="-342900" algn="l">
                        <a:buAutoNum type="arabicPeriod"/>
                      </a:pPr>
                      <a:r>
                        <a:rPr lang="zh-CN" altLang="en-US" dirty="0"/>
                        <a:t>统计哪些 </a:t>
                      </a:r>
                      <a:r>
                        <a:rPr lang="en-US" altLang="zh-CN" dirty="0"/>
                        <a:t>CA </a:t>
                      </a:r>
                      <a:r>
                        <a:rPr lang="zh-CN" altLang="en-US" dirty="0"/>
                        <a:t>给哪些政府网站签发证书</a:t>
                      </a:r>
                      <a:endParaRPr lang="en-US" dirty="0"/>
                    </a:p>
                  </a:txBody>
                  <a:tcPr anchor="ctr"/>
                </a:tc>
                <a:tc>
                  <a:txBody>
                    <a:bodyPr/>
                    <a:lstStyle/>
                    <a:p>
                      <a:pPr algn="l"/>
                      <a:r>
                        <a:rPr lang="zh-CN" altLang="en-US" dirty="0"/>
                        <a:t>这类属于分析 </a:t>
                      </a:r>
                      <a:r>
                        <a:rPr lang="en-US" altLang="zh-CN" dirty="0"/>
                        <a:t>CA </a:t>
                      </a:r>
                      <a:r>
                        <a:rPr lang="zh-CN" altLang="en-US" dirty="0"/>
                        <a:t>签发终端证书的范围的文章，不在多举例子</a:t>
                      </a:r>
                      <a:endParaRPr lang="en-US" dirty="0"/>
                    </a:p>
                  </a:txBody>
                  <a:tcPr anchor="ctr"/>
                </a:tc>
                <a:extLst>
                  <a:ext uri="{0D108BD9-81ED-4DB2-BD59-A6C34878D82A}">
                    <a16:rowId xmlns:a16="http://schemas.microsoft.com/office/drawing/2014/main" val="3415665971"/>
                  </a:ext>
                </a:extLst>
              </a:tr>
              <a:tr h="4216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t>IMC-2022 [43]</a:t>
                      </a:r>
                    </a:p>
                    <a:p>
                      <a:pPr algn="ctr"/>
                      <a:r>
                        <a:rPr lang="zh-CN" altLang="en-US" dirty="0"/>
                        <a:t>基础态势</a:t>
                      </a:r>
                      <a:endParaRPr lang="en-US" dirty="0"/>
                    </a:p>
                  </a:txBody>
                  <a:tcPr anchor="ctr"/>
                </a:tc>
                <a:tc>
                  <a:txBody>
                    <a:bodyPr/>
                    <a:lstStyle/>
                    <a:p>
                      <a:pPr algn="l"/>
                      <a:r>
                        <a:rPr lang="zh-CN" altLang="en-US" dirty="0"/>
                        <a:t>分析在俄乌战争开始后：</a:t>
                      </a:r>
                      <a:endParaRPr lang="en-US" altLang="zh-CN" dirty="0"/>
                    </a:p>
                    <a:p>
                      <a:pPr algn="l"/>
                      <a:r>
                        <a:rPr lang="zh-CN" altLang="en-US" dirty="0"/>
                        <a:t>数据来源是</a:t>
                      </a:r>
                      <a:r>
                        <a:rPr lang="en-US" altLang="zh-CN" dirty="0"/>
                        <a:t> </a:t>
                      </a:r>
                      <a:r>
                        <a:rPr lang="en-US" altLang="zh-CN" dirty="0" err="1"/>
                        <a:t>Censys</a:t>
                      </a:r>
                      <a:r>
                        <a:rPr lang="en-US" altLang="zh-CN" dirty="0"/>
                        <a:t> </a:t>
                      </a:r>
                      <a:r>
                        <a:rPr lang="zh-CN" altLang="en-US" dirty="0"/>
                        <a:t>数据库</a:t>
                      </a:r>
                      <a:endParaRPr lang="en-US" altLang="zh-CN" dirty="0"/>
                    </a:p>
                    <a:p>
                      <a:pPr marL="342900" indent="-342900" algn="l">
                        <a:buAutoNum type="arabicPeriod"/>
                      </a:pPr>
                      <a:r>
                        <a:rPr lang="zh-CN" altLang="en-US" dirty="0"/>
                        <a:t>国际上的 </a:t>
                      </a:r>
                      <a:r>
                        <a:rPr lang="en-US" altLang="zh-CN" dirty="0"/>
                        <a:t>CA </a:t>
                      </a:r>
                      <a:r>
                        <a:rPr lang="zh-CN" altLang="en-US" dirty="0"/>
                        <a:t>对俄罗斯的域名服务发生的变化</a:t>
                      </a:r>
                      <a:endParaRPr lang="en-US" altLang="zh-CN" dirty="0"/>
                    </a:p>
                    <a:p>
                      <a:pPr marL="342900" indent="-342900" algn="l">
                        <a:buAutoNum type="arabicPeriod"/>
                      </a:pPr>
                      <a:r>
                        <a:rPr lang="zh-CN" altLang="en-US" dirty="0"/>
                        <a:t>俄罗斯的 </a:t>
                      </a:r>
                      <a:r>
                        <a:rPr lang="en-US" altLang="zh-CN" dirty="0"/>
                        <a:t>Trusted CA </a:t>
                      </a:r>
                      <a:r>
                        <a:rPr lang="zh-CN" altLang="en-US" dirty="0"/>
                        <a:t>签发证书的数量和范围</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针对特定 </a:t>
                      </a:r>
                      <a:r>
                        <a:rPr lang="en-US" altLang="zh-CN" dirty="0"/>
                        <a:t>CA </a:t>
                      </a:r>
                      <a:r>
                        <a:rPr lang="zh-CN" altLang="en-US" dirty="0"/>
                        <a:t>的测量</a:t>
                      </a:r>
                      <a:endParaRPr lang="en-US" altLang="zh-CN" dirty="0"/>
                    </a:p>
                  </a:txBody>
                  <a:tcPr anchor="ctr"/>
                </a:tc>
                <a:extLst>
                  <a:ext uri="{0D108BD9-81ED-4DB2-BD59-A6C34878D82A}">
                    <a16:rowId xmlns:a16="http://schemas.microsoft.com/office/drawing/2014/main" val="228795455"/>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t>PAM-2023 [44]</a:t>
                      </a:r>
                    </a:p>
                    <a:p>
                      <a:pPr algn="ctr"/>
                      <a:r>
                        <a:rPr lang="zh-CN" altLang="en-US" dirty="0"/>
                        <a:t>基础态势</a:t>
                      </a:r>
                      <a:endParaRPr lang="en-US" dirty="0"/>
                    </a:p>
                  </a:txBody>
                  <a:tcPr anchor="ctr"/>
                </a:tc>
                <a:tc>
                  <a:txBody>
                    <a:bodyPr/>
                    <a:lstStyle/>
                    <a:p>
                      <a:pPr marL="342900" indent="-342900" algn="l">
                        <a:buAutoNum type="arabicPeriod"/>
                      </a:pPr>
                      <a:r>
                        <a:rPr lang="zh-CN" altLang="en-US" dirty="0"/>
                        <a:t>从 </a:t>
                      </a:r>
                      <a:r>
                        <a:rPr lang="en-US" altLang="zh-CN" dirty="0"/>
                        <a:t>Rapid7 </a:t>
                      </a:r>
                      <a:r>
                        <a:rPr lang="zh-CN" altLang="en-US" dirty="0"/>
                        <a:t>和 </a:t>
                      </a:r>
                      <a:r>
                        <a:rPr lang="en-US" altLang="zh-CN" dirty="0"/>
                        <a:t>CT </a:t>
                      </a:r>
                      <a:r>
                        <a:rPr lang="zh-CN" altLang="en-US" dirty="0"/>
                        <a:t>中获取证书数据</a:t>
                      </a:r>
                      <a:endParaRPr lang="en-US" altLang="zh-CN" dirty="0"/>
                    </a:p>
                    <a:p>
                      <a:pPr marL="342900" indent="-342900" algn="l">
                        <a:buAutoNum type="arabicPeriod"/>
                      </a:pPr>
                      <a:r>
                        <a:rPr lang="zh-CN" altLang="en-US" dirty="0"/>
                        <a:t>分析自 </a:t>
                      </a:r>
                      <a:r>
                        <a:rPr lang="en-US" altLang="zh-CN" dirty="0"/>
                        <a:t>2013</a:t>
                      </a:r>
                      <a:r>
                        <a:rPr lang="zh-CN" altLang="en-US" dirty="0"/>
                        <a:t> 年以来，各个 </a:t>
                      </a:r>
                      <a:r>
                        <a:rPr lang="en-US" altLang="zh-CN" dirty="0"/>
                        <a:t>CA </a:t>
                      </a:r>
                      <a:r>
                        <a:rPr lang="zh-CN" altLang="en-US" dirty="0"/>
                        <a:t>在 </a:t>
                      </a:r>
                      <a:r>
                        <a:rPr lang="en-US" altLang="zh-CN" dirty="0"/>
                        <a:t>Web-PKI </a:t>
                      </a:r>
                      <a:r>
                        <a:rPr lang="zh-CN" altLang="en-US" dirty="0"/>
                        <a:t>中市场的占比变化</a:t>
                      </a:r>
                      <a:endParaRPr lang="en-US" altLang="zh-CN" dirty="0"/>
                    </a:p>
                  </a:txBody>
                  <a:tcPr anchor="ctr"/>
                </a:tc>
                <a:tc>
                  <a:txBody>
                    <a:bodyPr/>
                    <a:lstStyle/>
                    <a:p>
                      <a:pPr algn="l"/>
                      <a:r>
                        <a:rPr lang="zh-CN" altLang="en-US" dirty="0"/>
                        <a:t>也算是动态分析</a:t>
                      </a:r>
                      <a:r>
                        <a:rPr lang="en-US" altLang="zh-CN" dirty="0"/>
                        <a:t>CA </a:t>
                      </a:r>
                      <a:r>
                        <a:rPr lang="zh-CN" altLang="en-US" dirty="0"/>
                        <a:t>签发终端证书的范围的文章</a:t>
                      </a:r>
                      <a:endParaRPr lang="en-US" dirty="0"/>
                    </a:p>
                  </a:txBody>
                  <a:tcPr anchor="ctr"/>
                </a:tc>
                <a:extLst>
                  <a:ext uri="{0D108BD9-81ED-4DB2-BD59-A6C34878D82A}">
                    <a16:rowId xmlns:a16="http://schemas.microsoft.com/office/drawing/2014/main" val="385992077"/>
                  </a:ext>
                </a:extLst>
              </a:tr>
            </a:tbl>
          </a:graphicData>
        </a:graphic>
      </p:graphicFrame>
    </p:spTree>
    <p:extLst>
      <p:ext uri="{BB962C8B-B14F-4D97-AF65-F5344CB8AC3E}">
        <p14:creationId xmlns:p14="http://schemas.microsoft.com/office/powerpoint/2010/main" val="61549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364343"/>
            <a:ext cx="10515600" cy="4812620"/>
          </a:xfrm>
        </p:spPr>
        <p:txBody>
          <a:bodyPr/>
          <a:lstStyle/>
          <a:p>
            <a:r>
              <a:rPr lang="zh-CN" altLang="en-US" b="1" dirty="0">
                <a:solidFill>
                  <a:srgbClr val="FF0000"/>
                </a:solidFill>
              </a:rPr>
              <a:t>证书数据来源从单一到多元</a:t>
            </a:r>
          </a:p>
          <a:p>
            <a:pPr lvl="1"/>
            <a:r>
              <a:rPr lang="en-US" altLang="zh-CN" dirty="0"/>
              <a:t>1. </a:t>
            </a:r>
            <a:r>
              <a:rPr lang="zh-CN" altLang="en-US" dirty="0"/>
              <a:t>用户端扫描方式从单一</a:t>
            </a:r>
            <a:r>
              <a:rPr lang="en-US" altLang="zh-CN" dirty="0"/>
              <a:t>443</a:t>
            </a:r>
            <a:r>
              <a:rPr lang="zh-CN" altLang="en-US" dirty="0"/>
              <a:t>端口 </a:t>
            </a:r>
            <a:r>
              <a:rPr lang="en-US" altLang="zh-CN" dirty="0"/>
              <a:t>[1,</a:t>
            </a:r>
            <a:r>
              <a:rPr lang="zh-CN" altLang="en-US" dirty="0"/>
              <a:t> </a:t>
            </a:r>
            <a:r>
              <a:rPr lang="en-US" altLang="zh-CN" dirty="0"/>
              <a:t>31, 41] </a:t>
            </a:r>
            <a:r>
              <a:rPr lang="zh-CN" altLang="en-US" dirty="0"/>
              <a:t>到多端口 </a:t>
            </a:r>
            <a:r>
              <a:rPr lang="en-US" altLang="zh-CN" dirty="0"/>
              <a:t>[24, 32]</a:t>
            </a:r>
          </a:p>
          <a:p>
            <a:pPr lvl="1"/>
            <a:r>
              <a:rPr lang="en-US" altLang="zh-CN" dirty="0"/>
              <a:t>2. </a:t>
            </a:r>
            <a:r>
              <a:rPr lang="zh-CN" altLang="en-US" dirty="0"/>
              <a:t>从用户端收集数据 </a:t>
            </a:r>
            <a:r>
              <a:rPr lang="en-US" altLang="zh-CN" dirty="0"/>
              <a:t>[1, 24, 31, 32, 41] </a:t>
            </a:r>
            <a:r>
              <a:rPr lang="zh-CN" altLang="en-US" dirty="0"/>
              <a:t>到用户端数据与第三方数据集共同取用</a:t>
            </a:r>
            <a:r>
              <a:rPr lang="en-US" altLang="zh-CN" dirty="0"/>
              <a:t> [33, 34, 43, 44]</a:t>
            </a:r>
          </a:p>
          <a:p>
            <a:pPr lvl="1"/>
            <a:r>
              <a:rPr lang="en-US" altLang="zh-CN" dirty="0"/>
              <a:t>3. </a:t>
            </a:r>
            <a:r>
              <a:rPr lang="zh-CN" altLang="en-US" dirty="0"/>
              <a:t>不同来源的数据内容可以进行互补</a:t>
            </a:r>
            <a:endParaRPr lang="en-US" altLang="zh-CN" dirty="0"/>
          </a:p>
          <a:p>
            <a:r>
              <a:rPr lang="zh-CN" altLang="en-US" b="1" dirty="0">
                <a:solidFill>
                  <a:srgbClr val="FF0000"/>
                </a:solidFill>
              </a:rPr>
              <a:t>如何对证书链可信性（里面的证书）进行验证仍是巨大的挑战</a:t>
            </a:r>
            <a:endParaRPr lang="en-US" altLang="zh-CN" b="1" dirty="0">
              <a:solidFill>
                <a:srgbClr val="FF0000"/>
              </a:solidFill>
            </a:endParaRPr>
          </a:p>
          <a:p>
            <a:pPr lvl="1"/>
            <a:r>
              <a:rPr lang="zh-CN" altLang="en-US" dirty="0"/>
              <a:t>最直接的方式是通过公告、新闻、论坛等人为渠道验证，但是会有非常大的时间延迟</a:t>
            </a:r>
            <a:endParaRPr lang="en-US" altLang="zh-CN" dirty="0"/>
          </a:p>
          <a:p>
            <a:pPr lvl="1"/>
            <a:r>
              <a:rPr lang="zh-CN" altLang="en-US" dirty="0"/>
              <a:t>为了更加实时发现，自动验证的方式分为两种：</a:t>
            </a:r>
            <a:endParaRPr lang="en-US" altLang="zh-CN" dirty="0"/>
          </a:p>
          <a:p>
            <a:pPr lvl="2"/>
            <a:r>
              <a:rPr lang="en-US" altLang="zh-CN" dirty="0"/>
              <a:t>1. </a:t>
            </a:r>
            <a:r>
              <a:rPr lang="zh-CN" altLang="en-US" dirty="0"/>
              <a:t>构建规则验证 </a:t>
            </a:r>
            <a:r>
              <a:rPr lang="en-US" altLang="zh-CN" dirty="0"/>
              <a:t>[22, 28, 33]</a:t>
            </a:r>
          </a:p>
          <a:p>
            <a:pPr lvl="2"/>
            <a:r>
              <a:rPr lang="en-US" altLang="zh-CN" dirty="0"/>
              <a:t>2. </a:t>
            </a:r>
            <a:r>
              <a:rPr lang="zh-CN" altLang="en-US" dirty="0"/>
              <a:t>通过机器学习的方式验证 </a:t>
            </a:r>
            <a:r>
              <a:rPr lang="en-US" altLang="zh-CN" dirty="0"/>
              <a:t>[23, 31, 32, 34]</a:t>
            </a:r>
          </a:p>
          <a:p>
            <a:pPr lvl="2"/>
            <a:endParaRPr lang="en-US" altLang="zh-CN" dirty="0"/>
          </a:p>
        </p:txBody>
      </p:sp>
    </p:spTree>
    <p:extLst>
      <p:ext uri="{BB962C8B-B14F-4D97-AF65-F5344CB8AC3E}">
        <p14:creationId xmlns:p14="http://schemas.microsoft.com/office/powerpoint/2010/main" val="765919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3E84-6556-4C0B-B36C-02F19C503BDD}"/>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751305A2-2010-45ED-A58E-C2F54C20181E}"/>
              </a:ext>
            </a:extLst>
          </p:cNvPr>
          <p:cNvSpPr>
            <a:spLocks noGrp="1"/>
          </p:cNvSpPr>
          <p:nvPr>
            <p:ph idx="1"/>
          </p:nvPr>
        </p:nvSpPr>
        <p:spPr>
          <a:xfrm>
            <a:off x="838200" y="1465943"/>
            <a:ext cx="10515600" cy="4711020"/>
          </a:xfrm>
        </p:spPr>
        <p:txBody>
          <a:bodyPr/>
          <a:lstStyle/>
          <a:p>
            <a:r>
              <a:rPr lang="zh-CN" altLang="en-US" dirty="0"/>
              <a:t>使用机器学习聚类 </a:t>
            </a:r>
            <a:r>
              <a:rPr lang="en-US" altLang="zh-CN" dirty="0"/>
              <a:t>[23, 31, 34] /</a:t>
            </a:r>
            <a:r>
              <a:rPr lang="zh-CN" altLang="en-US" dirty="0"/>
              <a:t>分类 </a:t>
            </a:r>
            <a:r>
              <a:rPr lang="en-US" altLang="zh-CN" dirty="0"/>
              <a:t>[32] </a:t>
            </a:r>
            <a:r>
              <a:rPr lang="zh-CN" altLang="en-US" dirty="0"/>
              <a:t>算法</a:t>
            </a:r>
            <a:br>
              <a:rPr lang="en-US" altLang="zh-CN" dirty="0"/>
            </a:br>
            <a:r>
              <a:rPr lang="zh-CN" altLang="en-US" dirty="0"/>
              <a:t>验证信任关系的工作逐渐增多</a:t>
            </a:r>
            <a:endParaRPr lang="en-US" dirty="0"/>
          </a:p>
          <a:p>
            <a:r>
              <a:rPr lang="en-US" altLang="zh-CN" b="1" dirty="0">
                <a:solidFill>
                  <a:srgbClr val="FF0000"/>
                </a:solidFill>
              </a:rPr>
              <a:t>1. </a:t>
            </a:r>
            <a:r>
              <a:rPr lang="zh-CN" altLang="en-US" b="1" dirty="0">
                <a:solidFill>
                  <a:srgbClr val="FF0000"/>
                </a:solidFill>
              </a:rPr>
              <a:t>机器学习的可解释性存在问题</a:t>
            </a:r>
            <a:endParaRPr lang="en-US" altLang="zh-CN" b="1" dirty="0">
              <a:solidFill>
                <a:srgbClr val="FF0000"/>
              </a:solidFill>
            </a:endParaRPr>
          </a:p>
          <a:p>
            <a:pPr lvl="1"/>
            <a:r>
              <a:rPr lang="zh-CN" altLang="en-US" dirty="0"/>
              <a:t>缺少 </a:t>
            </a:r>
            <a:r>
              <a:rPr lang="en-US" altLang="zh-CN" dirty="0"/>
              <a:t>ground truth</a:t>
            </a:r>
            <a:r>
              <a:rPr lang="zh-CN" altLang="en-US" dirty="0"/>
              <a:t>（数据没有标签）数据</a:t>
            </a:r>
            <a:endParaRPr lang="en-US" altLang="zh-CN" dirty="0"/>
          </a:p>
          <a:p>
            <a:pPr lvl="1"/>
            <a:r>
              <a:rPr lang="zh-CN" altLang="en-US" dirty="0"/>
              <a:t>目前可以认证的 </a:t>
            </a:r>
            <a:r>
              <a:rPr lang="en-US" altLang="zh-CN" dirty="0"/>
              <a:t>ground truth </a:t>
            </a:r>
            <a:r>
              <a:rPr lang="zh-CN" altLang="en-US" dirty="0"/>
              <a:t>是错误报告中的证书数据，其余的理论上都不能直接认证</a:t>
            </a:r>
            <a:endParaRPr lang="en-US" altLang="zh-CN" dirty="0"/>
          </a:p>
          <a:p>
            <a:pPr lvl="1"/>
            <a:r>
              <a:rPr lang="zh-CN" altLang="en-US" dirty="0"/>
              <a:t>使用分类算法缺少训练数据和测试数据</a:t>
            </a:r>
            <a:endParaRPr lang="en-US" altLang="zh-CN" dirty="0"/>
          </a:p>
          <a:p>
            <a:pPr lvl="1"/>
            <a:r>
              <a:rPr lang="zh-CN" altLang="en-US" dirty="0"/>
              <a:t>使用聚类算法缺少测试数据</a:t>
            </a:r>
            <a:endParaRPr lang="en-US" altLang="zh-CN" dirty="0"/>
          </a:p>
          <a:p>
            <a:pPr lvl="1"/>
            <a:r>
              <a:rPr lang="zh-CN" altLang="en-US" dirty="0"/>
              <a:t>为了解决这个问题，目前的工作是采用生成训练数据</a:t>
            </a:r>
            <a:r>
              <a:rPr lang="en-US" altLang="zh-CN" dirty="0"/>
              <a:t>*</a:t>
            </a:r>
            <a:r>
              <a:rPr lang="zh-CN" altLang="en-US" dirty="0"/>
              <a:t> </a:t>
            </a:r>
            <a:r>
              <a:rPr lang="en-US" altLang="zh-CN" dirty="0"/>
              <a:t>[32] </a:t>
            </a:r>
            <a:r>
              <a:rPr lang="zh-CN" altLang="en-US" dirty="0"/>
              <a:t>或者用第三方报告中的数据 </a:t>
            </a:r>
            <a:r>
              <a:rPr lang="en-US" altLang="zh-CN" dirty="0"/>
              <a:t>[34] </a:t>
            </a:r>
            <a:r>
              <a:rPr lang="zh-CN" altLang="en-US" dirty="0"/>
              <a:t>或是人工检查 </a:t>
            </a:r>
            <a:r>
              <a:rPr lang="en-US" altLang="zh-CN" dirty="0"/>
              <a:t>[31]</a:t>
            </a:r>
          </a:p>
          <a:p>
            <a:pPr lvl="1"/>
            <a:endParaRPr lang="en-US" altLang="zh-CN" dirty="0"/>
          </a:p>
        </p:txBody>
      </p:sp>
    </p:spTree>
    <p:extLst>
      <p:ext uri="{BB962C8B-B14F-4D97-AF65-F5344CB8AC3E}">
        <p14:creationId xmlns:p14="http://schemas.microsoft.com/office/powerpoint/2010/main" val="4973442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1324-CF9A-456E-B676-2C17871865A1}"/>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3713B7F1-6899-49A5-9EC7-9A2A5D1CCB3A}"/>
              </a:ext>
            </a:extLst>
          </p:cNvPr>
          <p:cNvSpPr>
            <a:spLocks noGrp="1"/>
          </p:cNvSpPr>
          <p:nvPr>
            <p:ph idx="1"/>
          </p:nvPr>
        </p:nvSpPr>
        <p:spPr>
          <a:xfrm>
            <a:off x="838200" y="1458686"/>
            <a:ext cx="10515600" cy="4718277"/>
          </a:xfrm>
        </p:spPr>
        <p:txBody>
          <a:bodyPr/>
          <a:lstStyle/>
          <a:p>
            <a:r>
              <a:rPr lang="en-US" altLang="zh-CN" b="1" dirty="0">
                <a:solidFill>
                  <a:srgbClr val="FF0000"/>
                </a:solidFill>
              </a:rPr>
              <a:t>2. </a:t>
            </a:r>
            <a:r>
              <a:rPr lang="zh-CN" altLang="en-US" b="1" dirty="0">
                <a:solidFill>
                  <a:srgbClr val="FF0000"/>
                </a:solidFill>
              </a:rPr>
              <a:t>特征选择存在缺陷</a:t>
            </a:r>
            <a:endParaRPr lang="en-US" altLang="zh-CN" b="1" dirty="0">
              <a:solidFill>
                <a:srgbClr val="FF0000"/>
              </a:solidFill>
            </a:endParaRPr>
          </a:p>
          <a:p>
            <a:pPr lvl="1"/>
            <a:r>
              <a:rPr lang="zh-CN" altLang="en-US" dirty="0"/>
              <a:t>现有的工作多数选择证书的字段信息（签发者、拥有者、扩展信息等），以及证书的部署信息（扫描 </a:t>
            </a:r>
            <a:r>
              <a:rPr lang="en-US" altLang="zh-CN" dirty="0"/>
              <a:t>IP/</a:t>
            </a:r>
            <a:r>
              <a:rPr lang="zh-CN" altLang="en-US" dirty="0"/>
              <a:t>域名等），无法验证正确性</a:t>
            </a:r>
            <a:endParaRPr lang="en-US" altLang="zh-CN" dirty="0"/>
          </a:p>
          <a:p>
            <a:pPr lvl="1"/>
            <a:r>
              <a:rPr lang="zh-CN" altLang="en-US" dirty="0"/>
              <a:t>没有考虑证书部署的动态变化：</a:t>
            </a:r>
            <a:endParaRPr lang="en-US" altLang="zh-CN" dirty="0"/>
          </a:p>
          <a:p>
            <a:pPr lvl="2"/>
            <a:r>
              <a:rPr lang="zh-CN" altLang="en-US" dirty="0"/>
              <a:t>证书更换、吊销的频率，距离证书过期还有多长时间进行操作？</a:t>
            </a:r>
            <a:endParaRPr lang="en-US" altLang="zh-CN" dirty="0"/>
          </a:p>
          <a:p>
            <a:pPr lvl="2"/>
            <a:r>
              <a:rPr lang="zh-CN" altLang="en-US" dirty="0"/>
              <a:t>同一域名证书 </a:t>
            </a:r>
            <a:r>
              <a:rPr lang="en-US" altLang="zh-CN" dirty="0"/>
              <a:t>CA </a:t>
            </a:r>
            <a:r>
              <a:rPr lang="zh-CN" altLang="en-US" dirty="0"/>
              <a:t>更换情况？</a:t>
            </a:r>
            <a:endParaRPr lang="en-US" altLang="zh-CN" dirty="0"/>
          </a:p>
          <a:p>
            <a:pPr lvl="2"/>
            <a:r>
              <a:rPr lang="zh-CN" altLang="en-US" dirty="0"/>
              <a:t>是否在某一时间段内出现多个同域名证书？持续时间多久？</a:t>
            </a:r>
            <a:endParaRPr lang="en-US" altLang="zh-CN" dirty="0"/>
          </a:p>
          <a:p>
            <a:pPr lvl="2"/>
            <a:r>
              <a:rPr lang="zh-CN" altLang="en-US" dirty="0"/>
              <a:t>有多长时间检测不到某些网站的证书等等。。。</a:t>
            </a:r>
            <a:endParaRPr lang="en-US" altLang="zh-CN" dirty="0"/>
          </a:p>
          <a:p>
            <a:pPr lvl="1"/>
            <a:r>
              <a:rPr lang="zh-CN" altLang="en-US" dirty="0"/>
              <a:t>就好比流量检测：</a:t>
            </a:r>
            <a:endParaRPr lang="en-US" altLang="zh-CN" dirty="0"/>
          </a:p>
          <a:p>
            <a:pPr lvl="2"/>
            <a:r>
              <a:rPr lang="zh-CN" altLang="en-US" dirty="0"/>
              <a:t>之前都是在一个流中找特征（五元组等等）</a:t>
            </a:r>
            <a:endParaRPr lang="en-US" altLang="zh-CN" dirty="0"/>
          </a:p>
          <a:p>
            <a:pPr lvl="2"/>
            <a:r>
              <a:rPr lang="zh-CN" altLang="en-US" dirty="0"/>
              <a:t>现在需要在多个流中找特征、多个流之间的关系</a:t>
            </a:r>
            <a:endParaRPr lang="en-US" altLang="zh-CN" dirty="0"/>
          </a:p>
          <a:p>
            <a:pPr lvl="2"/>
            <a:endParaRPr lang="en-US" dirty="0"/>
          </a:p>
        </p:txBody>
      </p:sp>
    </p:spTree>
    <p:extLst>
      <p:ext uri="{BB962C8B-B14F-4D97-AF65-F5344CB8AC3E}">
        <p14:creationId xmlns:p14="http://schemas.microsoft.com/office/powerpoint/2010/main" val="294608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963D-199B-4A94-B3BE-B90A84B0A889}"/>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DA00109C-BF02-4B2C-8776-38237797035F}"/>
              </a:ext>
            </a:extLst>
          </p:cNvPr>
          <p:cNvSpPr>
            <a:spLocks noGrp="1"/>
          </p:cNvSpPr>
          <p:nvPr>
            <p:ph idx="1"/>
          </p:nvPr>
        </p:nvSpPr>
        <p:spPr>
          <a:xfrm>
            <a:off x="838200" y="1524000"/>
            <a:ext cx="10515600" cy="4652963"/>
          </a:xfrm>
        </p:spPr>
        <p:txBody>
          <a:bodyPr/>
          <a:lstStyle/>
          <a:p>
            <a:endParaRPr lang="en-US" altLang="zh-CN" b="1" dirty="0">
              <a:solidFill>
                <a:srgbClr val="FF0000"/>
              </a:solidFill>
            </a:endParaRPr>
          </a:p>
          <a:p>
            <a:r>
              <a:rPr lang="zh-CN" altLang="en-US" dirty="0"/>
              <a:t>近年来，对于特定范围的网站（如政府网站、某个地区的网站）的 </a:t>
            </a:r>
            <a:r>
              <a:rPr lang="en-US" altLang="zh-CN" dirty="0"/>
              <a:t>CA </a:t>
            </a:r>
            <a:r>
              <a:rPr lang="zh-CN" altLang="en-US" dirty="0"/>
              <a:t>信任关系测量开始明显变多</a:t>
            </a:r>
            <a:endParaRPr lang="en-US" altLang="zh-CN" b="1" dirty="0">
              <a:solidFill>
                <a:srgbClr val="FF0000"/>
              </a:solidFill>
            </a:endParaRPr>
          </a:p>
          <a:p>
            <a:r>
              <a:rPr lang="zh-CN" altLang="en-US" b="1" dirty="0">
                <a:solidFill>
                  <a:srgbClr val="FF0000"/>
                </a:solidFill>
              </a:rPr>
              <a:t>安全态势检测的完备性大于实时性</a:t>
            </a:r>
            <a:endParaRPr lang="en-US" altLang="zh-CN" b="1" dirty="0">
              <a:solidFill>
                <a:srgbClr val="FF0000"/>
              </a:solidFill>
            </a:endParaRPr>
          </a:p>
          <a:p>
            <a:pPr lvl="1"/>
            <a:r>
              <a:rPr lang="zh-CN" altLang="en-US" dirty="0"/>
              <a:t>厂商青睐于实时性，只关注自己觉得重要的域名</a:t>
            </a:r>
            <a:r>
              <a:rPr lang="en-US" altLang="zh-CN" dirty="0"/>
              <a:t>/</a:t>
            </a:r>
            <a:r>
              <a:rPr lang="zh-CN" altLang="en-US" dirty="0"/>
              <a:t>网站，及时提供通知</a:t>
            </a:r>
            <a:endParaRPr lang="en-US" altLang="zh-CN" dirty="0"/>
          </a:p>
          <a:p>
            <a:pPr lvl="1"/>
            <a:r>
              <a:rPr lang="zh-CN" altLang="en-US" dirty="0"/>
              <a:t>研究工作倾向于完备性，能够对全球的证书进行分析，但是很难实时发现 </a:t>
            </a:r>
            <a:r>
              <a:rPr lang="en-US" altLang="zh-CN" dirty="0"/>
              <a:t>CA </a:t>
            </a:r>
            <a:r>
              <a:rPr lang="zh-CN" altLang="en-US" dirty="0"/>
              <a:t>的异常行为（一般分析对象是几个月的数据，必然很难进行实时检测）</a:t>
            </a:r>
            <a:endParaRPr lang="en-US" dirty="0"/>
          </a:p>
          <a:p>
            <a:endParaRPr lang="en-US" dirty="0"/>
          </a:p>
        </p:txBody>
      </p:sp>
    </p:spTree>
    <p:extLst>
      <p:ext uri="{BB962C8B-B14F-4D97-AF65-F5344CB8AC3E}">
        <p14:creationId xmlns:p14="http://schemas.microsoft.com/office/powerpoint/2010/main" val="219612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D29472-CC38-46B5-86C4-B51A5C06D0A1}"/>
              </a:ext>
            </a:extLst>
          </p:cNvPr>
          <p:cNvGraphicFramePr>
            <a:graphicFrameLocks/>
          </p:cNvGraphicFramePr>
          <p:nvPr>
            <p:extLst>
              <p:ext uri="{D42A27DB-BD31-4B8C-83A1-F6EECF244321}">
                <p14:modId xmlns:p14="http://schemas.microsoft.com/office/powerpoint/2010/main" val="652883072"/>
              </p:ext>
            </p:extLst>
          </p:nvPr>
        </p:nvGraphicFramePr>
        <p:xfrm>
          <a:off x="0" y="0"/>
          <a:ext cx="12192002" cy="6771640"/>
        </p:xfrm>
        <a:graphic>
          <a:graphicData uri="http://schemas.openxmlformats.org/drawingml/2006/table">
            <a:tbl>
              <a:tblPr firstRow="1" bandRow="1">
                <a:tableStyleId>{5C22544A-7EE6-4342-B048-85BDC9FD1C3A}</a:tableStyleId>
              </a:tblPr>
              <a:tblGrid>
                <a:gridCol w="1540800">
                  <a:extLst>
                    <a:ext uri="{9D8B030D-6E8A-4147-A177-3AD203B41FA5}">
                      <a16:colId xmlns:a16="http://schemas.microsoft.com/office/drawing/2014/main" val="2182337837"/>
                    </a:ext>
                  </a:extLst>
                </a:gridCol>
                <a:gridCol w="1670400">
                  <a:extLst>
                    <a:ext uri="{9D8B030D-6E8A-4147-A177-3AD203B41FA5}">
                      <a16:colId xmlns:a16="http://schemas.microsoft.com/office/drawing/2014/main" val="2937957148"/>
                    </a:ext>
                  </a:extLst>
                </a:gridCol>
                <a:gridCol w="5011200">
                  <a:extLst>
                    <a:ext uri="{9D8B030D-6E8A-4147-A177-3AD203B41FA5}">
                      <a16:colId xmlns:a16="http://schemas.microsoft.com/office/drawing/2014/main" val="1011583446"/>
                    </a:ext>
                  </a:extLst>
                </a:gridCol>
                <a:gridCol w="3969602">
                  <a:extLst>
                    <a:ext uri="{9D8B030D-6E8A-4147-A177-3AD203B41FA5}">
                      <a16:colId xmlns:a16="http://schemas.microsoft.com/office/drawing/2014/main" val="3690126200"/>
                    </a:ext>
                  </a:extLst>
                </a:gridCol>
              </a:tblGrid>
              <a:tr h="370840">
                <a:tc>
                  <a:txBody>
                    <a:bodyPr/>
                    <a:lstStyle/>
                    <a:p>
                      <a:pPr algn="ctr"/>
                      <a:r>
                        <a:rPr lang="zh-CN" altLang="en-US" dirty="0"/>
                        <a:t>来源</a:t>
                      </a:r>
                      <a:endParaRPr lang="en-US" dirty="0"/>
                    </a:p>
                  </a:txBody>
                  <a:tcPr anchor="ctr"/>
                </a:tc>
                <a:tc>
                  <a:txBody>
                    <a:bodyPr/>
                    <a:lstStyle/>
                    <a:p>
                      <a:pPr algn="ctr"/>
                      <a:r>
                        <a:rPr lang="zh-CN" altLang="en-US" dirty="0"/>
                        <a:t>检测目的</a:t>
                      </a:r>
                      <a:endParaRPr lang="en-US" dirty="0"/>
                    </a:p>
                  </a:txBody>
                  <a:tcPr anchor="ctr"/>
                </a:tc>
                <a:tc>
                  <a:txBody>
                    <a:bodyPr/>
                    <a:lstStyle/>
                    <a:p>
                      <a:pPr algn="ctr"/>
                      <a:r>
                        <a:rPr lang="zh-CN" altLang="en-US" dirty="0"/>
                        <a:t>检测方式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2253864071"/>
                  </a:ext>
                </a:extLst>
              </a:tr>
              <a:tr h="370840">
                <a:tc>
                  <a:txBody>
                    <a:bodyPr/>
                    <a:lstStyle/>
                    <a:p>
                      <a:pPr algn="ctr"/>
                      <a:r>
                        <a:rPr lang="en-US" altLang="zh-CN" dirty="0"/>
                        <a:t>crt.sh (Sectigo)</a:t>
                      </a:r>
                      <a:endParaRPr lang="en-US" dirty="0"/>
                    </a:p>
                  </a:txBody>
                  <a:tcPr anchor="ctr"/>
                </a:tc>
                <a:tc>
                  <a:txBody>
                    <a:bodyPr/>
                    <a:lstStyle/>
                    <a:p>
                      <a:pPr algn="ctr"/>
                      <a:r>
                        <a:rPr lang="en-US" dirty="0"/>
                        <a:t>/</a:t>
                      </a:r>
                    </a:p>
                  </a:txBody>
                  <a:tcPr anchor="ctr"/>
                </a:tc>
                <a:tc>
                  <a:txBody>
                    <a:bodyPr/>
                    <a:lstStyle/>
                    <a:p>
                      <a:pPr marL="342900" indent="-342900" algn="l">
                        <a:buAutoNum type="arabicPeriod"/>
                      </a:pPr>
                      <a:r>
                        <a:rPr lang="zh-CN" altLang="en-US" dirty="0"/>
                        <a:t>定期扫描</a:t>
                      </a:r>
                      <a:r>
                        <a:rPr lang="en-US" altLang="zh-CN" dirty="0"/>
                        <a:t> CRL </a:t>
                      </a:r>
                      <a:r>
                        <a:rPr lang="zh-CN" altLang="en-US" dirty="0"/>
                        <a:t>并验证存储证书的吊销状态</a:t>
                      </a:r>
                      <a:endParaRPr lang="en-US" altLang="zh-CN" dirty="0"/>
                    </a:p>
                    <a:p>
                      <a:pPr marL="342900" indent="-342900" algn="l">
                        <a:buAutoNum type="arabicPeriod"/>
                      </a:pPr>
                      <a:r>
                        <a:rPr lang="zh-CN" altLang="en-US" dirty="0"/>
                        <a:t>页面提供接口，可以实时使用 </a:t>
                      </a:r>
                      <a:r>
                        <a:rPr lang="en-US" altLang="zh-CN" dirty="0"/>
                        <a:t>OCSP </a:t>
                      </a:r>
                      <a:r>
                        <a:rPr lang="zh-CN" altLang="en-US" dirty="0"/>
                        <a:t>请求检查证书吊销状态</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仅查询证书吊销状态信息，不检测 </a:t>
                      </a:r>
                      <a:r>
                        <a:rPr lang="en-US" altLang="zh-CN" dirty="0"/>
                        <a:t>CA </a:t>
                      </a:r>
                      <a:r>
                        <a:rPr lang="zh-CN" altLang="en-US" dirty="0"/>
                        <a:t>异常行为</a:t>
                      </a:r>
                      <a:endParaRPr lang="en-US" dirty="0"/>
                    </a:p>
                  </a:txBody>
                  <a:tcPr anchor="ctr"/>
                </a:tc>
                <a:extLst>
                  <a:ext uri="{0D108BD9-81ED-4DB2-BD59-A6C34878D82A}">
                    <a16:rowId xmlns:a16="http://schemas.microsoft.com/office/drawing/2014/main" val="1865846178"/>
                  </a:ext>
                </a:extLst>
              </a:tr>
              <a:tr h="370840">
                <a:tc>
                  <a:txBody>
                    <a:bodyPr/>
                    <a:lstStyle/>
                    <a:p>
                      <a:pPr algn="ctr"/>
                      <a:r>
                        <a:rPr lang="en-US" altLang="zh-CN" dirty="0" err="1"/>
                        <a:t>Netcraft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服务器可达性</a:t>
                      </a:r>
                      <a:endParaRPr lang="en-US" dirty="0"/>
                    </a:p>
                  </a:txBody>
                  <a:tcPr anchor="ctr"/>
                </a:tc>
                <a:tc>
                  <a:txBody>
                    <a:bodyPr/>
                    <a:lstStyle/>
                    <a:p>
                      <a:pPr algn="l"/>
                      <a:r>
                        <a:rPr lang="zh-CN" altLang="en-US" dirty="0"/>
                        <a:t>使用探针实时探测所有 </a:t>
                      </a:r>
                      <a:r>
                        <a:rPr lang="en-US" altLang="zh-CN" dirty="0"/>
                        <a:t>CA </a:t>
                      </a:r>
                      <a:r>
                        <a:rPr lang="zh-CN" altLang="en-US" dirty="0"/>
                        <a:t>的 </a:t>
                      </a:r>
                      <a:r>
                        <a:rPr lang="en-US" altLang="zh-CN" dirty="0"/>
                        <a:t>OCSP </a:t>
                      </a:r>
                      <a:r>
                        <a:rPr lang="zh-CN" altLang="en-US" dirty="0"/>
                        <a:t>服务状态</a:t>
                      </a:r>
                      <a:endParaRPr lang="en-US" dirty="0"/>
                    </a:p>
                  </a:txBody>
                  <a:tcPr anchor="ctr"/>
                </a:tc>
                <a:tc>
                  <a:txBody>
                    <a:bodyPr/>
                    <a:lstStyle/>
                    <a:p>
                      <a:pPr algn="l"/>
                      <a:r>
                        <a:rPr lang="zh-CN" altLang="en-US" dirty="0"/>
                        <a:t>仅检测 </a:t>
                      </a:r>
                      <a:r>
                        <a:rPr lang="en-US" altLang="zh-CN" dirty="0"/>
                        <a:t>OCSP </a:t>
                      </a:r>
                      <a:r>
                        <a:rPr lang="zh-CN" altLang="en-US" dirty="0"/>
                        <a:t>服务器是否可达 </a:t>
                      </a:r>
                      <a:r>
                        <a:rPr lang="en-US" altLang="zh-CN" dirty="0"/>
                        <a:t>alive</a:t>
                      </a:r>
                      <a:r>
                        <a:rPr lang="zh-CN" altLang="en-US" dirty="0"/>
                        <a:t>，不查询证书吊销信息</a:t>
                      </a:r>
                      <a:endParaRPr lang="en-US" dirty="0"/>
                    </a:p>
                  </a:txBody>
                  <a:tcPr anchor="ctr"/>
                </a:tc>
                <a:extLst>
                  <a:ext uri="{0D108BD9-81ED-4DB2-BD59-A6C34878D82A}">
                    <a16:rowId xmlns:a16="http://schemas.microsoft.com/office/drawing/2014/main" val="4262431982"/>
                  </a:ext>
                </a:extLst>
              </a:tr>
              <a:tr h="370840">
                <a:tc>
                  <a:txBody>
                    <a:bodyPr/>
                    <a:lstStyle/>
                    <a:p>
                      <a:pPr algn="ctr"/>
                      <a:r>
                        <a:rPr lang="en-US" dirty="0"/>
                        <a:t>PAM-2016 [40]</a:t>
                      </a:r>
                    </a:p>
                  </a:txBody>
                  <a:tcPr anchor="ctr"/>
                </a:tc>
                <a:tc>
                  <a:txBody>
                    <a:bodyPr/>
                    <a:lstStyle/>
                    <a:p>
                      <a:pPr algn="ctr"/>
                      <a:r>
                        <a:rPr lang="zh-CN" altLang="en-US" dirty="0"/>
                        <a:t>服务器可达性</a:t>
                      </a:r>
                      <a:endParaRPr lang="en-US" dirty="0"/>
                    </a:p>
                  </a:txBody>
                  <a:tcPr anchor="ctr"/>
                </a:tc>
                <a:tc>
                  <a:txBody>
                    <a:bodyPr/>
                    <a:lstStyle/>
                    <a:p>
                      <a:pPr algn="l"/>
                      <a:r>
                        <a:rPr lang="zh-CN" altLang="en-US" dirty="0"/>
                        <a:t>通过主被动的方式分析 </a:t>
                      </a:r>
                      <a:r>
                        <a:rPr lang="en-US" altLang="zh-CN" dirty="0"/>
                        <a:t>OCSP </a:t>
                      </a:r>
                      <a:r>
                        <a:rPr lang="zh-CN" altLang="en-US" dirty="0"/>
                        <a:t>服务器的应答延迟、以及 </a:t>
                      </a:r>
                      <a:r>
                        <a:rPr lang="en-US" altLang="zh-CN" dirty="0"/>
                        <a:t>OCSP </a:t>
                      </a:r>
                      <a:r>
                        <a:rPr lang="zh-CN" altLang="en-US" dirty="0"/>
                        <a:t>验证在 </a:t>
                      </a:r>
                      <a:r>
                        <a:rPr lang="en-US" altLang="zh-CN" dirty="0"/>
                        <a:t>TLS </a:t>
                      </a:r>
                      <a:r>
                        <a:rPr lang="zh-CN" altLang="en-US" dirty="0"/>
                        <a:t>握手过程中的 </a:t>
                      </a:r>
                      <a:r>
                        <a:rPr lang="en-US" altLang="zh-CN" dirty="0"/>
                        <a:t>overhead</a:t>
                      </a:r>
                    </a:p>
                  </a:txBody>
                  <a:tcPr anchor="ctr"/>
                </a:tc>
                <a:tc>
                  <a:txBody>
                    <a:bodyPr/>
                    <a:lstStyle/>
                    <a:p>
                      <a:pPr algn="l"/>
                      <a:r>
                        <a:rPr lang="zh-CN" altLang="en-US" dirty="0"/>
                        <a:t>纯性能测试文章，不能单纯通过性能来判断 </a:t>
                      </a:r>
                      <a:r>
                        <a:rPr lang="en-US" altLang="zh-CN" dirty="0"/>
                        <a:t>CA </a:t>
                      </a:r>
                      <a:r>
                        <a:rPr lang="zh-CN" altLang="en-US" dirty="0"/>
                        <a:t>是否有异常行为</a:t>
                      </a:r>
                      <a:endParaRPr lang="en-US" dirty="0"/>
                    </a:p>
                  </a:txBody>
                  <a:tcPr anchor="ctr"/>
                </a:tc>
                <a:extLst>
                  <a:ext uri="{0D108BD9-81ED-4DB2-BD59-A6C34878D82A}">
                    <a16:rowId xmlns:a16="http://schemas.microsoft.com/office/drawing/2014/main" val="2421875859"/>
                  </a:ext>
                </a:extLst>
              </a:tr>
              <a:tr h="370840">
                <a:tc>
                  <a:txBody>
                    <a:bodyPr/>
                    <a:lstStyle/>
                    <a:p>
                      <a:pPr algn="ctr"/>
                      <a:r>
                        <a:rPr lang="en-US" dirty="0"/>
                        <a:t>IMC-2018 [46]</a:t>
                      </a:r>
                    </a:p>
                  </a:txBody>
                  <a:tcPr anchor="ctr"/>
                </a:tc>
                <a:tc>
                  <a:txBody>
                    <a:bodyPr/>
                    <a:lstStyle/>
                    <a:p>
                      <a:pPr algn="ctr"/>
                      <a:endParaRPr lang="en-US" dirty="0"/>
                    </a:p>
                  </a:txBody>
                  <a:tcPr anchor="ctr"/>
                </a:tc>
                <a:tc>
                  <a:txBody>
                    <a:bodyPr/>
                    <a:lstStyle/>
                    <a:p>
                      <a:pPr algn="l"/>
                      <a:r>
                        <a:rPr lang="zh-CN" altLang="en-US" dirty="0"/>
                        <a:t>检测 </a:t>
                      </a:r>
                      <a:r>
                        <a:rPr lang="en-US" altLang="zh-CN" dirty="0"/>
                        <a:t>CA</a:t>
                      </a:r>
                    </a:p>
                  </a:txBody>
                  <a:tcPr anchor="ctr"/>
                </a:tc>
                <a:tc>
                  <a:txBody>
                    <a:bodyPr/>
                    <a:lstStyle/>
                    <a:p>
                      <a:pPr algn="l"/>
                      <a:endParaRPr lang="en-US" dirty="0"/>
                    </a:p>
                  </a:txBody>
                  <a:tcPr anchor="ctr"/>
                </a:tc>
                <a:extLst>
                  <a:ext uri="{0D108BD9-81ED-4DB2-BD59-A6C34878D82A}">
                    <a16:rowId xmlns:a16="http://schemas.microsoft.com/office/drawing/2014/main" val="4491103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S&amp;P-2018 [33]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服务器可达性</a:t>
                      </a:r>
                      <a:endParaRPr lang="en-US" dirty="0"/>
                    </a:p>
                    <a:p>
                      <a:pPr algn="ctr"/>
                      <a:r>
                        <a:rPr lang="zh-CN" altLang="en-US" dirty="0"/>
                        <a:t>信息实时性</a:t>
                      </a:r>
                      <a:endParaRPr lang="en-US" altLang="zh-CN" dirty="0"/>
                    </a:p>
                    <a:p>
                      <a:pPr algn="ctr"/>
                      <a:r>
                        <a:rPr lang="zh-CN" altLang="en-US" dirty="0"/>
                        <a:t>信息一致性</a:t>
                      </a:r>
                      <a:endParaRPr lang="en-US" dirty="0"/>
                    </a:p>
                  </a:txBody>
                  <a:tcPr anchor="ctr"/>
                </a:tc>
                <a:tc>
                  <a:txBody>
                    <a:bodyPr/>
                    <a:lstStyle/>
                    <a:p>
                      <a:pPr algn="l"/>
                      <a:r>
                        <a:rPr lang="zh-CN" altLang="en-US" dirty="0"/>
                        <a:t>根据国际要求（</a:t>
                      </a:r>
                      <a:r>
                        <a:rPr lang="en-US" altLang="zh-CN" dirty="0"/>
                        <a:t>CABF-BR</a:t>
                      </a:r>
                      <a:r>
                        <a:rPr lang="zh-CN" altLang="en-US" dirty="0"/>
                        <a:t>）每小时检测 </a:t>
                      </a:r>
                      <a:r>
                        <a:rPr lang="en-US" altLang="zh-CN" dirty="0"/>
                        <a:t>OCSP </a:t>
                      </a:r>
                      <a:r>
                        <a:rPr lang="zh-CN" altLang="en-US" dirty="0"/>
                        <a:t>服务器的状态、应答时间戳是否过期</a:t>
                      </a:r>
                      <a:endParaRPr lang="en-US" altLang="zh-CN" dirty="0"/>
                    </a:p>
                    <a:p>
                      <a:pPr algn="l"/>
                      <a:r>
                        <a:rPr lang="zh-CN" altLang="en-US" dirty="0"/>
                        <a:t>构建测试证书，判断 </a:t>
                      </a:r>
                      <a:r>
                        <a:rPr lang="en-US" altLang="zh-CN" dirty="0"/>
                        <a:t>CA </a:t>
                      </a:r>
                      <a:r>
                        <a:rPr lang="zh-CN" altLang="en-US" dirty="0"/>
                        <a:t>是否会返回错误应答</a:t>
                      </a:r>
                      <a:endParaRPr lang="en-US" dirty="0"/>
                    </a:p>
                  </a:txBody>
                  <a:tcPr anchor="ctr"/>
                </a:tc>
                <a:tc>
                  <a:txBody>
                    <a:bodyPr/>
                    <a:lstStyle/>
                    <a:p>
                      <a:pPr algn="l"/>
                      <a:r>
                        <a:rPr lang="zh-CN" altLang="en-US" dirty="0"/>
                        <a:t>构建的测试证书由于不属于任何一个 </a:t>
                      </a:r>
                      <a:r>
                        <a:rPr lang="en-US" altLang="zh-CN" dirty="0"/>
                        <a:t>CA </a:t>
                      </a:r>
                      <a:r>
                        <a:rPr lang="zh-CN" altLang="en-US" dirty="0"/>
                        <a:t>签发，所以结果说服力不强，能否使用大规模的非该 </a:t>
                      </a:r>
                      <a:r>
                        <a:rPr lang="en-US" altLang="zh-CN" dirty="0"/>
                        <a:t>CA </a:t>
                      </a:r>
                      <a:r>
                        <a:rPr lang="zh-CN" altLang="en-US" dirty="0"/>
                        <a:t>签发证书，对某个 </a:t>
                      </a:r>
                      <a:r>
                        <a:rPr lang="en-US" altLang="zh-CN" dirty="0"/>
                        <a:t>CA </a:t>
                      </a:r>
                      <a:r>
                        <a:rPr lang="zh-CN" altLang="en-US" dirty="0"/>
                        <a:t>的</a:t>
                      </a:r>
                      <a:r>
                        <a:rPr lang="en-US" altLang="zh-CN" dirty="0"/>
                        <a:t> OCSP </a:t>
                      </a:r>
                      <a:r>
                        <a:rPr lang="zh-CN" altLang="en-US" dirty="0"/>
                        <a:t>服务器进行检测？</a:t>
                      </a:r>
                      <a:endParaRPr lang="en-US" dirty="0"/>
                    </a:p>
                  </a:txBody>
                  <a:tcPr anchor="ctr"/>
                </a:tc>
                <a:extLst>
                  <a:ext uri="{0D108BD9-81ED-4DB2-BD59-A6C34878D82A}">
                    <a16:rowId xmlns:a16="http://schemas.microsoft.com/office/drawing/2014/main" val="1318206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PAM-2021 [38]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信息一致性</a:t>
                      </a:r>
                      <a:endParaRPr lang="en-US" dirty="0"/>
                    </a:p>
                  </a:txBody>
                  <a:tcPr anchor="ctr"/>
                </a:tc>
                <a:tc>
                  <a:txBody>
                    <a:bodyPr/>
                    <a:lstStyle/>
                    <a:p>
                      <a:pPr marL="342900" indent="-342900" algn="l">
                        <a:buAutoNum type="arabicPeriod"/>
                      </a:pPr>
                      <a:r>
                        <a:rPr lang="zh-CN" altLang="en-US" dirty="0"/>
                        <a:t>收集证书数据</a:t>
                      </a:r>
                      <a:endParaRPr lang="en-US" altLang="zh-CN" dirty="0"/>
                    </a:p>
                    <a:p>
                      <a:pPr marL="342900" indent="-342900" algn="l">
                        <a:buAutoNum type="arabicPeriod"/>
                      </a:pPr>
                      <a:r>
                        <a:rPr lang="zh-CN" altLang="en-US" dirty="0"/>
                        <a:t>每半天扫描 </a:t>
                      </a:r>
                      <a:r>
                        <a:rPr lang="en-US" altLang="zh-CN" dirty="0"/>
                        <a:t>CRL</a:t>
                      </a:r>
                      <a:r>
                        <a:rPr lang="zh-CN" altLang="en-US" dirty="0"/>
                        <a:t>，看 </a:t>
                      </a:r>
                      <a:r>
                        <a:rPr lang="en-US" altLang="zh-CN" dirty="0"/>
                        <a:t>CA </a:t>
                      </a:r>
                      <a:r>
                        <a:rPr lang="zh-CN" altLang="en-US" dirty="0"/>
                        <a:t>如何更新 </a:t>
                      </a:r>
                      <a:r>
                        <a:rPr lang="en-US" altLang="zh-CN" dirty="0"/>
                        <a:t>CRL </a:t>
                      </a:r>
                      <a:r>
                        <a:rPr lang="zh-CN" altLang="en-US" dirty="0"/>
                        <a:t>信息</a:t>
                      </a:r>
                      <a:endParaRPr lang="en-US" altLang="zh-CN" dirty="0"/>
                    </a:p>
                    <a:p>
                      <a:pPr marL="342900" indent="-342900" algn="l">
                        <a:buAutoNum type="arabicPeriod"/>
                      </a:pPr>
                      <a:r>
                        <a:rPr lang="zh-CN" altLang="en-US" dirty="0"/>
                        <a:t>对已经吊销的证书，在其过期前一天开始，每天查询其 </a:t>
                      </a:r>
                      <a:r>
                        <a:rPr lang="en-US" altLang="zh-CN" dirty="0"/>
                        <a:t>OCSP </a:t>
                      </a:r>
                      <a:r>
                        <a:rPr lang="zh-CN" altLang="en-US" dirty="0"/>
                        <a:t>状态，持续</a:t>
                      </a:r>
                      <a:r>
                        <a:rPr lang="en-US" altLang="zh-CN" dirty="0"/>
                        <a:t> 100 </a:t>
                      </a:r>
                      <a:r>
                        <a:rPr lang="zh-CN" altLang="en-US" dirty="0"/>
                        <a:t>天，检查 </a:t>
                      </a:r>
                      <a:r>
                        <a:rPr lang="en-US" altLang="zh-CN" dirty="0"/>
                        <a:t>CA </a:t>
                      </a:r>
                      <a:r>
                        <a:rPr lang="zh-CN" altLang="en-US" dirty="0"/>
                        <a:t>如何在证书过期之后管理其吊销状态信息</a:t>
                      </a:r>
                      <a:endParaRPr lang="en-US" dirty="0"/>
                    </a:p>
                  </a:txBody>
                  <a:tcPr anchor="ctr"/>
                </a:tc>
                <a:tc>
                  <a:txBody>
                    <a:bodyPr/>
                    <a:lstStyle/>
                    <a:p>
                      <a:pPr algn="l"/>
                      <a:r>
                        <a:rPr lang="zh-CN" altLang="en-US" dirty="0"/>
                        <a:t>做了证书吊销的 </a:t>
                      </a:r>
                      <a:r>
                        <a:rPr lang="en-US" altLang="zh-CN" dirty="0"/>
                        <a:t>CT </a:t>
                      </a:r>
                      <a:r>
                        <a:rPr lang="zh-CN" altLang="en-US" dirty="0"/>
                        <a:t>工作，以比较精细的粒度检测了全球 </a:t>
                      </a:r>
                      <a:r>
                        <a:rPr lang="en-US" altLang="zh-CN" dirty="0"/>
                        <a:t>CA CRL/OCSP </a:t>
                      </a:r>
                      <a:r>
                        <a:rPr lang="zh-CN" altLang="en-US" dirty="0"/>
                        <a:t>在较长时间范围的数据变化，不过只看吊销证书过期之后的信息变化可能不够，应该从吊销的那一刻起，持续观察证书的吊销信息</a:t>
                      </a:r>
                      <a:endParaRPr lang="en-US" dirty="0"/>
                    </a:p>
                  </a:txBody>
                  <a:tcPr anchor="ctr"/>
                </a:tc>
                <a:extLst>
                  <a:ext uri="{0D108BD9-81ED-4DB2-BD59-A6C34878D82A}">
                    <a16:rowId xmlns:a16="http://schemas.microsoft.com/office/drawing/2014/main" val="31779707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PAM-2021 [45]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00239079"/>
                  </a:ext>
                </a:extLst>
              </a:tr>
            </a:tbl>
          </a:graphicData>
        </a:graphic>
      </p:graphicFrame>
    </p:spTree>
    <p:extLst>
      <p:ext uri="{BB962C8B-B14F-4D97-AF65-F5344CB8AC3E}">
        <p14:creationId xmlns:p14="http://schemas.microsoft.com/office/powerpoint/2010/main" val="354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494971"/>
            <a:ext cx="10515600" cy="4681992"/>
          </a:xfrm>
        </p:spPr>
        <p:txBody>
          <a:bodyPr/>
          <a:lstStyle/>
          <a:p>
            <a:r>
              <a:rPr lang="zh-CN" altLang="en-US" b="1" dirty="0">
                <a:solidFill>
                  <a:srgbClr val="FF0000"/>
                </a:solidFill>
              </a:rPr>
              <a:t>证书吊销状态的准确性有一点无法验证</a:t>
            </a:r>
            <a:endParaRPr lang="en-US" altLang="zh-CN" b="1" dirty="0">
              <a:solidFill>
                <a:srgbClr val="FF0000"/>
              </a:solidFill>
            </a:endParaRPr>
          </a:p>
          <a:p>
            <a:pPr lvl="1"/>
            <a:r>
              <a:rPr lang="zh-CN" altLang="en-US" b="1" dirty="0">
                <a:solidFill>
                  <a:srgbClr val="FF0000"/>
                </a:solidFill>
              </a:rPr>
              <a:t>无法知晓证书拥有者吊销证书的具体时间</a:t>
            </a:r>
            <a:endParaRPr lang="en-US" altLang="zh-CN" b="1" dirty="0">
              <a:solidFill>
                <a:srgbClr val="FF0000"/>
              </a:solidFill>
            </a:endParaRPr>
          </a:p>
          <a:p>
            <a:pPr lvl="1"/>
            <a:r>
              <a:rPr lang="zh-CN" altLang="en-US" dirty="0"/>
              <a:t>当发现一个网站使用过期证书时，我们无法判断究竟是网站没有更换证书，还是说 </a:t>
            </a:r>
            <a:r>
              <a:rPr lang="en-US" altLang="zh-CN" dirty="0"/>
              <a:t>CA </a:t>
            </a:r>
            <a:r>
              <a:rPr lang="zh-CN" altLang="en-US" dirty="0"/>
              <a:t>吊销了证书但是没有通知网站管理员</a:t>
            </a:r>
            <a:endParaRPr lang="en-US" altLang="zh-CN" dirty="0"/>
          </a:p>
          <a:p>
            <a:pPr lvl="1"/>
            <a:r>
              <a:rPr lang="zh-CN" altLang="en-US" dirty="0"/>
              <a:t>之前的许多工作，如 </a:t>
            </a:r>
            <a:r>
              <a:rPr lang="en-US" altLang="zh-CN" dirty="0"/>
              <a:t>[18, 37]</a:t>
            </a:r>
            <a:r>
              <a:rPr lang="zh-CN" altLang="en-US" dirty="0"/>
              <a:t>，都假设 </a:t>
            </a:r>
            <a:r>
              <a:rPr lang="en-US" altLang="zh-CN" dirty="0"/>
              <a:t>CA </a:t>
            </a:r>
            <a:r>
              <a:rPr lang="zh-CN" altLang="en-US" dirty="0"/>
              <a:t>不会这样做，默认使用吊销证书是 </a:t>
            </a:r>
            <a:r>
              <a:rPr lang="en-US" altLang="zh-CN" dirty="0"/>
              <a:t>server </a:t>
            </a:r>
            <a:r>
              <a:rPr lang="zh-CN" altLang="en-US" dirty="0"/>
              <a:t>的过失而非 </a:t>
            </a:r>
            <a:r>
              <a:rPr lang="en-US" altLang="zh-CN" dirty="0"/>
              <a:t>CA </a:t>
            </a:r>
            <a:r>
              <a:rPr lang="zh-CN" altLang="en-US" dirty="0"/>
              <a:t>的过失</a:t>
            </a:r>
            <a:endParaRPr lang="en-US" altLang="zh-CN" dirty="0"/>
          </a:p>
          <a:p>
            <a:pPr lvl="1"/>
            <a:endParaRPr lang="en-US" dirty="0"/>
          </a:p>
        </p:txBody>
      </p:sp>
    </p:spTree>
    <p:extLst>
      <p:ext uri="{BB962C8B-B14F-4D97-AF65-F5344CB8AC3E}">
        <p14:creationId xmlns:p14="http://schemas.microsoft.com/office/powerpoint/2010/main" val="197748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en-US" altLang="zh-CN" dirty="0"/>
              <a:t>CA </a:t>
            </a:r>
            <a:r>
              <a:rPr lang="zh-CN" altLang="en-US" dirty="0"/>
              <a:t>未公开商业行为、交叉认证安全事件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3862373757"/>
              </p:ext>
            </p:extLst>
          </p:nvPr>
        </p:nvGraphicFramePr>
        <p:xfrm>
          <a:off x="0" y="1211716"/>
          <a:ext cx="12192001" cy="6771640"/>
        </p:xfrm>
        <a:graphic>
          <a:graphicData uri="http://schemas.openxmlformats.org/drawingml/2006/table">
            <a:tbl>
              <a:tblPr firstRow="1" bandRow="1">
                <a:tableStyleId>{5C22544A-7EE6-4342-B048-85BDC9FD1C3A}</a:tableStyleId>
              </a:tblPr>
              <a:tblGrid>
                <a:gridCol w="1204686">
                  <a:extLst>
                    <a:ext uri="{9D8B030D-6E8A-4147-A177-3AD203B41FA5}">
                      <a16:colId xmlns:a16="http://schemas.microsoft.com/office/drawing/2014/main" val="2212293042"/>
                    </a:ext>
                  </a:extLst>
                </a:gridCol>
                <a:gridCol w="1625600">
                  <a:extLst>
                    <a:ext uri="{9D8B030D-6E8A-4147-A177-3AD203B41FA5}">
                      <a16:colId xmlns:a16="http://schemas.microsoft.com/office/drawing/2014/main" val="3060218820"/>
                    </a:ext>
                  </a:extLst>
                </a:gridCol>
                <a:gridCol w="3556000">
                  <a:extLst>
                    <a:ext uri="{9D8B030D-6E8A-4147-A177-3AD203B41FA5}">
                      <a16:colId xmlns:a16="http://schemas.microsoft.com/office/drawing/2014/main" val="2590918063"/>
                    </a:ext>
                  </a:extLst>
                </a:gridCol>
                <a:gridCol w="3120571">
                  <a:extLst>
                    <a:ext uri="{9D8B030D-6E8A-4147-A177-3AD203B41FA5}">
                      <a16:colId xmlns:a16="http://schemas.microsoft.com/office/drawing/2014/main" val="4199400934"/>
                    </a:ext>
                  </a:extLst>
                </a:gridCol>
                <a:gridCol w="2685144">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en-US" dirty="0"/>
                        <a:t>2012.2.7</a:t>
                      </a:r>
                    </a:p>
                  </a:txBody>
                  <a:tcPr anchor="ctr"/>
                </a:tc>
                <a:tc>
                  <a:txBody>
                    <a:bodyPr/>
                    <a:lstStyle/>
                    <a:p>
                      <a:pPr algn="ctr"/>
                      <a:r>
                        <a:rPr lang="en-US" altLang="zh-CN" dirty="0"/>
                        <a:t>/</a:t>
                      </a:r>
                      <a:endParaRPr lang="en-US" dirty="0"/>
                    </a:p>
                  </a:txBody>
                  <a:tcPr anchor="ctr"/>
                </a:tc>
                <a:tc>
                  <a:txBody>
                    <a:bodyPr/>
                    <a:lstStyle/>
                    <a:p>
                      <a:r>
                        <a:rPr lang="en-US" altLang="zh-CN" sz="1800" b="0" i="0" kern="1200" dirty="0">
                          <a:solidFill>
                            <a:schemeClr val="dk1"/>
                          </a:solidFill>
                          <a:effectLst/>
                          <a:latin typeface="+mn-lt"/>
                          <a:ea typeface="+mn-ea"/>
                          <a:cs typeface="+mn-cs"/>
                        </a:rPr>
                        <a:t>Trustwave CA </a:t>
                      </a:r>
                      <a:r>
                        <a:rPr lang="zh-CN" altLang="en-US" sz="1800" b="0" i="0" kern="1200" dirty="0">
                          <a:solidFill>
                            <a:schemeClr val="dk1"/>
                          </a:solidFill>
                          <a:effectLst/>
                          <a:latin typeface="+mn-lt"/>
                          <a:ea typeface="+mn-ea"/>
                          <a:cs typeface="+mn-cs"/>
                        </a:rPr>
                        <a:t>被发现给一家公司签发了一张中间 </a:t>
                      </a:r>
                      <a:r>
                        <a:rPr lang="en-US" altLang="zh-CN" sz="1800" b="0" i="0" kern="1200" dirty="0">
                          <a:solidFill>
                            <a:schemeClr val="dk1"/>
                          </a:solidFill>
                          <a:effectLst/>
                          <a:latin typeface="+mn-lt"/>
                          <a:ea typeface="+mn-ea"/>
                          <a:cs typeface="+mn-cs"/>
                        </a:rPr>
                        <a:t>CA </a:t>
                      </a:r>
                      <a:r>
                        <a:rPr lang="zh-CN" altLang="en-US" sz="1800" b="0" i="0" kern="1200" dirty="0">
                          <a:solidFill>
                            <a:schemeClr val="dk1"/>
                          </a:solidFill>
                          <a:effectLst/>
                          <a:latin typeface="+mn-lt"/>
                          <a:ea typeface="+mn-ea"/>
                          <a:cs typeface="+mn-cs"/>
                        </a:rPr>
                        <a:t>证书</a:t>
                      </a:r>
                    </a:p>
                  </a:txBody>
                  <a:tcPr anchor="ctr"/>
                </a:tc>
                <a:tc>
                  <a:txBody>
                    <a:bodyPr/>
                    <a:lstStyle/>
                    <a:p>
                      <a:pPr algn="ctr"/>
                      <a:r>
                        <a:rPr lang="en-US" altLang="zh-CN" dirty="0"/>
                        <a:t>Trustwave </a:t>
                      </a:r>
                      <a:r>
                        <a:rPr lang="zh-CN" altLang="en-US" dirty="0"/>
                        <a:t>将该证书吊销，</a:t>
                      </a:r>
                      <a:r>
                        <a:rPr lang="en-US" altLang="zh-CN" sz="1800" b="0" i="0" kern="1200" dirty="0">
                          <a:solidFill>
                            <a:schemeClr val="dk1"/>
                          </a:solidFill>
                          <a:effectLst/>
                          <a:latin typeface="+mn-lt"/>
                          <a:ea typeface="+mn-ea"/>
                          <a:cs typeface="+mn-cs"/>
                        </a:rPr>
                        <a:t>Mozilla </a:t>
                      </a:r>
                      <a:r>
                        <a:rPr lang="zh-CN" altLang="en-US" sz="1800" b="0" i="0" kern="1200" dirty="0">
                          <a:solidFill>
                            <a:schemeClr val="dk1"/>
                          </a:solidFill>
                          <a:effectLst/>
                          <a:latin typeface="+mn-lt"/>
                          <a:ea typeface="+mn-ea"/>
                          <a:cs typeface="+mn-cs"/>
                        </a:rPr>
                        <a:t>考虑是否撤销对</a:t>
                      </a:r>
                      <a:r>
                        <a:rPr lang="en-US" altLang="zh-CN" sz="1800" b="0" i="0" kern="1200" dirty="0">
                          <a:solidFill>
                            <a:schemeClr val="dk1"/>
                          </a:solidFill>
                          <a:effectLst/>
                          <a:latin typeface="+mn-lt"/>
                          <a:ea typeface="+mn-ea"/>
                          <a:cs typeface="+mn-cs"/>
                        </a:rPr>
                        <a:t>Trustwave </a:t>
                      </a:r>
                      <a:r>
                        <a:rPr lang="zh-CN" altLang="en-US" sz="1800" b="0" i="0" kern="1200" dirty="0">
                          <a:solidFill>
                            <a:schemeClr val="dk1"/>
                          </a:solidFill>
                          <a:effectLst/>
                          <a:latin typeface="+mn-lt"/>
                          <a:ea typeface="+mn-ea"/>
                          <a:cs typeface="+mn-cs"/>
                        </a:rPr>
                        <a:t>根证书的信任</a:t>
                      </a:r>
                      <a:endParaRPr lang="zh-CN" altLang="en-US" dirty="0"/>
                    </a:p>
                  </a:txBody>
                  <a:tcPr anchor="ctr"/>
                </a:tc>
                <a:tc>
                  <a:txBody>
                    <a:bodyPr/>
                    <a:lstStyle/>
                    <a:p>
                      <a:pPr algn="ctr"/>
                      <a:r>
                        <a:rPr lang="en-US" dirty="0"/>
                        <a:t>https://www.zdnet.com/article/trustwave-sold-root-certificate-for-surveillance/</a:t>
                      </a:r>
                    </a:p>
                  </a:txBody>
                  <a:tcPr anchor="ctr"/>
                </a:tc>
                <a:extLst>
                  <a:ext uri="{0D108BD9-81ED-4DB2-BD59-A6C34878D82A}">
                    <a16:rowId xmlns:a16="http://schemas.microsoft.com/office/drawing/2014/main" val="2612505885"/>
                  </a:ext>
                </a:extLst>
              </a:tr>
              <a:tr h="370840">
                <a:tc>
                  <a:txBody>
                    <a:bodyPr/>
                    <a:lstStyle/>
                    <a:p>
                      <a:pPr algn="ctr"/>
                      <a:r>
                        <a:rPr lang="en-US" dirty="0"/>
                        <a:t>2014.7.2</a:t>
                      </a:r>
                    </a:p>
                  </a:txBody>
                  <a:tcPr anchor="ctr"/>
                </a:tc>
                <a:tc>
                  <a:txBody>
                    <a:bodyPr/>
                    <a:lstStyle/>
                    <a:p>
                      <a:pPr algn="ctr"/>
                      <a:r>
                        <a:rPr lang="zh-CN" altLang="en-US" dirty="0"/>
                        <a:t>印度</a:t>
                      </a:r>
                      <a:endParaRPr lang="en-US" dirty="0"/>
                    </a:p>
                  </a:txBody>
                  <a:tcPr anchor="ctr"/>
                </a:tc>
                <a:tc>
                  <a:txBody>
                    <a:bodyPr/>
                    <a:lstStyle/>
                    <a:p>
                      <a:pPr algn="ctr"/>
                      <a:r>
                        <a:rPr lang="zh-CN" altLang="en-US" dirty="0"/>
                        <a:t>印度国家信息中心 </a:t>
                      </a:r>
                      <a:r>
                        <a:rPr lang="en-US" altLang="zh-CN" dirty="0"/>
                        <a:t>NIC </a:t>
                      </a:r>
                      <a:r>
                        <a:rPr lang="zh-CN" altLang="en-US" dirty="0"/>
                        <a:t>被发现签发多个谷歌域名的未经授权数字证书，该中心持有印度认证机构（</a:t>
                      </a:r>
                      <a:r>
                        <a:rPr lang="en-US" altLang="zh-CN" dirty="0"/>
                        <a:t>India CCA</a:t>
                      </a:r>
                      <a:r>
                        <a:rPr lang="zh-CN" altLang="en-US" dirty="0"/>
                        <a:t>）信任的多个中间 </a:t>
                      </a:r>
                      <a:r>
                        <a:rPr lang="en-US" altLang="zh-CN" dirty="0"/>
                        <a:t>CA </a:t>
                      </a:r>
                      <a:r>
                        <a:rPr lang="zh-CN" altLang="en-US" dirty="0"/>
                        <a:t>证书</a:t>
                      </a:r>
                      <a:endParaRPr lang="en-US" dirty="0"/>
                    </a:p>
                  </a:txBody>
                  <a:tcPr anchor="ctr"/>
                </a:tc>
                <a:tc>
                  <a:txBody>
                    <a:bodyPr/>
                    <a:lstStyle/>
                    <a:p>
                      <a:pPr algn="ctr"/>
                      <a:r>
                        <a:rPr lang="zh-CN" altLang="en-US" dirty="0"/>
                        <a:t>印度 </a:t>
                      </a:r>
                      <a:r>
                        <a:rPr lang="en-US" altLang="zh-CN" dirty="0"/>
                        <a:t>CCA </a:t>
                      </a:r>
                      <a:r>
                        <a:rPr lang="zh-CN" altLang="en-US" dirty="0"/>
                        <a:t>吊销了所有 </a:t>
                      </a:r>
                      <a:r>
                        <a:rPr lang="en-US" altLang="zh-CN" dirty="0"/>
                        <a:t>NIC </a:t>
                      </a:r>
                      <a:r>
                        <a:rPr lang="zh-CN" altLang="en-US" dirty="0"/>
                        <a:t>中间证书，谷歌</a:t>
                      </a:r>
                      <a:r>
                        <a:rPr lang="zh-CN" altLang="en-US" sz="1800" b="0" i="0" kern="1200" dirty="0">
                          <a:solidFill>
                            <a:schemeClr val="dk1"/>
                          </a:solidFill>
                          <a:effectLst/>
                          <a:latin typeface="+mn-lt"/>
                          <a:ea typeface="+mn-ea"/>
                          <a:cs typeface="+mn-cs"/>
                        </a:rPr>
                        <a:t>限制印度 </a:t>
                      </a:r>
                      <a:r>
                        <a:rPr lang="en-US" altLang="zh-CN" sz="1800" b="0" i="0" kern="1200" dirty="0">
                          <a:solidFill>
                            <a:schemeClr val="dk1"/>
                          </a:solidFill>
                          <a:effectLst/>
                          <a:latin typeface="+mn-lt"/>
                          <a:ea typeface="+mn-ea"/>
                          <a:cs typeface="+mn-cs"/>
                        </a:rPr>
                        <a:t>CCA </a:t>
                      </a:r>
                      <a:r>
                        <a:rPr lang="zh-CN" altLang="en-US" sz="1800" b="0" i="0" kern="1200" dirty="0">
                          <a:solidFill>
                            <a:schemeClr val="dk1"/>
                          </a:solidFill>
                          <a:effectLst/>
                          <a:latin typeface="+mn-lt"/>
                          <a:ea typeface="+mn-ea"/>
                          <a:cs typeface="+mn-cs"/>
                        </a:rPr>
                        <a:t>根证书仅适用于部分域名和其子域名的证书签发</a:t>
                      </a:r>
                      <a:endParaRPr lang="en-US" dirty="0"/>
                    </a:p>
                  </a:txBody>
                  <a:tcPr anchor="ctr"/>
                </a:tc>
                <a:tc>
                  <a:txBody>
                    <a:bodyPr/>
                    <a:lstStyle/>
                    <a:p>
                      <a:pPr algn="ctr"/>
                      <a:r>
                        <a:rPr lang="en-US" dirty="0"/>
                        <a:t>https://thehackernews.com/2014/07/google-catches-indian-government-agency.html</a:t>
                      </a:r>
                    </a:p>
                  </a:txBody>
                  <a:tcPr anchor="ctr"/>
                </a:tc>
                <a:extLst>
                  <a:ext uri="{0D108BD9-81ED-4DB2-BD59-A6C34878D82A}">
                    <a16:rowId xmlns:a16="http://schemas.microsoft.com/office/drawing/2014/main" val="1344825791"/>
                  </a:ext>
                </a:extLst>
              </a:tr>
              <a:tr h="370840">
                <a:tc>
                  <a:txBody>
                    <a:bodyPr/>
                    <a:lstStyle/>
                    <a:p>
                      <a:pPr algn="ctr"/>
                      <a:r>
                        <a:rPr lang="en-US" dirty="0"/>
                        <a:t>2015.3</a:t>
                      </a:r>
                      <a:r>
                        <a:rPr lang="en-US" altLang="zh-CN" dirty="0"/>
                        <a:t>.20</a:t>
                      </a:r>
                      <a:endParaRPr lang="en-US" dirty="0"/>
                    </a:p>
                  </a:txBody>
                  <a:tcPr anchor="ctr"/>
                </a:tc>
                <a:tc>
                  <a:txBody>
                    <a:bodyPr/>
                    <a:lstStyle/>
                    <a:p>
                      <a:pPr algn="ctr"/>
                      <a:r>
                        <a:rPr lang="zh-CN" altLang="en-US" dirty="0"/>
                        <a:t>埃及</a:t>
                      </a:r>
                      <a:endParaRPr lang="en-US" dirty="0"/>
                    </a:p>
                  </a:txBody>
                  <a:tcPr anchor="ctr"/>
                </a:tc>
                <a:tc>
                  <a:txBody>
                    <a:bodyPr/>
                    <a:lstStyle/>
                    <a:p>
                      <a:pPr algn="ctr"/>
                      <a:r>
                        <a:rPr lang="zh-CN" altLang="en-US" dirty="0"/>
                        <a:t>谷歌发现一个名为 </a:t>
                      </a:r>
                      <a:r>
                        <a:rPr lang="en-US" altLang="zh-CN" dirty="0"/>
                        <a:t>MCS </a:t>
                      </a:r>
                      <a:r>
                        <a:rPr lang="zh-CN" altLang="en-US" dirty="0"/>
                        <a:t>集团的中级 </a:t>
                      </a:r>
                      <a:r>
                        <a:rPr lang="en-US" altLang="zh-CN" dirty="0"/>
                        <a:t>CA </a:t>
                      </a:r>
                      <a:r>
                        <a:rPr lang="zh-CN" altLang="en-US" dirty="0"/>
                        <a:t>证书未经授权签发了多个谷歌域名的证书，而 </a:t>
                      </a:r>
                      <a:r>
                        <a:rPr lang="en-US" altLang="zh-CN" dirty="0"/>
                        <a:t>MCS </a:t>
                      </a:r>
                      <a:r>
                        <a:rPr lang="zh-CN" altLang="en-US" dirty="0"/>
                        <a:t>集团的中级证书则来自中国的 </a:t>
                      </a:r>
                      <a:r>
                        <a:rPr lang="en-US" altLang="zh-CN" dirty="0"/>
                        <a:t>CNNIC</a:t>
                      </a:r>
                      <a:r>
                        <a:rPr lang="zh-CN" altLang="en-US" dirty="0"/>
                        <a:t>。</a:t>
                      </a:r>
                      <a:r>
                        <a:rPr lang="en-US" altLang="zh-CN" dirty="0"/>
                        <a:t>MCS </a:t>
                      </a:r>
                      <a:r>
                        <a:rPr lang="zh-CN" altLang="en-US" dirty="0"/>
                        <a:t>将证书安装在一个防火墙设备上充当中间人代理，伪装成目标域名，用于执行加密连接拦截</a:t>
                      </a:r>
                      <a:endParaRPr lang="en-US" dirty="0"/>
                    </a:p>
                  </a:txBody>
                  <a:tcPr anchor="ctr"/>
                </a:tc>
                <a:tc>
                  <a:txBody>
                    <a:bodyPr/>
                    <a:lstStyle/>
                    <a:p>
                      <a:pPr algn="ctr"/>
                      <a:r>
                        <a:rPr lang="en-US" altLang="zh-CN" dirty="0"/>
                        <a:t>CNNIC </a:t>
                      </a:r>
                      <a:r>
                        <a:rPr lang="zh-CN" altLang="en-US" dirty="0"/>
                        <a:t>取消了与 </a:t>
                      </a:r>
                      <a:r>
                        <a:rPr lang="en-US" altLang="zh-CN" dirty="0"/>
                        <a:t>MCS </a:t>
                      </a:r>
                      <a:r>
                        <a:rPr lang="zh-CN" altLang="en-US" dirty="0"/>
                        <a:t>的合作关系，谷歌和 </a:t>
                      </a:r>
                      <a:r>
                        <a:rPr lang="en-US" altLang="zh-CN" dirty="0"/>
                        <a:t>Firefox </a:t>
                      </a:r>
                      <a:r>
                        <a:rPr lang="zh-CN" altLang="en-US" dirty="0"/>
                        <a:t>取消了对该中间证书的信任</a:t>
                      </a:r>
                      <a:endParaRPr lang="en-US" dirty="0"/>
                    </a:p>
                  </a:txBody>
                  <a:tcPr anchor="ctr"/>
                </a:tc>
                <a:tc>
                  <a:txBody>
                    <a:bodyPr/>
                    <a:lstStyle/>
                    <a:p>
                      <a:pPr algn="ctr"/>
                      <a:r>
                        <a:rPr lang="en-US" dirty="0"/>
                        <a:t>https://blog.51cto.com/u_11529070/3609241</a:t>
                      </a:r>
                    </a:p>
                  </a:txBody>
                  <a:tcPr anchor="ctr"/>
                </a:tc>
                <a:extLst>
                  <a:ext uri="{0D108BD9-81ED-4DB2-BD59-A6C34878D82A}">
                    <a16:rowId xmlns:a16="http://schemas.microsoft.com/office/drawing/2014/main" val="2429128736"/>
                  </a:ext>
                </a:extLst>
              </a:tr>
              <a:tr h="370840">
                <a:tc>
                  <a:txBody>
                    <a:bodyPr/>
                    <a:lstStyle/>
                    <a:p>
                      <a:pPr algn="ctr"/>
                      <a:r>
                        <a:rPr lang="en-US" dirty="0"/>
                        <a:t>2016.8.17</a:t>
                      </a:r>
                    </a:p>
                  </a:txBody>
                  <a:tcPr anchor="ctr"/>
                </a:tc>
                <a:tc>
                  <a:txBody>
                    <a:bodyPr/>
                    <a:lstStyle/>
                    <a:p>
                      <a:pPr algn="ctr"/>
                      <a:r>
                        <a:rPr lang="zh-CN" altLang="en-US" dirty="0"/>
                        <a:t>中国、以色列</a:t>
                      </a:r>
                      <a:endParaRPr lang="en-US" dirty="0"/>
                    </a:p>
                  </a:txBody>
                  <a:tcPr anchor="ctr"/>
                </a:tc>
                <a:tc>
                  <a:txBody>
                    <a:bodyPr/>
                    <a:lstStyle/>
                    <a:p>
                      <a:r>
                        <a:rPr lang="zh-CN" altLang="en-US" dirty="0"/>
                        <a:t>奇虎</a:t>
                      </a:r>
                      <a:r>
                        <a:rPr lang="en-US" altLang="zh-CN" dirty="0"/>
                        <a:t>360</a:t>
                      </a:r>
                      <a:r>
                        <a:rPr lang="zh-CN" altLang="en-US" dirty="0"/>
                        <a:t>通过控股公司（</a:t>
                      </a:r>
                      <a:r>
                        <a:rPr lang="en-US" altLang="zh-CN" dirty="0"/>
                        <a:t>WoSign </a:t>
                      </a:r>
                      <a:r>
                        <a:rPr lang="zh-CN" altLang="en-US" dirty="0"/>
                        <a:t>沃通）完全并购了</a:t>
                      </a:r>
                      <a:r>
                        <a:rPr lang="en-US" altLang="zh-CN" dirty="0" err="1"/>
                        <a:t>StartCom</a:t>
                      </a:r>
                      <a:r>
                        <a:rPr lang="zh-CN" altLang="en-US" dirty="0"/>
                        <a:t>，交易双方并未披露此事。之后，沃通使用</a:t>
                      </a:r>
                      <a:r>
                        <a:rPr lang="en-US" altLang="zh-CN" dirty="0" err="1"/>
                        <a:t>StartCom</a:t>
                      </a:r>
                      <a:r>
                        <a:rPr lang="en-US" altLang="zh-CN" dirty="0"/>
                        <a:t> </a:t>
                      </a:r>
                      <a:r>
                        <a:rPr lang="zh-CN" altLang="en-US" dirty="0"/>
                        <a:t>的根证书将自己已被移除信任的根证书交叉签名</a:t>
                      </a:r>
                      <a:endParaRPr lang="en-US" dirty="0"/>
                    </a:p>
                  </a:txBody>
                  <a:tcPr anchor="ctr"/>
                </a:tc>
                <a:tc>
                  <a:txBody>
                    <a:bodyPr/>
                    <a:lstStyle/>
                    <a:p>
                      <a:r>
                        <a:rPr lang="en-US" altLang="zh-CN" dirty="0"/>
                        <a:t>Mozilla</a:t>
                      </a:r>
                      <a:r>
                        <a:rPr lang="zh-CN" altLang="en-US" dirty="0"/>
                        <a:t>等公司停止信任任何 </a:t>
                      </a:r>
                      <a:r>
                        <a:rPr lang="en-US" altLang="zh-CN" dirty="0" err="1"/>
                        <a:t>Wosign</a:t>
                      </a:r>
                      <a:r>
                        <a:rPr lang="en-US" altLang="zh-CN" dirty="0"/>
                        <a:t> </a:t>
                      </a:r>
                      <a:r>
                        <a:rPr lang="zh-CN" altLang="en-US" dirty="0"/>
                        <a:t>和 </a:t>
                      </a:r>
                      <a:r>
                        <a:rPr lang="en-US" altLang="zh-CN" dirty="0" err="1"/>
                        <a:t>StartCom</a:t>
                      </a:r>
                      <a:r>
                        <a:rPr lang="en-US" altLang="zh-CN" dirty="0"/>
                        <a:t> </a:t>
                      </a:r>
                      <a:r>
                        <a:rPr lang="zh-CN" altLang="en-US" dirty="0"/>
                        <a:t>根证书。</a:t>
                      </a:r>
                      <a:endParaRPr lang="en-US" dirty="0"/>
                    </a:p>
                    <a:p>
                      <a:r>
                        <a:rPr lang="en-US" altLang="zh-CN" dirty="0"/>
                        <a:t>2017</a:t>
                      </a:r>
                      <a:r>
                        <a:rPr lang="zh-CN" altLang="en-US" dirty="0"/>
                        <a:t>年</a:t>
                      </a:r>
                      <a:r>
                        <a:rPr lang="en-US" altLang="zh-CN" dirty="0"/>
                        <a:t>11</a:t>
                      </a:r>
                      <a:r>
                        <a:rPr lang="zh-CN" altLang="en-US" dirty="0"/>
                        <a:t>月</a:t>
                      </a:r>
                      <a:r>
                        <a:rPr lang="en-US" altLang="zh-CN" dirty="0"/>
                        <a:t>16</a:t>
                      </a:r>
                      <a:r>
                        <a:rPr lang="zh-CN" altLang="en-US" dirty="0"/>
                        <a:t>日，</a:t>
                      </a:r>
                      <a:r>
                        <a:rPr lang="en-US" altLang="zh-CN" dirty="0" err="1"/>
                        <a:t>StartCom</a:t>
                      </a:r>
                      <a:r>
                        <a:rPr lang="en-US" altLang="zh-CN" dirty="0"/>
                        <a:t> </a:t>
                      </a:r>
                      <a:r>
                        <a:rPr lang="zh-CN" altLang="en-US" dirty="0"/>
                        <a:t>宣布终止业务，自</a:t>
                      </a:r>
                      <a:r>
                        <a:rPr lang="en-US" altLang="zh-CN" dirty="0"/>
                        <a:t>2018</a:t>
                      </a:r>
                      <a:r>
                        <a:rPr lang="zh-CN" altLang="en-US" dirty="0"/>
                        <a:t>年</a:t>
                      </a:r>
                      <a:r>
                        <a:rPr lang="en-US" altLang="zh-CN" dirty="0"/>
                        <a:t>1</a:t>
                      </a:r>
                      <a:r>
                        <a:rPr lang="zh-CN" altLang="en-US" dirty="0"/>
                        <a:t>月</a:t>
                      </a:r>
                      <a:r>
                        <a:rPr lang="en-US" altLang="zh-CN" dirty="0"/>
                        <a:t>1</a:t>
                      </a:r>
                      <a:r>
                        <a:rPr lang="zh-CN" altLang="en-US" dirty="0"/>
                        <a:t>日起停止颁发新证书，并于</a:t>
                      </a:r>
                      <a:r>
                        <a:rPr lang="en-US" altLang="zh-CN" dirty="0"/>
                        <a:t>2020</a:t>
                      </a:r>
                      <a:r>
                        <a:rPr lang="zh-CN" altLang="en-US" dirty="0"/>
                        <a:t>年停止</a:t>
                      </a:r>
                      <a:r>
                        <a:rPr lang="en-US" altLang="zh-CN" dirty="0"/>
                        <a:t>OCSP</a:t>
                      </a:r>
                      <a:r>
                        <a:rPr lang="zh-CN" altLang="en-US" dirty="0"/>
                        <a:t>和</a:t>
                      </a:r>
                      <a:r>
                        <a:rPr lang="en-US" altLang="zh-CN" dirty="0"/>
                        <a:t>CRL</a:t>
                      </a:r>
                      <a:r>
                        <a:rPr lang="zh-CN" altLang="en-US" dirty="0"/>
                        <a:t>服务。</a:t>
                      </a:r>
                      <a:endParaRPr lang="en-US" altLang="zh-CN" dirty="0"/>
                    </a:p>
                  </a:txBody>
                  <a:tcPr anchor="ctr"/>
                </a:tc>
                <a:tc>
                  <a:txBody>
                    <a:bodyPr/>
                    <a:lstStyle/>
                    <a:p>
                      <a:pPr algn="ctr"/>
                      <a:r>
                        <a:rPr lang="en-US" dirty="0">
                          <a:hlinkClick r:id="rId3"/>
                        </a:rPr>
                        <a:t>https://security.googleblog.com/2016/10/distrusting-wosign-and-startcom.html</a:t>
                      </a:r>
                      <a:endParaRPr lang="en-US" dirty="0"/>
                    </a:p>
                  </a:txBody>
                  <a:tcPr anchor="ctr"/>
                </a:tc>
                <a:extLst>
                  <a:ext uri="{0D108BD9-81ED-4DB2-BD59-A6C34878D82A}">
                    <a16:rowId xmlns:a16="http://schemas.microsoft.com/office/drawing/2014/main" val="2262784342"/>
                  </a:ext>
                </a:extLst>
              </a:tr>
            </a:tbl>
          </a:graphicData>
        </a:graphic>
      </p:graphicFrame>
    </p:spTree>
    <p:extLst>
      <p:ext uri="{BB962C8B-B14F-4D97-AF65-F5344CB8AC3E}">
        <p14:creationId xmlns:p14="http://schemas.microsoft.com/office/powerpoint/2010/main" val="1195079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根证书注入真实安全事件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4266636067"/>
              </p:ext>
            </p:extLst>
          </p:nvPr>
        </p:nvGraphicFramePr>
        <p:xfrm>
          <a:off x="-1" y="1259568"/>
          <a:ext cx="12192002" cy="6223000"/>
        </p:xfrm>
        <a:graphic>
          <a:graphicData uri="http://schemas.openxmlformats.org/drawingml/2006/table">
            <a:tbl>
              <a:tblPr firstRow="1" bandRow="1">
                <a:tableStyleId>{5C22544A-7EE6-4342-B048-85BDC9FD1C3A}</a:tableStyleId>
              </a:tblPr>
              <a:tblGrid>
                <a:gridCol w="1054101">
                  <a:extLst>
                    <a:ext uri="{9D8B030D-6E8A-4147-A177-3AD203B41FA5}">
                      <a16:colId xmlns:a16="http://schemas.microsoft.com/office/drawing/2014/main" val="2212293042"/>
                    </a:ext>
                  </a:extLst>
                </a:gridCol>
                <a:gridCol w="1397000">
                  <a:extLst>
                    <a:ext uri="{9D8B030D-6E8A-4147-A177-3AD203B41FA5}">
                      <a16:colId xmlns:a16="http://schemas.microsoft.com/office/drawing/2014/main" val="3060218820"/>
                    </a:ext>
                  </a:extLst>
                </a:gridCol>
                <a:gridCol w="3670300">
                  <a:extLst>
                    <a:ext uri="{9D8B030D-6E8A-4147-A177-3AD203B41FA5}">
                      <a16:colId xmlns:a16="http://schemas.microsoft.com/office/drawing/2014/main" val="2590918063"/>
                    </a:ext>
                  </a:extLst>
                </a:gridCol>
                <a:gridCol w="3441700">
                  <a:extLst>
                    <a:ext uri="{9D8B030D-6E8A-4147-A177-3AD203B41FA5}">
                      <a16:colId xmlns:a16="http://schemas.microsoft.com/office/drawing/2014/main" val="4199400934"/>
                    </a:ext>
                  </a:extLst>
                </a:gridCol>
                <a:gridCol w="2628901">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zh-CN" altLang="en-US" dirty="0"/>
                        <a:t>不详</a:t>
                      </a:r>
                      <a:endParaRPr lang="en-US" dirty="0"/>
                    </a:p>
                  </a:txBody>
                  <a:tcPr anchor="ctr"/>
                </a:tc>
                <a:tc>
                  <a:txBody>
                    <a:bodyPr/>
                    <a:lstStyle/>
                    <a:p>
                      <a:pPr algn="ctr"/>
                      <a:r>
                        <a:rPr lang="zh-CN" altLang="en-US" dirty="0"/>
                        <a:t>中国大陆</a:t>
                      </a:r>
                      <a:endParaRPr lang="en-US" dirty="0"/>
                    </a:p>
                  </a:txBody>
                  <a:tcPr anchor="ctr"/>
                </a:tc>
                <a:tc>
                  <a:txBody>
                    <a:bodyPr/>
                    <a:lstStyle/>
                    <a:p>
                      <a:pPr algn="ctr"/>
                      <a:r>
                        <a:rPr lang="en-US" altLang="zh-CN" dirty="0"/>
                        <a:t>CNNIC </a:t>
                      </a:r>
                      <a:r>
                        <a:rPr lang="zh-CN" altLang="en-US" dirty="0"/>
                        <a:t>和支付宝 </a:t>
                      </a:r>
                      <a:r>
                        <a:rPr lang="en-US" sz="1800" b="0" i="0" kern="1200" dirty="0">
                          <a:solidFill>
                            <a:schemeClr val="dk1"/>
                          </a:solidFill>
                          <a:effectLst/>
                          <a:latin typeface="+mn-lt"/>
                          <a:ea typeface="+mn-ea"/>
                          <a:cs typeface="+mn-cs"/>
                        </a:rPr>
                        <a:t>OSCCA </a:t>
                      </a:r>
                      <a:r>
                        <a:rPr lang="zh-CN" altLang="en-US" dirty="0"/>
                        <a:t>被发现偷偷向用户的计算机中注入根证书，并且根证书的权限是 </a:t>
                      </a:r>
                      <a:r>
                        <a:rPr lang="en-US" altLang="zh-CN" dirty="0"/>
                        <a:t>All</a:t>
                      </a:r>
                      <a:endParaRPr lang="en-US" dirty="0"/>
                    </a:p>
                  </a:txBody>
                  <a:tcPr anchor="ctr"/>
                </a:tc>
                <a:tc>
                  <a:txBody>
                    <a:bodyPr/>
                    <a:lstStyle/>
                    <a:p>
                      <a:pPr algn="ctr"/>
                      <a:r>
                        <a:rPr lang="en-US" dirty="0"/>
                        <a:t>/</a:t>
                      </a:r>
                    </a:p>
                  </a:txBody>
                  <a:tcPr anchor="ctr"/>
                </a:tc>
                <a:tc>
                  <a:txBody>
                    <a:bodyPr/>
                    <a:lstStyle/>
                    <a:p>
                      <a:pPr algn="ctr"/>
                      <a:r>
                        <a:rPr lang="en-US" dirty="0">
                          <a:hlinkClick r:id="rId3"/>
                        </a:rPr>
                        <a:t>https://www.zhihu.com/question/50919835</a:t>
                      </a:r>
                      <a:endParaRPr lang="en-US" dirty="0"/>
                    </a:p>
                    <a:p>
                      <a:pPr algn="ctr"/>
                      <a:r>
                        <a:rPr lang="en-US" dirty="0"/>
                        <a:t>https://www.zhihu.com/question/22306245</a:t>
                      </a:r>
                    </a:p>
                  </a:txBody>
                  <a:tcPr anchor="ctr"/>
                </a:tc>
                <a:extLst>
                  <a:ext uri="{0D108BD9-81ED-4DB2-BD59-A6C34878D82A}">
                    <a16:rowId xmlns:a16="http://schemas.microsoft.com/office/drawing/2014/main" val="1757894731"/>
                  </a:ext>
                </a:extLst>
              </a:tr>
              <a:tr h="370840">
                <a:tc>
                  <a:txBody>
                    <a:bodyPr/>
                    <a:lstStyle/>
                    <a:p>
                      <a:pPr algn="ctr"/>
                      <a:r>
                        <a:rPr lang="en-US" dirty="0"/>
                        <a:t>2018 </a:t>
                      </a:r>
                      <a:r>
                        <a:rPr lang="zh-CN" altLang="en-US" dirty="0"/>
                        <a:t>年以前</a:t>
                      </a:r>
                      <a:endParaRPr lang="en-US" dirty="0"/>
                    </a:p>
                  </a:txBody>
                  <a:tcPr anchor="ctr"/>
                </a:tc>
                <a:tc>
                  <a:txBody>
                    <a:bodyPr/>
                    <a:lstStyle/>
                    <a:p>
                      <a:pPr algn="ctr"/>
                      <a:r>
                        <a:rPr lang="zh-CN" altLang="en-US" dirty="0"/>
                        <a:t>中国大陆</a:t>
                      </a:r>
                      <a:endParaRPr lang="en-US" dirty="0"/>
                    </a:p>
                  </a:txBody>
                  <a:tcPr anchor="ctr"/>
                </a:tc>
                <a:tc>
                  <a:txBody>
                    <a:bodyPr/>
                    <a:lstStyle/>
                    <a:p>
                      <a:pPr algn="ctr"/>
                      <a:r>
                        <a:rPr lang="en-US" altLang="zh-CN" dirty="0"/>
                        <a:t>12306 </a:t>
                      </a:r>
                      <a:r>
                        <a:rPr lang="zh-CN" altLang="en-US" dirty="0"/>
                        <a:t>购票网站在</a:t>
                      </a:r>
                      <a:r>
                        <a:rPr lang="en-US" altLang="zh-CN" dirty="0"/>
                        <a:t>2018</a:t>
                      </a:r>
                      <a:r>
                        <a:rPr lang="zh-CN" altLang="en-US" dirty="0"/>
                        <a:t>年前需要用户在电脑中安装中铁信息工程集团的根证书，以保障用户在网站上正常购票</a:t>
                      </a:r>
                    </a:p>
                  </a:txBody>
                  <a:tcPr anchor="ctr"/>
                </a:tc>
                <a:tc>
                  <a:txBody>
                    <a:bodyPr/>
                    <a:lstStyle/>
                    <a:p>
                      <a:pPr algn="ctr"/>
                      <a:r>
                        <a:rPr lang="zh-CN" altLang="en-US" dirty="0"/>
                        <a:t>该行为被认为是政府用来监听用户行为，后来 </a:t>
                      </a:r>
                      <a:r>
                        <a:rPr lang="en-US" altLang="zh-CN" dirty="0"/>
                        <a:t>12306 </a:t>
                      </a:r>
                      <a:r>
                        <a:rPr lang="zh-CN" altLang="en-US" dirty="0"/>
                        <a:t>先后启用了</a:t>
                      </a:r>
                      <a:r>
                        <a:rPr lang="en-US" altLang="zh-CN" dirty="0"/>
                        <a:t>Verisign </a:t>
                      </a:r>
                      <a:r>
                        <a:rPr lang="zh-CN" altLang="en-US" dirty="0"/>
                        <a:t>和 </a:t>
                      </a:r>
                      <a:r>
                        <a:rPr lang="en-US" altLang="zh-CN" dirty="0" err="1"/>
                        <a:t>Digicert</a:t>
                      </a:r>
                      <a:r>
                        <a:rPr lang="en-US" altLang="zh-CN" dirty="0"/>
                        <a:t> </a:t>
                      </a:r>
                      <a:r>
                        <a:rPr lang="zh-CN" altLang="en-US" dirty="0"/>
                        <a:t>的证书</a:t>
                      </a:r>
                      <a:endParaRPr lang="en-US" dirty="0"/>
                    </a:p>
                  </a:txBody>
                  <a:tcPr anchor="ctr"/>
                </a:tc>
                <a:tc>
                  <a:txBody>
                    <a:bodyPr/>
                    <a:lstStyle/>
                    <a:p>
                      <a:pPr algn="ctr"/>
                      <a:r>
                        <a:rPr lang="en-US" dirty="0"/>
                        <a:t>https://www.williamlong.info/archives/3461.html</a:t>
                      </a:r>
                    </a:p>
                  </a:txBody>
                  <a:tcPr anchor="ctr"/>
                </a:tc>
                <a:extLst>
                  <a:ext uri="{0D108BD9-81ED-4DB2-BD59-A6C34878D82A}">
                    <a16:rowId xmlns:a16="http://schemas.microsoft.com/office/drawing/2014/main" val="1188056509"/>
                  </a:ext>
                </a:extLst>
              </a:tr>
              <a:tr h="370840">
                <a:tc>
                  <a:txBody>
                    <a:bodyPr/>
                    <a:lstStyle/>
                    <a:p>
                      <a:pPr algn="ctr"/>
                      <a:r>
                        <a:rPr lang="en-US" dirty="0"/>
                        <a:t>2015</a:t>
                      </a:r>
                      <a:r>
                        <a:rPr lang="zh-CN" altLang="en-US" dirty="0"/>
                        <a:t>，</a:t>
                      </a:r>
                      <a:r>
                        <a:rPr lang="en-US" altLang="zh-CN" dirty="0"/>
                        <a:t>2019</a:t>
                      </a:r>
                      <a:r>
                        <a:rPr lang="zh-CN" altLang="en-US" dirty="0"/>
                        <a:t>，</a:t>
                      </a:r>
                      <a:r>
                        <a:rPr lang="en-US" altLang="zh-CN" dirty="0"/>
                        <a:t>2020</a:t>
                      </a:r>
                      <a:endParaRPr lang="en-US" dirty="0"/>
                    </a:p>
                  </a:txBody>
                  <a:tcPr anchor="ctr"/>
                </a:tc>
                <a:tc>
                  <a:txBody>
                    <a:bodyPr/>
                    <a:lstStyle/>
                    <a:p>
                      <a:pPr algn="ctr"/>
                      <a:r>
                        <a:rPr lang="zh-CN" altLang="en-US" dirty="0"/>
                        <a:t>哈萨克斯坦</a:t>
                      </a:r>
                      <a:endParaRPr lang="en-US" dirty="0"/>
                    </a:p>
                  </a:txBody>
                  <a:tcPr anchor="ctr"/>
                </a:tc>
                <a:tc>
                  <a:txBody>
                    <a:bodyPr/>
                    <a:lstStyle/>
                    <a:p>
                      <a:pPr algn="ctr"/>
                      <a:r>
                        <a:rPr lang="zh-CN" altLang="en-US" dirty="0"/>
                        <a:t>政府三次要求用户下载并安装政府提供的根证书</a:t>
                      </a:r>
                      <a:endParaRPr lang="en-US" dirty="0"/>
                    </a:p>
                  </a:txBody>
                  <a:tcPr anchor="ctr"/>
                </a:tc>
                <a:tc>
                  <a:txBody>
                    <a:bodyPr/>
                    <a:lstStyle/>
                    <a:p>
                      <a:pPr algn="ctr"/>
                      <a:r>
                        <a:rPr lang="en-US" dirty="0"/>
                        <a:t>2019</a:t>
                      </a:r>
                      <a:r>
                        <a:rPr lang="zh-CN" altLang="en-US" dirty="0"/>
                        <a:t>年谷歌和 </a:t>
                      </a:r>
                      <a:r>
                        <a:rPr lang="en-US" altLang="zh-CN" dirty="0"/>
                        <a:t>Mozilla </a:t>
                      </a:r>
                      <a:r>
                        <a:rPr lang="zh-CN" altLang="en-US" dirty="0"/>
                        <a:t>发现了哈萨克斯坦政府发起的对他们的域名网站的劫持攻击，</a:t>
                      </a:r>
                      <a:r>
                        <a:rPr lang="en-US" altLang="zh-CN" dirty="0"/>
                        <a:t>2020</a:t>
                      </a:r>
                      <a:r>
                        <a:rPr lang="zh-CN" altLang="en-US" dirty="0"/>
                        <a:t>年主流浏览器厂商宣布永久禁用相关根证书</a:t>
                      </a:r>
                      <a:endParaRPr lang="en-US" dirty="0"/>
                    </a:p>
                  </a:txBody>
                  <a:tcPr anchor="ctr"/>
                </a:tc>
                <a:tc>
                  <a:txBody>
                    <a:bodyPr/>
                    <a:lstStyle/>
                    <a:p>
                      <a:pPr algn="ctr"/>
                      <a:r>
                        <a:rPr lang="en-US" dirty="0"/>
                        <a:t>https://www.zdnet.com/article/kazakhstan-government-is-intercepting-https-traffic-in-its-capital/</a:t>
                      </a:r>
                    </a:p>
                  </a:txBody>
                  <a:tcPr anchor="ctr"/>
                </a:tc>
                <a:extLst>
                  <a:ext uri="{0D108BD9-81ED-4DB2-BD59-A6C34878D82A}">
                    <a16:rowId xmlns:a16="http://schemas.microsoft.com/office/drawing/2014/main" val="4004989979"/>
                  </a:ext>
                </a:extLst>
              </a:tr>
              <a:tr h="370840">
                <a:tc>
                  <a:txBody>
                    <a:bodyPr/>
                    <a:lstStyle/>
                    <a:p>
                      <a:pPr algn="ctr"/>
                      <a:r>
                        <a:rPr lang="en-US" dirty="0"/>
                        <a:t>2023.11</a:t>
                      </a:r>
                    </a:p>
                  </a:txBody>
                  <a:tcPr anchor="ctr"/>
                </a:tc>
                <a:tc>
                  <a:txBody>
                    <a:bodyPr/>
                    <a:lstStyle/>
                    <a:p>
                      <a:pPr algn="ctr"/>
                      <a:r>
                        <a:rPr lang="zh-CN" altLang="en-US" dirty="0"/>
                        <a:t>欧洲</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欧盟电子身份认证规例（</a:t>
                      </a:r>
                      <a:r>
                        <a:rPr lang="en-US" altLang="zh-CN" sz="1800" b="0" i="0" kern="1200" dirty="0" err="1">
                          <a:solidFill>
                            <a:schemeClr val="dk1"/>
                          </a:solidFill>
                          <a:effectLst/>
                          <a:latin typeface="+mn-lt"/>
                          <a:ea typeface="+mn-ea"/>
                          <a:cs typeface="+mn-cs"/>
                        </a:rPr>
                        <a:t>eIDAS</a:t>
                      </a:r>
                      <a:r>
                        <a:rPr lang="en-US" altLang="zh-CN" sz="1800" b="0" i="0" kern="1200" dirty="0">
                          <a:solidFill>
                            <a:schemeClr val="dk1"/>
                          </a:solidFill>
                          <a:effectLst/>
                          <a:latin typeface="+mn-lt"/>
                          <a:ea typeface="+mn-ea"/>
                          <a:cs typeface="+mn-cs"/>
                        </a:rPr>
                        <a:t>-Article 45</a:t>
                      </a:r>
                      <a:r>
                        <a:rPr lang="zh-CN" altLang="en-US" sz="1800" b="0" i="0" kern="1200" dirty="0">
                          <a:solidFill>
                            <a:schemeClr val="dk1"/>
                          </a:solidFill>
                          <a:effectLst/>
                          <a:latin typeface="+mn-lt"/>
                          <a:ea typeface="+mn-ea"/>
                          <a:cs typeface="+mn-cs"/>
                        </a:rPr>
                        <a:t>）指出，</a:t>
                      </a:r>
                      <a:r>
                        <a:rPr lang="zh-CN" altLang="en-US" dirty="0"/>
                        <a:t>欧盟准备立法强制浏览器制造商信任欧盟政府签发的 </a:t>
                      </a:r>
                      <a:r>
                        <a:rPr lang="en-US" altLang="zh-CN" dirty="0"/>
                        <a:t>CA </a:t>
                      </a:r>
                      <a:r>
                        <a:rPr lang="zh-CN" altLang="en-US" dirty="0"/>
                        <a:t>根证书，禁止浏览器对这些证书和密钥进行安全检查，</a:t>
                      </a:r>
                      <a:r>
                        <a:rPr lang="zh-CN" altLang="en-US" sz="1800" b="0" i="0" kern="1200" dirty="0">
                          <a:solidFill>
                            <a:schemeClr val="dk1"/>
                          </a:solidFill>
                          <a:effectLst/>
                          <a:latin typeface="+mn-lt"/>
                          <a:ea typeface="+mn-ea"/>
                          <a:cs typeface="+mn-cs"/>
                        </a:rPr>
                        <a:t>而且不会实施超出欧洲电信标准协会（</a:t>
                      </a:r>
                      <a:r>
                        <a:rPr lang="en-US" altLang="zh-CN" sz="1800" b="0" i="0" kern="1200" dirty="0">
                          <a:solidFill>
                            <a:schemeClr val="dk1"/>
                          </a:solidFill>
                          <a:effectLst/>
                          <a:latin typeface="+mn-lt"/>
                          <a:ea typeface="+mn-ea"/>
                          <a:cs typeface="+mn-cs"/>
                        </a:rPr>
                        <a:t>ETSI</a:t>
                      </a:r>
                      <a:r>
                        <a:rPr lang="zh-CN" altLang="en-US" sz="1800" b="0" i="0" kern="1200" dirty="0">
                          <a:solidFill>
                            <a:schemeClr val="dk1"/>
                          </a:solidFill>
                          <a:effectLst/>
                          <a:latin typeface="+mn-lt"/>
                          <a:ea typeface="+mn-ea"/>
                          <a:cs typeface="+mn-cs"/>
                        </a:rPr>
                        <a:t>）规定的安全控制措施</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这使得任何欧盟成员国的政府都可以发放用于拦截和监视的网站证书，可用于针对每个欧盟公民，甚至是未居住在或与发放成员国有关联的公民，该事件引起了民众和浏览器厂商广泛的反对</a:t>
                      </a:r>
                      <a:endParaRPr lang="en-US" dirty="0"/>
                    </a:p>
                  </a:txBody>
                  <a:tcPr anchor="ctr"/>
                </a:tc>
                <a:tc>
                  <a:txBody>
                    <a:bodyPr/>
                    <a:lstStyle/>
                    <a:p>
                      <a:pPr algn="ctr"/>
                      <a:r>
                        <a:rPr lang="en-US" dirty="0"/>
                        <a:t>https://last-chance-for-eidas.org/</a:t>
                      </a:r>
                    </a:p>
                  </a:txBody>
                  <a:tcPr anchor="ctr"/>
                </a:tc>
                <a:extLst>
                  <a:ext uri="{0D108BD9-81ED-4DB2-BD59-A6C34878D82A}">
                    <a16:rowId xmlns:a16="http://schemas.microsoft.com/office/drawing/2014/main" val="3952201350"/>
                  </a:ext>
                </a:extLst>
              </a:tr>
            </a:tbl>
          </a:graphicData>
        </a:graphic>
      </p:graphicFrame>
    </p:spTree>
    <p:extLst>
      <p:ext uri="{BB962C8B-B14F-4D97-AF65-F5344CB8AC3E}">
        <p14:creationId xmlns:p14="http://schemas.microsoft.com/office/powerpoint/2010/main" val="30449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055-5381-4F29-8E55-0F4A92A4BEFD}"/>
              </a:ext>
            </a:extLst>
          </p:cNvPr>
          <p:cNvSpPr>
            <a:spLocks noGrp="1"/>
          </p:cNvSpPr>
          <p:nvPr>
            <p:ph type="title"/>
          </p:nvPr>
        </p:nvSpPr>
        <p:spPr/>
        <p:txBody>
          <a:bodyPr/>
          <a:lstStyle/>
          <a:p>
            <a:r>
              <a:rPr lang="en-US" altLang="zh-CN" dirty="0"/>
              <a:t>CA </a:t>
            </a:r>
            <a:r>
              <a:rPr lang="zh-CN" altLang="en-US" dirty="0"/>
              <a:t>在 </a:t>
            </a:r>
            <a:r>
              <a:rPr lang="en-US" altLang="zh-CN" dirty="0"/>
              <a:t>Web-PKI </a:t>
            </a:r>
            <a:r>
              <a:rPr lang="zh-CN" altLang="en-US" dirty="0"/>
              <a:t>当中的角色</a:t>
            </a:r>
            <a:r>
              <a:rPr lang="en-US" altLang="zh-CN" dirty="0"/>
              <a:t>/</a:t>
            </a:r>
            <a:r>
              <a:rPr lang="zh-CN" altLang="en-US" dirty="0"/>
              <a:t>流程</a:t>
            </a:r>
            <a:r>
              <a:rPr lang="en-US" altLang="zh-CN" dirty="0"/>
              <a:t>/</a:t>
            </a:r>
            <a:r>
              <a:rPr lang="zh-CN" altLang="en-US" dirty="0"/>
              <a:t>行为</a:t>
            </a:r>
            <a:endParaRPr lang="en-US" dirty="0"/>
          </a:p>
        </p:txBody>
      </p:sp>
      <p:sp>
        <p:nvSpPr>
          <p:cNvPr id="3" name="Content Placeholder 2">
            <a:extLst>
              <a:ext uri="{FF2B5EF4-FFF2-40B4-BE49-F238E27FC236}">
                <a16:creationId xmlns:a16="http://schemas.microsoft.com/office/drawing/2014/main" id="{AF0EA055-FFD0-4DF0-9EB4-17E1A9E3B573}"/>
              </a:ext>
            </a:extLst>
          </p:cNvPr>
          <p:cNvSpPr>
            <a:spLocks noGrp="1"/>
          </p:cNvSpPr>
          <p:nvPr>
            <p:ph idx="1"/>
          </p:nvPr>
        </p:nvSpPr>
        <p:spPr>
          <a:xfrm>
            <a:off x="838200" y="1290415"/>
            <a:ext cx="10515600" cy="4886548"/>
          </a:xfrm>
        </p:spPr>
        <p:txBody>
          <a:bodyPr/>
          <a:lstStyle/>
          <a:p>
            <a:r>
              <a:rPr lang="en-US" b="1" dirty="0">
                <a:solidFill>
                  <a:srgbClr val="FF0000"/>
                </a:solidFill>
              </a:rPr>
              <a:t>1. </a:t>
            </a:r>
            <a:r>
              <a:rPr lang="zh-CN" altLang="en-US" b="1" dirty="0">
                <a:solidFill>
                  <a:srgbClr val="FF0000"/>
                </a:solidFill>
              </a:rPr>
              <a:t>交易事务管理</a:t>
            </a:r>
            <a:endParaRPr lang="en-US" altLang="zh-CN" b="1" dirty="0">
              <a:solidFill>
                <a:srgbClr val="FF0000"/>
              </a:solidFill>
            </a:endParaRPr>
          </a:p>
          <a:p>
            <a:pPr lvl="1"/>
            <a:r>
              <a:rPr lang="en-US" dirty="0"/>
              <a:t>(1)</a:t>
            </a:r>
            <a:r>
              <a:rPr lang="zh-CN" altLang="en-US" dirty="0"/>
              <a:t> 与终端 </a:t>
            </a:r>
            <a:r>
              <a:rPr lang="en-US" altLang="zh-CN" dirty="0"/>
              <a:t>(End Entity) </a:t>
            </a:r>
            <a:r>
              <a:rPr lang="zh-CN" altLang="en-US" dirty="0"/>
              <a:t>的交易事务管理</a:t>
            </a:r>
            <a:endParaRPr lang="en-US" altLang="zh-CN" dirty="0"/>
          </a:p>
          <a:p>
            <a:pPr lvl="2"/>
            <a:r>
              <a:rPr lang="en-US" altLang="zh-CN" b="1" i="1" dirty="0">
                <a:solidFill>
                  <a:srgbClr val="FF0000"/>
                </a:solidFill>
              </a:rPr>
              <a:t>1. </a:t>
            </a:r>
            <a:r>
              <a:rPr lang="zh-CN" altLang="en-US" b="1" i="1" dirty="0">
                <a:solidFill>
                  <a:srgbClr val="FF0000"/>
                </a:solidFill>
              </a:rPr>
              <a:t>证书签发事务</a:t>
            </a:r>
            <a:endParaRPr lang="en-US" altLang="zh-CN" b="1" i="1" dirty="0">
              <a:solidFill>
                <a:srgbClr val="FF0000"/>
              </a:solidFill>
            </a:endParaRPr>
          </a:p>
          <a:p>
            <a:pPr lvl="2"/>
            <a:r>
              <a:rPr lang="zh-CN" altLang="en-US" b="1" dirty="0"/>
              <a:t>（</a:t>
            </a:r>
            <a:r>
              <a:rPr lang="en-US" altLang="zh-CN" b="1" dirty="0"/>
              <a:t>1</a:t>
            </a:r>
            <a:r>
              <a:rPr lang="zh-CN" altLang="en-US" b="1" dirty="0"/>
              <a:t>）验证申请者身份：</a:t>
            </a:r>
            <a:r>
              <a:rPr lang="zh-CN" altLang="en-US" dirty="0"/>
              <a:t>申请者的</a:t>
            </a:r>
            <a:r>
              <a:rPr lang="zh-CN" altLang="en-US" b="1" dirty="0"/>
              <a:t>组织、国家信息</a:t>
            </a:r>
            <a:r>
              <a:rPr lang="zh-CN" altLang="en-US" dirty="0"/>
              <a:t>是否准确；申请者是否真正</a:t>
            </a:r>
            <a:r>
              <a:rPr lang="zh-CN" altLang="en-US" b="1" dirty="0"/>
              <a:t>拥有对域名</a:t>
            </a:r>
            <a:r>
              <a:rPr lang="en-US" altLang="zh-CN" b="1" dirty="0"/>
              <a:t>/IP</a:t>
            </a:r>
            <a:r>
              <a:rPr lang="zh-CN" altLang="en-US" b="1" dirty="0"/>
              <a:t>的控制权</a:t>
            </a:r>
            <a:r>
              <a:rPr lang="zh-CN" altLang="en-US" dirty="0"/>
              <a:t>；申请者提供的</a:t>
            </a:r>
            <a:r>
              <a:rPr lang="zh-CN" altLang="en-US" b="1" dirty="0"/>
              <a:t>密钥是否符合要求</a:t>
            </a:r>
            <a:r>
              <a:rPr lang="zh-CN" altLang="en-US" dirty="0"/>
              <a:t>；如果申请人是第三方代理（如 </a:t>
            </a:r>
            <a:r>
              <a:rPr lang="en-US" altLang="zh-CN" dirty="0"/>
              <a:t>CDN </a:t>
            </a:r>
            <a:r>
              <a:rPr lang="zh-CN" altLang="en-US" dirty="0"/>
              <a:t>供应商），则还需要认证</a:t>
            </a:r>
            <a:r>
              <a:rPr lang="zh-CN" altLang="en-US" b="1" dirty="0"/>
              <a:t>授权的有效性</a:t>
            </a:r>
            <a:r>
              <a:rPr lang="zh-CN" altLang="en-US" dirty="0"/>
              <a:t>等等</a:t>
            </a:r>
          </a:p>
          <a:p>
            <a:pPr lvl="2"/>
            <a:r>
              <a:rPr lang="zh-CN" altLang="en-US" b="1" dirty="0"/>
              <a:t>（</a:t>
            </a:r>
            <a:r>
              <a:rPr lang="en-US" altLang="zh-CN" b="1" dirty="0"/>
              <a:t>2</a:t>
            </a:r>
            <a:r>
              <a:rPr lang="zh-CN" altLang="en-US" b="1" dirty="0"/>
              <a:t>）签发证书：</a:t>
            </a:r>
            <a:r>
              <a:rPr lang="en-US" altLang="zh-CN" dirty="0"/>
              <a:t>CA </a:t>
            </a:r>
            <a:r>
              <a:rPr lang="zh-CN" altLang="en-US" dirty="0"/>
              <a:t>依据自身 </a:t>
            </a:r>
            <a:r>
              <a:rPr lang="en-US" altLang="zh-CN" dirty="0"/>
              <a:t>CPS</a:t>
            </a:r>
            <a:r>
              <a:rPr lang="zh-CN" altLang="en-US" dirty="0"/>
              <a:t>（证书实践声明文件）中对</a:t>
            </a:r>
            <a:r>
              <a:rPr lang="zh-CN" altLang="en-US" b="1" dirty="0"/>
              <a:t>证书 </a:t>
            </a:r>
            <a:r>
              <a:rPr lang="en-US" altLang="zh-CN" b="1" dirty="0"/>
              <a:t>profiling </a:t>
            </a:r>
            <a:r>
              <a:rPr lang="zh-CN" altLang="en-US" b="1" dirty="0"/>
              <a:t>描述</a:t>
            </a:r>
            <a:r>
              <a:rPr lang="zh-CN" altLang="en-US" dirty="0"/>
              <a:t>，生成 </a:t>
            </a:r>
            <a:r>
              <a:rPr lang="en-US" altLang="zh-CN" dirty="0"/>
              <a:t>X509 </a:t>
            </a:r>
            <a:r>
              <a:rPr lang="zh-CN" altLang="en-US" dirty="0"/>
              <a:t>证书，并使用自身的私钥给证书签名</a:t>
            </a:r>
            <a:endParaRPr lang="en-US" altLang="zh-CN" dirty="0"/>
          </a:p>
          <a:p>
            <a:pPr lvl="2"/>
            <a:r>
              <a:rPr lang="zh-CN" altLang="en-US" b="1" dirty="0"/>
              <a:t>（</a:t>
            </a:r>
            <a:r>
              <a:rPr lang="en-US" altLang="zh-CN" b="1" dirty="0"/>
              <a:t>3</a:t>
            </a:r>
            <a:r>
              <a:rPr lang="zh-CN" altLang="en-US" b="1" dirty="0"/>
              <a:t>）信息留存：</a:t>
            </a:r>
            <a:r>
              <a:rPr lang="zh-CN" altLang="en-US" dirty="0"/>
              <a:t>保存签发证书记录以及证书的（吊销）状态信息</a:t>
            </a:r>
          </a:p>
          <a:p>
            <a:pPr lvl="2"/>
            <a:r>
              <a:rPr lang="en-US" altLang="zh-CN" b="1" i="1" dirty="0">
                <a:solidFill>
                  <a:srgbClr val="FF0000"/>
                </a:solidFill>
              </a:rPr>
              <a:t>2. </a:t>
            </a:r>
            <a:r>
              <a:rPr lang="zh-CN" altLang="en-US" b="1" i="1" dirty="0">
                <a:solidFill>
                  <a:srgbClr val="FF0000"/>
                </a:solidFill>
              </a:rPr>
              <a:t>证书吊销事务</a:t>
            </a:r>
            <a:endParaRPr lang="en-US" altLang="zh-CN" b="1" i="1" dirty="0">
              <a:solidFill>
                <a:srgbClr val="FF0000"/>
              </a:solidFill>
            </a:endParaRPr>
          </a:p>
          <a:p>
            <a:pPr lvl="2"/>
            <a:r>
              <a:rPr lang="zh-CN" altLang="en-US" b="1" dirty="0"/>
              <a:t>（</a:t>
            </a:r>
            <a:r>
              <a:rPr lang="en-US" altLang="zh-CN" b="1" dirty="0"/>
              <a:t>1</a:t>
            </a:r>
            <a:r>
              <a:rPr lang="zh-CN" altLang="en-US" b="1" dirty="0"/>
              <a:t>）验证吊销申请：</a:t>
            </a:r>
            <a:r>
              <a:rPr lang="zh-CN" altLang="en-US" dirty="0"/>
              <a:t>验证申请者是否提交了</a:t>
            </a:r>
            <a:r>
              <a:rPr lang="zh-CN" altLang="en-US" b="1" dirty="0"/>
              <a:t>吊销证书的原因</a:t>
            </a:r>
            <a:r>
              <a:rPr lang="zh-CN" altLang="en-US" dirty="0"/>
              <a:t>，并且原因能够经过验证</a:t>
            </a:r>
            <a:endParaRPr lang="en-US" altLang="zh-CN" dirty="0"/>
          </a:p>
          <a:p>
            <a:pPr lvl="2"/>
            <a:r>
              <a:rPr lang="zh-CN" altLang="en-US" b="1" dirty="0"/>
              <a:t>（</a:t>
            </a:r>
            <a:r>
              <a:rPr lang="en-US" altLang="zh-CN" b="1" dirty="0"/>
              <a:t>2</a:t>
            </a:r>
            <a:r>
              <a:rPr lang="zh-CN" altLang="en-US" b="1" dirty="0"/>
              <a:t>）更新证书的（吊销）状态</a:t>
            </a:r>
            <a:endParaRPr lang="en-US" b="1" dirty="0"/>
          </a:p>
          <a:p>
            <a:pPr lvl="2"/>
            <a:endParaRPr lang="en-US" dirty="0"/>
          </a:p>
        </p:txBody>
      </p:sp>
    </p:spTree>
    <p:extLst>
      <p:ext uri="{BB962C8B-B14F-4D97-AF65-F5344CB8AC3E}">
        <p14:creationId xmlns:p14="http://schemas.microsoft.com/office/powerpoint/2010/main" val="2645066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未经域名拥有者许可签发证书现实案例</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2026440210"/>
              </p:ext>
            </p:extLst>
          </p:nvPr>
        </p:nvGraphicFramePr>
        <p:xfrm>
          <a:off x="0" y="1193800"/>
          <a:ext cx="12191999" cy="5434282"/>
        </p:xfrm>
        <a:graphic>
          <a:graphicData uri="http://schemas.openxmlformats.org/drawingml/2006/table">
            <a:tbl>
              <a:tblPr firstRow="1" bandRow="1">
                <a:tableStyleId>{5C22544A-7EE6-4342-B048-85BDC9FD1C3A}</a:tableStyleId>
              </a:tblPr>
              <a:tblGrid>
                <a:gridCol w="1239398">
                  <a:extLst>
                    <a:ext uri="{9D8B030D-6E8A-4147-A177-3AD203B41FA5}">
                      <a16:colId xmlns:a16="http://schemas.microsoft.com/office/drawing/2014/main" val="2212293042"/>
                    </a:ext>
                  </a:extLst>
                </a:gridCol>
                <a:gridCol w="1266940">
                  <a:extLst>
                    <a:ext uri="{9D8B030D-6E8A-4147-A177-3AD203B41FA5}">
                      <a16:colId xmlns:a16="http://schemas.microsoft.com/office/drawing/2014/main" val="3060218820"/>
                    </a:ext>
                  </a:extLst>
                </a:gridCol>
                <a:gridCol w="4829060">
                  <a:extLst>
                    <a:ext uri="{9D8B030D-6E8A-4147-A177-3AD203B41FA5}">
                      <a16:colId xmlns:a16="http://schemas.microsoft.com/office/drawing/2014/main" val="2590918063"/>
                    </a:ext>
                  </a:extLst>
                </a:gridCol>
                <a:gridCol w="2902419">
                  <a:extLst>
                    <a:ext uri="{9D8B030D-6E8A-4147-A177-3AD203B41FA5}">
                      <a16:colId xmlns:a16="http://schemas.microsoft.com/office/drawing/2014/main" val="4199400934"/>
                    </a:ext>
                  </a:extLst>
                </a:gridCol>
                <a:gridCol w="1954182">
                  <a:extLst>
                    <a:ext uri="{9D8B030D-6E8A-4147-A177-3AD203B41FA5}">
                      <a16:colId xmlns:a16="http://schemas.microsoft.com/office/drawing/2014/main" val="2404901901"/>
                    </a:ext>
                  </a:extLst>
                </a:gridCol>
              </a:tblGrid>
              <a:tr h="451727">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782155">
                <a:tc>
                  <a:txBody>
                    <a:bodyPr/>
                    <a:lstStyle/>
                    <a:p>
                      <a:pPr algn="ctr"/>
                      <a:r>
                        <a:rPr lang="en-US" dirty="0"/>
                        <a:t>2011.8.29</a:t>
                      </a:r>
                    </a:p>
                  </a:txBody>
                  <a:tcPr anchor="ctr"/>
                </a:tc>
                <a:tc>
                  <a:txBody>
                    <a:bodyPr/>
                    <a:lstStyle/>
                    <a:p>
                      <a:pPr algn="ctr"/>
                      <a:r>
                        <a:rPr lang="zh-CN" altLang="en-US" dirty="0"/>
                        <a:t>伊朗</a:t>
                      </a:r>
                      <a:endParaRPr lang="en-US" dirty="0"/>
                    </a:p>
                  </a:txBody>
                  <a:tcPr anchor="ctr"/>
                </a:tc>
                <a:tc>
                  <a:txBody>
                    <a:bodyPr/>
                    <a:lstStyle/>
                    <a:p>
                      <a:pPr algn="ctr"/>
                      <a:r>
                        <a:rPr lang="en-US" dirty="0"/>
                        <a:t>DigiNotar </a:t>
                      </a:r>
                      <a:r>
                        <a:rPr lang="zh-CN" altLang="en-US" dirty="0"/>
                        <a:t>的证书服务器遭到黑客入侵，黑客获取密钥后签发了伪造的证书（</a:t>
                      </a:r>
                      <a:r>
                        <a:rPr lang="en-US" altLang="zh-CN" dirty="0"/>
                        <a:t>Google</a:t>
                      </a:r>
                      <a:r>
                        <a:rPr lang="zh-CN" altLang="en-US" dirty="0"/>
                        <a:t>、微软、雅虎、</a:t>
                      </a:r>
                      <a:r>
                        <a:rPr lang="en-US" altLang="zh-CN" dirty="0"/>
                        <a:t>Twitter</a:t>
                      </a:r>
                      <a:r>
                        <a:rPr lang="zh-CN" altLang="en-US" dirty="0"/>
                        <a:t>、</a:t>
                      </a:r>
                      <a:r>
                        <a:rPr lang="en-US" altLang="zh-CN" dirty="0"/>
                        <a:t>Facebook</a:t>
                      </a:r>
                      <a:r>
                        <a:rPr lang="zh-CN" altLang="en-US" dirty="0"/>
                        <a:t>、</a:t>
                      </a:r>
                      <a:r>
                        <a:rPr lang="en-US" altLang="zh-CN" dirty="0"/>
                        <a:t>WordPress.com</a:t>
                      </a:r>
                      <a:r>
                        <a:rPr lang="zh-CN" altLang="en-US" dirty="0"/>
                        <a:t>、</a:t>
                      </a:r>
                      <a:r>
                        <a:rPr lang="en-US" altLang="zh-CN" dirty="0" err="1"/>
                        <a:t>Torproject</a:t>
                      </a:r>
                      <a:r>
                        <a:rPr lang="zh-CN" altLang="en-US" dirty="0"/>
                        <a:t>、中情局、军情六处和摩萨德）</a:t>
                      </a:r>
                      <a:endParaRPr lang="en-US" altLang="zh-CN" dirty="0"/>
                    </a:p>
                    <a:p>
                      <a:pPr algn="ctr"/>
                      <a:r>
                        <a:rPr lang="zh-CN" altLang="en-US" dirty="0"/>
                        <a:t>伊朗的 </a:t>
                      </a:r>
                      <a:r>
                        <a:rPr lang="en-US" altLang="zh-CN" dirty="0"/>
                        <a:t>Gmail </a:t>
                      </a:r>
                      <a:r>
                        <a:rPr lang="zh-CN" altLang="en-US" dirty="0"/>
                        <a:t>用户随后报告发现了相关证书</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大约 </a:t>
                      </a:r>
                      <a:r>
                        <a:rPr lang="en-US" altLang="zh-CN" dirty="0"/>
                        <a:t>300000 </a:t>
                      </a:r>
                      <a:r>
                        <a:rPr lang="zh-CN" altLang="en-US" dirty="0"/>
                        <a:t>个伊朗用户的 </a:t>
                      </a:r>
                      <a:r>
                        <a:rPr lang="en-US" altLang="zh-CN" dirty="0"/>
                        <a:t>Gmail </a:t>
                      </a:r>
                      <a:r>
                        <a:rPr lang="zh-CN" altLang="en-US" dirty="0"/>
                        <a:t>账户遭到伊朗政府监听。</a:t>
                      </a:r>
                      <a:endParaRPr lang="en-US" dirty="0"/>
                    </a:p>
                    <a:p>
                      <a:pPr algn="ctr"/>
                      <a:r>
                        <a:rPr lang="en-US" dirty="0"/>
                        <a:t>DigiNotar </a:t>
                      </a:r>
                      <a:r>
                        <a:rPr lang="zh-CN" altLang="en-US" dirty="0"/>
                        <a:t>随后吊销了伪造的证书，并因为这次攻击而失去信任宣告破产</a:t>
                      </a:r>
                      <a:endParaRPr lang="en-US" dirty="0"/>
                    </a:p>
                  </a:txBody>
                  <a:tcPr anchor="ctr"/>
                </a:tc>
                <a:tc>
                  <a:txBody>
                    <a:bodyPr/>
                    <a:lstStyle/>
                    <a:p>
                      <a:pPr algn="ctr"/>
                      <a:r>
                        <a:rPr lang="en-US" dirty="0"/>
                        <a:t>https://bugzilla.mozilla.org/show_bug.cgi?id=682956</a:t>
                      </a:r>
                    </a:p>
                  </a:txBody>
                  <a:tcPr anchor="ctr"/>
                </a:tc>
                <a:extLst>
                  <a:ext uri="{0D108BD9-81ED-4DB2-BD59-A6C34878D82A}">
                    <a16:rowId xmlns:a16="http://schemas.microsoft.com/office/drawing/2014/main" val="2569049873"/>
                  </a:ext>
                </a:extLst>
              </a:tr>
              <a:tr h="1448001">
                <a:tc>
                  <a:txBody>
                    <a:bodyPr/>
                    <a:lstStyle/>
                    <a:p>
                      <a:pPr algn="ctr"/>
                      <a:r>
                        <a:rPr lang="en-US" dirty="0"/>
                        <a:t>2013.12.3</a:t>
                      </a:r>
                    </a:p>
                  </a:txBody>
                  <a:tcPr anchor="ctr"/>
                </a:tc>
                <a:tc>
                  <a:txBody>
                    <a:bodyPr/>
                    <a:lstStyle/>
                    <a:p>
                      <a:pPr algn="ctr"/>
                      <a:r>
                        <a:rPr lang="zh-CN" altLang="en-US" dirty="0"/>
                        <a:t>法国</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谷歌发现法国政府中间 </a:t>
                      </a:r>
                      <a:r>
                        <a:rPr lang="en-US" altLang="zh-CN" sz="1800" b="0" i="0" kern="1200" dirty="0">
                          <a:solidFill>
                            <a:schemeClr val="dk1"/>
                          </a:solidFill>
                          <a:effectLst/>
                          <a:latin typeface="+mn-lt"/>
                          <a:ea typeface="+mn-ea"/>
                          <a:cs typeface="+mn-cs"/>
                        </a:rPr>
                        <a:t>CA </a:t>
                      </a:r>
                      <a:r>
                        <a:rPr lang="en-US" sz="1800" b="0" i="0" kern="1200" dirty="0">
                          <a:solidFill>
                            <a:schemeClr val="dk1"/>
                          </a:solidFill>
                          <a:effectLst/>
                          <a:latin typeface="+mn-lt"/>
                          <a:ea typeface="+mn-ea"/>
                          <a:cs typeface="+mn-cs"/>
                        </a:rPr>
                        <a:t>ANSSI </a:t>
                      </a:r>
                      <a:r>
                        <a:rPr lang="zh-CN" altLang="en-US" sz="1800" b="0" i="0" kern="1200" dirty="0">
                          <a:solidFill>
                            <a:schemeClr val="dk1"/>
                          </a:solidFill>
                          <a:effectLst/>
                          <a:latin typeface="+mn-lt"/>
                          <a:ea typeface="+mn-ea"/>
                          <a:cs typeface="+mn-cs"/>
                        </a:rPr>
                        <a:t>私自签发了谷歌网站的证书，并用于在私人网络上使用商业设备中检查用户的加密流量</a:t>
                      </a:r>
                      <a:endParaRPr lang="en-US" dirty="0"/>
                    </a:p>
                  </a:txBody>
                  <a:tcPr anchor="ctr"/>
                </a:tc>
                <a:tc>
                  <a:txBody>
                    <a:bodyPr/>
                    <a:lstStyle/>
                    <a:p>
                      <a:pPr algn="ctr"/>
                      <a:r>
                        <a:rPr lang="en-US" altLang="zh-CN" dirty="0"/>
                        <a:t>ANSSI </a:t>
                      </a:r>
                      <a:r>
                        <a:rPr lang="zh-CN" altLang="en-US" dirty="0"/>
                        <a:t>吊销了相关证书</a:t>
                      </a:r>
                      <a:endParaRPr lang="en-US" altLang="zh-CN" dirty="0"/>
                    </a:p>
                    <a:p>
                      <a:pPr algn="ctr"/>
                      <a:r>
                        <a:rPr lang="en-US" altLang="zh-CN" dirty="0"/>
                        <a:t>Google </a:t>
                      </a:r>
                      <a:r>
                        <a:rPr lang="zh-CN" altLang="en-US" dirty="0"/>
                        <a:t>立即封锁了用于签发的 </a:t>
                      </a:r>
                      <a:r>
                        <a:rPr lang="en-US" altLang="zh-CN" dirty="0"/>
                        <a:t>CA </a:t>
                      </a:r>
                      <a:r>
                        <a:rPr lang="zh-CN" altLang="en-US" dirty="0"/>
                        <a:t>中间证书，更新了 </a:t>
                      </a:r>
                      <a:r>
                        <a:rPr lang="en-US" altLang="zh-CN" dirty="0"/>
                        <a:t>Chrome </a:t>
                      </a:r>
                      <a:r>
                        <a:rPr lang="zh-CN" altLang="en-US" dirty="0"/>
                        <a:t>的证书吊销列表，限制 </a:t>
                      </a:r>
                      <a:r>
                        <a:rPr lang="en-US" altLang="zh-CN" dirty="0"/>
                        <a:t>ANSSI </a:t>
                      </a:r>
                      <a:r>
                        <a:rPr lang="zh-CN" altLang="en-US" dirty="0"/>
                        <a:t>证书仅用于部分 </a:t>
                      </a:r>
                      <a:r>
                        <a:rPr lang="en-US" altLang="zh-CN" dirty="0"/>
                        <a:t>TLD </a:t>
                      </a:r>
                      <a:r>
                        <a:rPr lang="zh-CN" altLang="en-US" dirty="0"/>
                        <a:t>的证书签发</a:t>
                      </a:r>
                      <a:endParaRPr lang="en-US" dirty="0"/>
                    </a:p>
                  </a:txBody>
                  <a:tcPr anchor="ctr"/>
                </a:tc>
                <a:tc>
                  <a:txBody>
                    <a:bodyPr/>
                    <a:lstStyle/>
                    <a:p>
                      <a:pPr algn="ctr"/>
                      <a:r>
                        <a:rPr lang="en-US" dirty="0"/>
                        <a:t>https://thehackernews.com/2013/12/fake-google-ssl-certificates-made-in.html</a:t>
                      </a:r>
                    </a:p>
                  </a:txBody>
                  <a:tcPr anchor="ctr"/>
                </a:tc>
                <a:extLst>
                  <a:ext uri="{0D108BD9-81ED-4DB2-BD59-A6C34878D82A}">
                    <a16:rowId xmlns:a16="http://schemas.microsoft.com/office/drawing/2014/main" val="2007816459"/>
                  </a:ext>
                </a:extLst>
              </a:tr>
              <a:tr h="1451429">
                <a:tc>
                  <a:txBody>
                    <a:bodyPr/>
                    <a:lstStyle/>
                    <a:p>
                      <a:pPr algn="ctr"/>
                      <a:r>
                        <a:rPr lang="en-US" dirty="0"/>
                        <a:t>2019-2020</a:t>
                      </a:r>
                    </a:p>
                  </a:txBody>
                  <a:tcPr anchor="ctr"/>
                </a:tc>
                <a:tc>
                  <a:txBody>
                    <a:bodyPr/>
                    <a:lstStyle/>
                    <a:p>
                      <a:pPr algn="ctr"/>
                      <a:r>
                        <a:rPr lang="zh-CN" altLang="en-US" dirty="0"/>
                        <a:t>哈萨克斯坦</a:t>
                      </a:r>
                      <a:endParaRPr lang="en-US" dirty="0"/>
                    </a:p>
                  </a:txBody>
                  <a:tcPr anchor="ctr"/>
                </a:tc>
                <a:tc>
                  <a:txBody>
                    <a:bodyPr/>
                    <a:lstStyle/>
                    <a:p>
                      <a:pPr algn="ctr"/>
                      <a:r>
                        <a:rPr lang="zh-CN" altLang="en-US" dirty="0"/>
                        <a:t>哈萨克斯坦的 </a:t>
                      </a:r>
                      <a:r>
                        <a:rPr lang="en-US" altLang="zh-CN" dirty="0"/>
                        <a:t>ISP </a:t>
                      </a:r>
                      <a:r>
                        <a:rPr lang="zh-CN" altLang="en-US" dirty="0"/>
                        <a:t>使用自己的根 </a:t>
                      </a:r>
                      <a:r>
                        <a:rPr lang="en-US" altLang="zh-CN" dirty="0"/>
                        <a:t>CA </a:t>
                      </a:r>
                      <a:r>
                        <a:rPr lang="zh-CN" altLang="en-US" dirty="0"/>
                        <a:t>证书 </a:t>
                      </a:r>
                      <a:r>
                        <a:rPr lang="en-US" altLang="zh-CN" dirty="0"/>
                        <a:t> </a:t>
                      </a:r>
                      <a:r>
                        <a:rPr lang="en-US" altLang="zh-CN" dirty="0" err="1"/>
                        <a:t>Qaznet</a:t>
                      </a:r>
                      <a:r>
                        <a:rPr lang="en-US" altLang="zh-CN" dirty="0"/>
                        <a:t> Trust Certificate </a:t>
                      </a:r>
                      <a:r>
                        <a:rPr lang="zh-CN" altLang="en-US" dirty="0"/>
                        <a:t>签发多个未经授权的证书</a:t>
                      </a:r>
                      <a:endParaRPr lang="en-US" dirty="0"/>
                    </a:p>
                  </a:txBody>
                  <a:tcPr anchor="ctr"/>
                </a:tc>
                <a:tc>
                  <a:txBody>
                    <a:bodyPr/>
                    <a:lstStyle/>
                    <a:p>
                      <a:pPr algn="ctr"/>
                      <a:r>
                        <a:rPr lang="zh-CN" altLang="en-US" dirty="0"/>
                        <a:t>主流浏览器将哈萨克斯坦政府签发的根证书加入了黑名单</a:t>
                      </a:r>
                      <a:endParaRPr lang="en-US" dirty="0"/>
                    </a:p>
                  </a:txBody>
                  <a:tcPr anchor="ctr"/>
                </a:tc>
                <a:tc>
                  <a:txBody>
                    <a:bodyPr/>
                    <a:lstStyle/>
                    <a:p>
                      <a:pPr algn="ctr"/>
                      <a:r>
                        <a:rPr lang="en-US" dirty="0"/>
                        <a:t>https://en.wikipedia.org/wiki/Kazakhstan_man-in-the-middle_attack</a:t>
                      </a:r>
                    </a:p>
                  </a:txBody>
                  <a:tcPr anchor="ctr"/>
                </a:tc>
                <a:extLst>
                  <a:ext uri="{0D108BD9-81ED-4DB2-BD59-A6C34878D82A}">
                    <a16:rowId xmlns:a16="http://schemas.microsoft.com/office/drawing/2014/main" val="3288894479"/>
                  </a:ext>
                </a:extLst>
              </a:tr>
            </a:tbl>
          </a:graphicData>
        </a:graphic>
      </p:graphicFrame>
    </p:spTree>
    <p:extLst>
      <p:ext uri="{BB962C8B-B14F-4D97-AF65-F5344CB8AC3E}">
        <p14:creationId xmlns:p14="http://schemas.microsoft.com/office/powerpoint/2010/main" val="819694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未经域名拥有者许可签发证书现实案例</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1114383565"/>
              </p:ext>
            </p:extLst>
          </p:nvPr>
        </p:nvGraphicFramePr>
        <p:xfrm>
          <a:off x="-1" y="1538514"/>
          <a:ext cx="12192001" cy="4659086"/>
        </p:xfrm>
        <a:graphic>
          <a:graphicData uri="http://schemas.openxmlformats.org/drawingml/2006/table">
            <a:tbl>
              <a:tblPr firstRow="1" bandRow="1">
                <a:tableStyleId>{5C22544A-7EE6-4342-B048-85BDC9FD1C3A}</a:tableStyleId>
              </a:tblPr>
              <a:tblGrid>
                <a:gridCol w="1218521">
                  <a:extLst>
                    <a:ext uri="{9D8B030D-6E8A-4147-A177-3AD203B41FA5}">
                      <a16:colId xmlns:a16="http://schemas.microsoft.com/office/drawing/2014/main" val="2212293042"/>
                    </a:ext>
                  </a:extLst>
                </a:gridCol>
                <a:gridCol w="1171545">
                  <a:extLst>
                    <a:ext uri="{9D8B030D-6E8A-4147-A177-3AD203B41FA5}">
                      <a16:colId xmlns:a16="http://schemas.microsoft.com/office/drawing/2014/main" val="3060218820"/>
                    </a:ext>
                  </a:extLst>
                </a:gridCol>
                <a:gridCol w="3944205">
                  <a:extLst>
                    <a:ext uri="{9D8B030D-6E8A-4147-A177-3AD203B41FA5}">
                      <a16:colId xmlns:a16="http://schemas.microsoft.com/office/drawing/2014/main" val="2590918063"/>
                    </a:ext>
                  </a:extLst>
                </a:gridCol>
                <a:gridCol w="3150157">
                  <a:extLst>
                    <a:ext uri="{9D8B030D-6E8A-4147-A177-3AD203B41FA5}">
                      <a16:colId xmlns:a16="http://schemas.microsoft.com/office/drawing/2014/main" val="4199400934"/>
                    </a:ext>
                  </a:extLst>
                </a:gridCol>
                <a:gridCol w="2707573">
                  <a:extLst>
                    <a:ext uri="{9D8B030D-6E8A-4147-A177-3AD203B41FA5}">
                      <a16:colId xmlns:a16="http://schemas.microsoft.com/office/drawing/2014/main" val="4098049973"/>
                    </a:ext>
                  </a:extLst>
                </a:gridCol>
              </a:tblGrid>
              <a:tr h="410269">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315110">
                <a:tc>
                  <a:txBody>
                    <a:bodyPr/>
                    <a:lstStyle/>
                    <a:p>
                      <a:pPr algn="ctr"/>
                      <a:r>
                        <a:rPr lang="en-US" dirty="0"/>
                        <a:t>2011.3.15</a:t>
                      </a:r>
                    </a:p>
                  </a:txBody>
                  <a:tcPr anchor="ctr"/>
                </a:tc>
                <a:tc>
                  <a:txBody>
                    <a:bodyPr/>
                    <a:lstStyle/>
                    <a:p>
                      <a:pPr algn="ctr"/>
                      <a:r>
                        <a:rPr lang="en-US" dirty="0"/>
                        <a:t>/</a:t>
                      </a:r>
                    </a:p>
                  </a:txBody>
                  <a:tcPr anchor="ctr"/>
                </a:tc>
                <a:tc>
                  <a:txBody>
                    <a:bodyPr/>
                    <a:lstStyle/>
                    <a:p>
                      <a:r>
                        <a:rPr lang="en-US" altLang="zh-CN" sz="1800" b="0" i="0" kern="1200" dirty="0">
                          <a:solidFill>
                            <a:schemeClr val="dk1"/>
                          </a:solidFill>
                          <a:effectLst/>
                          <a:latin typeface="+mn-lt"/>
                          <a:ea typeface="+mn-ea"/>
                          <a:cs typeface="+mn-cs"/>
                        </a:rPr>
                        <a:t>COMODO CA </a:t>
                      </a:r>
                      <a:r>
                        <a:rPr lang="zh-CN" altLang="en-US" sz="1800" b="0" i="0" kern="1200" dirty="0">
                          <a:solidFill>
                            <a:schemeClr val="dk1"/>
                          </a:solidFill>
                          <a:effectLst/>
                          <a:latin typeface="+mn-lt"/>
                          <a:ea typeface="+mn-ea"/>
                          <a:cs typeface="+mn-cs"/>
                        </a:rPr>
                        <a:t>一个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受到了攻击，导致该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的一个用户账户被窃取，攻击者用这个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账户签发了</a:t>
                      </a:r>
                      <a:r>
                        <a:rPr lang="en-US" altLang="zh-CN" sz="1800" b="0" i="0" kern="1200" dirty="0">
                          <a:solidFill>
                            <a:schemeClr val="dk1"/>
                          </a:solidFill>
                          <a:effectLst/>
                          <a:latin typeface="+mn-lt"/>
                          <a:ea typeface="+mn-ea"/>
                          <a:cs typeface="+mn-cs"/>
                        </a:rPr>
                        <a:t>9</a:t>
                      </a:r>
                      <a:r>
                        <a:rPr lang="zh-CN" altLang="en-US" sz="1800" b="0" i="0" kern="1200" dirty="0">
                          <a:solidFill>
                            <a:schemeClr val="dk1"/>
                          </a:solidFill>
                          <a:effectLst/>
                          <a:latin typeface="+mn-lt"/>
                          <a:ea typeface="+mn-ea"/>
                          <a:cs typeface="+mn-cs"/>
                        </a:rPr>
                        <a:t>个未授权的证书（跨越</a:t>
                      </a:r>
                      <a:r>
                        <a:rPr lang="en-US" altLang="zh-CN" sz="1800" b="0" i="0" kern="1200" dirty="0">
                          <a:solidFill>
                            <a:schemeClr val="dk1"/>
                          </a:solidFill>
                          <a:effectLst/>
                          <a:latin typeface="+mn-lt"/>
                          <a:ea typeface="+mn-ea"/>
                          <a:cs typeface="+mn-cs"/>
                        </a:rPr>
                        <a:t>7</a:t>
                      </a:r>
                      <a:r>
                        <a:rPr lang="zh-CN" altLang="en-US" sz="1800" b="0" i="0" kern="1200" dirty="0">
                          <a:solidFill>
                            <a:schemeClr val="dk1"/>
                          </a:solidFill>
                          <a:effectLst/>
                          <a:latin typeface="+mn-lt"/>
                          <a:ea typeface="+mn-ea"/>
                          <a:cs typeface="+mn-cs"/>
                        </a:rPr>
                        <a:t>个不同的域名）</a:t>
                      </a:r>
                    </a:p>
                  </a:txBody>
                  <a:tcPr anchor="ctr"/>
                </a:tc>
                <a:tc>
                  <a:txBody>
                    <a:bodyPr/>
                    <a:lstStyle/>
                    <a:p>
                      <a:pPr algn="ctr"/>
                      <a:r>
                        <a:rPr lang="zh-CN" altLang="en-US" sz="1800" b="0" i="0" kern="1200" dirty="0">
                          <a:solidFill>
                            <a:schemeClr val="dk1"/>
                          </a:solidFill>
                          <a:effectLst/>
                          <a:latin typeface="+mn-lt"/>
                          <a:ea typeface="+mn-ea"/>
                          <a:cs typeface="+mn-cs"/>
                        </a:rPr>
                        <a:t>签发的证书在发现后被立即吊销（通过 </a:t>
                      </a:r>
                      <a:r>
                        <a:rPr lang="en-US" altLang="zh-CN" sz="1800" b="0" i="0" kern="1200" dirty="0">
                          <a:solidFill>
                            <a:schemeClr val="dk1"/>
                          </a:solidFill>
                          <a:effectLst/>
                          <a:latin typeface="+mn-lt"/>
                          <a:ea typeface="+mn-ea"/>
                          <a:cs typeface="+mn-cs"/>
                        </a:rPr>
                        <a:t>CRL </a:t>
                      </a:r>
                      <a:r>
                        <a:rPr lang="zh-CN" altLang="en-US" sz="1800" b="0" i="0" kern="1200" dirty="0">
                          <a:solidFill>
                            <a:schemeClr val="dk1"/>
                          </a:solidFill>
                          <a:effectLst/>
                          <a:latin typeface="+mn-lt"/>
                          <a:ea typeface="+mn-ea"/>
                          <a:cs typeface="+mn-cs"/>
                        </a:rPr>
                        <a:t>和 </a:t>
                      </a:r>
                      <a:r>
                        <a:rPr lang="en-US" altLang="zh-CN" sz="1800" b="0" i="0" kern="1200" dirty="0">
                          <a:solidFill>
                            <a:schemeClr val="dk1"/>
                          </a:solidFill>
                          <a:effectLst/>
                          <a:latin typeface="+mn-lt"/>
                          <a:ea typeface="+mn-ea"/>
                          <a:cs typeface="+mn-cs"/>
                        </a:rPr>
                        <a:t>OCSP</a:t>
                      </a:r>
                      <a:r>
                        <a:rPr lang="zh-CN" altLang="en-US" sz="1800" b="0" i="0" kern="1200" dirty="0">
                          <a:solidFill>
                            <a:schemeClr val="dk1"/>
                          </a:solidFill>
                          <a:effectLst/>
                          <a:latin typeface="+mn-lt"/>
                          <a:ea typeface="+mn-ea"/>
                          <a:cs typeface="+mn-cs"/>
                        </a:rPr>
                        <a:t>），相关的</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账户已被暂停使用</a:t>
                      </a:r>
                      <a:endParaRPr lang="zh-CN" altLang="en-US" dirty="0"/>
                    </a:p>
                  </a:txBody>
                  <a:tcPr anchor="ctr"/>
                </a:tc>
                <a:tc>
                  <a:txBody>
                    <a:bodyPr/>
                    <a:lstStyle/>
                    <a:p>
                      <a:pPr algn="ctr"/>
                      <a:r>
                        <a:rPr lang="en-US" dirty="0"/>
                        <a:t>https://www.comodo.com/Comodo-Fraud-Incident-2011-03-23.html</a:t>
                      </a:r>
                    </a:p>
                  </a:txBody>
                  <a:tcPr anchor="ctr"/>
                </a:tc>
                <a:extLst>
                  <a:ext uri="{0D108BD9-81ED-4DB2-BD59-A6C34878D82A}">
                    <a16:rowId xmlns:a16="http://schemas.microsoft.com/office/drawing/2014/main" val="2219127567"/>
                  </a:ext>
                </a:extLst>
              </a:tr>
              <a:tr h="1618597">
                <a:tc>
                  <a:txBody>
                    <a:bodyPr/>
                    <a:lstStyle/>
                    <a:p>
                      <a:pPr algn="ctr"/>
                      <a:r>
                        <a:rPr lang="en-US" dirty="0"/>
                        <a:t>2015.9-2015.</a:t>
                      </a:r>
                      <a:r>
                        <a:rPr lang="en-US" altLang="zh-CN" dirty="0"/>
                        <a:t>10</a:t>
                      </a:r>
                      <a:endParaRPr lang="en-US" dirty="0"/>
                    </a:p>
                  </a:txBody>
                  <a:tcPr anchor="ctr"/>
                </a:tc>
                <a:tc>
                  <a:txBody>
                    <a:bodyPr/>
                    <a:lstStyle/>
                    <a:p>
                      <a:pPr algn="ctr"/>
                      <a:r>
                        <a:rPr lang="zh-CN" altLang="en-US" dirty="0"/>
                        <a:t>美国</a:t>
                      </a:r>
                      <a:endParaRPr lang="en-US" dirty="0"/>
                    </a:p>
                  </a:txBody>
                  <a:tcPr anchor="ctr"/>
                </a:tc>
                <a:tc>
                  <a:txBody>
                    <a:bodyPr/>
                    <a:lstStyle/>
                    <a:p>
                      <a:pPr algn="ctr"/>
                      <a:r>
                        <a:rPr lang="zh-CN" altLang="en-US" dirty="0"/>
                        <a:t>谷歌在 </a:t>
                      </a:r>
                      <a:r>
                        <a:rPr lang="en-US" altLang="zh-CN" dirty="0"/>
                        <a:t>CT </a:t>
                      </a:r>
                      <a:r>
                        <a:rPr lang="zh-CN" altLang="en-US" dirty="0"/>
                        <a:t>中发现赛门铁克（</a:t>
                      </a:r>
                      <a:r>
                        <a:rPr lang="en-US" altLang="zh-CN" dirty="0"/>
                        <a:t>Symantec</a:t>
                      </a:r>
                      <a:r>
                        <a:rPr lang="zh-CN" altLang="en-US" dirty="0"/>
                        <a:t>）旗下的 </a:t>
                      </a:r>
                      <a:r>
                        <a:rPr lang="en-US" altLang="zh-CN" dirty="0"/>
                        <a:t>Thawte-branded CA </a:t>
                      </a:r>
                      <a:r>
                        <a:rPr lang="zh-CN" altLang="en-US" dirty="0"/>
                        <a:t>未经同意签发了众多域名的数千个证书，其中包括</a:t>
                      </a:r>
                      <a:r>
                        <a:rPr lang="en-US" altLang="zh-CN" dirty="0"/>
                        <a:t>Google </a:t>
                      </a:r>
                      <a:r>
                        <a:rPr lang="zh-CN" altLang="en-US" dirty="0"/>
                        <a:t>的域名和不存在的域名</a:t>
                      </a:r>
                    </a:p>
                  </a:txBody>
                  <a:tcPr anchor="ctr"/>
                </a:tc>
                <a:tc>
                  <a:txBody>
                    <a:bodyPr/>
                    <a:lstStyle/>
                    <a:p>
                      <a:pPr algn="ctr"/>
                      <a:r>
                        <a:rPr lang="zh-CN" altLang="en-US" dirty="0"/>
                        <a:t>谷歌要求自</a:t>
                      </a:r>
                      <a:r>
                        <a:rPr lang="en-US" altLang="zh-CN" dirty="0"/>
                        <a:t>2016</a:t>
                      </a:r>
                      <a:r>
                        <a:rPr lang="zh-CN" altLang="en-US" dirty="0"/>
                        <a:t>年</a:t>
                      </a:r>
                      <a:r>
                        <a:rPr lang="en-US" altLang="zh-CN" dirty="0"/>
                        <a:t>6</a:t>
                      </a:r>
                      <a:r>
                        <a:rPr lang="zh-CN" altLang="en-US" dirty="0"/>
                        <a:t>月</a:t>
                      </a:r>
                      <a:r>
                        <a:rPr lang="en-US" altLang="zh-CN" dirty="0"/>
                        <a:t>1</a:t>
                      </a:r>
                      <a:r>
                        <a:rPr lang="zh-CN" altLang="en-US" dirty="0"/>
                        <a:t>日起由</a:t>
                      </a:r>
                      <a:r>
                        <a:rPr lang="en-US" altLang="zh-CN" dirty="0"/>
                        <a:t>Symantec </a:t>
                      </a:r>
                      <a:r>
                        <a:rPr lang="zh-CN" altLang="en-US" dirty="0"/>
                        <a:t>发布的所有证书必须支持 </a:t>
                      </a:r>
                      <a:r>
                        <a:rPr lang="en-US" altLang="zh-CN" dirty="0"/>
                        <a:t>CT</a:t>
                      </a:r>
                      <a:r>
                        <a:rPr lang="zh-CN" altLang="en-US" dirty="0"/>
                        <a:t>。</a:t>
                      </a:r>
                      <a:r>
                        <a:rPr lang="en-US" altLang="zh-CN" dirty="0"/>
                        <a:t>Symantec </a:t>
                      </a:r>
                      <a:r>
                        <a:rPr lang="zh-CN" altLang="en-US" dirty="0"/>
                        <a:t>必须接受第三方安全审计，以确保符合行业标准</a:t>
                      </a:r>
                      <a:endParaRPr lang="en-US" dirty="0"/>
                    </a:p>
                  </a:txBody>
                  <a:tcPr anchor="ctr"/>
                </a:tc>
                <a:tc>
                  <a:txBody>
                    <a:bodyPr/>
                    <a:lstStyle/>
                    <a:p>
                      <a:pPr algn="ctr"/>
                      <a:r>
                        <a:rPr lang="en-US" dirty="0"/>
                        <a:t>https://security.googleblog.com/2015/10/sustaining-digital-certificate-security.html</a:t>
                      </a:r>
                    </a:p>
                  </a:txBody>
                  <a:tcPr anchor="ctr"/>
                </a:tc>
                <a:extLst>
                  <a:ext uri="{0D108BD9-81ED-4DB2-BD59-A6C34878D82A}">
                    <a16:rowId xmlns:a16="http://schemas.microsoft.com/office/drawing/2014/main" val="4004989979"/>
                  </a:ext>
                </a:extLst>
              </a:tr>
              <a:tr h="1315110">
                <a:tc>
                  <a:txBody>
                    <a:bodyPr/>
                    <a:lstStyle/>
                    <a:p>
                      <a:pPr algn="ctr"/>
                      <a:r>
                        <a:rPr lang="en-US" dirty="0"/>
                        <a:t>2017.1.19</a:t>
                      </a:r>
                    </a:p>
                  </a:txBody>
                  <a:tcPr anchor="ctr"/>
                </a:tc>
                <a:tc>
                  <a:txBody>
                    <a:bodyPr/>
                    <a:lstStyle/>
                    <a:p>
                      <a:pPr algn="ctr"/>
                      <a:r>
                        <a:rPr lang="zh-CN" altLang="en-US" dirty="0"/>
                        <a:t>美国</a:t>
                      </a:r>
                      <a:endParaRPr lang="en-US" dirty="0"/>
                    </a:p>
                  </a:txBody>
                  <a:tcPr anchor="ctr"/>
                </a:tc>
                <a:tc>
                  <a:txBody>
                    <a:bodyPr/>
                    <a:lstStyle/>
                    <a:p>
                      <a:pPr algn="ctr"/>
                      <a:r>
                        <a:rPr lang="en-US" sz="1800" b="0" i="0" kern="1200" dirty="0">
                          <a:solidFill>
                            <a:schemeClr val="dk1"/>
                          </a:solidFill>
                          <a:effectLst/>
                          <a:latin typeface="+mn-lt"/>
                          <a:ea typeface="+mn-ea"/>
                          <a:cs typeface="+mn-cs"/>
                        </a:rPr>
                        <a:t>Mozilla </a:t>
                      </a:r>
                      <a:r>
                        <a:rPr lang="zh-CN" altLang="en-US" sz="1800" b="0" i="0" kern="1200" dirty="0">
                          <a:solidFill>
                            <a:schemeClr val="dk1"/>
                          </a:solidFill>
                          <a:effectLst/>
                          <a:latin typeface="+mn-lt"/>
                          <a:ea typeface="+mn-ea"/>
                          <a:cs typeface="+mn-cs"/>
                        </a:rPr>
                        <a:t>发现 </a:t>
                      </a:r>
                      <a:r>
                        <a:rPr lang="en-US" sz="1800" b="0" i="0" kern="1200" dirty="0">
                          <a:solidFill>
                            <a:schemeClr val="dk1"/>
                          </a:solidFill>
                          <a:effectLst/>
                          <a:latin typeface="+mn-lt"/>
                          <a:ea typeface="+mn-ea"/>
                          <a:cs typeface="+mn-cs"/>
                        </a:rPr>
                        <a:t>Symantec </a:t>
                      </a:r>
                      <a:r>
                        <a:rPr lang="zh-CN" altLang="en-US" sz="1800" b="0" i="0" kern="1200" dirty="0">
                          <a:solidFill>
                            <a:schemeClr val="dk1"/>
                          </a:solidFill>
                          <a:effectLst/>
                          <a:latin typeface="+mn-lt"/>
                          <a:ea typeface="+mn-ea"/>
                          <a:cs typeface="+mn-cs"/>
                        </a:rPr>
                        <a:t>旗下的一家韩国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签发了许多未经授权的证书，包括 </a:t>
                      </a:r>
                      <a:r>
                        <a:rPr lang="en-US" altLang="zh-CN" sz="1800" b="0" i="0" kern="1200" dirty="0">
                          <a:solidFill>
                            <a:schemeClr val="dk1"/>
                          </a:solidFill>
                          <a:effectLst/>
                          <a:latin typeface="+mn-lt"/>
                          <a:ea typeface="+mn-ea"/>
                          <a:cs typeface="+mn-cs"/>
                        </a:rPr>
                        <a:t>example.com </a:t>
                      </a:r>
                      <a:r>
                        <a:rPr lang="zh-CN" altLang="en-US" sz="1800" b="0" i="0" kern="1200" dirty="0">
                          <a:solidFill>
                            <a:schemeClr val="dk1"/>
                          </a:solidFill>
                          <a:effectLst/>
                          <a:latin typeface="+mn-lt"/>
                          <a:ea typeface="+mn-ea"/>
                          <a:cs typeface="+mn-cs"/>
                        </a:rPr>
                        <a:t>和一些其他不存在的域名</a:t>
                      </a:r>
                      <a:endParaRPr lang="en-US" dirty="0"/>
                    </a:p>
                  </a:txBody>
                  <a:tcPr anchor="ctr"/>
                </a:tc>
                <a:tc>
                  <a:txBody>
                    <a:bodyPr/>
                    <a:lstStyle/>
                    <a:p>
                      <a:pPr algn="ctr"/>
                      <a:r>
                        <a:rPr lang="zh-CN" altLang="en-US" dirty="0"/>
                        <a:t>谷歌将不在信任由 </a:t>
                      </a:r>
                      <a:r>
                        <a:rPr lang="en-US" altLang="zh-CN" dirty="0"/>
                        <a:t>Symantec </a:t>
                      </a:r>
                      <a:r>
                        <a:rPr lang="zh-CN" altLang="en-US" dirty="0"/>
                        <a:t>基础设施颁发的证书，</a:t>
                      </a:r>
                      <a:r>
                        <a:rPr lang="en-US" altLang="zh-CN" dirty="0"/>
                        <a:t>Symantec </a:t>
                      </a:r>
                      <a:r>
                        <a:rPr lang="zh-CN" altLang="en-US" dirty="0"/>
                        <a:t>宣布将其 </a:t>
                      </a:r>
                      <a:r>
                        <a:rPr lang="en-US" altLang="zh-CN" dirty="0"/>
                        <a:t>PKI </a:t>
                      </a:r>
                      <a:r>
                        <a:rPr lang="zh-CN" altLang="en-US" dirty="0"/>
                        <a:t>业务出售给 </a:t>
                      </a:r>
                      <a:r>
                        <a:rPr lang="en-US" altLang="zh-CN" dirty="0"/>
                        <a:t>DigiCert</a:t>
                      </a:r>
                      <a:endParaRPr lang="en-US" dirty="0"/>
                    </a:p>
                  </a:txBody>
                  <a:tcPr anchor="ctr"/>
                </a:tc>
                <a:tc>
                  <a:txBody>
                    <a:bodyPr/>
                    <a:lstStyle/>
                    <a:p>
                      <a:pPr algn="ctr"/>
                      <a:r>
                        <a:rPr lang="en-US" dirty="0"/>
                        <a:t>https://security.googleblog.com/2017/09/chromes-plan-to-distrust-symantec.html</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185303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未正确验证申请者身份真实案例</a:t>
            </a:r>
            <a:endParaRPr lang="en-US" altLang="zh-CN"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731373092"/>
              </p:ext>
            </p:extLst>
          </p:nvPr>
        </p:nvGraphicFramePr>
        <p:xfrm>
          <a:off x="0" y="1247427"/>
          <a:ext cx="12192000" cy="6405880"/>
        </p:xfrm>
        <a:graphic>
          <a:graphicData uri="http://schemas.openxmlformats.org/drawingml/2006/table">
            <a:tbl>
              <a:tblPr firstRow="1" bandRow="1">
                <a:tableStyleId>{5C22544A-7EE6-4342-B048-85BDC9FD1C3A}</a:tableStyleId>
              </a:tblPr>
              <a:tblGrid>
                <a:gridCol w="1116438">
                  <a:extLst>
                    <a:ext uri="{9D8B030D-6E8A-4147-A177-3AD203B41FA5}">
                      <a16:colId xmlns:a16="http://schemas.microsoft.com/office/drawing/2014/main" val="2212293042"/>
                    </a:ext>
                  </a:extLst>
                </a:gridCol>
                <a:gridCol w="989569">
                  <a:extLst>
                    <a:ext uri="{9D8B030D-6E8A-4147-A177-3AD203B41FA5}">
                      <a16:colId xmlns:a16="http://schemas.microsoft.com/office/drawing/2014/main" val="3060218820"/>
                    </a:ext>
                  </a:extLst>
                </a:gridCol>
                <a:gridCol w="5209193">
                  <a:extLst>
                    <a:ext uri="{9D8B030D-6E8A-4147-A177-3AD203B41FA5}">
                      <a16:colId xmlns:a16="http://schemas.microsoft.com/office/drawing/2014/main" val="2590918063"/>
                    </a:ext>
                  </a:extLst>
                </a:gridCol>
                <a:gridCol w="2438400">
                  <a:extLst>
                    <a:ext uri="{9D8B030D-6E8A-4147-A177-3AD203B41FA5}">
                      <a16:colId xmlns:a16="http://schemas.microsoft.com/office/drawing/2014/main" val="4199400934"/>
                    </a:ext>
                  </a:extLst>
                </a:gridCol>
                <a:gridCol w="2438400">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en-US" dirty="0"/>
                        <a:t>2015.6</a:t>
                      </a:r>
                    </a:p>
                  </a:txBody>
                  <a:tcPr anchor="ctr"/>
                </a:tc>
                <a:tc>
                  <a:txBody>
                    <a:bodyPr/>
                    <a:lstStyle/>
                    <a:p>
                      <a:pPr algn="ctr"/>
                      <a:r>
                        <a:rPr lang="zh-CN" altLang="en-US" dirty="0"/>
                        <a:t>中国</a:t>
                      </a:r>
                      <a:endParaRPr lang="en-US" dirty="0"/>
                    </a:p>
                  </a:txBody>
                  <a:tcPr anchor="ctr"/>
                </a:tc>
                <a:tc>
                  <a:txBody>
                    <a:bodyPr/>
                    <a:lstStyle/>
                    <a:p>
                      <a:pPr algn="ctr"/>
                      <a:r>
                        <a:rPr lang="zh-CN" altLang="en-US" dirty="0"/>
                        <a:t>申请者本来是想要申请一张 ‘</a:t>
                      </a:r>
                      <a:r>
                        <a:rPr lang="en-US" altLang="zh-CN" dirty="0"/>
                        <a:t>med.ucf.edu’ </a:t>
                      </a:r>
                      <a:r>
                        <a:rPr lang="zh-CN" altLang="en-US" dirty="0"/>
                        <a:t>的证书，不小心写成了 ‘</a:t>
                      </a:r>
                      <a:r>
                        <a:rPr lang="en-US" altLang="zh-CN" dirty="0"/>
                        <a:t>www.ucf.edu’</a:t>
                      </a:r>
                      <a:r>
                        <a:rPr lang="zh-CN" altLang="en-US" dirty="0"/>
                        <a:t>，结果沃通颁发了一张根域名的证书。研究人员用 </a:t>
                      </a:r>
                      <a:r>
                        <a:rPr lang="en-US" altLang="zh-CN" dirty="0"/>
                        <a:t>{username}.github.io </a:t>
                      </a:r>
                      <a:r>
                        <a:rPr lang="zh-CN" altLang="en-US" dirty="0"/>
                        <a:t>子域名对 </a:t>
                      </a:r>
                      <a:r>
                        <a:rPr lang="en-US" altLang="zh-CN" dirty="0" err="1"/>
                        <a:t>Github</a:t>
                      </a:r>
                      <a:r>
                        <a:rPr lang="en-US" altLang="zh-CN" dirty="0"/>
                        <a:t> </a:t>
                      </a:r>
                      <a:r>
                        <a:rPr lang="zh-CN" altLang="en-US" dirty="0"/>
                        <a:t>的根域名实施了欺骗， 沃通同样签发了 </a:t>
                      </a:r>
                      <a:r>
                        <a:rPr lang="en-US" altLang="zh-CN" dirty="0"/>
                        <a:t>GitHub </a:t>
                      </a:r>
                      <a:r>
                        <a:rPr lang="zh-CN" altLang="en-US" dirty="0"/>
                        <a:t>根域名的证书 （</a:t>
                      </a:r>
                      <a:r>
                        <a:rPr lang="en-US" altLang="zh-CN" dirty="0"/>
                        <a:t>github.com</a:t>
                      </a:r>
                      <a:r>
                        <a:rPr lang="zh-CN" altLang="en-US" dirty="0"/>
                        <a:t>、</a:t>
                      </a:r>
                      <a:r>
                        <a:rPr lang="en-US" altLang="zh-CN" dirty="0"/>
                        <a:t>github.io</a:t>
                      </a:r>
                      <a:r>
                        <a:rPr lang="zh-CN" altLang="en-US" dirty="0"/>
                        <a:t>、 </a:t>
                      </a:r>
                      <a:r>
                        <a:rPr lang="en-US" altLang="zh-CN" dirty="0"/>
                        <a:t>www.github.io</a:t>
                      </a:r>
                      <a:r>
                        <a:rPr lang="zh-CN" altLang="en-US" dirty="0"/>
                        <a:t>）</a:t>
                      </a:r>
                      <a:endParaRPr lang="en-US" dirty="0"/>
                    </a:p>
                  </a:txBody>
                  <a:tcPr anchor="ctr"/>
                </a:tc>
                <a:tc>
                  <a:txBody>
                    <a:bodyPr/>
                    <a:lstStyle/>
                    <a:p>
                      <a:pPr algn="ctr"/>
                      <a:r>
                        <a:rPr lang="zh-CN" altLang="en-US" dirty="0"/>
                        <a:t>沃通吊销了相关的证书，但是这件事让人们意识到公司内部管理的问题</a:t>
                      </a:r>
                      <a:endParaRPr lang="en-US" dirty="0"/>
                    </a:p>
                  </a:txBody>
                  <a:tcPr anchor="ctr"/>
                </a:tc>
                <a:tc>
                  <a:txBody>
                    <a:bodyPr/>
                    <a:lstStyle/>
                    <a:p>
                      <a:pPr algn="ctr"/>
                      <a:r>
                        <a:rPr lang="en-US" dirty="0"/>
                        <a:t>https://www.schrauger.com/the-story-of-how-wosign-gave-me-an-ssl-certificate-for-github-com</a:t>
                      </a:r>
                    </a:p>
                  </a:txBody>
                  <a:tcPr anchor="ctr"/>
                </a:tc>
                <a:extLst>
                  <a:ext uri="{0D108BD9-81ED-4DB2-BD59-A6C34878D82A}">
                    <a16:rowId xmlns:a16="http://schemas.microsoft.com/office/drawing/2014/main" val="1188056509"/>
                  </a:ext>
                </a:extLst>
              </a:tr>
              <a:tr h="370840">
                <a:tc>
                  <a:txBody>
                    <a:bodyPr/>
                    <a:lstStyle/>
                    <a:p>
                      <a:pPr algn="ctr"/>
                      <a:r>
                        <a:rPr lang="en-US" dirty="0"/>
                        <a:t>2017.1.6</a:t>
                      </a:r>
                    </a:p>
                  </a:txBody>
                  <a:tcPr anchor="ctr"/>
                </a:tc>
                <a:tc>
                  <a:txBody>
                    <a:bodyPr/>
                    <a:lstStyle/>
                    <a:p>
                      <a:pPr algn="ctr"/>
                      <a:r>
                        <a:rPr lang="zh-CN" altLang="en-US" dirty="0"/>
                        <a:t>美国</a:t>
                      </a:r>
                      <a:endParaRPr lang="en-US" dirty="0"/>
                    </a:p>
                  </a:txBody>
                  <a:tcPr anchor="ctr"/>
                </a:tc>
                <a:tc>
                  <a:txBody>
                    <a:bodyPr/>
                    <a:lstStyle/>
                    <a:p>
                      <a:pPr algn="ctr"/>
                      <a:r>
                        <a:rPr lang="en-US" altLang="zh-CN" dirty="0"/>
                        <a:t>GoDaddy </a:t>
                      </a:r>
                      <a:r>
                        <a:rPr lang="zh-CN" altLang="en-US" dirty="0"/>
                        <a:t>基于文件的域验证处理系统中存在漏洞，使得即使在域验证失败的情况下，系统也会错误地颁发证书。该漏洞导致了大约 </a:t>
                      </a:r>
                      <a:r>
                        <a:rPr lang="en-US" altLang="zh-CN" dirty="0"/>
                        <a:t>8850 </a:t>
                      </a:r>
                      <a:r>
                        <a:rPr lang="zh-CN" altLang="en-US" dirty="0"/>
                        <a:t>个证书被颁发而没有进行适当的域验证。</a:t>
                      </a:r>
                      <a:endParaRPr lang="en-US" altLang="zh-CN" dirty="0"/>
                    </a:p>
                    <a:p>
                      <a:pPr algn="ctr"/>
                      <a:r>
                        <a:rPr lang="zh-CN" altLang="en-US" dirty="0"/>
                        <a:t>注：在</a:t>
                      </a:r>
                      <a:r>
                        <a:rPr lang="en-US" altLang="zh-CN" dirty="0"/>
                        <a:t>HTTP</a:t>
                      </a:r>
                      <a:r>
                        <a:rPr lang="zh-CN" altLang="en-US" dirty="0"/>
                        <a:t>状态码不是</a:t>
                      </a:r>
                      <a:r>
                        <a:rPr lang="en-US" altLang="zh-CN" dirty="0"/>
                        <a:t>200</a:t>
                      </a:r>
                      <a:r>
                        <a:rPr lang="zh-CN" altLang="en-US" dirty="0"/>
                        <a:t>时，由于许多</a:t>
                      </a:r>
                      <a:r>
                        <a:rPr lang="en-US" altLang="zh-CN" dirty="0"/>
                        <a:t>Web</a:t>
                      </a:r>
                      <a:r>
                        <a:rPr lang="zh-CN" altLang="en-US" dirty="0"/>
                        <a:t>服务器被配置为在</a:t>
                      </a:r>
                      <a:r>
                        <a:rPr lang="en-US" altLang="zh-CN" dirty="0"/>
                        <a:t>404</a:t>
                      </a:r>
                      <a:r>
                        <a:rPr lang="zh-CN" altLang="en-US" dirty="0"/>
                        <a:t>响应的主体中包含请求的</a:t>
                      </a:r>
                      <a:r>
                        <a:rPr lang="en-US" altLang="zh-CN" dirty="0"/>
                        <a:t>URL</a:t>
                      </a:r>
                      <a:r>
                        <a:rPr lang="zh-CN" altLang="en-US" dirty="0"/>
                        <a:t>，并且</a:t>
                      </a:r>
                      <a:r>
                        <a:rPr lang="en-US" altLang="zh-CN" dirty="0"/>
                        <a:t>URL</a:t>
                      </a:r>
                      <a:r>
                        <a:rPr lang="zh-CN" altLang="en-US" dirty="0"/>
                        <a:t>也包含随机</a:t>
                      </a:r>
                      <a:r>
                        <a:rPr lang="en-US" altLang="zh-CN" dirty="0"/>
                        <a:t>challenge</a:t>
                      </a:r>
                      <a:r>
                        <a:rPr lang="zh-CN" altLang="en-US" dirty="0"/>
                        <a:t>，因此以这种方式配置的任何</a:t>
                      </a:r>
                      <a:r>
                        <a:rPr lang="en-US" altLang="zh-CN" dirty="0"/>
                        <a:t>Web</a:t>
                      </a:r>
                      <a:r>
                        <a:rPr lang="zh-CN" altLang="en-US" dirty="0"/>
                        <a:t>服务器都会导致域控制验证成功完成</a:t>
                      </a:r>
                      <a:endParaRPr lang="en-US" dirty="0"/>
                    </a:p>
                  </a:txBody>
                  <a:tcPr anchor="ctr"/>
                </a:tc>
                <a:tc>
                  <a:txBody>
                    <a:bodyPr/>
                    <a:lstStyle/>
                    <a:p>
                      <a:pPr algn="ctr"/>
                      <a:r>
                        <a:rPr lang="en-US" altLang="zh-CN" dirty="0"/>
                        <a:t>GoDaddy </a:t>
                      </a:r>
                      <a:r>
                        <a:rPr lang="zh-CN" altLang="en-US" dirty="0"/>
                        <a:t>立即吊销了近</a:t>
                      </a:r>
                      <a:r>
                        <a:rPr lang="en-US" altLang="zh-CN" dirty="0"/>
                        <a:t>9000</a:t>
                      </a:r>
                      <a:r>
                        <a:rPr lang="zh-CN" altLang="en-US" dirty="0"/>
                        <a:t>个 </a:t>
                      </a:r>
                      <a:r>
                        <a:rPr lang="en-US" altLang="zh-CN" dirty="0"/>
                        <a:t>SSL </a:t>
                      </a:r>
                      <a:r>
                        <a:rPr lang="zh-CN" altLang="en-US" dirty="0"/>
                        <a:t>证书，并决定彻底停止使用基于文件的域控制验证方法</a:t>
                      </a:r>
                    </a:p>
                  </a:txBody>
                  <a:tcPr anchor="ctr"/>
                </a:tc>
                <a:tc>
                  <a:txBody>
                    <a:bodyPr/>
                    <a:lstStyle/>
                    <a:p>
                      <a:pPr algn="ctr"/>
                      <a:r>
                        <a:rPr lang="en-US" dirty="0"/>
                        <a:t>https://groups.google.com/g/mozilla.dev.security.policy/c/Htujoyq-pO8</a:t>
                      </a:r>
                    </a:p>
                  </a:txBody>
                  <a:tcPr anchor="ctr"/>
                </a:tc>
                <a:extLst>
                  <a:ext uri="{0D108BD9-81ED-4DB2-BD59-A6C34878D82A}">
                    <a16:rowId xmlns:a16="http://schemas.microsoft.com/office/drawing/2014/main" val="4004989979"/>
                  </a:ext>
                </a:extLst>
              </a:tr>
              <a:tr h="370840">
                <a:tc>
                  <a:txBody>
                    <a:bodyPr/>
                    <a:lstStyle/>
                    <a:p>
                      <a:pPr algn="ctr"/>
                      <a:r>
                        <a:rPr lang="en-US" dirty="0"/>
                        <a:t>2020.2</a:t>
                      </a:r>
                    </a:p>
                  </a:txBody>
                  <a:tcPr anchor="ctr"/>
                </a:tc>
                <a:tc>
                  <a:txBody>
                    <a:bodyPr/>
                    <a:lstStyle/>
                    <a:p>
                      <a:pPr algn="ctr"/>
                      <a:r>
                        <a:rPr lang="zh-CN" altLang="en-US" dirty="0"/>
                        <a:t>美国</a:t>
                      </a:r>
                      <a:endParaRPr lang="en-US" dirty="0"/>
                    </a:p>
                  </a:txBody>
                  <a:tcPr anchor="ctr"/>
                </a:tc>
                <a:tc>
                  <a:txBody>
                    <a:bodyPr/>
                    <a:lstStyle/>
                    <a:p>
                      <a:r>
                        <a:rPr lang="en-US" altLang="zh-CN" dirty="0"/>
                        <a:t>Let’s Encrypt </a:t>
                      </a:r>
                      <a:r>
                        <a:rPr lang="zh-CN" altLang="en-US" dirty="0"/>
                        <a:t>发现其 </a:t>
                      </a:r>
                      <a:r>
                        <a:rPr lang="en-US" altLang="zh-CN" dirty="0"/>
                        <a:t>CA </a:t>
                      </a:r>
                      <a:r>
                        <a:rPr lang="zh-CN" altLang="en-US" dirty="0"/>
                        <a:t>中的软件存在 </a:t>
                      </a:r>
                      <a:r>
                        <a:rPr lang="en-US" altLang="zh-CN" dirty="0"/>
                        <a:t>CAA </a:t>
                      </a:r>
                      <a:r>
                        <a:rPr lang="zh-CN" altLang="en-US" dirty="0"/>
                        <a:t>验证漏洞，该漏洞导致多域证书中的一个域被验证多次</a:t>
                      </a:r>
                      <a:r>
                        <a:rPr lang="en-US" altLang="zh-CN" dirty="0"/>
                        <a:t>CAA</a:t>
                      </a:r>
                      <a:r>
                        <a:rPr lang="zh-CN" altLang="en-US" dirty="0"/>
                        <a:t>，而不是证书中的所有域都被验证一次</a:t>
                      </a:r>
                      <a:r>
                        <a:rPr lang="en-US" altLang="zh-CN" dirty="0"/>
                        <a:t>CAA</a:t>
                      </a:r>
                      <a:r>
                        <a:rPr lang="zh-CN" altLang="en-US" dirty="0"/>
                        <a:t>。这意味着，该漏洞造成部分证书在签发前没有按照规范去验证</a:t>
                      </a:r>
                      <a:r>
                        <a:rPr lang="en-US" altLang="zh-CN" dirty="0"/>
                        <a:t>CAA</a:t>
                      </a:r>
                      <a:r>
                        <a:rPr lang="zh-CN" altLang="en-US" dirty="0"/>
                        <a:t>，可能会导致对部分域名的证书错误颁发</a:t>
                      </a:r>
                      <a:endParaRPr lang="en-US" altLang="zh-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Let‘s Encrypt </a:t>
                      </a:r>
                      <a:r>
                        <a:rPr lang="zh-CN" altLang="en-US" dirty="0"/>
                        <a:t>于</a:t>
                      </a:r>
                      <a:r>
                        <a:rPr lang="en-US" altLang="zh-CN" dirty="0"/>
                        <a:t>2020</a:t>
                      </a:r>
                      <a:r>
                        <a:rPr lang="zh-CN" altLang="en-US" dirty="0"/>
                        <a:t>年</a:t>
                      </a:r>
                      <a:r>
                        <a:rPr lang="en-US" altLang="zh-CN" dirty="0"/>
                        <a:t>3</a:t>
                      </a:r>
                      <a:r>
                        <a:rPr lang="zh-CN" altLang="en-US" dirty="0"/>
                        <a:t>月</a:t>
                      </a:r>
                      <a:r>
                        <a:rPr lang="en-US" altLang="zh-CN" dirty="0"/>
                        <a:t>4</a:t>
                      </a:r>
                      <a:r>
                        <a:rPr lang="zh-CN" altLang="en-US" dirty="0"/>
                        <a:t>日起撤销 </a:t>
                      </a:r>
                      <a:r>
                        <a:rPr lang="en-US" altLang="zh-CN" dirty="0"/>
                        <a:t>3,048,289 </a:t>
                      </a:r>
                      <a:r>
                        <a:rPr lang="zh-CN" altLang="en-US" dirty="0"/>
                        <a:t>张</a:t>
                      </a:r>
                      <a:r>
                        <a:rPr lang="en-US" altLang="zh-CN" dirty="0"/>
                        <a:t>SSL/TLS </a:t>
                      </a:r>
                      <a:r>
                        <a:rPr lang="zh-CN" altLang="en-US" dirty="0"/>
                        <a:t>证书，全球损失金额估计在</a:t>
                      </a:r>
                      <a:r>
                        <a:rPr lang="en-US" altLang="zh-CN" dirty="0"/>
                        <a:t>1100</a:t>
                      </a:r>
                      <a:r>
                        <a:rPr lang="zh-CN" altLang="en-US" dirty="0"/>
                        <a:t>万美元以上</a:t>
                      </a:r>
                    </a:p>
                  </a:txBody>
                  <a:tcPr anchor="ctr"/>
                </a:tc>
                <a:tc>
                  <a:txBody>
                    <a:bodyPr/>
                    <a:lstStyle/>
                    <a:p>
                      <a:pPr algn="ctr"/>
                      <a:r>
                        <a:rPr lang="en-US" dirty="0"/>
                        <a:t>https://community.letsencrypt.org/t/2020-02-29-caa-rechecking-bug/114591</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1715524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CB2F-ECC4-B706-F69C-59BAAF14ADBD}"/>
              </a:ext>
            </a:extLst>
          </p:cNvPr>
          <p:cNvSpPr>
            <a:spLocks noGrp="1"/>
          </p:cNvSpPr>
          <p:nvPr>
            <p:ph type="title"/>
          </p:nvPr>
        </p:nvSpPr>
        <p:spPr/>
        <p:txBody>
          <a:bodyPr/>
          <a:lstStyle/>
          <a:p>
            <a:r>
              <a:rPr lang="zh-CN" altLang="en-US" dirty="0"/>
              <a:t>违反标准生成证书重要真实案例</a:t>
            </a:r>
            <a:endParaRPr lang="en-US" dirty="0"/>
          </a:p>
        </p:txBody>
      </p:sp>
      <p:graphicFrame>
        <p:nvGraphicFramePr>
          <p:cNvPr id="5" name="Content Placeholder 4">
            <a:extLst>
              <a:ext uri="{FF2B5EF4-FFF2-40B4-BE49-F238E27FC236}">
                <a16:creationId xmlns:a16="http://schemas.microsoft.com/office/drawing/2014/main" id="{3F1A3284-C57D-4E95-8015-02142CA6407F}"/>
              </a:ext>
            </a:extLst>
          </p:cNvPr>
          <p:cNvGraphicFramePr>
            <a:graphicFrameLocks noGrp="1"/>
          </p:cNvGraphicFramePr>
          <p:nvPr>
            <p:ph idx="1"/>
            <p:extLst>
              <p:ext uri="{D42A27DB-BD31-4B8C-83A1-F6EECF244321}">
                <p14:modId xmlns:p14="http://schemas.microsoft.com/office/powerpoint/2010/main" val="3057005313"/>
              </p:ext>
            </p:extLst>
          </p:nvPr>
        </p:nvGraphicFramePr>
        <p:xfrm>
          <a:off x="-1" y="1274082"/>
          <a:ext cx="12191999" cy="5308600"/>
        </p:xfrm>
        <a:graphic>
          <a:graphicData uri="http://schemas.openxmlformats.org/drawingml/2006/table">
            <a:tbl>
              <a:tblPr firstRow="1" bandRow="1">
                <a:tableStyleId>{5C22544A-7EE6-4342-B048-85BDC9FD1C3A}</a:tableStyleId>
              </a:tblPr>
              <a:tblGrid>
                <a:gridCol w="841830">
                  <a:extLst>
                    <a:ext uri="{9D8B030D-6E8A-4147-A177-3AD203B41FA5}">
                      <a16:colId xmlns:a16="http://schemas.microsoft.com/office/drawing/2014/main" val="1102886250"/>
                    </a:ext>
                  </a:extLst>
                </a:gridCol>
                <a:gridCol w="1059542">
                  <a:extLst>
                    <a:ext uri="{9D8B030D-6E8A-4147-A177-3AD203B41FA5}">
                      <a16:colId xmlns:a16="http://schemas.microsoft.com/office/drawing/2014/main" val="2676186423"/>
                    </a:ext>
                  </a:extLst>
                </a:gridCol>
                <a:gridCol w="4572000">
                  <a:extLst>
                    <a:ext uri="{9D8B030D-6E8A-4147-A177-3AD203B41FA5}">
                      <a16:colId xmlns:a16="http://schemas.microsoft.com/office/drawing/2014/main" val="2869905182"/>
                    </a:ext>
                  </a:extLst>
                </a:gridCol>
                <a:gridCol w="2801258">
                  <a:extLst>
                    <a:ext uri="{9D8B030D-6E8A-4147-A177-3AD203B41FA5}">
                      <a16:colId xmlns:a16="http://schemas.microsoft.com/office/drawing/2014/main" val="719079165"/>
                    </a:ext>
                  </a:extLst>
                </a:gridCol>
                <a:gridCol w="2917369">
                  <a:extLst>
                    <a:ext uri="{9D8B030D-6E8A-4147-A177-3AD203B41FA5}">
                      <a16:colId xmlns:a16="http://schemas.microsoft.com/office/drawing/2014/main" val="1802416362"/>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4160035393"/>
                  </a:ext>
                </a:extLst>
              </a:tr>
              <a:tr h="370840">
                <a:tc>
                  <a:txBody>
                    <a:bodyPr/>
                    <a:lstStyle/>
                    <a:p>
                      <a:pPr algn="ctr"/>
                      <a:r>
                        <a:rPr lang="en-US" dirty="0"/>
                        <a:t>2012</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MD5 Collision</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恶意软件 </a:t>
                      </a:r>
                      <a:r>
                        <a:rPr lang="en-US" dirty="0"/>
                        <a:t>Flame </a:t>
                      </a:r>
                      <a:r>
                        <a:rPr lang="zh-CN" altLang="en-US" dirty="0"/>
                        <a:t>使用 </a:t>
                      </a:r>
                      <a:r>
                        <a:rPr lang="en-US" dirty="0"/>
                        <a:t>MD5 </a:t>
                      </a:r>
                      <a:r>
                        <a:rPr lang="zh-CN" altLang="en-US" dirty="0"/>
                        <a:t>碰撞漏洞伪造了</a:t>
                      </a:r>
                      <a:r>
                        <a:rPr lang="en-US" dirty="0"/>
                        <a:t>Microsoft Enforced Licensing Intermediate PCA</a:t>
                      </a:r>
                      <a:r>
                        <a:rPr lang="zh-CN" altLang="en-US" dirty="0"/>
                        <a:t>数字证书认证机构签发的证书</a:t>
                      </a:r>
                      <a:endParaRPr lang="en-US" altLang="zh-CN" dirty="0"/>
                    </a:p>
                  </a:txBody>
                  <a:tcPr anchor="ctr"/>
                </a:tc>
                <a:tc>
                  <a:txBody>
                    <a:bodyPr/>
                    <a:lstStyle/>
                    <a:p>
                      <a:pPr algn="ctr"/>
                      <a:r>
                        <a:rPr lang="en-US" altLang="zh-CN" dirty="0"/>
                        <a:t>/</a:t>
                      </a:r>
                      <a:endParaRPr lang="zh-CN" altLang="en-US" dirty="0"/>
                    </a:p>
                  </a:txBody>
                  <a:tcPr anchor="ctr"/>
                </a:tc>
                <a:tc>
                  <a:txBody>
                    <a:bodyPr/>
                    <a:lstStyle/>
                    <a:p>
                      <a:pPr algn="ctr"/>
                      <a:r>
                        <a:rPr lang="en-US" dirty="0"/>
                        <a:t>https://arstechnica.com/information-technology/2012/06/flame-malware-was-signed-by-rogue-microsoft-certificate/</a:t>
                      </a:r>
                    </a:p>
                  </a:txBody>
                  <a:tcPr anchor="ctr"/>
                </a:tc>
                <a:extLst>
                  <a:ext uri="{0D108BD9-81ED-4DB2-BD59-A6C34878D82A}">
                    <a16:rowId xmlns:a16="http://schemas.microsoft.com/office/drawing/2014/main" val="4203792309"/>
                  </a:ext>
                </a:extLst>
              </a:tr>
              <a:tr h="0">
                <a:tc>
                  <a:txBody>
                    <a:bodyPr/>
                    <a:lstStyle/>
                    <a:p>
                      <a:pPr algn="ctr"/>
                      <a:r>
                        <a:rPr lang="en-US" dirty="0"/>
                        <a:t>2016</a:t>
                      </a:r>
                    </a:p>
                  </a:txBody>
                  <a:tcPr anchor="ctr"/>
                </a:tc>
                <a:tc>
                  <a:txBody>
                    <a:bodyPr/>
                    <a:lstStyle/>
                    <a:p>
                      <a:pPr algn="ctr"/>
                      <a:r>
                        <a:rPr lang="zh-CN" altLang="en-US" dirty="0"/>
                        <a:t>中国</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沃通被发现：为了规避 </a:t>
                      </a:r>
                      <a:r>
                        <a:rPr lang="en-US" altLang="zh-CN" dirty="0"/>
                        <a:t>SHA-1</a:t>
                      </a:r>
                      <a:r>
                        <a:rPr lang="zh-CN" altLang="en-US" dirty="0"/>
                        <a:t>停用策略，沃通将</a:t>
                      </a:r>
                      <a:r>
                        <a:rPr lang="en-US" altLang="zh-CN" dirty="0"/>
                        <a:t>2016</a:t>
                      </a:r>
                      <a:r>
                        <a:rPr lang="zh-CN" altLang="en-US" dirty="0"/>
                        <a:t>年签发的证书的签发时间倒填成</a:t>
                      </a:r>
                      <a:r>
                        <a:rPr lang="en-US" altLang="zh-CN" dirty="0"/>
                        <a:t>2015</a:t>
                      </a:r>
                      <a:r>
                        <a:rPr lang="zh-CN" altLang="en-US" dirty="0"/>
                        <a:t>年</a:t>
                      </a:r>
                      <a:r>
                        <a:rPr lang="en-US" altLang="zh-CN" dirty="0"/>
                        <a:t>12</a:t>
                      </a:r>
                      <a:r>
                        <a:rPr lang="zh-CN" altLang="en-US" dirty="0"/>
                        <a:t>月份</a:t>
                      </a:r>
                    </a:p>
                  </a:txBody>
                  <a:tcPr anchor="ctr"/>
                </a:tc>
                <a:tc>
                  <a:txBody>
                    <a:bodyPr/>
                    <a:lstStyle/>
                    <a:p>
                      <a:pPr algn="ctr"/>
                      <a:r>
                        <a:rPr lang="zh-CN" altLang="en-US" dirty="0"/>
                        <a:t>相关证书全部吊销，沃通的公信力再次受到影响</a:t>
                      </a:r>
                    </a:p>
                  </a:txBody>
                  <a:tcPr anchor="ctr"/>
                </a:tc>
                <a:tc>
                  <a:txBody>
                    <a:bodyPr/>
                    <a:lstStyle/>
                    <a:p>
                      <a:pPr algn="ctr"/>
                      <a:r>
                        <a:rPr lang="en-US" dirty="0"/>
                        <a:t>https://wiki.mozilla.org/CA/WoSign_Issues#Issue_S:_Backdated_SHA-1_Certs_.28January_2016.29</a:t>
                      </a:r>
                    </a:p>
                  </a:txBody>
                  <a:tcPr anchor="ctr"/>
                </a:tc>
                <a:extLst>
                  <a:ext uri="{0D108BD9-81ED-4DB2-BD59-A6C34878D82A}">
                    <a16:rowId xmlns:a16="http://schemas.microsoft.com/office/drawing/2014/main" val="3004965366"/>
                  </a:ext>
                </a:extLst>
              </a:tr>
              <a:tr h="370840">
                <a:tc>
                  <a:txBody>
                    <a:bodyPr/>
                    <a:lstStyle/>
                    <a:p>
                      <a:pPr algn="ctr"/>
                      <a:r>
                        <a:rPr lang="en-US" dirty="0"/>
                        <a:t>2019</a:t>
                      </a:r>
                    </a:p>
                  </a:txBody>
                  <a:tcPr anchor="ctr"/>
                </a:tc>
                <a:tc>
                  <a:txBody>
                    <a:bodyPr/>
                    <a:lstStyle/>
                    <a:p>
                      <a:pPr algn="ctr"/>
                      <a:r>
                        <a:rPr lang="zh-CN" altLang="en-US" dirty="0"/>
                        <a:t>阿联酋</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DarkMatter</a:t>
                      </a:r>
                      <a:r>
                        <a:rPr lang="zh-CN" altLang="en-US" dirty="0"/>
                        <a:t> </a:t>
                      </a:r>
                      <a:r>
                        <a:rPr lang="en-US" altLang="zh-CN" dirty="0"/>
                        <a:t>CA </a:t>
                      </a:r>
                      <a:r>
                        <a:rPr lang="zh-CN" altLang="en-US" dirty="0"/>
                        <a:t>签发的证书被发现序列号不符合国际要求，后来发现其使用的 </a:t>
                      </a:r>
                      <a:r>
                        <a:rPr lang="en-US" altLang="zh-CN" dirty="0"/>
                        <a:t>EJBCA</a:t>
                      </a:r>
                      <a:r>
                        <a:rPr lang="zh-CN" altLang="en-US" dirty="0"/>
                        <a:t>（一个流行的开源 </a:t>
                      </a:r>
                      <a:r>
                        <a:rPr lang="en-US" altLang="zh-CN" dirty="0"/>
                        <a:t>CA </a:t>
                      </a:r>
                      <a:r>
                        <a:rPr lang="zh-CN" altLang="en-US" dirty="0"/>
                        <a:t>软件包），默认使用</a:t>
                      </a:r>
                      <a:r>
                        <a:rPr lang="en-US" altLang="zh-CN" dirty="0"/>
                        <a:t>63</a:t>
                      </a:r>
                      <a:r>
                        <a:rPr lang="zh-CN" altLang="en-US" dirty="0"/>
                        <a:t>位有效序列号输出，这使得序列号碰撞的可能性大幅提高。之后，</a:t>
                      </a:r>
                      <a:r>
                        <a:rPr lang="en-US" altLang="zh-CN" dirty="0"/>
                        <a:t>GoDaddy</a:t>
                      </a:r>
                      <a:r>
                        <a:rPr lang="zh-CN" altLang="en-US" dirty="0"/>
                        <a:t>，</a:t>
                      </a:r>
                      <a:r>
                        <a:rPr lang="en-US" altLang="zh-CN" dirty="0"/>
                        <a:t>Apple</a:t>
                      </a:r>
                      <a:r>
                        <a:rPr lang="zh-CN" altLang="en-US" dirty="0"/>
                        <a:t>，</a:t>
                      </a:r>
                      <a:r>
                        <a:rPr lang="en-US" altLang="zh-CN" dirty="0"/>
                        <a:t>Google </a:t>
                      </a:r>
                      <a:r>
                        <a:rPr lang="zh-CN" altLang="en-US" dirty="0"/>
                        <a:t>也发现了此问题</a:t>
                      </a:r>
                      <a:endParaRPr lang="en-US" altLang="zh-CN" dirty="0"/>
                    </a:p>
                  </a:txBody>
                  <a:tcPr anchor="ctr"/>
                </a:tc>
                <a:tc>
                  <a:txBody>
                    <a:bodyPr/>
                    <a:lstStyle/>
                    <a:p>
                      <a:pPr algn="ctr"/>
                      <a:r>
                        <a:rPr lang="en-US" altLang="zh-CN" sz="1800" b="0" i="0" kern="1200" dirty="0">
                          <a:solidFill>
                            <a:schemeClr val="dk1"/>
                          </a:solidFill>
                          <a:effectLst/>
                          <a:latin typeface="+mn-lt"/>
                          <a:ea typeface="+mn-ea"/>
                          <a:cs typeface="+mn-cs"/>
                        </a:rPr>
                        <a:t>GoDaddy </a:t>
                      </a:r>
                      <a:r>
                        <a:rPr lang="zh-CN" altLang="en-US" sz="1800" b="0" i="0" kern="1200" dirty="0">
                          <a:solidFill>
                            <a:schemeClr val="dk1"/>
                          </a:solidFill>
                          <a:effectLst/>
                          <a:latin typeface="+mn-lt"/>
                          <a:ea typeface="+mn-ea"/>
                          <a:cs typeface="+mn-cs"/>
                        </a:rPr>
                        <a:t>受影响的证书有</a:t>
                      </a:r>
                      <a:r>
                        <a:rPr lang="en-US" altLang="zh-CN" sz="1800" b="0" i="0" kern="1200" dirty="0">
                          <a:solidFill>
                            <a:schemeClr val="dk1"/>
                          </a:solidFill>
                          <a:effectLst/>
                          <a:latin typeface="+mn-lt"/>
                          <a:ea typeface="+mn-ea"/>
                          <a:cs typeface="+mn-cs"/>
                        </a:rPr>
                        <a:t>180</a:t>
                      </a:r>
                      <a:r>
                        <a:rPr lang="zh-CN" altLang="en-US" sz="1800" b="0" i="0" kern="1200" dirty="0">
                          <a:solidFill>
                            <a:schemeClr val="dk1"/>
                          </a:solidFill>
                          <a:effectLst/>
                          <a:latin typeface="+mn-lt"/>
                          <a:ea typeface="+mn-ea"/>
                          <a:cs typeface="+mn-cs"/>
                        </a:rPr>
                        <a:t>万张，苹果承认了 </a:t>
                      </a:r>
                      <a:r>
                        <a:rPr lang="en-US" altLang="zh-CN" sz="1800" b="0" i="0" kern="1200" dirty="0">
                          <a:solidFill>
                            <a:schemeClr val="dk1"/>
                          </a:solidFill>
                          <a:effectLst/>
                          <a:latin typeface="+mn-lt"/>
                          <a:ea typeface="+mn-ea"/>
                          <a:cs typeface="+mn-cs"/>
                        </a:rPr>
                        <a:t>87.8</a:t>
                      </a:r>
                      <a:r>
                        <a:rPr lang="zh-CN" altLang="en-US" sz="1800" b="0" i="0" kern="1200" dirty="0">
                          <a:solidFill>
                            <a:schemeClr val="dk1"/>
                          </a:solidFill>
                          <a:effectLst/>
                          <a:latin typeface="+mn-lt"/>
                          <a:ea typeface="+mn-ea"/>
                          <a:cs typeface="+mn-cs"/>
                        </a:rPr>
                        <a:t>万张证书的错误颁发，谷歌估计他们颁发了超过</a:t>
                      </a:r>
                      <a:r>
                        <a:rPr lang="en-US" altLang="zh-CN" sz="1800" b="0" i="0" kern="1200" dirty="0">
                          <a:solidFill>
                            <a:schemeClr val="dk1"/>
                          </a:solidFill>
                          <a:effectLst/>
                          <a:latin typeface="+mn-lt"/>
                          <a:ea typeface="+mn-ea"/>
                          <a:cs typeface="+mn-cs"/>
                        </a:rPr>
                        <a:t>10</a:t>
                      </a:r>
                      <a:r>
                        <a:rPr lang="zh-CN" altLang="en-US" sz="1800" b="0" i="0" kern="1200" dirty="0">
                          <a:solidFill>
                            <a:schemeClr val="dk1"/>
                          </a:solidFill>
                          <a:effectLst/>
                          <a:latin typeface="+mn-lt"/>
                          <a:ea typeface="+mn-ea"/>
                          <a:cs typeface="+mn-cs"/>
                        </a:rPr>
                        <a:t>万张证书</a:t>
                      </a:r>
                      <a:endParaRPr lang="en-US" altLang="zh-CN" sz="1800" b="0" i="0" kern="1200" dirty="0">
                        <a:solidFill>
                          <a:schemeClr val="dk1"/>
                        </a:solidFill>
                        <a:effectLst/>
                        <a:latin typeface="+mn-lt"/>
                        <a:ea typeface="+mn-ea"/>
                        <a:cs typeface="+mn-cs"/>
                      </a:endParaRPr>
                    </a:p>
                    <a:p>
                      <a:pPr algn="ctr"/>
                      <a:r>
                        <a:rPr lang="zh-CN" altLang="en-US" sz="1800" b="0" i="0" kern="1200" dirty="0">
                          <a:solidFill>
                            <a:schemeClr val="dk1"/>
                          </a:solidFill>
                          <a:effectLst/>
                          <a:latin typeface="+mn-lt"/>
                          <a:ea typeface="+mn-ea"/>
                          <a:cs typeface="+mn-cs"/>
                        </a:rPr>
                        <a:t>这些证书的吊销将会是一笔巨大的金钱开销</a:t>
                      </a:r>
                      <a:endParaRPr lang="zh-CN" altLang="en-US" dirty="0"/>
                    </a:p>
                  </a:txBody>
                  <a:tcPr anchor="ctr"/>
                </a:tc>
                <a:tc>
                  <a:txBody>
                    <a:bodyPr/>
                    <a:lstStyle/>
                    <a:p>
                      <a:pPr algn="ctr"/>
                      <a:r>
                        <a:rPr lang="en-US" dirty="0"/>
                        <a:t>https://www.thesslstore.com/blog/mass-revocation-millions-of-certificates-revoked-by-apple-google-godaddy/</a:t>
                      </a:r>
                    </a:p>
                  </a:txBody>
                  <a:tcPr anchor="ctr"/>
                </a:tc>
                <a:extLst>
                  <a:ext uri="{0D108BD9-81ED-4DB2-BD59-A6C34878D82A}">
                    <a16:rowId xmlns:a16="http://schemas.microsoft.com/office/drawing/2014/main" val="1980522748"/>
                  </a:ext>
                </a:extLst>
              </a:tr>
            </a:tbl>
          </a:graphicData>
        </a:graphic>
      </p:graphicFrame>
    </p:spTree>
    <p:extLst>
      <p:ext uri="{BB962C8B-B14F-4D97-AF65-F5344CB8AC3E}">
        <p14:creationId xmlns:p14="http://schemas.microsoft.com/office/powerpoint/2010/main" val="3951851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en-US" altLang="zh-CN" dirty="0"/>
              <a:t>CA </a:t>
            </a:r>
            <a:r>
              <a:rPr lang="zh-CN" altLang="en-US" dirty="0"/>
              <a:t>吊销安全事件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1018899524"/>
              </p:ext>
            </p:extLst>
          </p:nvPr>
        </p:nvGraphicFramePr>
        <p:xfrm>
          <a:off x="0" y="1277257"/>
          <a:ext cx="12192000" cy="5579240"/>
        </p:xfrm>
        <a:graphic>
          <a:graphicData uri="http://schemas.openxmlformats.org/drawingml/2006/table">
            <a:tbl>
              <a:tblPr firstRow="1" bandRow="1">
                <a:tableStyleId>{5C22544A-7EE6-4342-B048-85BDC9FD1C3A}</a:tableStyleId>
              </a:tblPr>
              <a:tblGrid>
                <a:gridCol w="1233714">
                  <a:extLst>
                    <a:ext uri="{9D8B030D-6E8A-4147-A177-3AD203B41FA5}">
                      <a16:colId xmlns:a16="http://schemas.microsoft.com/office/drawing/2014/main" val="2212293042"/>
                    </a:ext>
                  </a:extLst>
                </a:gridCol>
                <a:gridCol w="914400">
                  <a:extLst>
                    <a:ext uri="{9D8B030D-6E8A-4147-A177-3AD203B41FA5}">
                      <a16:colId xmlns:a16="http://schemas.microsoft.com/office/drawing/2014/main" val="3060218820"/>
                    </a:ext>
                  </a:extLst>
                </a:gridCol>
                <a:gridCol w="5515429">
                  <a:extLst>
                    <a:ext uri="{9D8B030D-6E8A-4147-A177-3AD203B41FA5}">
                      <a16:colId xmlns:a16="http://schemas.microsoft.com/office/drawing/2014/main" val="2590918063"/>
                    </a:ext>
                  </a:extLst>
                </a:gridCol>
                <a:gridCol w="2119086">
                  <a:extLst>
                    <a:ext uri="{9D8B030D-6E8A-4147-A177-3AD203B41FA5}">
                      <a16:colId xmlns:a16="http://schemas.microsoft.com/office/drawing/2014/main" val="4199400934"/>
                    </a:ext>
                  </a:extLst>
                </a:gridCol>
                <a:gridCol w="2409371">
                  <a:extLst>
                    <a:ext uri="{9D8B030D-6E8A-4147-A177-3AD203B41FA5}">
                      <a16:colId xmlns:a16="http://schemas.microsoft.com/office/drawing/2014/main" val="4098049973"/>
                    </a:ext>
                  </a:extLst>
                </a:gridCol>
              </a:tblGrid>
              <a:tr h="401282">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583139">
                <a:tc>
                  <a:txBody>
                    <a:bodyPr/>
                    <a:lstStyle/>
                    <a:p>
                      <a:pPr algn="ctr"/>
                      <a:r>
                        <a:rPr lang="en-US" altLang="zh-CN" dirty="0"/>
                        <a:t>Now</a:t>
                      </a:r>
                      <a:endParaRPr lang="en-US" dirty="0"/>
                    </a:p>
                  </a:txBody>
                  <a:tcPr anchor="ctr"/>
                </a:tc>
                <a:tc>
                  <a:txBody>
                    <a:bodyPr/>
                    <a:lstStyle/>
                    <a:p>
                      <a:pPr algn="ctr"/>
                      <a:r>
                        <a:rPr lang="zh-CN" altLang="en-US" dirty="0"/>
                        <a:t>全球</a:t>
                      </a:r>
                      <a:endParaRPr lang="en-US" dirty="0"/>
                    </a:p>
                  </a:txBody>
                  <a:tcPr anchor="ctr"/>
                </a:tc>
                <a:tc>
                  <a:txBody>
                    <a:bodyPr/>
                    <a:lstStyle/>
                    <a:p>
                      <a:pPr algn="ctr"/>
                      <a:r>
                        <a:rPr lang="en-US" altLang="zh-CN" dirty="0" err="1"/>
                        <a:t>NetCraft</a:t>
                      </a:r>
                      <a:r>
                        <a:rPr lang="en-US" altLang="zh-CN" dirty="0"/>
                        <a:t> </a:t>
                      </a:r>
                      <a:r>
                        <a:rPr lang="zh-CN" altLang="en-US" dirty="0"/>
                        <a:t>长期对全球 </a:t>
                      </a:r>
                      <a:r>
                        <a:rPr lang="en-US" altLang="zh-CN" dirty="0"/>
                        <a:t>CA </a:t>
                      </a:r>
                      <a:r>
                        <a:rPr lang="zh-CN" altLang="en-US" dirty="0"/>
                        <a:t>的</a:t>
                      </a:r>
                      <a:r>
                        <a:rPr lang="en-US" dirty="0"/>
                        <a:t>OCSP </a:t>
                      </a:r>
                      <a:r>
                        <a:rPr lang="zh-CN" altLang="en-US" dirty="0"/>
                        <a:t>服务器进行监控，有大约 </a:t>
                      </a:r>
                      <a:r>
                        <a:rPr lang="en-US" altLang="zh-CN" dirty="0"/>
                        <a:t>45 </a:t>
                      </a:r>
                      <a:r>
                        <a:rPr lang="zh-CN" altLang="en-US" dirty="0"/>
                        <a:t>个服务器，来自</a:t>
                      </a:r>
                      <a:r>
                        <a:rPr lang="en-US" altLang="zh-CN" dirty="0"/>
                        <a:t>18</a:t>
                      </a:r>
                      <a:r>
                        <a:rPr lang="zh-CN" altLang="en-US" dirty="0"/>
                        <a:t>个 </a:t>
                      </a:r>
                      <a:r>
                        <a:rPr lang="en-US" altLang="zh-CN" dirty="0"/>
                        <a:t>CA</a:t>
                      </a:r>
                      <a:r>
                        <a:rPr lang="zh-CN" altLang="en-US" dirty="0"/>
                        <a:t>，完全无法访问</a:t>
                      </a:r>
                      <a:endParaRPr lang="en-US" dirty="0"/>
                    </a:p>
                  </a:txBody>
                  <a:tcPr anchor="ctr"/>
                </a:tc>
                <a:tc>
                  <a:txBody>
                    <a:bodyPr/>
                    <a:lstStyle/>
                    <a:p>
                      <a:pPr algn="ctr"/>
                      <a:r>
                        <a:rPr lang="en-US" dirty="0"/>
                        <a:t>/</a:t>
                      </a:r>
                    </a:p>
                  </a:txBody>
                  <a:tcPr anchor="ctr"/>
                </a:tc>
                <a:tc>
                  <a:txBody>
                    <a:bodyPr/>
                    <a:lstStyle/>
                    <a:p>
                      <a:pPr algn="ctr"/>
                      <a:r>
                        <a:rPr lang="en-US" dirty="0"/>
                        <a:t>https://uptime.netcraft.com/up/reports/performance/OCSP?reverse=1&amp;orderby=outage_time</a:t>
                      </a:r>
                    </a:p>
                  </a:txBody>
                  <a:tcPr anchor="ctr"/>
                </a:tc>
                <a:extLst>
                  <a:ext uri="{0D108BD9-81ED-4DB2-BD59-A6C34878D82A}">
                    <a16:rowId xmlns:a16="http://schemas.microsoft.com/office/drawing/2014/main" val="1188056509"/>
                  </a:ext>
                </a:extLst>
              </a:tr>
              <a:tr h="1745751">
                <a:tc>
                  <a:txBody>
                    <a:bodyPr/>
                    <a:lstStyle/>
                    <a:p>
                      <a:pPr algn="ctr"/>
                      <a:r>
                        <a:rPr lang="en-US" dirty="0"/>
                        <a:t>2018.2</a:t>
                      </a:r>
                    </a:p>
                  </a:txBody>
                  <a:tcPr anchor="ctr"/>
                </a:tc>
                <a:tc>
                  <a:txBody>
                    <a:bodyPr/>
                    <a:lstStyle/>
                    <a:p>
                      <a:pPr algn="ctr"/>
                      <a:r>
                        <a:rPr lang="zh-CN" altLang="en-US" dirty="0"/>
                        <a:t>美国</a:t>
                      </a:r>
                      <a:endParaRPr lang="en-US" dirty="0"/>
                    </a:p>
                  </a:txBody>
                  <a:tcPr anchor="ctr"/>
                </a:tc>
                <a:tc>
                  <a:txBody>
                    <a:bodyPr/>
                    <a:lstStyle/>
                    <a:p>
                      <a:pPr algn="ctr"/>
                      <a:r>
                        <a:rPr lang="en-US" altLang="zh-CN" dirty="0"/>
                        <a:t>DigiCert</a:t>
                      </a:r>
                      <a:r>
                        <a:rPr lang="zh-CN" altLang="en-US" dirty="0"/>
                        <a:t>指责</a:t>
                      </a:r>
                      <a:r>
                        <a:rPr lang="en-US" altLang="zh-CN" dirty="0" err="1"/>
                        <a:t>Trustico</a:t>
                      </a:r>
                      <a:r>
                        <a:rPr lang="zh-CN" altLang="en-US" dirty="0"/>
                        <a:t>通过电子邮件发送机密私钥</a:t>
                      </a:r>
                      <a:endParaRPr lang="en-US" altLang="zh-CN" dirty="0"/>
                    </a:p>
                    <a:p>
                      <a:pPr algn="ctr"/>
                      <a:r>
                        <a:rPr lang="zh-CN" altLang="en-US" dirty="0"/>
                        <a:t>“</a:t>
                      </a:r>
                      <a:r>
                        <a:rPr lang="en-US" altLang="zh-CN" dirty="0" err="1"/>
                        <a:t>Trustico</a:t>
                      </a:r>
                      <a:r>
                        <a:rPr lang="zh-CN" altLang="en-US" dirty="0"/>
                        <a:t>要求吊销他们 </a:t>
                      </a:r>
                      <a:r>
                        <a:rPr lang="en-US" altLang="zh-CN" dirty="0"/>
                        <a:t>50k</a:t>
                      </a:r>
                      <a:r>
                        <a:rPr lang="zh-CN" altLang="en-US" dirty="0"/>
                        <a:t>个</a:t>
                      </a:r>
                      <a:r>
                        <a:rPr lang="en-US" altLang="zh-CN" dirty="0"/>
                        <a:t>Symantec</a:t>
                      </a:r>
                      <a:r>
                        <a:rPr lang="zh-CN" altLang="en-US" dirty="0"/>
                        <a:t>、</a:t>
                      </a:r>
                      <a:r>
                        <a:rPr lang="en-US" altLang="zh-CN" dirty="0" err="1"/>
                        <a:t>GeoTrust</a:t>
                      </a:r>
                      <a:r>
                        <a:rPr lang="zh-CN" altLang="en-US" dirty="0"/>
                        <a:t>、</a:t>
                      </a:r>
                      <a:r>
                        <a:rPr lang="en-US" altLang="zh-CN" dirty="0"/>
                        <a:t>Thawte</a:t>
                      </a:r>
                      <a:r>
                        <a:rPr lang="zh-CN" altLang="en-US" dirty="0"/>
                        <a:t>和</a:t>
                      </a:r>
                      <a:r>
                        <a:rPr lang="en-US" altLang="zh-CN" dirty="0" err="1"/>
                        <a:t>RapidSSL</a:t>
                      </a:r>
                      <a:r>
                        <a:rPr lang="zh-CN" altLang="en-US" dirty="0"/>
                        <a:t>证书，声称这些证书已被 </a:t>
                      </a:r>
                      <a:r>
                        <a:rPr lang="en-US" altLang="zh-CN" dirty="0"/>
                        <a:t>compromise</a:t>
                      </a:r>
                      <a:r>
                        <a:rPr lang="zh-CN" altLang="en-US" dirty="0"/>
                        <a:t>。当我们要求提供有关“</a:t>
                      </a:r>
                      <a:r>
                        <a:rPr lang="en-US" altLang="zh-CN" dirty="0"/>
                        <a:t>compromise”</a:t>
                      </a:r>
                      <a:r>
                        <a:rPr lang="zh-CN" altLang="en-US" dirty="0"/>
                        <a:t>的证据时，</a:t>
                      </a:r>
                      <a:r>
                        <a:rPr lang="en-US" altLang="zh-CN" dirty="0" err="1"/>
                        <a:t>Trustico</a:t>
                      </a:r>
                      <a:r>
                        <a:rPr lang="zh-CN" altLang="en-US" dirty="0"/>
                        <a:t>没有提供有关为何要求立即吊销的详细信息。</a:t>
                      </a:r>
                      <a:r>
                        <a:rPr lang="en-US" altLang="zh-CN" dirty="0" err="1"/>
                        <a:t>Trustico</a:t>
                      </a:r>
                      <a:r>
                        <a:rPr lang="zh-CN" altLang="en-US" dirty="0"/>
                        <a:t>的</a:t>
                      </a:r>
                      <a:r>
                        <a:rPr lang="en-US" altLang="zh-CN" dirty="0"/>
                        <a:t>CEO</a:t>
                      </a:r>
                      <a:r>
                        <a:rPr lang="zh-CN" altLang="en-US" dirty="0"/>
                        <a:t>表示，</a:t>
                      </a:r>
                      <a:r>
                        <a:rPr lang="en-US" altLang="zh-CN" dirty="0" err="1"/>
                        <a:t>Trustico</a:t>
                      </a:r>
                      <a:r>
                        <a:rPr lang="zh-CN" altLang="en-US" dirty="0"/>
                        <a:t>持有这些证书的私钥，然后向我们发送了大约</a:t>
                      </a:r>
                      <a:r>
                        <a:rPr lang="en-US" altLang="zh-CN" dirty="0"/>
                        <a:t>23k</a:t>
                      </a:r>
                      <a:r>
                        <a:rPr lang="zh-CN" altLang="en-US" dirty="0"/>
                        <a:t>个证书私钥。</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Digicert</a:t>
                      </a:r>
                      <a:r>
                        <a:rPr lang="en-US" altLang="zh-CN" dirty="0"/>
                        <a:t> </a:t>
                      </a:r>
                      <a:r>
                        <a:rPr lang="zh-CN" altLang="en-US" dirty="0"/>
                        <a:t>最终还是根据社区要求吊销了 </a:t>
                      </a:r>
                      <a:r>
                        <a:rPr lang="en-US" altLang="zh-CN" dirty="0"/>
                        <a:t>23000 </a:t>
                      </a:r>
                      <a:r>
                        <a:rPr lang="zh-CN" altLang="en-US" dirty="0"/>
                        <a:t>个证书，但对</a:t>
                      </a:r>
                      <a:r>
                        <a:rPr lang="en-US" altLang="zh-CN" dirty="0" err="1"/>
                        <a:t>Trustico</a:t>
                      </a:r>
                      <a:r>
                        <a:rPr lang="zh-CN" altLang="en-US" dirty="0"/>
                        <a:t> 私自收集客户私钥的行为表示谴责</a:t>
                      </a:r>
                      <a:endParaRPr lang="en-US" altLang="zh-CN" dirty="0"/>
                    </a:p>
                  </a:txBody>
                  <a:tcPr anchor="ctr"/>
                </a:tc>
                <a:tc>
                  <a:txBody>
                    <a:bodyPr/>
                    <a:lstStyle/>
                    <a:p>
                      <a:pPr algn="ctr"/>
                      <a:r>
                        <a:rPr lang="en-US" dirty="0"/>
                        <a:t>https://www.digicert.com/blog/digicert-statement-trustico-certificate-revocation</a:t>
                      </a:r>
                    </a:p>
                  </a:txBody>
                  <a:tcPr anchor="ctr"/>
                </a:tc>
                <a:extLst>
                  <a:ext uri="{0D108BD9-81ED-4DB2-BD59-A6C34878D82A}">
                    <a16:rowId xmlns:a16="http://schemas.microsoft.com/office/drawing/2014/main" val="4004989979"/>
                  </a:ext>
                </a:extLst>
              </a:tr>
              <a:tr h="1583139">
                <a:tc>
                  <a:txBody>
                    <a:bodyPr/>
                    <a:lstStyle/>
                    <a:p>
                      <a:pPr algn="ctr"/>
                      <a:r>
                        <a:rPr lang="en-US" dirty="0"/>
                        <a:t>2023.3</a:t>
                      </a:r>
                    </a:p>
                  </a:txBody>
                  <a:tcPr anchor="ctr"/>
                </a:tc>
                <a:tc>
                  <a:txBody>
                    <a:bodyPr/>
                    <a:lstStyle/>
                    <a:p>
                      <a:pPr algn="ctr"/>
                      <a:r>
                        <a:rPr lang="zh-CN" altLang="en-US" dirty="0"/>
                        <a:t>俄罗斯</a:t>
                      </a:r>
                      <a:endParaRPr lang="en-US" dirty="0"/>
                    </a:p>
                  </a:txBody>
                  <a:tcPr anchor="ctr"/>
                </a:tc>
                <a:tc>
                  <a:txBody>
                    <a:bodyPr/>
                    <a:lstStyle/>
                    <a:p>
                      <a:pPr algn="ctr"/>
                      <a:r>
                        <a:rPr lang="zh-CN" altLang="en-US" dirty="0"/>
                        <a:t>俄乌冲突开始后，从</a:t>
                      </a:r>
                      <a:r>
                        <a:rPr lang="en-US" altLang="zh-CN" dirty="0"/>
                        <a:t>2</a:t>
                      </a:r>
                      <a:r>
                        <a:rPr lang="zh-CN" altLang="en-US" dirty="0"/>
                        <a:t>月</a:t>
                      </a:r>
                      <a:r>
                        <a:rPr lang="en-US" altLang="zh-CN" dirty="0"/>
                        <a:t>27</a:t>
                      </a:r>
                      <a:r>
                        <a:rPr lang="zh-CN" altLang="en-US" dirty="0"/>
                        <a:t>日开始，</a:t>
                      </a:r>
                      <a:r>
                        <a:rPr lang="en-US" altLang="zh-CN" dirty="0"/>
                        <a:t>Sectigo</a:t>
                      </a:r>
                      <a:r>
                        <a:rPr lang="zh-CN" altLang="en-US" dirty="0"/>
                        <a:t>开始吊销已经签发的</a:t>
                      </a:r>
                      <a:r>
                        <a:rPr lang="en-US" altLang="zh-CN" dirty="0"/>
                        <a:t>SSL</a:t>
                      </a:r>
                      <a:r>
                        <a:rPr lang="zh-CN" altLang="en-US" dirty="0"/>
                        <a:t>证书，</a:t>
                      </a:r>
                      <a:r>
                        <a:rPr lang="en-US" altLang="zh-CN" dirty="0"/>
                        <a:t>13</a:t>
                      </a:r>
                      <a:r>
                        <a:rPr lang="zh-CN" altLang="en-US" dirty="0"/>
                        <a:t>天内共吊销</a:t>
                      </a:r>
                      <a:r>
                        <a:rPr lang="en-US" altLang="zh-CN" dirty="0"/>
                        <a:t>1576</a:t>
                      </a:r>
                      <a:r>
                        <a:rPr lang="zh-CN" altLang="en-US" dirty="0"/>
                        <a:t>张证书，</a:t>
                      </a:r>
                      <a:r>
                        <a:rPr lang="en-US" altLang="zh-CN" dirty="0"/>
                        <a:t>DigiCert2</a:t>
                      </a:r>
                      <a:r>
                        <a:rPr lang="zh-CN" altLang="en-US" dirty="0"/>
                        <a:t>月</a:t>
                      </a:r>
                      <a:r>
                        <a:rPr lang="en-US" altLang="zh-CN" dirty="0"/>
                        <a:t>28</a:t>
                      </a:r>
                      <a:r>
                        <a:rPr lang="zh-CN" altLang="en-US" dirty="0"/>
                        <a:t>日开始，共吊销了</a:t>
                      </a:r>
                      <a:r>
                        <a:rPr lang="en-US" altLang="zh-CN" dirty="0"/>
                        <a:t>1266</a:t>
                      </a:r>
                      <a:r>
                        <a:rPr lang="zh-CN" altLang="en-US" dirty="0"/>
                        <a:t>张证书。</a:t>
                      </a:r>
                      <a:endParaRPr lang="en-US" dirty="0"/>
                    </a:p>
                  </a:txBody>
                  <a:tcPr anchor="ctr"/>
                </a:tc>
                <a:tc>
                  <a:txBody>
                    <a:bodyPr/>
                    <a:lstStyle/>
                    <a:p>
                      <a:pPr algn="ctr"/>
                      <a:r>
                        <a:rPr lang="zh-CN" altLang="en-US" dirty="0"/>
                        <a:t>俄罗斯创建了自己的 </a:t>
                      </a:r>
                      <a:r>
                        <a:rPr lang="en-US" altLang="zh-CN" dirty="0"/>
                        <a:t>CA </a:t>
                      </a:r>
                      <a:r>
                        <a:rPr lang="zh-CN" altLang="en-US" dirty="0"/>
                        <a:t>来保证国内的 </a:t>
                      </a:r>
                      <a:r>
                        <a:rPr lang="en-US" altLang="zh-CN" dirty="0"/>
                        <a:t>PKI </a:t>
                      </a:r>
                      <a:r>
                        <a:rPr lang="zh-CN" altLang="en-US" dirty="0"/>
                        <a:t>体系</a:t>
                      </a:r>
                      <a:endParaRPr lang="en-US" dirty="0"/>
                    </a:p>
                  </a:txBody>
                  <a:tcPr anchor="ctr"/>
                </a:tc>
                <a:tc>
                  <a:txBody>
                    <a:bodyPr/>
                    <a:lstStyle/>
                    <a:p>
                      <a:pPr algn="ctr"/>
                      <a:r>
                        <a:rPr lang="en-US" dirty="0"/>
                        <a:t>https://blog.netlab.360.com/review-revoke-russia-ssl-certificates/</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3293459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atabase with solid fill">
            <a:extLst>
              <a:ext uri="{FF2B5EF4-FFF2-40B4-BE49-F238E27FC236}">
                <a16:creationId xmlns:a16="http://schemas.microsoft.com/office/drawing/2014/main" id="{DFB520F0-5B90-43AD-BC5C-5A40ADF6959F}"/>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845" y="2999759"/>
            <a:ext cx="629372" cy="629372"/>
          </a:xfrm>
          <a:prstGeom prst="rect">
            <a:avLst/>
          </a:prstGeom>
        </p:spPr>
      </p:pic>
      <p:sp>
        <p:nvSpPr>
          <p:cNvPr id="6" name="Text Box 2">
            <a:extLst>
              <a:ext uri="{FF2B5EF4-FFF2-40B4-BE49-F238E27FC236}">
                <a16:creationId xmlns:a16="http://schemas.microsoft.com/office/drawing/2014/main" id="{72041C9F-A13A-451E-A33D-DF6F3C8BAAD8}"/>
              </a:ext>
            </a:extLst>
          </p:cNvPr>
          <p:cNvSpPr txBox="1">
            <a:spLocks noChangeArrowheads="1"/>
          </p:cNvSpPr>
          <p:nvPr/>
        </p:nvSpPr>
        <p:spPr bwMode="auto">
          <a:xfrm>
            <a:off x="-1323143" y="2977106"/>
            <a:ext cx="14128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Inputs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44">
            <a:extLst>
              <a:ext uri="{FF2B5EF4-FFF2-40B4-BE49-F238E27FC236}">
                <a16:creationId xmlns:a16="http://schemas.microsoft.com/office/drawing/2014/main" id="{1DF59072-C94E-48BD-A11E-1E345AD9E724}"/>
              </a:ext>
            </a:extLst>
          </p:cNvPr>
          <p:cNvSpPr txBox="1">
            <a:spLocks noChangeArrowheads="1"/>
          </p:cNvSpPr>
          <p:nvPr/>
        </p:nvSpPr>
        <p:spPr bwMode="auto">
          <a:xfrm>
            <a:off x="2846484" y="5408688"/>
            <a:ext cx="96075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Raw Domains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rrow: Right 10">
            <a:extLst>
              <a:ext uri="{FF2B5EF4-FFF2-40B4-BE49-F238E27FC236}">
                <a16:creationId xmlns:a16="http://schemas.microsoft.com/office/drawing/2014/main" id="{3EFBC7DD-2010-4628-83D1-E1C5E8062B33}"/>
              </a:ext>
            </a:extLst>
          </p:cNvPr>
          <p:cNvSpPr/>
          <p:nvPr/>
        </p:nvSpPr>
        <p:spPr>
          <a:xfrm rot="20055922">
            <a:off x="-333266" y="3529334"/>
            <a:ext cx="753998" cy="94668"/>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2" name="Graphic 14" descr="List with solid fill">
            <a:extLst>
              <a:ext uri="{FF2B5EF4-FFF2-40B4-BE49-F238E27FC236}">
                <a16:creationId xmlns:a16="http://schemas.microsoft.com/office/drawing/2014/main" id="{E3D133BE-E7A8-4653-8B5C-7C2331757B2E}"/>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284" y="3429516"/>
            <a:ext cx="528082" cy="528082"/>
          </a:xfrm>
          <a:prstGeom prst="rect">
            <a:avLst/>
          </a:prstGeom>
        </p:spPr>
      </p:pic>
      <p:pic>
        <p:nvPicPr>
          <p:cNvPr id="13" name="Graphic 15" descr="Research with solid fill">
            <a:extLst>
              <a:ext uri="{FF2B5EF4-FFF2-40B4-BE49-F238E27FC236}">
                <a16:creationId xmlns:a16="http://schemas.microsoft.com/office/drawing/2014/main" id="{F8EBB2DB-0430-4E06-B371-3B90E2DF2170}"/>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6372" y="2787362"/>
            <a:ext cx="406953" cy="406953"/>
          </a:xfrm>
          <a:prstGeom prst="rect">
            <a:avLst/>
          </a:prstGeom>
        </p:spPr>
      </p:pic>
      <p:pic>
        <p:nvPicPr>
          <p:cNvPr id="3105" name="Picture 17">
            <a:extLst>
              <a:ext uri="{FF2B5EF4-FFF2-40B4-BE49-F238E27FC236}">
                <a16:creationId xmlns:a16="http://schemas.microsoft.com/office/drawing/2014/main" id="{CB82D468-1464-4589-8BA9-63B2EFE91C3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8642" y="4944095"/>
            <a:ext cx="407035" cy="40703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30D46527-5AB4-4DB9-9B75-CD66407612DF}"/>
              </a:ext>
            </a:extLst>
          </p:cNvPr>
          <p:cNvSpPr/>
          <p:nvPr/>
        </p:nvSpPr>
        <p:spPr>
          <a:xfrm>
            <a:off x="4739572" y="3007523"/>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FE5AE92E-F639-4852-9FE4-DD5C45FA1E3C}"/>
              </a:ext>
            </a:extLst>
          </p:cNvPr>
          <p:cNvSpPr/>
          <p:nvPr/>
        </p:nvSpPr>
        <p:spPr>
          <a:xfrm>
            <a:off x="4779591" y="3049577"/>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14E34A50-B543-406C-ADCF-1F2B15DCC7C3}"/>
              </a:ext>
            </a:extLst>
          </p:cNvPr>
          <p:cNvSpPr/>
          <p:nvPr/>
        </p:nvSpPr>
        <p:spPr>
          <a:xfrm>
            <a:off x="4821334" y="3097233"/>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等线" panose="02010600030101010101" pitchFamily="2" charset="-122"/>
                <a:cs typeface="Times New Roman" panose="02020603050405020304" pitchFamily="18" charset="0"/>
              </a:rPr>
              <a:t> </a:t>
            </a:r>
          </a:p>
        </p:txBody>
      </p:sp>
      <p:sp>
        <p:nvSpPr>
          <p:cNvPr id="20" name="Arrow: Right 19">
            <a:extLst>
              <a:ext uri="{FF2B5EF4-FFF2-40B4-BE49-F238E27FC236}">
                <a16:creationId xmlns:a16="http://schemas.microsoft.com/office/drawing/2014/main" id="{FF2B3D5E-3877-4C2A-9B81-EA01AF6B6A64}"/>
              </a:ext>
            </a:extLst>
          </p:cNvPr>
          <p:cNvSpPr/>
          <p:nvPr/>
        </p:nvSpPr>
        <p:spPr>
          <a:xfrm>
            <a:off x="2966944" y="3191265"/>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074" name="Picture 24" descr="layout, mail template, page, template, templates, web, web page ">
            <a:extLst>
              <a:ext uri="{FF2B5EF4-FFF2-40B4-BE49-F238E27FC236}">
                <a16:creationId xmlns:a16="http://schemas.microsoft.com/office/drawing/2014/main" id="{C6AF4265-7879-4FE7-B078-943C6F342694}"/>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7595163" y="2192976"/>
            <a:ext cx="377853" cy="377853"/>
          </a:xfrm>
          <a:prstGeom prst="rect">
            <a:avLst/>
          </a:prstGeom>
          <a:noFill/>
        </p:spPr>
      </p:pic>
      <p:sp>
        <p:nvSpPr>
          <p:cNvPr id="18" name="Text Box 1">
            <a:extLst>
              <a:ext uri="{FF2B5EF4-FFF2-40B4-BE49-F238E27FC236}">
                <a16:creationId xmlns:a16="http://schemas.microsoft.com/office/drawing/2014/main" id="{61574C1C-C2CC-47F4-99A7-7D3E61F1A680}"/>
              </a:ext>
            </a:extLst>
          </p:cNvPr>
          <p:cNvSpPr txBox="1">
            <a:spLocks noChangeArrowheads="1"/>
          </p:cNvSpPr>
          <p:nvPr/>
        </p:nvSpPr>
        <p:spPr bwMode="auto">
          <a:xfrm>
            <a:off x="7174491" y="2524598"/>
            <a:ext cx="1263650" cy="23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Build Template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118" name="Picture 26" descr="security, scan, port, scanning, network, vulnerability, testing ">
            <a:extLst>
              <a:ext uri="{FF2B5EF4-FFF2-40B4-BE49-F238E27FC236}">
                <a16:creationId xmlns:a16="http://schemas.microsoft.com/office/drawing/2014/main" id="{710585DE-2300-48E4-A177-65DDD4C98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157" y="4823763"/>
            <a:ext cx="485758" cy="485758"/>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45">
            <a:extLst>
              <a:ext uri="{FF2B5EF4-FFF2-40B4-BE49-F238E27FC236}">
                <a16:creationId xmlns:a16="http://schemas.microsoft.com/office/drawing/2014/main" id="{9EB84030-70BF-4EB1-889C-8AF015AA9A9B}"/>
              </a:ext>
            </a:extLst>
          </p:cNvPr>
          <p:cNvSpPr txBox="1">
            <a:spLocks noChangeArrowheads="1"/>
          </p:cNvSpPr>
          <p:nvPr/>
        </p:nvSpPr>
        <p:spPr bwMode="auto">
          <a:xfrm>
            <a:off x="6232878" y="5309652"/>
            <a:ext cx="1001719" cy="26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Port Scanning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29" descr="certificate, certification, diploma, patent, contract, degree, enroll, credential ">
            <a:extLst>
              <a:ext uri="{FF2B5EF4-FFF2-40B4-BE49-F238E27FC236}">
                <a16:creationId xmlns:a16="http://schemas.microsoft.com/office/drawing/2014/main" id="{67B4F288-29AD-47CB-BA17-541647EF94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23620" y="2888527"/>
            <a:ext cx="259875" cy="2598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0" descr="chain, link, sign ">
            <a:extLst>
              <a:ext uri="{FF2B5EF4-FFF2-40B4-BE49-F238E27FC236}">
                <a16:creationId xmlns:a16="http://schemas.microsoft.com/office/drawing/2014/main" id="{7FFA214B-02D8-45C8-9451-0B8F91081C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5306" y="2943351"/>
            <a:ext cx="307622" cy="30762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32">
            <a:extLst>
              <a:ext uri="{FF2B5EF4-FFF2-40B4-BE49-F238E27FC236}">
                <a16:creationId xmlns:a16="http://schemas.microsoft.com/office/drawing/2014/main" id="{45A4F909-8B81-4E55-A31F-4CFA2AF61A28}"/>
              </a:ext>
            </a:extLst>
          </p:cNvPr>
          <p:cNvSpPr>
            <a:spLocks noChangeArrowheads="1"/>
          </p:cNvSpPr>
          <p:nvPr/>
        </p:nvSpPr>
        <p:spPr bwMode="auto">
          <a:xfrm>
            <a:off x="6151121" y="4041578"/>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Revocation Checking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36">
            <a:extLst>
              <a:ext uri="{FF2B5EF4-FFF2-40B4-BE49-F238E27FC236}">
                <a16:creationId xmlns:a16="http://schemas.microsoft.com/office/drawing/2014/main" id="{B61C8F43-D9E1-498F-9082-C4350BE6F417}"/>
              </a:ext>
            </a:extLst>
          </p:cNvPr>
          <p:cNvSpPr>
            <a:spLocks noChangeArrowheads="1"/>
          </p:cNvSpPr>
          <p:nvPr/>
        </p:nvSpPr>
        <p:spPr bwMode="auto">
          <a:xfrm>
            <a:off x="7666360" y="1528241"/>
            <a:ext cx="2055010"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Amount &amp; Percent &amp; Tendency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39">
            <a:extLst>
              <a:ext uri="{FF2B5EF4-FFF2-40B4-BE49-F238E27FC236}">
                <a16:creationId xmlns:a16="http://schemas.microsoft.com/office/drawing/2014/main" id="{FF928630-53C6-4B64-9995-A3F87560A47B}"/>
              </a:ext>
            </a:extLst>
          </p:cNvPr>
          <p:cNvSpPr>
            <a:spLocks noChangeArrowheads="1"/>
          </p:cNvSpPr>
          <p:nvPr/>
        </p:nvSpPr>
        <p:spPr bwMode="auto">
          <a:xfrm>
            <a:off x="8571845" y="2285554"/>
            <a:ext cx="1623716"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Find Abnormality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41">
            <a:extLst>
              <a:ext uri="{FF2B5EF4-FFF2-40B4-BE49-F238E27FC236}">
                <a16:creationId xmlns:a16="http://schemas.microsoft.com/office/drawing/2014/main" id="{56F667E8-A23E-4199-B6FC-C5CED9B49943}"/>
              </a:ext>
            </a:extLst>
          </p:cNvPr>
          <p:cNvSpPr>
            <a:spLocks noChangeArrowheads="1"/>
          </p:cNvSpPr>
          <p:nvPr/>
        </p:nvSpPr>
        <p:spPr bwMode="auto">
          <a:xfrm>
            <a:off x="7444551" y="4710279"/>
            <a:ext cx="1761142"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Find Open Port(s)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42">
            <a:extLst>
              <a:ext uri="{FF2B5EF4-FFF2-40B4-BE49-F238E27FC236}">
                <a16:creationId xmlns:a16="http://schemas.microsoft.com/office/drawing/2014/main" id="{1DB5D364-5E4A-4642-85F1-9D4908C391F5}"/>
              </a:ext>
            </a:extLst>
          </p:cNvPr>
          <p:cNvSpPr>
            <a:spLocks noChangeArrowheads="1"/>
          </p:cNvSpPr>
          <p:nvPr/>
        </p:nvSpPr>
        <p:spPr bwMode="auto">
          <a:xfrm>
            <a:off x="7444551" y="5059529"/>
            <a:ext cx="1761142"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Verify Deployed Service(s)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Rounded Corners 38">
            <a:extLst>
              <a:ext uri="{FF2B5EF4-FFF2-40B4-BE49-F238E27FC236}">
                <a16:creationId xmlns:a16="http://schemas.microsoft.com/office/drawing/2014/main" id="{A71DD995-390D-4604-A767-9CF71E82F557}"/>
              </a:ext>
            </a:extLst>
          </p:cNvPr>
          <p:cNvSpPr/>
          <p:nvPr/>
        </p:nvSpPr>
        <p:spPr>
          <a:xfrm>
            <a:off x="-1196432" y="3284366"/>
            <a:ext cx="1097757" cy="203945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Rectangle: Rounded Corners 39">
            <a:extLst>
              <a:ext uri="{FF2B5EF4-FFF2-40B4-BE49-F238E27FC236}">
                <a16:creationId xmlns:a16="http://schemas.microsoft.com/office/drawing/2014/main" id="{4391688E-7FF9-4046-93B8-8F1F8DC6457A}"/>
              </a:ext>
            </a:extLst>
          </p:cNvPr>
          <p:cNvSpPr/>
          <p:nvPr/>
        </p:nvSpPr>
        <p:spPr>
          <a:xfrm>
            <a:off x="86031" y="2593694"/>
            <a:ext cx="5594388" cy="318797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55">
            <a:extLst>
              <a:ext uri="{FF2B5EF4-FFF2-40B4-BE49-F238E27FC236}">
                <a16:creationId xmlns:a16="http://schemas.microsoft.com/office/drawing/2014/main" id="{85CA16D7-1165-4A5F-9951-9B0D5FDBCBC3}"/>
              </a:ext>
            </a:extLst>
          </p:cNvPr>
          <p:cNvSpPr txBox="1">
            <a:spLocks noChangeArrowheads="1"/>
          </p:cNvSpPr>
          <p:nvPr/>
        </p:nvSpPr>
        <p:spPr bwMode="auto">
          <a:xfrm>
            <a:off x="3310093" y="4225273"/>
            <a:ext cx="1854595" cy="3333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1. 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 Box 19">
            <a:extLst>
              <a:ext uri="{FF2B5EF4-FFF2-40B4-BE49-F238E27FC236}">
                <a16:creationId xmlns:a16="http://schemas.microsoft.com/office/drawing/2014/main" id="{4403820B-0FC7-400A-ABAF-4C64D50268FF}"/>
              </a:ext>
            </a:extLst>
          </p:cNvPr>
          <p:cNvSpPr txBox="1">
            <a:spLocks noChangeArrowheads="1"/>
          </p:cNvSpPr>
          <p:nvPr/>
        </p:nvSpPr>
        <p:spPr bwMode="auto">
          <a:xfrm>
            <a:off x="-1139360" y="3886514"/>
            <a:ext cx="1007110" cy="43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Domain From Top Lists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ext Box 21">
            <a:extLst>
              <a:ext uri="{FF2B5EF4-FFF2-40B4-BE49-F238E27FC236}">
                <a16:creationId xmlns:a16="http://schemas.microsoft.com/office/drawing/2014/main" id="{658D9B8B-56C8-4815-A1E9-50DEDE994ADC}"/>
              </a:ext>
            </a:extLst>
          </p:cNvPr>
          <p:cNvSpPr txBox="1">
            <a:spLocks noChangeArrowheads="1"/>
          </p:cNvSpPr>
          <p:nvPr/>
        </p:nvSpPr>
        <p:spPr bwMode="auto">
          <a:xfrm>
            <a:off x="-1279379" y="4823763"/>
            <a:ext cx="12636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Domain </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Collected </a:t>
            </a: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From CA Website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46D21A4A-56C9-42A9-B916-29003A567445}"/>
              </a:ext>
            </a:extLst>
          </p:cNvPr>
          <p:cNvCxnSpPr>
            <a:cxnSpLocks/>
            <a:stCxn id="13" idx="2"/>
            <a:endCxn id="35" idx="0"/>
          </p:cNvCxnSpPr>
          <p:nvPr/>
        </p:nvCxnSpPr>
        <p:spPr>
          <a:xfrm flipH="1">
            <a:off x="858349" y="3194315"/>
            <a:ext cx="611500" cy="241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522C7CE-7F78-4419-950D-F67269B25CE1}"/>
              </a:ext>
            </a:extLst>
          </p:cNvPr>
          <p:cNvCxnSpPr>
            <a:cxnSpLocks/>
            <a:stCxn id="13" idx="2"/>
            <a:endCxn id="36" idx="0"/>
          </p:cNvCxnSpPr>
          <p:nvPr/>
        </p:nvCxnSpPr>
        <p:spPr>
          <a:xfrm>
            <a:off x="1469849" y="3194315"/>
            <a:ext cx="3888" cy="240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91E02D8-1EBC-4F79-9472-A283FC64BB95}"/>
              </a:ext>
            </a:extLst>
          </p:cNvPr>
          <p:cNvCxnSpPr>
            <a:cxnSpLocks/>
            <a:stCxn id="13" idx="2"/>
            <a:endCxn id="38" idx="0"/>
          </p:cNvCxnSpPr>
          <p:nvPr/>
        </p:nvCxnSpPr>
        <p:spPr>
          <a:xfrm>
            <a:off x="1469849" y="3194315"/>
            <a:ext cx="524918" cy="233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 Box 28">
            <a:extLst>
              <a:ext uri="{FF2B5EF4-FFF2-40B4-BE49-F238E27FC236}">
                <a16:creationId xmlns:a16="http://schemas.microsoft.com/office/drawing/2014/main" id="{CE21BF19-6F7B-481A-AC60-B23FC0B441B7}"/>
              </a:ext>
            </a:extLst>
          </p:cNvPr>
          <p:cNvSpPr txBox="1">
            <a:spLocks noChangeArrowheads="1"/>
          </p:cNvSpPr>
          <p:nvPr/>
        </p:nvSpPr>
        <p:spPr bwMode="auto">
          <a:xfrm>
            <a:off x="536799" y="3436291"/>
            <a:ext cx="643099" cy="403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Scan By Domain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Text Box 29">
            <a:extLst>
              <a:ext uri="{FF2B5EF4-FFF2-40B4-BE49-F238E27FC236}">
                <a16:creationId xmlns:a16="http://schemas.microsoft.com/office/drawing/2014/main" id="{CD7A05B7-E6F3-4040-9DA0-50068052A1A2}"/>
              </a:ext>
            </a:extLst>
          </p:cNvPr>
          <p:cNvSpPr txBox="1">
            <a:spLocks noChangeArrowheads="1"/>
          </p:cNvSpPr>
          <p:nvPr/>
        </p:nvSpPr>
        <p:spPr bwMode="auto">
          <a:xfrm>
            <a:off x="1238469" y="3434865"/>
            <a:ext cx="470535" cy="395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等线" panose="02010600030101010101" pitchFamily="2" charset="-122"/>
                <a:cs typeface="Times New Roman" panose="02020603050405020304" pitchFamily="18" charset="0"/>
              </a:rPr>
              <a:t>Scan By IP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Text Box 30">
            <a:extLst>
              <a:ext uri="{FF2B5EF4-FFF2-40B4-BE49-F238E27FC236}">
                <a16:creationId xmlns:a16="http://schemas.microsoft.com/office/drawing/2014/main" id="{0F5803E0-D5C3-473C-A1EF-13DA84A8B850}"/>
              </a:ext>
            </a:extLst>
          </p:cNvPr>
          <p:cNvSpPr txBox="1">
            <a:spLocks noChangeArrowheads="1"/>
          </p:cNvSpPr>
          <p:nvPr/>
        </p:nvSpPr>
        <p:spPr bwMode="auto">
          <a:xfrm>
            <a:off x="1759499" y="3427400"/>
            <a:ext cx="470535" cy="4034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CT Scan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Arrow: Curved Right 50">
            <a:extLst>
              <a:ext uri="{FF2B5EF4-FFF2-40B4-BE49-F238E27FC236}">
                <a16:creationId xmlns:a16="http://schemas.microsoft.com/office/drawing/2014/main" id="{4321CCBA-1CE4-4C21-9344-0D97376AE467}"/>
              </a:ext>
            </a:extLst>
          </p:cNvPr>
          <p:cNvSpPr/>
          <p:nvPr/>
        </p:nvSpPr>
        <p:spPr>
          <a:xfrm>
            <a:off x="1433739" y="4009696"/>
            <a:ext cx="253048" cy="828719"/>
          </a:xfrm>
          <a:prstGeom prst="curvedRightArrow">
            <a:avLst>
              <a:gd name="adj1" fmla="val 25000"/>
              <a:gd name="adj2" fmla="val 50000"/>
              <a:gd name="adj3" fmla="val 430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Text Box 34">
            <a:extLst>
              <a:ext uri="{FF2B5EF4-FFF2-40B4-BE49-F238E27FC236}">
                <a16:creationId xmlns:a16="http://schemas.microsoft.com/office/drawing/2014/main" id="{ED618D27-DA0C-47EB-B9EB-A19C44AB7B6C}"/>
              </a:ext>
            </a:extLst>
          </p:cNvPr>
          <p:cNvSpPr txBox="1">
            <a:spLocks noChangeArrowheads="1"/>
          </p:cNvSpPr>
          <p:nvPr/>
        </p:nvSpPr>
        <p:spPr bwMode="auto">
          <a:xfrm>
            <a:off x="447108" y="4163234"/>
            <a:ext cx="1071561" cy="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Parse Domains Owned by CA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Text Box 35">
            <a:extLst>
              <a:ext uri="{FF2B5EF4-FFF2-40B4-BE49-F238E27FC236}">
                <a16:creationId xmlns:a16="http://schemas.microsoft.com/office/drawing/2014/main" id="{DB0A9C01-10AB-4AB6-9881-04D67E9D98E5}"/>
              </a:ext>
            </a:extLst>
          </p:cNvPr>
          <p:cNvSpPr txBox="1">
            <a:spLocks noChangeArrowheads="1"/>
          </p:cNvSpPr>
          <p:nvPr/>
        </p:nvSpPr>
        <p:spPr bwMode="auto">
          <a:xfrm>
            <a:off x="2079059" y="4076136"/>
            <a:ext cx="8963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Retrieve Domain Cert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Text Box 36">
            <a:extLst>
              <a:ext uri="{FF2B5EF4-FFF2-40B4-BE49-F238E27FC236}">
                <a16:creationId xmlns:a16="http://schemas.microsoft.com/office/drawing/2014/main" id="{98ECAD15-230C-413E-B23D-B2EC173EA179}"/>
              </a:ext>
            </a:extLst>
          </p:cNvPr>
          <p:cNvSpPr txBox="1">
            <a:spLocks noChangeArrowheads="1"/>
          </p:cNvSpPr>
          <p:nvPr/>
        </p:nvSpPr>
        <p:spPr bwMode="auto">
          <a:xfrm>
            <a:off x="722251" y="5354626"/>
            <a:ext cx="1065212" cy="28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Web Crawler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Text Box 42">
            <a:extLst>
              <a:ext uri="{FF2B5EF4-FFF2-40B4-BE49-F238E27FC236}">
                <a16:creationId xmlns:a16="http://schemas.microsoft.com/office/drawing/2014/main" id="{0B5DB8DD-C62E-4AC5-83CB-4FD7C48A5F70}"/>
              </a:ext>
            </a:extLst>
          </p:cNvPr>
          <p:cNvSpPr txBox="1">
            <a:spLocks noChangeArrowheads="1"/>
          </p:cNvSpPr>
          <p:nvPr/>
        </p:nvSpPr>
        <p:spPr bwMode="auto">
          <a:xfrm>
            <a:off x="2974857" y="3561144"/>
            <a:ext cx="141415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Raw Certificates  With Scan Metadata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Arrow: Right 57">
            <a:extLst>
              <a:ext uri="{FF2B5EF4-FFF2-40B4-BE49-F238E27FC236}">
                <a16:creationId xmlns:a16="http://schemas.microsoft.com/office/drawing/2014/main" id="{3FF8BB7E-AFF4-4B7F-9A77-8BC9AB75531A}"/>
              </a:ext>
            </a:extLst>
          </p:cNvPr>
          <p:cNvSpPr/>
          <p:nvPr/>
        </p:nvSpPr>
        <p:spPr>
          <a:xfrm>
            <a:off x="5148607" y="5061961"/>
            <a:ext cx="878645" cy="111022"/>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Text Box 56">
            <a:extLst>
              <a:ext uri="{FF2B5EF4-FFF2-40B4-BE49-F238E27FC236}">
                <a16:creationId xmlns:a16="http://schemas.microsoft.com/office/drawing/2014/main" id="{D6F54BAE-3880-4F43-84B5-9462AE231190}"/>
              </a:ext>
            </a:extLst>
          </p:cNvPr>
          <p:cNvSpPr txBox="1">
            <a:spLocks noChangeArrowheads="1"/>
          </p:cNvSpPr>
          <p:nvPr/>
        </p:nvSpPr>
        <p:spPr bwMode="auto">
          <a:xfrm>
            <a:off x="9267121" y="4928332"/>
            <a:ext cx="908621" cy="525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2. Service Scanning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 name="Graphic 14" descr="List with solid fill">
            <a:extLst>
              <a:ext uri="{FF2B5EF4-FFF2-40B4-BE49-F238E27FC236}">
                <a16:creationId xmlns:a16="http://schemas.microsoft.com/office/drawing/2014/main" id="{B1C57754-A11D-4500-8FC4-455CE7A1658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720" y="4350071"/>
            <a:ext cx="528082" cy="528082"/>
          </a:xfrm>
          <a:prstGeom prst="rect">
            <a:avLst/>
          </a:prstGeom>
        </p:spPr>
      </p:pic>
      <p:sp>
        <p:nvSpPr>
          <p:cNvPr id="111" name="Text Box 35">
            <a:extLst>
              <a:ext uri="{FF2B5EF4-FFF2-40B4-BE49-F238E27FC236}">
                <a16:creationId xmlns:a16="http://schemas.microsoft.com/office/drawing/2014/main" id="{530145C4-5821-4653-A69B-D551817215E8}"/>
              </a:ext>
            </a:extLst>
          </p:cNvPr>
          <p:cNvSpPr txBox="1">
            <a:spLocks noChangeArrowheads="1"/>
          </p:cNvSpPr>
          <p:nvPr/>
        </p:nvSpPr>
        <p:spPr bwMode="auto">
          <a:xfrm>
            <a:off x="1928886" y="2757492"/>
            <a:ext cx="10652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Certificate Collection</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9" name="Arrow: Curved Right 118">
            <a:extLst>
              <a:ext uri="{FF2B5EF4-FFF2-40B4-BE49-F238E27FC236}">
                <a16:creationId xmlns:a16="http://schemas.microsoft.com/office/drawing/2014/main" id="{E7201582-29C1-41D8-835B-22B6729CA265}"/>
              </a:ext>
            </a:extLst>
          </p:cNvPr>
          <p:cNvSpPr/>
          <p:nvPr/>
        </p:nvSpPr>
        <p:spPr>
          <a:xfrm rot="10800000">
            <a:off x="1836646" y="3904581"/>
            <a:ext cx="253048" cy="828719"/>
          </a:xfrm>
          <a:prstGeom prst="curvedRightArrow">
            <a:avLst>
              <a:gd name="adj1" fmla="val 25000"/>
              <a:gd name="adj2" fmla="val 50000"/>
              <a:gd name="adj3" fmla="val 430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155" name="Picture 83">
            <a:extLst>
              <a:ext uri="{FF2B5EF4-FFF2-40B4-BE49-F238E27FC236}">
                <a16:creationId xmlns:a16="http://schemas.microsoft.com/office/drawing/2014/main" id="{366F7FF6-21DC-4974-BBA7-9D4B240B19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2687" y="5070781"/>
            <a:ext cx="274301" cy="274301"/>
          </a:xfrm>
          <a:prstGeom prst="rect">
            <a:avLst/>
          </a:prstGeom>
          <a:noFill/>
          <a:extLst>
            <a:ext uri="{909E8E84-426E-40DD-AFC4-6F175D3DCCD1}">
              <a14:hiddenFill xmlns:a14="http://schemas.microsoft.com/office/drawing/2010/main">
                <a:solidFill>
                  <a:srgbClr val="FFFFFF"/>
                </a:solidFill>
              </a14:hiddenFill>
            </a:ext>
          </a:extLst>
        </p:spPr>
      </p:pic>
      <p:sp>
        <p:nvSpPr>
          <p:cNvPr id="122" name="Text Box 35">
            <a:extLst>
              <a:ext uri="{FF2B5EF4-FFF2-40B4-BE49-F238E27FC236}">
                <a16:creationId xmlns:a16="http://schemas.microsoft.com/office/drawing/2014/main" id="{2E6BD369-C810-4048-9C3B-FCB2F84558E1}"/>
              </a:ext>
            </a:extLst>
          </p:cNvPr>
          <p:cNvSpPr txBox="1">
            <a:spLocks noChangeArrowheads="1"/>
          </p:cNvSpPr>
          <p:nvPr/>
        </p:nvSpPr>
        <p:spPr bwMode="auto">
          <a:xfrm>
            <a:off x="1654944" y="4823763"/>
            <a:ext cx="10652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Domain </a:t>
            </a:r>
            <a:r>
              <a:rPr kumimoji="0" lang="en-US" altLang="en-US"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Collection</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126" name="Rectangle 3125">
            <a:extLst>
              <a:ext uri="{FF2B5EF4-FFF2-40B4-BE49-F238E27FC236}">
                <a16:creationId xmlns:a16="http://schemas.microsoft.com/office/drawing/2014/main" id="{02E2F992-5EFD-4B40-821B-1744D3FA79B4}"/>
              </a:ext>
            </a:extLst>
          </p:cNvPr>
          <p:cNvSpPr/>
          <p:nvPr/>
        </p:nvSpPr>
        <p:spPr>
          <a:xfrm>
            <a:off x="421940" y="2722986"/>
            <a:ext cx="2428164" cy="11749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0312E4EB-FA01-4BEB-887F-48A4CF6049C9}"/>
              </a:ext>
            </a:extLst>
          </p:cNvPr>
          <p:cNvSpPr/>
          <p:nvPr/>
        </p:nvSpPr>
        <p:spPr>
          <a:xfrm>
            <a:off x="711809" y="4839601"/>
            <a:ext cx="1828288" cy="7847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26" name="Graphic 125" descr="Database with solid fill">
            <a:extLst>
              <a:ext uri="{FF2B5EF4-FFF2-40B4-BE49-F238E27FC236}">
                <a16:creationId xmlns:a16="http://schemas.microsoft.com/office/drawing/2014/main" id="{21B63765-10B6-40E8-A95E-8FD95E5AEC10}"/>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8359" y="4852486"/>
            <a:ext cx="629372" cy="629372"/>
          </a:xfrm>
          <a:prstGeom prst="rect">
            <a:avLst/>
          </a:prstGeom>
        </p:spPr>
      </p:pic>
      <p:sp>
        <p:nvSpPr>
          <p:cNvPr id="127" name="Arrow: Right 126">
            <a:extLst>
              <a:ext uri="{FF2B5EF4-FFF2-40B4-BE49-F238E27FC236}">
                <a16:creationId xmlns:a16="http://schemas.microsoft.com/office/drawing/2014/main" id="{CDC9864B-8BD9-4B04-BB8D-B42D3379F313}"/>
              </a:ext>
            </a:extLst>
          </p:cNvPr>
          <p:cNvSpPr/>
          <p:nvPr/>
        </p:nvSpPr>
        <p:spPr>
          <a:xfrm>
            <a:off x="2638997" y="5043992"/>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8" name="Arrow: Right 127">
            <a:extLst>
              <a:ext uri="{FF2B5EF4-FFF2-40B4-BE49-F238E27FC236}">
                <a16:creationId xmlns:a16="http://schemas.microsoft.com/office/drawing/2014/main" id="{993E145B-8EAC-4D27-AAEB-FF2CF732E0C6}"/>
              </a:ext>
            </a:extLst>
          </p:cNvPr>
          <p:cNvSpPr/>
          <p:nvPr/>
        </p:nvSpPr>
        <p:spPr>
          <a:xfrm>
            <a:off x="4155464" y="3191265"/>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Graphic 10" descr="Camera with solid fill">
            <a:extLst>
              <a:ext uri="{FF2B5EF4-FFF2-40B4-BE49-F238E27FC236}">
                <a16:creationId xmlns:a16="http://schemas.microsoft.com/office/drawing/2014/main" id="{01854446-3B1E-432F-89B7-E9E88DA00188}"/>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112455"/>
            <a:ext cx="174125" cy="174125"/>
          </a:xfrm>
          <a:prstGeom prst="rect">
            <a:avLst/>
          </a:prstGeom>
        </p:spPr>
      </p:pic>
      <p:pic>
        <p:nvPicPr>
          <p:cNvPr id="9" name="Graphic 11" descr="Camera with solid fill">
            <a:extLst>
              <a:ext uri="{FF2B5EF4-FFF2-40B4-BE49-F238E27FC236}">
                <a16:creationId xmlns:a16="http://schemas.microsoft.com/office/drawing/2014/main" id="{C1F75459-E2CD-4DB5-A04A-AF1C64EC0C13}"/>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256228"/>
            <a:ext cx="174125" cy="174125"/>
          </a:xfrm>
          <a:prstGeom prst="rect">
            <a:avLst/>
          </a:prstGeom>
        </p:spPr>
      </p:pic>
      <p:pic>
        <p:nvPicPr>
          <p:cNvPr id="10" name="Graphic 12" descr="Camera with solid fill">
            <a:extLst>
              <a:ext uri="{FF2B5EF4-FFF2-40B4-BE49-F238E27FC236}">
                <a16:creationId xmlns:a16="http://schemas.microsoft.com/office/drawing/2014/main" id="{82EBFEEE-D3C1-4B25-A1E6-B02B079F897A}"/>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408174"/>
            <a:ext cx="174125" cy="174125"/>
          </a:xfrm>
          <a:prstGeom prst="rect">
            <a:avLst/>
          </a:prstGeom>
        </p:spPr>
      </p:pic>
      <p:sp>
        <p:nvSpPr>
          <p:cNvPr id="129" name="Text Box 48">
            <a:extLst>
              <a:ext uri="{FF2B5EF4-FFF2-40B4-BE49-F238E27FC236}">
                <a16:creationId xmlns:a16="http://schemas.microsoft.com/office/drawing/2014/main" id="{BC09357D-C575-4E12-99EF-BE88E01E2FA3}"/>
              </a:ext>
            </a:extLst>
          </p:cNvPr>
          <p:cNvSpPr txBox="1">
            <a:spLocks noChangeArrowheads="1"/>
          </p:cNvSpPr>
          <p:nvPr/>
        </p:nvSpPr>
        <p:spPr bwMode="auto">
          <a:xfrm>
            <a:off x="4972958" y="3080705"/>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S1</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0" name="Text Box 48">
            <a:extLst>
              <a:ext uri="{FF2B5EF4-FFF2-40B4-BE49-F238E27FC236}">
                <a16:creationId xmlns:a16="http://schemas.microsoft.com/office/drawing/2014/main" id="{0A2165FE-C545-4781-B816-AE8366F86CD0}"/>
              </a:ext>
            </a:extLst>
          </p:cNvPr>
          <p:cNvSpPr txBox="1">
            <a:spLocks noChangeArrowheads="1"/>
          </p:cNvSpPr>
          <p:nvPr/>
        </p:nvSpPr>
        <p:spPr bwMode="auto">
          <a:xfrm>
            <a:off x="4972958" y="3162844"/>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1" name="Text Box 48">
            <a:extLst>
              <a:ext uri="{FF2B5EF4-FFF2-40B4-BE49-F238E27FC236}">
                <a16:creationId xmlns:a16="http://schemas.microsoft.com/office/drawing/2014/main" id="{8A0DB9D2-E26D-4389-BEA4-1214E76DEE47}"/>
              </a:ext>
            </a:extLst>
          </p:cNvPr>
          <p:cNvSpPr txBox="1">
            <a:spLocks noChangeArrowheads="1"/>
          </p:cNvSpPr>
          <p:nvPr/>
        </p:nvSpPr>
        <p:spPr bwMode="auto">
          <a:xfrm>
            <a:off x="4972958" y="3387294"/>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2" name="Text Box 42">
            <a:extLst>
              <a:ext uri="{FF2B5EF4-FFF2-40B4-BE49-F238E27FC236}">
                <a16:creationId xmlns:a16="http://schemas.microsoft.com/office/drawing/2014/main" id="{21F2B39F-3152-49FB-8307-B151DEC09CDB}"/>
              </a:ext>
            </a:extLst>
          </p:cNvPr>
          <p:cNvSpPr txBox="1">
            <a:spLocks noChangeArrowheads="1"/>
          </p:cNvSpPr>
          <p:nvPr/>
        </p:nvSpPr>
        <p:spPr bwMode="auto">
          <a:xfrm>
            <a:off x="4296384" y="3599876"/>
            <a:ext cx="1499687" cy="40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Certificates </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Classified by CA/Scan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3" name="Arrow: Right 132">
            <a:extLst>
              <a:ext uri="{FF2B5EF4-FFF2-40B4-BE49-F238E27FC236}">
                <a16:creationId xmlns:a16="http://schemas.microsoft.com/office/drawing/2014/main" id="{7083C3F0-1F75-4C81-83D4-B98BCA687161}"/>
              </a:ext>
            </a:extLst>
          </p:cNvPr>
          <p:cNvSpPr/>
          <p:nvPr/>
        </p:nvSpPr>
        <p:spPr>
          <a:xfrm rot="1800000">
            <a:off x="-366140" y="4883691"/>
            <a:ext cx="1063380" cy="104675"/>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4" name="Rectangle 133">
            <a:extLst>
              <a:ext uri="{FF2B5EF4-FFF2-40B4-BE49-F238E27FC236}">
                <a16:creationId xmlns:a16="http://schemas.microsoft.com/office/drawing/2014/main" id="{DBAC5741-20A7-4D4F-B181-849FD866ADF4}"/>
              </a:ext>
            </a:extLst>
          </p:cNvPr>
          <p:cNvSpPr/>
          <p:nvPr/>
        </p:nvSpPr>
        <p:spPr>
          <a:xfrm>
            <a:off x="4336551" y="4835611"/>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5" name="Rectangle 134">
            <a:extLst>
              <a:ext uri="{FF2B5EF4-FFF2-40B4-BE49-F238E27FC236}">
                <a16:creationId xmlns:a16="http://schemas.microsoft.com/office/drawing/2014/main" id="{B2973DCF-2C1F-4437-8E86-B4EA935E8BDA}"/>
              </a:ext>
            </a:extLst>
          </p:cNvPr>
          <p:cNvSpPr/>
          <p:nvPr/>
        </p:nvSpPr>
        <p:spPr>
          <a:xfrm>
            <a:off x="4376570" y="4877665"/>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6" name="Rectangle 135">
            <a:extLst>
              <a:ext uri="{FF2B5EF4-FFF2-40B4-BE49-F238E27FC236}">
                <a16:creationId xmlns:a16="http://schemas.microsoft.com/office/drawing/2014/main" id="{42B7D9C9-BC19-4DB4-9315-D9FA7885DBC1}"/>
              </a:ext>
            </a:extLst>
          </p:cNvPr>
          <p:cNvSpPr/>
          <p:nvPr/>
        </p:nvSpPr>
        <p:spPr>
          <a:xfrm>
            <a:off x="4418313" y="4925321"/>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等线" panose="02010600030101010101" pitchFamily="2" charset="-122"/>
                <a:cs typeface="Times New Roman" panose="02020603050405020304" pitchFamily="18" charset="0"/>
              </a:rPr>
              <a:t> </a:t>
            </a:r>
          </a:p>
        </p:txBody>
      </p:sp>
      <p:sp>
        <p:nvSpPr>
          <p:cNvPr id="138" name="Arrow: Right 137">
            <a:extLst>
              <a:ext uri="{FF2B5EF4-FFF2-40B4-BE49-F238E27FC236}">
                <a16:creationId xmlns:a16="http://schemas.microsoft.com/office/drawing/2014/main" id="{BFAA33BC-1CCA-4ACA-B576-0BAA3FBBFD2A}"/>
              </a:ext>
            </a:extLst>
          </p:cNvPr>
          <p:cNvSpPr/>
          <p:nvPr/>
        </p:nvSpPr>
        <p:spPr>
          <a:xfrm>
            <a:off x="3752443" y="5019353"/>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5" name="Text Box 42">
            <a:extLst>
              <a:ext uri="{FF2B5EF4-FFF2-40B4-BE49-F238E27FC236}">
                <a16:creationId xmlns:a16="http://schemas.microsoft.com/office/drawing/2014/main" id="{A224B3A3-55DD-498F-BDFB-9BFFB0272AB6}"/>
              </a:ext>
            </a:extLst>
          </p:cNvPr>
          <p:cNvSpPr txBox="1">
            <a:spLocks noChangeArrowheads="1"/>
          </p:cNvSpPr>
          <p:nvPr/>
        </p:nvSpPr>
        <p:spPr bwMode="auto">
          <a:xfrm>
            <a:off x="3891232" y="5427964"/>
            <a:ext cx="1663747" cy="234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Domains </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Classified by CA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6" name="Rectangle: Rounded Corners 145">
            <a:extLst>
              <a:ext uri="{FF2B5EF4-FFF2-40B4-BE49-F238E27FC236}">
                <a16:creationId xmlns:a16="http://schemas.microsoft.com/office/drawing/2014/main" id="{BAF73B6B-3CC7-4007-A86F-AB2946D3E8F3}"/>
              </a:ext>
            </a:extLst>
          </p:cNvPr>
          <p:cNvSpPr/>
          <p:nvPr/>
        </p:nvSpPr>
        <p:spPr>
          <a:xfrm>
            <a:off x="6096000" y="4608866"/>
            <a:ext cx="4211472" cy="11727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8" name="Rectangle 42">
            <a:extLst>
              <a:ext uri="{FF2B5EF4-FFF2-40B4-BE49-F238E27FC236}">
                <a16:creationId xmlns:a16="http://schemas.microsoft.com/office/drawing/2014/main" id="{99BD8DA0-B31F-4267-B7F3-431AFC536E93}"/>
              </a:ext>
            </a:extLst>
          </p:cNvPr>
          <p:cNvSpPr>
            <a:spLocks noChangeArrowheads="1"/>
          </p:cNvSpPr>
          <p:nvPr/>
        </p:nvSpPr>
        <p:spPr bwMode="auto">
          <a:xfrm>
            <a:off x="7444551" y="5408688"/>
            <a:ext cx="1761142"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Check Service Availability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27" name="Left Brace 3126">
            <a:extLst>
              <a:ext uri="{FF2B5EF4-FFF2-40B4-BE49-F238E27FC236}">
                <a16:creationId xmlns:a16="http://schemas.microsoft.com/office/drawing/2014/main" id="{2A02A5D3-A554-4EDE-A11D-027285559F50}"/>
              </a:ext>
            </a:extLst>
          </p:cNvPr>
          <p:cNvSpPr/>
          <p:nvPr/>
        </p:nvSpPr>
        <p:spPr>
          <a:xfrm>
            <a:off x="7184511" y="4882616"/>
            <a:ext cx="160968" cy="561702"/>
          </a:xfrm>
          <a:prstGeom prst="leftBrace">
            <a:avLst>
              <a:gd name="adj1" fmla="val 43690"/>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0" name="Text Box 56">
            <a:extLst>
              <a:ext uri="{FF2B5EF4-FFF2-40B4-BE49-F238E27FC236}">
                <a16:creationId xmlns:a16="http://schemas.microsoft.com/office/drawing/2014/main" id="{7A076C06-82A8-4BE4-AD59-CC65475E5A00}"/>
              </a:ext>
            </a:extLst>
          </p:cNvPr>
          <p:cNvSpPr txBox="1">
            <a:spLocks noChangeArrowheads="1"/>
          </p:cNvSpPr>
          <p:nvPr/>
        </p:nvSpPr>
        <p:spPr bwMode="auto">
          <a:xfrm>
            <a:off x="9794556" y="2630936"/>
            <a:ext cx="1007167" cy="5257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3. Analyze Certificate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2" name="Arrow: Right 151">
            <a:extLst>
              <a:ext uri="{FF2B5EF4-FFF2-40B4-BE49-F238E27FC236}">
                <a16:creationId xmlns:a16="http://schemas.microsoft.com/office/drawing/2014/main" id="{6C994CAE-9340-4625-9BF6-1C812D420E0D}"/>
              </a:ext>
            </a:extLst>
          </p:cNvPr>
          <p:cNvSpPr/>
          <p:nvPr/>
        </p:nvSpPr>
        <p:spPr>
          <a:xfrm>
            <a:off x="5503284" y="3208684"/>
            <a:ext cx="576115" cy="147966"/>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3" name="Text Box 1">
            <a:extLst>
              <a:ext uri="{FF2B5EF4-FFF2-40B4-BE49-F238E27FC236}">
                <a16:creationId xmlns:a16="http://schemas.microsoft.com/office/drawing/2014/main" id="{17BAD433-B48F-49E2-B948-FD285DDB3283}"/>
              </a:ext>
            </a:extLst>
          </p:cNvPr>
          <p:cNvSpPr txBox="1">
            <a:spLocks noChangeArrowheads="1"/>
          </p:cNvSpPr>
          <p:nvPr/>
        </p:nvSpPr>
        <p:spPr bwMode="auto">
          <a:xfrm>
            <a:off x="6037019" y="3223522"/>
            <a:ext cx="1429488" cy="44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Build Every Possible Cert Chain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4" name="Rectangle 153">
            <a:extLst>
              <a:ext uri="{FF2B5EF4-FFF2-40B4-BE49-F238E27FC236}">
                <a16:creationId xmlns:a16="http://schemas.microsoft.com/office/drawing/2014/main" id="{04E9B6CF-C9A0-4DE1-A98D-2D63678DB9CA}"/>
              </a:ext>
            </a:extLst>
          </p:cNvPr>
          <p:cNvSpPr/>
          <p:nvPr/>
        </p:nvSpPr>
        <p:spPr>
          <a:xfrm>
            <a:off x="4255099" y="2716569"/>
            <a:ext cx="1132470" cy="2217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等线" panose="02010600030101010101" pitchFamily="2" charset="-122"/>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 Scan Metadata</a:t>
            </a:r>
            <a:endParaRPr lang="en-US" sz="1100" dirty="0">
              <a:effectLst/>
              <a:ea typeface="等线" panose="02010600030101010101" pitchFamily="2" charset="-122"/>
              <a:cs typeface="Times New Roman" panose="02020603050405020304" pitchFamily="18" charset="0"/>
            </a:endParaRPr>
          </a:p>
        </p:txBody>
      </p:sp>
      <p:sp>
        <p:nvSpPr>
          <p:cNvPr id="156" name="Text Box 48">
            <a:extLst>
              <a:ext uri="{FF2B5EF4-FFF2-40B4-BE49-F238E27FC236}">
                <a16:creationId xmlns:a16="http://schemas.microsoft.com/office/drawing/2014/main" id="{C7A75D45-748A-4DC2-A2C0-259678B1D9D8}"/>
              </a:ext>
            </a:extLst>
          </p:cNvPr>
          <p:cNvSpPr txBox="1">
            <a:spLocks noChangeArrowheads="1"/>
          </p:cNvSpPr>
          <p:nvPr/>
        </p:nvSpPr>
        <p:spPr bwMode="auto">
          <a:xfrm>
            <a:off x="4438870" y="4914916"/>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OCSP</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7" name="Text Box 48">
            <a:extLst>
              <a:ext uri="{FF2B5EF4-FFF2-40B4-BE49-F238E27FC236}">
                <a16:creationId xmlns:a16="http://schemas.microsoft.com/office/drawing/2014/main" id="{E7634603-54E9-43E7-85F7-8DB946535D1B}"/>
              </a:ext>
            </a:extLst>
          </p:cNvPr>
          <p:cNvSpPr txBox="1">
            <a:spLocks noChangeArrowheads="1"/>
          </p:cNvSpPr>
          <p:nvPr/>
        </p:nvSpPr>
        <p:spPr bwMode="auto">
          <a:xfrm>
            <a:off x="4441907" y="5055980"/>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CRL</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8" name="Text Box 48">
            <a:extLst>
              <a:ext uri="{FF2B5EF4-FFF2-40B4-BE49-F238E27FC236}">
                <a16:creationId xmlns:a16="http://schemas.microsoft.com/office/drawing/2014/main" id="{8196D768-B71B-49AE-9FEA-C2E83CCEBF6B}"/>
              </a:ext>
            </a:extLst>
          </p:cNvPr>
          <p:cNvSpPr txBox="1">
            <a:spLocks noChangeArrowheads="1"/>
          </p:cNvSpPr>
          <p:nvPr/>
        </p:nvSpPr>
        <p:spPr bwMode="auto">
          <a:xfrm>
            <a:off x="4444610" y="5188116"/>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ACME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9" name="Rectangle: Rounded Corners 158">
            <a:extLst>
              <a:ext uri="{FF2B5EF4-FFF2-40B4-BE49-F238E27FC236}">
                <a16:creationId xmlns:a16="http://schemas.microsoft.com/office/drawing/2014/main" id="{D98AA12D-B22F-4A06-BB6B-AF369B646EB3}"/>
              </a:ext>
            </a:extLst>
          </p:cNvPr>
          <p:cNvSpPr/>
          <p:nvPr/>
        </p:nvSpPr>
        <p:spPr>
          <a:xfrm>
            <a:off x="6096000" y="464820"/>
            <a:ext cx="4762500" cy="41062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0" name="Arrow: Right 159">
            <a:extLst>
              <a:ext uri="{FF2B5EF4-FFF2-40B4-BE49-F238E27FC236}">
                <a16:creationId xmlns:a16="http://schemas.microsoft.com/office/drawing/2014/main" id="{6A5D4715-2BF5-46B8-BD22-8228DE86BC8B}"/>
              </a:ext>
            </a:extLst>
          </p:cNvPr>
          <p:cNvSpPr/>
          <p:nvPr/>
        </p:nvSpPr>
        <p:spPr>
          <a:xfrm rot="18051784">
            <a:off x="4776430" y="4183740"/>
            <a:ext cx="1719329" cy="83064"/>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61" name="Picture 29" descr="certificate, certification, diploma, patent, contract, degree, enroll, credential ">
            <a:extLst>
              <a:ext uri="{FF2B5EF4-FFF2-40B4-BE49-F238E27FC236}">
                <a16:creationId xmlns:a16="http://schemas.microsoft.com/office/drawing/2014/main" id="{76A41B86-37E0-4172-96F6-011AFDD5C0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5253" y="663684"/>
            <a:ext cx="270946" cy="270946"/>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9" descr="certificate, certification, diploma, patent, contract, degree, enroll, credential ">
            <a:extLst>
              <a:ext uri="{FF2B5EF4-FFF2-40B4-BE49-F238E27FC236}">
                <a16:creationId xmlns:a16="http://schemas.microsoft.com/office/drawing/2014/main" id="{9311FAFD-9265-42F2-A5A2-00ECE71415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9426" y="1517785"/>
            <a:ext cx="270946" cy="270946"/>
          </a:xfrm>
          <a:prstGeom prst="rect">
            <a:avLst/>
          </a:prstGeom>
          <a:noFill/>
          <a:extLst>
            <a:ext uri="{909E8E84-426E-40DD-AFC4-6F175D3DCCD1}">
              <a14:hiddenFill xmlns:a14="http://schemas.microsoft.com/office/drawing/2010/main">
                <a:solidFill>
                  <a:srgbClr val="FFFFFF"/>
                </a:solidFill>
              </a14:hiddenFill>
            </a:ext>
          </a:extLst>
        </p:spPr>
      </p:pic>
      <p:sp>
        <p:nvSpPr>
          <p:cNvPr id="163" name="Text Box 1">
            <a:extLst>
              <a:ext uri="{FF2B5EF4-FFF2-40B4-BE49-F238E27FC236}">
                <a16:creationId xmlns:a16="http://schemas.microsoft.com/office/drawing/2014/main" id="{A06F16C4-FDBD-4309-935D-9EC4735FE777}"/>
              </a:ext>
            </a:extLst>
          </p:cNvPr>
          <p:cNvSpPr txBox="1">
            <a:spLocks noChangeArrowheads="1"/>
          </p:cNvSpPr>
          <p:nvPr/>
        </p:nvSpPr>
        <p:spPr bwMode="auto">
          <a:xfrm>
            <a:off x="6364094" y="893960"/>
            <a:ext cx="671844"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CA Cert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4" name="Text Box 1">
            <a:extLst>
              <a:ext uri="{FF2B5EF4-FFF2-40B4-BE49-F238E27FC236}">
                <a16:creationId xmlns:a16="http://schemas.microsoft.com/office/drawing/2014/main" id="{2184F8CF-E120-4BA8-965F-857BB68B5262}"/>
              </a:ext>
            </a:extLst>
          </p:cNvPr>
          <p:cNvSpPr txBox="1">
            <a:spLocks noChangeArrowheads="1"/>
          </p:cNvSpPr>
          <p:nvPr/>
        </p:nvSpPr>
        <p:spPr bwMode="auto">
          <a:xfrm>
            <a:off x="6155236" y="1745804"/>
            <a:ext cx="1034299"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End-Entity Cert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6" name="Text Box 2">
            <a:extLst>
              <a:ext uri="{FF2B5EF4-FFF2-40B4-BE49-F238E27FC236}">
                <a16:creationId xmlns:a16="http://schemas.microsoft.com/office/drawing/2014/main" id="{E01320FA-5DA1-40BC-BC26-2BF45D9AEC17}"/>
              </a:ext>
            </a:extLst>
          </p:cNvPr>
          <p:cNvSpPr txBox="1">
            <a:spLocks noChangeArrowheads="1"/>
          </p:cNvSpPr>
          <p:nvPr/>
        </p:nvSpPr>
        <p:spPr bwMode="auto">
          <a:xfrm>
            <a:off x="11485562" y="1756715"/>
            <a:ext cx="14128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Outputs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7" name="Rectangle: Rounded Corners 166">
            <a:extLst>
              <a:ext uri="{FF2B5EF4-FFF2-40B4-BE49-F238E27FC236}">
                <a16:creationId xmlns:a16="http://schemas.microsoft.com/office/drawing/2014/main" id="{A1586036-E311-40D7-B1F6-9FDB7465EE2E}"/>
              </a:ext>
            </a:extLst>
          </p:cNvPr>
          <p:cNvSpPr/>
          <p:nvPr/>
        </p:nvSpPr>
        <p:spPr>
          <a:xfrm>
            <a:off x="10972249" y="2070771"/>
            <a:ext cx="2447676" cy="378138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157" name="Picture 85" descr="key, security ">
            <a:extLst>
              <a:ext uri="{FF2B5EF4-FFF2-40B4-BE49-F238E27FC236}">
                <a16:creationId xmlns:a16="http://schemas.microsoft.com/office/drawing/2014/main" id="{B4F4B53E-0117-4E7E-AB0B-985A2F9B0A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4375" y="643713"/>
            <a:ext cx="323120" cy="323120"/>
          </a:xfrm>
          <a:prstGeom prst="rect">
            <a:avLst/>
          </a:prstGeom>
          <a:noFill/>
          <a:extLst>
            <a:ext uri="{909E8E84-426E-40DD-AFC4-6F175D3DCCD1}">
              <a14:hiddenFill xmlns:a14="http://schemas.microsoft.com/office/drawing/2010/main">
                <a:solidFill>
                  <a:srgbClr val="FFFFFF"/>
                </a:solidFill>
              </a14:hiddenFill>
            </a:ext>
          </a:extLst>
        </p:spPr>
      </p:pic>
      <p:sp>
        <p:nvSpPr>
          <p:cNvPr id="169" name="Text Box 1">
            <a:extLst>
              <a:ext uri="{FF2B5EF4-FFF2-40B4-BE49-F238E27FC236}">
                <a16:creationId xmlns:a16="http://schemas.microsoft.com/office/drawing/2014/main" id="{04C454A3-12F0-4E36-8355-30844CC0B88A}"/>
              </a:ext>
            </a:extLst>
          </p:cNvPr>
          <p:cNvSpPr txBox="1">
            <a:spLocks noChangeArrowheads="1"/>
          </p:cNvSpPr>
          <p:nvPr/>
        </p:nvSpPr>
        <p:spPr bwMode="auto">
          <a:xfrm>
            <a:off x="7276227" y="912561"/>
            <a:ext cx="1048895"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Parse Key Info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0" name="Arrow: Right 169">
            <a:extLst>
              <a:ext uri="{FF2B5EF4-FFF2-40B4-BE49-F238E27FC236}">
                <a16:creationId xmlns:a16="http://schemas.microsoft.com/office/drawing/2014/main" id="{1A536EAA-FBC5-4E35-BEB6-101D68C23244}"/>
              </a:ext>
            </a:extLst>
          </p:cNvPr>
          <p:cNvSpPr/>
          <p:nvPr/>
        </p:nvSpPr>
        <p:spPr>
          <a:xfrm>
            <a:off x="8033456" y="774956"/>
            <a:ext cx="404685" cy="73983"/>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1" name="Rectangle 33">
            <a:extLst>
              <a:ext uri="{FF2B5EF4-FFF2-40B4-BE49-F238E27FC236}">
                <a16:creationId xmlns:a16="http://schemas.microsoft.com/office/drawing/2014/main" id="{B1FD754D-E14E-4A29-BAC7-D3FD5C46D9BC}"/>
              </a:ext>
            </a:extLst>
          </p:cNvPr>
          <p:cNvSpPr>
            <a:spLocks noChangeArrowheads="1"/>
          </p:cNvSpPr>
          <p:nvPr/>
        </p:nvSpPr>
        <p:spPr bwMode="auto">
          <a:xfrm>
            <a:off x="8564313" y="684468"/>
            <a:ext cx="1628775"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Key </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sym typeface="Wingdings" panose="05000000000000000000" pitchFamily="2" charset="2"/>
              </a:rPr>
              <a:t> CA Cert Relation</a:t>
            </a:r>
            <a:endParaRPr kumimoji="0" lang="en-US" altLang="en-US" sz="600" b="0" i="0" u="none" strike="noStrike" cap="none" normalizeH="0" baseline="0" dirty="0">
              <a:ln>
                <a:noFill/>
              </a:ln>
              <a:solidFill>
                <a:schemeClr val="tx1"/>
              </a:solidFill>
              <a:effectLst/>
            </a:endParaRPr>
          </a:p>
        </p:txBody>
      </p:sp>
      <p:pic>
        <p:nvPicPr>
          <p:cNvPr id="3159" name="Picture 87" descr="annulment, cancellation, erasure, invalidation, nullification, repeal, revocation ">
            <a:extLst>
              <a:ext uri="{FF2B5EF4-FFF2-40B4-BE49-F238E27FC236}">
                <a16:creationId xmlns:a16="http://schemas.microsoft.com/office/drawing/2014/main" id="{20C8DA83-FD8E-4DBE-91D8-5DCF557E5ED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64447" y="3703618"/>
            <a:ext cx="313822" cy="31382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33">
            <a:extLst>
              <a:ext uri="{FF2B5EF4-FFF2-40B4-BE49-F238E27FC236}">
                <a16:creationId xmlns:a16="http://schemas.microsoft.com/office/drawing/2014/main" id="{FADC0E48-E689-48C2-8A30-1CCFA8682EFE}"/>
              </a:ext>
            </a:extLst>
          </p:cNvPr>
          <p:cNvSpPr>
            <a:spLocks noChangeArrowheads="1"/>
          </p:cNvSpPr>
          <p:nvPr/>
        </p:nvSpPr>
        <p:spPr bwMode="auto">
          <a:xfrm>
            <a:off x="7658932" y="3756772"/>
            <a:ext cx="2062437"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Verify Info Correctness</a:t>
            </a:r>
            <a:endParaRPr kumimoji="0" lang="en-US" altLang="en-US" sz="600" b="0" i="0" u="none" strike="noStrike" cap="none" normalizeH="0" baseline="0" dirty="0">
              <a:ln>
                <a:noFill/>
              </a:ln>
              <a:solidFill>
                <a:schemeClr val="tx1"/>
              </a:solidFill>
              <a:effectLst/>
            </a:endParaRPr>
          </a:p>
        </p:txBody>
      </p:sp>
      <p:sp>
        <p:nvSpPr>
          <p:cNvPr id="176" name="Rectangle 33">
            <a:extLst>
              <a:ext uri="{FF2B5EF4-FFF2-40B4-BE49-F238E27FC236}">
                <a16:creationId xmlns:a16="http://schemas.microsoft.com/office/drawing/2014/main" id="{E351A82F-9FE5-4C55-9A6B-492B3C12A149}"/>
              </a:ext>
            </a:extLst>
          </p:cNvPr>
          <p:cNvSpPr>
            <a:spLocks noChangeArrowheads="1"/>
          </p:cNvSpPr>
          <p:nvPr/>
        </p:nvSpPr>
        <p:spPr bwMode="auto">
          <a:xfrm>
            <a:off x="7658932" y="4067658"/>
            <a:ext cx="2062437"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Check Deployed Revoked Cert</a:t>
            </a:r>
            <a:endParaRPr kumimoji="0" lang="en-US" altLang="en-US" sz="600" b="0" i="0" u="none" strike="noStrike" cap="none" normalizeH="0" baseline="0" dirty="0">
              <a:ln>
                <a:noFill/>
              </a:ln>
              <a:solidFill>
                <a:schemeClr val="tx1"/>
              </a:solidFill>
              <a:effectLst/>
            </a:endParaRPr>
          </a:p>
        </p:txBody>
      </p:sp>
      <p:sp>
        <p:nvSpPr>
          <p:cNvPr id="177" name="Arrow: Right 176">
            <a:extLst>
              <a:ext uri="{FF2B5EF4-FFF2-40B4-BE49-F238E27FC236}">
                <a16:creationId xmlns:a16="http://schemas.microsoft.com/office/drawing/2014/main" id="{680013F8-9047-49C2-B081-B3F354F04ABB}"/>
              </a:ext>
            </a:extLst>
          </p:cNvPr>
          <p:cNvSpPr/>
          <p:nvPr/>
        </p:nvSpPr>
        <p:spPr>
          <a:xfrm rot="5400000">
            <a:off x="6774924" y="2054544"/>
            <a:ext cx="230677" cy="107132"/>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8" name="Rectangle 36">
            <a:extLst>
              <a:ext uri="{FF2B5EF4-FFF2-40B4-BE49-F238E27FC236}">
                <a16:creationId xmlns:a16="http://schemas.microsoft.com/office/drawing/2014/main" id="{0218ADBA-0400-457E-9E67-3A1B960E8E77}"/>
              </a:ext>
            </a:extLst>
          </p:cNvPr>
          <p:cNvSpPr>
            <a:spLocks noChangeArrowheads="1"/>
          </p:cNvSpPr>
          <p:nvPr/>
        </p:nvSpPr>
        <p:spPr bwMode="auto">
          <a:xfrm>
            <a:off x="6232879" y="2273979"/>
            <a:ext cx="771882" cy="442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Feature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9" name="Arrow: Right 178">
            <a:extLst>
              <a:ext uri="{FF2B5EF4-FFF2-40B4-BE49-F238E27FC236}">
                <a16:creationId xmlns:a16="http://schemas.microsoft.com/office/drawing/2014/main" id="{5F443306-B831-446B-8B2F-465DE7820CDD}"/>
              </a:ext>
            </a:extLst>
          </p:cNvPr>
          <p:cNvSpPr/>
          <p:nvPr/>
        </p:nvSpPr>
        <p:spPr>
          <a:xfrm>
            <a:off x="7116972" y="238382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5" name="Rectangle 36">
            <a:extLst>
              <a:ext uri="{FF2B5EF4-FFF2-40B4-BE49-F238E27FC236}">
                <a16:creationId xmlns:a16="http://schemas.microsoft.com/office/drawing/2014/main" id="{0D51740D-5DEE-4615-BCF8-C008E1C1B63A}"/>
              </a:ext>
            </a:extLst>
          </p:cNvPr>
          <p:cNvSpPr>
            <a:spLocks noChangeArrowheads="1"/>
          </p:cNvSpPr>
          <p:nvPr/>
        </p:nvSpPr>
        <p:spPr bwMode="auto">
          <a:xfrm>
            <a:off x="7666360" y="1839711"/>
            <a:ext cx="2055010"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Service Area &amp; Tendency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6" name="Arrow: Right 185">
            <a:extLst>
              <a:ext uri="{FF2B5EF4-FFF2-40B4-BE49-F238E27FC236}">
                <a16:creationId xmlns:a16="http://schemas.microsoft.com/office/drawing/2014/main" id="{90D71CF5-BAB3-4965-96BC-2A7EA4D2CD83}"/>
              </a:ext>
            </a:extLst>
          </p:cNvPr>
          <p:cNvSpPr/>
          <p:nvPr/>
        </p:nvSpPr>
        <p:spPr>
          <a:xfrm>
            <a:off x="7116971" y="3114059"/>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7" name="Rectangle 39">
            <a:extLst>
              <a:ext uri="{FF2B5EF4-FFF2-40B4-BE49-F238E27FC236}">
                <a16:creationId xmlns:a16="http://schemas.microsoft.com/office/drawing/2014/main" id="{E73B02FB-02D2-4A72-B0C0-E6B45C0C7A05}"/>
              </a:ext>
            </a:extLst>
          </p:cNvPr>
          <p:cNvSpPr>
            <a:spLocks noChangeArrowheads="1"/>
          </p:cNvSpPr>
          <p:nvPr/>
        </p:nvSpPr>
        <p:spPr bwMode="auto">
          <a:xfrm>
            <a:off x="7666359" y="2871171"/>
            <a:ext cx="2055011"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Find Cross-Cert Cases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8" name="Rectangle 39">
            <a:extLst>
              <a:ext uri="{FF2B5EF4-FFF2-40B4-BE49-F238E27FC236}">
                <a16:creationId xmlns:a16="http://schemas.microsoft.com/office/drawing/2014/main" id="{5EF1DD1F-5D01-4FD7-A9FA-9220D952B4F9}"/>
              </a:ext>
            </a:extLst>
          </p:cNvPr>
          <p:cNvSpPr>
            <a:spLocks noChangeArrowheads="1"/>
          </p:cNvSpPr>
          <p:nvPr/>
        </p:nvSpPr>
        <p:spPr bwMode="auto">
          <a:xfrm>
            <a:off x="7666359" y="3191265"/>
            <a:ext cx="2055011" cy="3996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Compare </a:t>
            </a:r>
            <a:r>
              <a:rPr lang="en-US" altLang="en-US" sz="1100" dirty="0">
                <a:latin typeface="Calibri" panose="020F0502020204030204" pitchFamily="34" charset="0"/>
                <a:ea typeface="等线" panose="02010600030101010101" pitchFamily="2" charset="-122"/>
                <a:cs typeface="Times New Roman" panose="02020603050405020304" pitchFamily="18" charset="0"/>
              </a:rPr>
              <a:t>With </a:t>
            </a: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Root Store &amp; Third-Party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9" name="Arrow: Right 188">
            <a:extLst>
              <a:ext uri="{FF2B5EF4-FFF2-40B4-BE49-F238E27FC236}">
                <a16:creationId xmlns:a16="http://schemas.microsoft.com/office/drawing/2014/main" id="{E0DF5917-9503-402F-9AA2-AECC2FAC9715}"/>
              </a:ext>
            </a:extLst>
          </p:cNvPr>
          <p:cNvSpPr/>
          <p:nvPr/>
        </p:nvSpPr>
        <p:spPr>
          <a:xfrm>
            <a:off x="7116971" y="396645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1" name="Arrow: Right 190">
            <a:extLst>
              <a:ext uri="{FF2B5EF4-FFF2-40B4-BE49-F238E27FC236}">
                <a16:creationId xmlns:a16="http://schemas.microsoft.com/office/drawing/2014/main" id="{35ABDB5F-95CF-4F42-A3B6-D098180FE674}"/>
              </a:ext>
            </a:extLst>
          </p:cNvPr>
          <p:cNvSpPr/>
          <p:nvPr/>
        </p:nvSpPr>
        <p:spPr>
          <a:xfrm>
            <a:off x="7116972" y="178056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2" name="Arrow: Right 191">
            <a:extLst>
              <a:ext uri="{FF2B5EF4-FFF2-40B4-BE49-F238E27FC236}">
                <a16:creationId xmlns:a16="http://schemas.microsoft.com/office/drawing/2014/main" id="{E32427C1-92D4-4651-86AE-7CE998DF70B7}"/>
              </a:ext>
            </a:extLst>
          </p:cNvPr>
          <p:cNvSpPr/>
          <p:nvPr/>
        </p:nvSpPr>
        <p:spPr>
          <a:xfrm>
            <a:off x="7116972" y="78234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5" name="Arrow: Right 194">
            <a:extLst>
              <a:ext uri="{FF2B5EF4-FFF2-40B4-BE49-F238E27FC236}">
                <a16:creationId xmlns:a16="http://schemas.microsoft.com/office/drawing/2014/main" id="{E724372F-BF9E-4CC5-A398-37257F1B4F61}"/>
              </a:ext>
            </a:extLst>
          </p:cNvPr>
          <p:cNvSpPr/>
          <p:nvPr/>
        </p:nvSpPr>
        <p:spPr>
          <a:xfrm>
            <a:off x="8033456" y="2382048"/>
            <a:ext cx="404685" cy="73983"/>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6" name="Arrow: Right 195">
            <a:extLst>
              <a:ext uri="{FF2B5EF4-FFF2-40B4-BE49-F238E27FC236}">
                <a16:creationId xmlns:a16="http://schemas.microsoft.com/office/drawing/2014/main" id="{991AA1BA-06F1-4AEB-8F5F-F3B9CCD1D81F}"/>
              </a:ext>
            </a:extLst>
          </p:cNvPr>
          <p:cNvSpPr/>
          <p:nvPr/>
        </p:nvSpPr>
        <p:spPr>
          <a:xfrm>
            <a:off x="10528681" y="3557377"/>
            <a:ext cx="529672" cy="146241"/>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7" name="Arrow: Right 196">
            <a:extLst>
              <a:ext uri="{FF2B5EF4-FFF2-40B4-BE49-F238E27FC236}">
                <a16:creationId xmlns:a16="http://schemas.microsoft.com/office/drawing/2014/main" id="{325BFE4B-0196-490E-A4BE-8634A47A0DB9}"/>
              </a:ext>
            </a:extLst>
          </p:cNvPr>
          <p:cNvSpPr/>
          <p:nvPr/>
        </p:nvSpPr>
        <p:spPr>
          <a:xfrm>
            <a:off x="10226150" y="4745916"/>
            <a:ext cx="821251" cy="106570"/>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8" name="Rectangle 32">
            <a:extLst>
              <a:ext uri="{FF2B5EF4-FFF2-40B4-BE49-F238E27FC236}">
                <a16:creationId xmlns:a16="http://schemas.microsoft.com/office/drawing/2014/main" id="{D859D846-0AF3-482F-9A11-9F38AA69B7C4}"/>
              </a:ext>
            </a:extLst>
          </p:cNvPr>
          <p:cNvSpPr>
            <a:spLocks noChangeArrowheads="1"/>
          </p:cNvSpPr>
          <p:nvPr/>
        </p:nvSpPr>
        <p:spPr bwMode="auto">
          <a:xfrm>
            <a:off x="11599196" y="2146971"/>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CA Profiling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99" name="Rectangle 32">
            <a:extLst>
              <a:ext uri="{FF2B5EF4-FFF2-40B4-BE49-F238E27FC236}">
                <a16:creationId xmlns:a16="http://schemas.microsoft.com/office/drawing/2014/main" id="{923A66FC-7420-42DB-8EE8-0CC76E20381F}"/>
              </a:ext>
            </a:extLst>
          </p:cNvPr>
          <p:cNvSpPr>
            <a:spLocks noChangeArrowheads="1"/>
          </p:cNvSpPr>
          <p:nvPr/>
        </p:nvSpPr>
        <p:spPr bwMode="auto">
          <a:xfrm>
            <a:off x="11047401" y="2552602"/>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Basic Profiling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00" name="Rectangle 32">
            <a:extLst>
              <a:ext uri="{FF2B5EF4-FFF2-40B4-BE49-F238E27FC236}">
                <a16:creationId xmlns:a16="http://schemas.microsoft.com/office/drawing/2014/main" id="{5AA7DFB7-FF9A-49E1-84D0-0C65B7CC78E4}"/>
              </a:ext>
            </a:extLst>
          </p:cNvPr>
          <p:cNvSpPr>
            <a:spLocks noChangeArrowheads="1"/>
          </p:cNvSpPr>
          <p:nvPr/>
        </p:nvSpPr>
        <p:spPr bwMode="auto">
          <a:xfrm>
            <a:off x="12136464" y="2556989"/>
            <a:ext cx="1243296"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Security Profiling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cxnSp>
        <p:nvCxnSpPr>
          <p:cNvPr id="3129" name="Straight Arrow Connector 3128">
            <a:extLst>
              <a:ext uri="{FF2B5EF4-FFF2-40B4-BE49-F238E27FC236}">
                <a16:creationId xmlns:a16="http://schemas.microsoft.com/office/drawing/2014/main" id="{6CA8E19B-BF8F-4B73-AF25-009D3C73C9A6}"/>
              </a:ext>
            </a:extLst>
          </p:cNvPr>
          <p:cNvCxnSpPr>
            <a:stCxn id="198" idx="2"/>
            <a:endCxn id="199" idx="0"/>
          </p:cNvCxnSpPr>
          <p:nvPr/>
        </p:nvCxnSpPr>
        <p:spPr>
          <a:xfrm flipH="1">
            <a:off x="11617638" y="2404146"/>
            <a:ext cx="551795" cy="148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31" name="Straight Arrow Connector 3130">
            <a:extLst>
              <a:ext uri="{FF2B5EF4-FFF2-40B4-BE49-F238E27FC236}">
                <a16:creationId xmlns:a16="http://schemas.microsoft.com/office/drawing/2014/main" id="{148D2A52-2BB1-4FE2-BBB9-119D9DE62F4F}"/>
              </a:ext>
            </a:extLst>
          </p:cNvPr>
          <p:cNvCxnSpPr>
            <a:stCxn id="198" idx="2"/>
            <a:endCxn id="200" idx="0"/>
          </p:cNvCxnSpPr>
          <p:nvPr/>
        </p:nvCxnSpPr>
        <p:spPr>
          <a:xfrm>
            <a:off x="12169433" y="2404146"/>
            <a:ext cx="588679" cy="15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38" name="Table 3138">
            <a:extLst>
              <a:ext uri="{FF2B5EF4-FFF2-40B4-BE49-F238E27FC236}">
                <a16:creationId xmlns:a16="http://schemas.microsoft.com/office/drawing/2014/main" id="{E949F822-D39B-4D7B-ABEF-49327028D8B5}"/>
              </a:ext>
            </a:extLst>
          </p:cNvPr>
          <p:cNvGraphicFramePr>
            <a:graphicFrameLocks noGrp="1"/>
          </p:cNvGraphicFramePr>
          <p:nvPr/>
        </p:nvGraphicFramePr>
        <p:xfrm>
          <a:off x="11097203" y="2855258"/>
          <a:ext cx="1072230" cy="3200400"/>
        </p:xfrm>
        <a:graphic>
          <a:graphicData uri="http://schemas.openxmlformats.org/drawingml/2006/table">
            <a:tbl>
              <a:tblPr firstRow="1" bandRow="1">
                <a:tableStyleId>{5940675A-B579-460E-94D1-54222C63F5DA}</a:tableStyleId>
              </a:tblPr>
              <a:tblGrid>
                <a:gridCol w="1072230">
                  <a:extLst>
                    <a:ext uri="{9D8B030D-6E8A-4147-A177-3AD203B41FA5}">
                      <a16:colId xmlns:a16="http://schemas.microsoft.com/office/drawing/2014/main" val="946646361"/>
                    </a:ext>
                  </a:extLst>
                </a:gridCol>
              </a:tblGrid>
              <a:tr h="229378">
                <a:tc>
                  <a:txBody>
                    <a:bodyPr/>
                    <a:lstStyle/>
                    <a:p>
                      <a:pPr algn="ctr"/>
                      <a:r>
                        <a:rPr lang="en-US" altLang="zh-CN" sz="1000" dirty="0"/>
                        <a:t>CA Server List</a:t>
                      </a:r>
                      <a:endParaRPr lang="en-US" sz="1000" dirty="0"/>
                    </a:p>
                  </a:txBody>
                  <a:tcPr anchor="ctr"/>
                </a:tc>
                <a:extLst>
                  <a:ext uri="{0D108BD9-81ED-4DB2-BD59-A6C34878D82A}">
                    <a16:rowId xmlns:a16="http://schemas.microsoft.com/office/drawing/2014/main" val="2833895503"/>
                  </a:ext>
                </a:extLst>
              </a:tr>
              <a:tr h="229378">
                <a:tc>
                  <a:txBody>
                    <a:bodyPr/>
                    <a:lstStyle/>
                    <a:p>
                      <a:pPr algn="ctr"/>
                      <a:r>
                        <a:rPr lang="en-US" sz="1000" dirty="0"/>
                        <a:t>CA Service Type</a:t>
                      </a:r>
                    </a:p>
                  </a:txBody>
                  <a:tcPr anchor="ctr"/>
                </a:tc>
                <a:extLst>
                  <a:ext uri="{0D108BD9-81ED-4DB2-BD59-A6C34878D82A}">
                    <a16:rowId xmlns:a16="http://schemas.microsoft.com/office/drawing/2014/main" val="1519386641"/>
                  </a:ext>
                </a:extLst>
              </a:tr>
              <a:tr h="229378">
                <a:tc>
                  <a:txBody>
                    <a:bodyPr/>
                    <a:lstStyle/>
                    <a:p>
                      <a:pPr algn="ctr"/>
                      <a:r>
                        <a:rPr lang="en-US" sz="1000" dirty="0"/>
                        <a:t>CA Owned Certs</a:t>
                      </a:r>
                    </a:p>
                  </a:txBody>
                  <a:tcPr anchor="ctr"/>
                </a:tc>
                <a:extLst>
                  <a:ext uri="{0D108BD9-81ED-4DB2-BD59-A6C34878D82A}">
                    <a16:rowId xmlns:a16="http://schemas.microsoft.com/office/drawing/2014/main" val="1487800569"/>
                  </a:ext>
                </a:extLst>
              </a:tr>
              <a:tr h="229378">
                <a:tc>
                  <a:txBody>
                    <a:bodyPr/>
                    <a:lstStyle/>
                    <a:p>
                      <a:pPr algn="ctr"/>
                      <a:r>
                        <a:rPr lang="en-US" sz="1000" dirty="0"/>
                        <a:t>CA Owned Keys</a:t>
                      </a:r>
                    </a:p>
                  </a:txBody>
                  <a:tcPr anchor="ctr"/>
                </a:tc>
                <a:extLst>
                  <a:ext uri="{0D108BD9-81ED-4DB2-BD59-A6C34878D82A}">
                    <a16:rowId xmlns:a16="http://schemas.microsoft.com/office/drawing/2014/main" val="3039637112"/>
                  </a:ext>
                </a:extLst>
              </a:tr>
              <a:tr h="229378">
                <a:tc>
                  <a:txBody>
                    <a:bodyPr/>
                    <a:lstStyle/>
                    <a:p>
                      <a:pPr algn="ctr"/>
                      <a:r>
                        <a:rPr lang="en-US" sz="1000" dirty="0"/>
                        <a:t>CA Databases</a:t>
                      </a:r>
                    </a:p>
                  </a:txBody>
                  <a:tcPr anchor="ctr"/>
                </a:tc>
                <a:extLst>
                  <a:ext uri="{0D108BD9-81ED-4DB2-BD59-A6C34878D82A}">
                    <a16:rowId xmlns:a16="http://schemas.microsoft.com/office/drawing/2014/main" val="1311844450"/>
                  </a:ext>
                </a:extLst>
              </a:tr>
              <a:tr h="229378">
                <a:tc>
                  <a:txBody>
                    <a:bodyPr/>
                    <a:lstStyle/>
                    <a:p>
                      <a:pPr algn="ctr"/>
                      <a:r>
                        <a:rPr lang="en-US" sz="1000" dirty="0"/>
                        <a:t>CA Signed Cert Profiling</a:t>
                      </a:r>
                    </a:p>
                  </a:txBody>
                  <a:tcPr anchor="ctr"/>
                </a:tc>
                <a:extLst>
                  <a:ext uri="{0D108BD9-81ED-4DB2-BD59-A6C34878D82A}">
                    <a16:rowId xmlns:a16="http://schemas.microsoft.com/office/drawing/2014/main" val="2384505654"/>
                  </a:ext>
                </a:extLst>
              </a:tr>
              <a:tr h="229378">
                <a:tc>
                  <a:txBody>
                    <a:bodyPr/>
                    <a:lstStyle/>
                    <a:p>
                      <a:pPr algn="ctr"/>
                      <a:r>
                        <a:rPr lang="en-US" sz="1000" dirty="0"/>
                        <a:t>CA Market share</a:t>
                      </a:r>
                    </a:p>
                  </a:txBody>
                  <a:tcPr anchor="ctr"/>
                </a:tc>
                <a:extLst>
                  <a:ext uri="{0D108BD9-81ED-4DB2-BD59-A6C34878D82A}">
                    <a16:rowId xmlns:a16="http://schemas.microsoft.com/office/drawing/2014/main" val="1667624328"/>
                  </a:ext>
                </a:extLst>
              </a:tr>
              <a:tr h="229378">
                <a:tc>
                  <a:txBody>
                    <a:bodyPr/>
                    <a:lstStyle/>
                    <a:p>
                      <a:pPr algn="ctr"/>
                      <a:r>
                        <a:rPr lang="en-US" sz="1000" dirty="0"/>
                        <a:t>CA Service Area</a:t>
                      </a:r>
                    </a:p>
                  </a:txBody>
                  <a:tcPr anchor="ctr"/>
                </a:tc>
                <a:extLst>
                  <a:ext uri="{0D108BD9-81ED-4DB2-BD59-A6C34878D82A}">
                    <a16:rowId xmlns:a16="http://schemas.microsoft.com/office/drawing/2014/main" val="1586938736"/>
                  </a:ext>
                </a:extLst>
              </a:tr>
              <a:tr h="229378">
                <a:tc>
                  <a:txBody>
                    <a:bodyPr/>
                    <a:lstStyle/>
                    <a:p>
                      <a:pPr algn="ctr"/>
                      <a:r>
                        <a:rPr lang="en-US" sz="1000" dirty="0"/>
                        <a:t>CA Cert Chain Relation</a:t>
                      </a:r>
                    </a:p>
                  </a:txBody>
                  <a:tcPr anchor="ctr"/>
                </a:tc>
                <a:extLst>
                  <a:ext uri="{0D108BD9-81ED-4DB2-BD59-A6C34878D82A}">
                    <a16:rowId xmlns:a16="http://schemas.microsoft.com/office/drawing/2014/main" val="3470661146"/>
                  </a:ext>
                </a:extLst>
              </a:tr>
              <a:tr h="229378">
                <a:tc>
                  <a:txBody>
                    <a:bodyPr/>
                    <a:lstStyle/>
                    <a:p>
                      <a:pPr algn="ctr"/>
                      <a:r>
                        <a:rPr lang="en-US" sz="1000" dirty="0"/>
                        <a:t>Root Distribution</a:t>
                      </a:r>
                    </a:p>
                  </a:txBody>
                  <a:tcPr anchor="ctr"/>
                </a:tc>
                <a:extLst>
                  <a:ext uri="{0D108BD9-81ED-4DB2-BD59-A6C34878D82A}">
                    <a16:rowId xmlns:a16="http://schemas.microsoft.com/office/drawing/2014/main" val="1910387527"/>
                  </a:ext>
                </a:extLst>
              </a:tr>
            </a:tbl>
          </a:graphicData>
        </a:graphic>
      </p:graphicFrame>
      <p:graphicFrame>
        <p:nvGraphicFramePr>
          <p:cNvPr id="212" name="Table 3138">
            <a:extLst>
              <a:ext uri="{FF2B5EF4-FFF2-40B4-BE49-F238E27FC236}">
                <a16:creationId xmlns:a16="http://schemas.microsoft.com/office/drawing/2014/main" id="{680EBCCA-D185-4149-99E8-F0A8BE0334D6}"/>
              </a:ext>
            </a:extLst>
          </p:cNvPr>
          <p:cNvGraphicFramePr>
            <a:graphicFrameLocks noGrp="1"/>
          </p:cNvGraphicFramePr>
          <p:nvPr/>
        </p:nvGraphicFramePr>
        <p:xfrm>
          <a:off x="12244027" y="2855258"/>
          <a:ext cx="1072230" cy="2987040"/>
        </p:xfrm>
        <a:graphic>
          <a:graphicData uri="http://schemas.openxmlformats.org/drawingml/2006/table">
            <a:tbl>
              <a:tblPr firstRow="1" bandRow="1">
                <a:tableStyleId>{5940675A-B579-460E-94D1-54222C63F5DA}</a:tableStyleId>
              </a:tblPr>
              <a:tblGrid>
                <a:gridCol w="1072230">
                  <a:extLst>
                    <a:ext uri="{9D8B030D-6E8A-4147-A177-3AD203B41FA5}">
                      <a16:colId xmlns:a16="http://schemas.microsoft.com/office/drawing/2014/main" val="946646361"/>
                    </a:ext>
                  </a:extLst>
                </a:gridCol>
              </a:tblGrid>
              <a:tr h="229378">
                <a:tc>
                  <a:txBody>
                    <a:bodyPr/>
                    <a:lstStyle/>
                    <a:p>
                      <a:pPr algn="ctr"/>
                      <a:r>
                        <a:rPr lang="en-US" sz="1000" dirty="0"/>
                        <a:t>Signed Cert Out of Profiling</a:t>
                      </a:r>
                    </a:p>
                  </a:txBody>
                  <a:tcPr anchor="ctr"/>
                </a:tc>
                <a:extLst>
                  <a:ext uri="{0D108BD9-81ED-4DB2-BD59-A6C34878D82A}">
                    <a16:rowId xmlns:a16="http://schemas.microsoft.com/office/drawing/2014/main" val="2833895503"/>
                  </a:ext>
                </a:extLst>
              </a:tr>
              <a:tr h="229378">
                <a:tc>
                  <a:txBody>
                    <a:bodyPr/>
                    <a:lstStyle/>
                    <a:p>
                      <a:pPr algn="ctr"/>
                      <a:r>
                        <a:rPr lang="en-US" sz="1000" dirty="0"/>
                        <a:t>Signed Cert Non-compliance with Standards</a:t>
                      </a:r>
                    </a:p>
                  </a:txBody>
                  <a:tcPr anchor="ctr"/>
                </a:tc>
                <a:extLst>
                  <a:ext uri="{0D108BD9-81ED-4DB2-BD59-A6C34878D82A}">
                    <a16:rowId xmlns:a16="http://schemas.microsoft.com/office/drawing/2014/main" val="1519386641"/>
                  </a:ext>
                </a:extLst>
              </a:tr>
              <a:tr h="229378">
                <a:tc>
                  <a:txBody>
                    <a:bodyPr/>
                    <a:lstStyle/>
                    <a:p>
                      <a:pPr algn="ctr"/>
                      <a:r>
                        <a:rPr lang="en-US" sz="1000" dirty="0"/>
                        <a:t>Signed Cert with Incorrect Validation</a:t>
                      </a:r>
                    </a:p>
                  </a:txBody>
                  <a:tcPr anchor="ctr"/>
                </a:tc>
                <a:extLst>
                  <a:ext uri="{0D108BD9-81ED-4DB2-BD59-A6C34878D82A}">
                    <a16:rowId xmlns:a16="http://schemas.microsoft.com/office/drawing/2014/main" val="1487800569"/>
                  </a:ext>
                </a:extLst>
              </a:tr>
              <a:tr h="229378">
                <a:tc>
                  <a:txBody>
                    <a:bodyPr/>
                    <a:lstStyle/>
                    <a:p>
                      <a:pPr algn="ctr"/>
                      <a:r>
                        <a:rPr lang="en-US" sz="1000" dirty="0"/>
                        <a:t>Has Opaque CA Certs</a:t>
                      </a:r>
                    </a:p>
                  </a:txBody>
                  <a:tcPr anchor="ctr"/>
                </a:tc>
                <a:extLst>
                  <a:ext uri="{0D108BD9-81ED-4DB2-BD59-A6C34878D82A}">
                    <a16:rowId xmlns:a16="http://schemas.microsoft.com/office/drawing/2014/main" val="3039637112"/>
                  </a:ext>
                </a:extLst>
              </a:tr>
              <a:tr h="229378">
                <a:tc>
                  <a:txBody>
                    <a:bodyPr/>
                    <a:lstStyle/>
                    <a:p>
                      <a:pPr algn="ctr"/>
                      <a:r>
                        <a:rPr lang="en-US" sz="1000" dirty="0"/>
                        <a:t>Signed Certs without Confirmation</a:t>
                      </a:r>
                    </a:p>
                  </a:txBody>
                  <a:tcPr anchor="ctr"/>
                </a:tc>
                <a:extLst>
                  <a:ext uri="{0D108BD9-81ED-4DB2-BD59-A6C34878D82A}">
                    <a16:rowId xmlns:a16="http://schemas.microsoft.com/office/drawing/2014/main" val="1311844450"/>
                  </a:ext>
                </a:extLst>
              </a:tr>
              <a:tr h="229378">
                <a:tc>
                  <a:txBody>
                    <a:bodyPr/>
                    <a:lstStyle/>
                    <a:p>
                      <a:pPr algn="ctr"/>
                      <a:r>
                        <a:rPr lang="en-US" sz="1000" dirty="0"/>
                        <a:t>Incorrect Revocation Info</a:t>
                      </a:r>
                    </a:p>
                  </a:txBody>
                  <a:tcPr anchor="ctr"/>
                </a:tc>
                <a:extLst>
                  <a:ext uri="{0D108BD9-81ED-4DB2-BD59-A6C34878D82A}">
                    <a16:rowId xmlns:a16="http://schemas.microsoft.com/office/drawing/2014/main" val="2384505654"/>
                  </a:ext>
                </a:extLst>
              </a:tr>
            </a:tbl>
          </a:graphicData>
        </a:graphic>
      </p:graphicFrame>
      <p:sp>
        <p:nvSpPr>
          <p:cNvPr id="213" name="Rectangle 36">
            <a:extLst>
              <a:ext uri="{FF2B5EF4-FFF2-40B4-BE49-F238E27FC236}">
                <a16:creationId xmlns:a16="http://schemas.microsoft.com/office/drawing/2014/main" id="{A1CD43D7-86C2-41B7-9DE6-D456FAD5A6F0}"/>
              </a:ext>
            </a:extLst>
          </p:cNvPr>
          <p:cNvSpPr>
            <a:spLocks noChangeArrowheads="1"/>
          </p:cNvSpPr>
          <p:nvPr/>
        </p:nvSpPr>
        <p:spPr bwMode="auto">
          <a:xfrm>
            <a:off x="7666360" y="1215696"/>
            <a:ext cx="2055010" cy="2571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等线" panose="02010600030101010101" pitchFamily="2" charset="-122"/>
                <a:cs typeface="Times New Roman" panose="02020603050405020304" pitchFamily="18" charset="0"/>
              </a:rPr>
              <a:t>Subject Info Correctness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337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atabase with solid fill">
            <a:extLst>
              <a:ext uri="{FF2B5EF4-FFF2-40B4-BE49-F238E27FC236}">
                <a16:creationId xmlns:a16="http://schemas.microsoft.com/office/drawing/2014/main" id="{DFB520F0-5B90-43AD-BC5C-5A40ADF6959F}"/>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6845" y="2999759"/>
            <a:ext cx="629372" cy="629372"/>
          </a:xfrm>
          <a:prstGeom prst="rect">
            <a:avLst/>
          </a:prstGeom>
        </p:spPr>
      </p:pic>
      <p:sp>
        <p:nvSpPr>
          <p:cNvPr id="6" name="Text Box 2">
            <a:extLst>
              <a:ext uri="{FF2B5EF4-FFF2-40B4-BE49-F238E27FC236}">
                <a16:creationId xmlns:a16="http://schemas.microsoft.com/office/drawing/2014/main" id="{72041C9F-A13A-451E-A33D-DF6F3C8BAAD8}"/>
              </a:ext>
            </a:extLst>
          </p:cNvPr>
          <p:cNvSpPr txBox="1">
            <a:spLocks noChangeArrowheads="1"/>
          </p:cNvSpPr>
          <p:nvPr/>
        </p:nvSpPr>
        <p:spPr bwMode="auto">
          <a:xfrm>
            <a:off x="-1323143" y="2977106"/>
            <a:ext cx="14128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Inputs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Text Box 44">
            <a:extLst>
              <a:ext uri="{FF2B5EF4-FFF2-40B4-BE49-F238E27FC236}">
                <a16:creationId xmlns:a16="http://schemas.microsoft.com/office/drawing/2014/main" id="{1DF59072-C94E-48BD-A11E-1E345AD9E724}"/>
              </a:ext>
            </a:extLst>
          </p:cNvPr>
          <p:cNvSpPr txBox="1">
            <a:spLocks noChangeArrowheads="1"/>
          </p:cNvSpPr>
          <p:nvPr/>
        </p:nvSpPr>
        <p:spPr bwMode="auto">
          <a:xfrm>
            <a:off x="2846484" y="5408688"/>
            <a:ext cx="96075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Raw Domains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1" name="Arrow: Right 10">
            <a:extLst>
              <a:ext uri="{FF2B5EF4-FFF2-40B4-BE49-F238E27FC236}">
                <a16:creationId xmlns:a16="http://schemas.microsoft.com/office/drawing/2014/main" id="{3EFBC7DD-2010-4628-83D1-E1C5E8062B33}"/>
              </a:ext>
            </a:extLst>
          </p:cNvPr>
          <p:cNvSpPr/>
          <p:nvPr/>
        </p:nvSpPr>
        <p:spPr>
          <a:xfrm rot="20055922">
            <a:off x="-333266" y="3529334"/>
            <a:ext cx="753998" cy="94668"/>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Graphic 14" descr="List with solid fill">
            <a:extLst>
              <a:ext uri="{FF2B5EF4-FFF2-40B4-BE49-F238E27FC236}">
                <a16:creationId xmlns:a16="http://schemas.microsoft.com/office/drawing/2014/main" id="{E3D133BE-E7A8-4653-8B5C-7C2331757B2E}"/>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284" y="3429516"/>
            <a:ext cx="528082" cy="528082"/>
          </a:xfrm>
          <a:prstGeom prst="rect">
            <a:avLst/>
          </a:prstGeom>
        </p:spPr>
      </p:pic>
      <p:pic>
        <p:nvPicPr>
          <p:cNvPr id="13" name="Graphic 15" descr="Research with solid fill">
            <a:extLst>
              <a:ext uri="{FF2B5EF4-FFF2-40B4-BE49-F238E27FC236}">
                <a16:creationId xmlns:a16="http://schemas.microsoft.com/office/drawing/2014/main" id="{F8EBB2DB-0430-4E06-B371-3B90E2DF2170}"/>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6372" y="2787362"/>
            <a:ext cx="406953" cy="406953"/>
          </a:xfrm>
          <a:prstGeom prst="rect">
            <a:avLst/>
          </a:prstGeom>
        </p:spPr>
      </p:pic>
      <p:pic>
        <p:nvPicPr>
          <p:cNvPr id="3105" name="Picture 17">
            <a:extLst>
              <a:ext uri="{FF2B5EF4-FFF2-40B4-BE49-F238E27FC236}">
                <a16:creationId xmlns:a16="http://schemas.microsoft.com/office/drawing/2014/main" id="{CB82D468-1464-4589-8BA9-63B2EFE91C3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8642" y="4944095"/>
            <a:ext cx="407035" cy="40703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30D46527-5AB4-4DB9-9B75-CD66407612DF}"/>
              </a:ext>
            </a:extLst>
          </p:cNvPr>
          <p:cNvSpPr/>
          <p:nvPr/>
        </p:nvSpPr>
        <p:spPr>
          <a:xfrm>
            <a:off x="4739572" y="3007523"/>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E5AE92E-F639-4852-9FE4-DD5C45FA1E3C}"/>
              </a:ext>
            </a:extLst>
          </p:cNvPr>
          <p:cNvSpPr/>
          <p:nvPr/>
        </p:nvSpPr>
        <p:spPr>
          <a:xfrm>
            <a:off x="4779591" y="3049577"/>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4E34A50-B543-406C-ADCF-1F2B15DCC7C3}"/>
              </a:ext>
            </a:extLst>
          </p:cNvPr>
          <p:cNvSpPr/>
          <p:nvPr/>
        </p:nvSpPr>
        <p:spPr>
          <a:xfrm>
            <a:off x="4821334" y="3097233"/>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p>
        </p:txBody>
      </p:sp>
      <p:sp>
        <p:nvSpPr>
          <p:cNvPr id="20" name="Arrow: Right 19">
            <a:extLst>
              <a:ext uri="{FF2B5EF4-FFF2-40B4-BE49-F238E27FC236}">
                <a16:creationId xmlns:a16="http://schemas.microsoft.com/office/drawing/2014/main" id="{FF2B3D5E-3877-4C2A-9B81-EA01AF6B6A64}"/>
              </a:ext>
            </a:extLst>
          </p:cNvPr>
          <p:cNvSpPr/>
          <p:nvPr/>
        </p:nvSpPr>
        <p:spPr>
          <a:xfrm>
            <a:off x="2966944" y="3191265"/>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4" descr="layout, mail template, page, template, templates, web, web page ">
            <a:extLst>
              <a:ext uri="{FF2B5EF4-FFF2-40B4-BE49-F238E27FC236}">
                <a16:creationId xmlns:a16="http://schemas.microsoft.com/office/drawing/2014/main" id="{C6AF4265-7879-4FE7-B078-943C6F342694}"/>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7595163" y="2192976"/>
            <a:ext cx="377853" cy="377853"/>
          </a:xfrm>
          <a:prstGeom prst="rect">
            <a:avLst/>
          </a:prstGeom>
          <a:noFill/>
        </p:spPr>
      </p:pic>
      <p:sp>
        <p:nvSpPr>
          <p:cNvPr id="18" name="Text Box 1">
            <a:extLst>
              <a:ext uri="{FF2B5EF4-FFF2-40B4-BE49-F238E27FC236}">
                <a16:creationId xmlns:a16="http://schemas.microsoft.com/office/drawing/2014/main" id="{61574C1C-C2CC-47F4-99A7-7D3E61F1A680}"/>
              </a:ext>
            </a:extLst>
          </p:cNvPr>
          <p:cNvSpPr txBox="1">
            <a:spLocks noChangeArrowheads="1"/>
          </p:cNvSpPr>
          <p:nvPr/>
        </p:nvSpPr>
        <p:spPr bwMode="auto">
          <a:xfrm>
            <a:off x="7174491" y="2524598"/>
            <a:ext cx="1263650" cy="23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Build Template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118" name="Picture 26" descr="security, scan, port, scanning, network, vulnerability, testing ">
            <a:extLst>
              <a:ext uri="{FF2B5EF4-FFF2-40B4-BE49-F238E27FC236}">
                <a16:creationId xmlns:a16="http://schemas.microsoft.com/office/drawing/2014/main" id="{710585DE-2300-48E4-A177-65DDD4C98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157" y="4823763"/>
            <a:ext cx="485758" cy="485758"/>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45">
            <a:extLst>
              <a:ext uri="{FF2B5EF4-FFF2-40B4-BE49-F238E27FC236}">
                <a16:creationId xmlns:a16="http://schemas.microsoft.com/office/drawing/2014/main" id="{9EB84030-70BF-4EB1-889C-8AF015AA9A9B}"/>
              </a:ext>
            </a:extLst>
          </p:cNvPr>
          <p:cNvSpPr txBox="1">
            <a:spLocks noChangeArrowheads="1"/>
          </p:cNvSpPr>
          <p:nvPr/>
        </p:nvSpPr>
        <p:spPr bwMode="auto">
          <a:xfrm>
            <a:off x="6232878" y="5309652"/>
            <a:ext cx="1001719" cy="26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Port Scanning</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076" name="Picture 29" descr="certificate, certification, diploma, patent, contract, degree, enroll, credential ">
            <a:extLst>
              <a:ext uri="{FF2B5EF4-FFF2-40B4-BE49-F238E27FC236}">
                <a16:creationId xmlns:a16="http://schemas.microsoft.com/office/drawing/2014/main" id="{67B4F288-29AD-47CB-BA17-541647EF94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23620" y="2888527"/>
            <a:ext cx="259875" cy="2598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0" descr="chain, link, sign ">
            <a:extLst>
              <a:ext uri="{FF2B5EF4-FFF2-40B4-BE49-F238E27FC236}">
                <a16:creationId xmlns:a16="http://schemas.microsoft.com/office/drawing/2014/main" id="{7FFA214B-02D8-45C8-9451-0B8F91081C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5306" y="2943351"/>
            <a:ext cx="307622" cy="30762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32">
            <a:extLst>
              <a:ext uri="{FF2B5EF4-FFF2-40B4-BE49-F238E27FC236}">
                <a16:creationId xmlns:a16="http://schemas.microsoft.com/office/drawing/2014/main" id="{45A4F909-8B81-4E55-A31F-4CFA2AF61A28}"/>
              </a:ext>
            </a:extLst>
          </p:cNvPr>
          <p:cNvSpPr>
            <a:spLocks noChangeArrowheads="1"/>
          </p:cNvSpPr>
          <p:nvPr/>
        </p:nvSpPr>
        <p:spPr bwMode="auto">
          <a:xfrm>
            <a:off x="6151121" y="4041578"/>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Revocation Checking</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36">
            <a:extLst>
              <a:ext uri="{FF2B5EF4-FFF2-40B4-BE49-F238E27FC236}">
                <a16:creationId xmlns:a16="http://schemas.microsoft.com/office/drawing/2014/main" id="{B61C8F43-D9E1-498F-9082-C4350BE6F417}"/>
              </a:ext>
            </a:extLst>
          </p:cNvPr>
          <p:cNvSpPr>
            <a:spLocks noChangeArrowheads="1"/>
          </p:cNvSpPr>
          <p:nvPr/>
        </p:nvSpPr>
        <p:spPr bwMode="auto">
          <a:xfrm>
            <a:off x="7666360" y="1528241"/>
            <a:ext cx="2055010"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Amount &amp; Percent &amp; Tendency</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7" name="Rectangle 39">
            <a:extLst>
              <a:ext uri="{FF2B5EF4-FFF2-40B4-BE49-F238E27FC236}">
                <a16:creationId xmlns:a16="http://schemas.microsoft.com/office/drawing/2014/main" id="{FF928630-53C6-4B64-9995-A3F87560A47B}"/>
              </a:ext>
            </a:extLst>
          </p:cNvPr>
          <p:cNvSpPr>
            <a:spLocks noChangeArrowheads="1"/>
          </p:cNvSpPr>
          <p:nvPr/>
        </p:nvSpPr>
        <p:spPr bwMode="auto">
          <a:xfrm>
            <a:off x="8571845" y="2285554"/>
            <a:ext cx="1623716"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Find Abnormality</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8" name="Rectangle 41">
            <a:extLst>
              <a:ext uri="{FF2B5EF4-FFF2-40B4-BE49-F238E27FC236}">
                <a16:creationId xmlns:a16="http://schemas.microsoft.com/office/drawing/2014/main" id="{56F667E8-A23E-4199-B6FC-C5CED9B49943}"/>
              </a:ext>
            </a:extLst>
          </p:cNvPr>
          <p:cNvSpPr>
            <a:spLocks noChangeArrowheads="1"/>
          </p:cNvSpPr>
          <p:nvPr/>
        </p:nvSpPr>
        <p:spPr bwMode="auto">
          <a:xfrm>
            <a:off x="7444551" y="4710279"/>
            <a:ext cx="1761142"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Find Open Port(s)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9" name="Rectangle 42">
            <a:extLst>
              <a:ext uri="{FF2B5EF4-FFF2-40B4-BE49-F238E27FC236}">
                <a16:creationId xmlns:a16="http://schemas.microsoft.com/office/drawing/2014/main" id="{1DB5D364-5E4A-4642-85F1-9D4908C391F5}"/>
              </a:ext>
            </a:extLst>
          </p:cNvPr>
          <p:cNvSpPr>
            <a:spLocks noChangeArrowheads="1"/>
          </p:cNvSpPr>
          <p:nvPr/>
        </p:nvSpPr>
        <p:spPr bwMode="auto">
          <a:xfrm>
            <a:off x="7444551" y="5059529"/>
            <a:ext cx="1761142"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Verify Deployed Service(s)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9" name="Rectangle: Rounded Corners 38">
            <a:extLst>
              <a:ext uri="{FF2B5EF4-FFF2-40B4-BE49-F238E27FC236}">
                <a16:creationId xmlns:a16="http://schemas.microsoft.com/office/drawing/2014/main" id="{A71DD995-390D-4604-A767-9CF71E82F557}"/>
              </a:ext>
            </a:extLst>
          </p:cNvPr>
          <p:cNvSpPr/>
          <p:nvPr/>
        </p:nvSpPr>
        <p:spPr>
          <a:xfrm>
            <a:off x="-1196432" y="3284366"/>
            <a:ext cx="1097757" cy="203945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Rounded Corners 39">
            <a:extLst>
              <a:ext uri="{FF2B5EF4-FFF2-40B4-BE49-F238E27FC236}">
                <a16:creationId xmlns:a16="http://schemas.microsoft.com/office/drawing/2014/main" id="{4391688E-7FF9-4046-93B8-8F1F8DC6457A}"/>
              </a:ext>
            </a:extLst>
          </p:cNvPr>
          <p:cNvSpPr/>
          <p:nvPr/>
        </p:nvSpPr>
        <p:spPr>
          <a:xfrm>
            <a:off x="86031" y="2593694"/>
            <a:ext cx="5594388" cy="318797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55">
            <a:extLst>
              <a:ext uri="{FF2B5EF4-FFF2-40B4-BE49-F238E27FC236}">
                <a16:creationId xmlns:a16="http://schemas.microsoft.com/office/drawing/2014/main" id="{85CA16D7-1165-4A5F-9951-9B0D5FDBCBC3}"/>
              </a:ext>
            </a:extLst>
          </p:cNvPr>
          <p:cNvSpPr txBox="1">
            <a:spLocks noChangeArrowheads="1"/>
          </p:cNvSpPr>
          <p:nvPr/>
        </p:nvSpPr>
        <p:spPr bwMode="auto">
          <a:xfrm>
            <a:off x="3310093" y="4225273"/>
            <a:ext cx="1854595" cy="33337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1. Data Collection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2" name="Text Box 19">
            <a:extLst>
              <a:ext uri="{FF2B5EF4-FFF2-40B4-BE49-F238E27FC236}">
                <a16:creationId xmlns:a16="http://schemas.microsoft.com/office/drawing/2014/main" id="{4403820B-0FC7-400A-ABAF-4C64D50268FF}"/>
              </a:ext>
            </a:extLst>
          </p:cNvPr>
          <p:cNvSpPr txBox="1">
            <a:spLocks noChangeArrowheads="1"/>
          </p:cNvSpPr>
          <p:nvPr/>
        </p:nvSpPr>
        <p:spPr bwMode="auto">
          <a:xfrm>
            <a:off x="-1139360" y="3886514"/>
            <a:ext cx="1007110" cy="43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Domain From Top Lists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3" name="Text Box 21">
            <a:extLst>
              <a:ext uri="{FF2B5EF4-FFF2-40B4-BE49-F238E27FC236}">
                <a16:creationId xmlns:a16="http://schemas.microsoft.com/office/drawing/2014/main" id="{658D9B8B-56C8-4815-A1E9-50DEDE994ADC}"/>
              </a:ext>
            </a:extLst>
          </p:cNvPr>
          <p:cNvSpPr txBox="1">
            <a:spLocks noChangeArrowheads="1"/>
          </p:cNvSpPr>
          <p:nvPr/>
        </p:nvSpPr>
        <p:spPr bwMode="auto">
          <a:xfrm>
            <a:off x="-1279379" y="4823763"/>
            <a:ext cx="12636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Domain </a:t>
            </a: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Collected </a:t>
            </a: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From CA Website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cxnSp>
        <p:nvCxnSpPr>
          <p:cNvPr id="45" name="Straight Arrow Connector 44">
            <a:extLst>
              <a:ext uri="{FF2B5EF4-FFF2-40B4-BE49-F238E27FC236}">
                <a16:creationId xmlns:a16="http://schemas.microsoft.com/office/drawing/2014/main" id="{46D21A4A-56C9-42A9-B916-29003A567445}"/>
              </a:ext>
            </a:extLst>
          </p:cNvPr>
          <p:cNvCxnSpPr>
            <a:cxnSpLocks/>
            <a:stCxn id="13" idx="2"/>
            <a:endCxn id="35" idx="0"/>
          </p:cNvCxnSpPr>
          <p:nvPr/>
        </p:nvCxnSpPr>
        <p:spPr>
          <a:xfrm flipH="1">
            <a:off x="858349" y="3194315"/>
            <a:ext cx="611500" cy="241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522C7CE-7F78-4419-950D-F67269B25CE1}"/>
              </a:ext>
            </a:extLst>
          </p:cNvPr>
          <p:cNvCxnSpPr>
            <a:cxnSpLocks/>
            <a:stCxn id="13" idx="2"/>
            <a:endCxn id="36" idx="0"/>
          </p:cNvCxnSpPr>
          <p:nvPr/>
        </p:nvCxnSpPr>
        <p:spPr>
          <a:xfrm>
            <a:off x="1469849" y="3194315"/>
            <a:ext cx="3888" cy="240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91E02D8-1EBC-4F79-9472-A283FC64BB95}"/>
              </a:ext>
            </a:extLst>
          </p:cNvPr>
          <p:cNvCxnSpPr>
            <a:cxnSpLocks/>
            <a:stCxn id="13" idx="2"/>
            <a:endCxn id="38" idx="0"/>
          </p:cNvCxnSpPr>
          <p:nvPr/>
        </p:nvCxnSpPr>
        <p:spPr>
          <a:xfrm>
            <a:off x="1469849" y="3194315"/>
            <a:ext cx="524918" cy="233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 Box 28">
            <a:extLst>
              <a:ext uri="{FF2B5EF4-FFF2-40B4-BE49-F238E27FC236}">
                <a16:creationId xmlns:a16="http://schemas.microsoft.com/office/drawing/2014/main" id="{CE21BF19-6F7B-481A-AC60-B23FC0B441B7}"/>
              </a:ext>
            </a:extLst>
          </p:cNvPr>
          <p:cNvSpPr txBox="1">
            <a:spLocks noChangeArrowheads="1"/>
          </p:cNvSpPr>
          <p:nvPr/>
        </p:nvSpPr>
        <p:spPr bwMode="auto">
          <a:xfrm>
            <a:off x="536799" y="3436291"/>
            <a:ext cx="643099" cy="403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Scan By Domain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6" name="Text Box 29">
            <a:extLst>
              <a:ext uri="{FF2B5EF4-FFF2-40B4-BE49-F238E27FC236}">
                <a16:creationId xmlns:a16="http://schemas.microsoft.com/office/drawing/2014/main" id="{CD7A05B7-E6F3-4040-9DA0-50068052A1A2}"/>
              </a:ext>
            </a:extLst>
          </p:cNvPr>
          <p:cNvSpPr txBox="1">
            <a:spLocks noChangeArrowheads="1"/>
          </p:cNvSpPr>
          <p:nvPr/>
        </p:nvSpPr>
        <p:spPr bwMode="auto">
          <a:xfrm>
            <a:off x="1238469" y="3434865"/>
            <a:ext cx="470535" cy="395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Scan By IP</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8" name="Text Box 30">
            <a:extLst>
              <a:ext uri="{FF2B5EF4-FFF2-40B4-BE49-F238E27FC236}">
                <a16:creationId xmlns:a16="http://schemas.microsoft.com/office/drawing/2014/main" id="{0F5803E0-D5C3-473C-A1EF-13DA84A8B850}"/>
              </a:ext>
            </a:extLst>
          </p:cNvPr>
          <p:cNvSpPr txBox="1">
            <a:spLocks noChangeArrowheads="1"/>
          </p:cNvSpPr>
          <p:nvPr/>
        </p:nvSpPr>
        <p:spPr bwMode="auto">
          <a:xfrm>
            <a:off x="1759499" y="3427400"/>
            <a:ext cx="470535" cy="4034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CT Scan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1" name="Arrow: Curved Right 50">
            <a:extLst>
              <a:ext uri="{FF2B5EF4-FFF2-40B4-BE49-F238E27FC236}">
                <a16:creationId xmlns:a16="http://schemas.microsoft.com/office/drawing/2014/main" id="{4321CCBA-1CE4-4C21-9344-0D97376AE467}"/>
              </a:ext>
            </a:extLst>
          </p:cNvPr>
          <p:cNvSpPr/>
          <p:nvPr/>
        </p:nvSpPr>
        <p:spPr>
          <a:xfrm>
            <a:off x="1433739" y="4009696"/>
            <a:ext cx="253048" cy="828719"/>
          </a:xfrm>
          <a:prstGeom prst="curvedRightArrow">
            <a:avLst>
              <a:gd name="adj1" fmla="val 25000"/>
              <a:gd name="adj2" fmla="val 50000"/>
              <a:gd name="adj3" fmla="val 430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 Box 34">
            <a:extLst>
              <a:ext uri="{FF2B5EF4-FFF2-40B4-BE49-F238E27FC236}">
                <a16:creationId xmlns:a16="http://schemas.microsoft.com/office/drawing/2014/main" id="{ED618D27-DA0C-47EB-B9EB-A19C44AB7B6C}"/>
              </a:ext>
            </a:extLst>
          </p:cNvPr>
          <p:cNvSpPr txBox="1">
            <a:spLocks noChangeArrowheads="1"/>
          </p:cNvSpPr>
          <p:nvPr/>
        </p:nvSpPr>
        <p:spPr bwMode="auto">
          <a:xfrm>
            <a:off x="447108" y="4163234"/>
            <a:ext cx="1071561" cy="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Parse Domains Owned by CA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2" name="Text Box 35">
            <a:extLst>
              <a:ext uri="{FF2B5EF4-FFF2-40B4-BE49-F238E27FC236}">
                <a16:creationId xmlns:a16="http://schemas.microsoft.com/office/drawing/2014/main" id="{DB0A9C01-10AB-4AB6-9881-04D67E9D98E5}"/>
              </a:ext>
            </a:extLst>
          </p:cNvPr>
          <p:cNvSpPr txBox="1">
            <a:spLocks noChangeArrowheads="1"/>
          </p:cNvSpPr>
          <p:nvPr/>
        </p:nvSpPr>
        <p:spPr bwMode="auto">
          <a:xfrm>
            <a:off x="2079059" y="4076136"/>
            <a:ext cx="8963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Retrieve Domain Cert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4" name="Text Box 36">
            <a:extLst>
              <a:ext uri="{FF2B5EF4-FFF2-40B4-BE49-F238E27FC236}">
                <a16:creationId xmlns:a16="http://schemas.microsoft.com/office/drawing/2014/main" id="{98ECAD15-230C-413E-B23D-B2EC173EA179}"/>
              </a:ext>
            </a:extLst>
          </p:cNvPr>
          <p:cNvSpPr txBox="1">
            <a:spLocks noChangeArrowheads="1"/>
          </p:cNvSpPr>
          <p:nvPr/>
        </p:nvSpPr>
        <p:spPr bwMode="auto">
          <a:xfrm>
            <a:off x="722251" y="5354626"/>
            <a:ext cx="1065212" cy="28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Web Crawler</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8" name="Text Box 42">
            <a:extLst>
              <a:ext uri="{FF2B5EF4-FFF2-40B4-BE49-F238E27FC236}">
                <a16:creationId xmlns:a16="http://schemas.microsoft.com/office/drawing/2014/main" id="{0B5DB8DD-C62E-4AC5-83CB-4FD7C48A5F70}"/>
              </a:ext>
            </a:extLst>
          </p:cNvPr>
          <p:cNvSpPr txBox="1">
            <a:spLocks noChangeArrowheads="1"/>
          </p:cNvSpPr>
          <p:nvPr/>
        </p:nvSpPr>
        <p:spPr bwMode="auto">
          <a:xfrm>
            <a:off x="2974857" y="3561144"/>
            <a:ext cx="141415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Raw Certificates  With Scan Metadata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8" name="Arrow: Right 57">
            <a:extLst>
              <a:ext uri="{FF2B5EF4-FFF2-40B4-BE49-F238E27FC236}">
                <a16:creationId xmlns:a16="http://schemas.microsoft.com/office/drawing/2014/main" id="{3FF8BB7E-AFF4-4B7F-9A77-8BC9AB75531A}"/>
              </a:ext>
            </a:extLst>
          </p:cNvPr>
          <p:cNvSpPr/>
          <p:nvPr/>
        </p:nvSpPr>
        <p:spPr>
          <a:xfrm>
            <a:off x="5148607" y="5061961"/>
            <a:ext cx="878645" cy="111022"/>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Text Box 56">
            <a:extLst>
              <a:ext uri="{FF2B5EF4-FFF2-40B4-BE49-F238E27FC236}">
                <a16:creationId xmlns:a16="http://schemas.microsoft.com/office/drawing/2014/main" id="{D6F54BAE-3880-4F43-84B5-9462AE231190}"/>
              </a:ext>
            </a:extLst>
          </p:cNvPr>
          <p:cNvSpPr txBox="1">
            <a:spLocks noChangeArrowheads="1"/>
          </p:cNvSpPr>
          <p:nvPr/>
        </p:nvSpPr>
        <p:spPr bwMode="auto">
          <a:xfrm>
            <a:off x="9267121" y="4928332"/>
            <a:ext cx="908621" cy="5257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2. Service Scanning</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1" name="Graphic 14" descr="List with solid fill">
            <a:extLst>
              <a:ext uri="{FF2B5EF4-FFF2-40B4-BE49-F238E27FC236}">
                <a16:creationId xmlns:a16="http://schemas.microsoft.com/office/drawing/2014/main" id="{B1C57754-A11D-4500-8FC4-455CE7A1658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720" y="4350071"/>
            <a:ext cx="528082" cy="528082"/>
          </a:xfrm>
          <a:prstGeom prst="rect">
            <a:avLst/>
          </a:prstGeom>
        </p:spPr>
      </p:pic>
      <p:sp>
        <p:nvSpPr>
          <p:cNvPr id="111" name="Text Box 35">
            <a:extLst>
              <a:ext uri="{FF2B5EF4-FFF2-40B4-BE49-F238E27FC236}">
                <a16:creationId xmlns:a16="http://schemas.microsoft.com/office/drawing/2014/main" id="{530145C4-5821-4653-A69B-D551817215E8}"/>
              </a:ext>
            </a:extLst>
          </p:cNvPr>
          <p:cNvSpPr txBox="1">
            <a:spLocks noChangeArrowheads="1"/>
          </p:cNvSpPr>
          <p:nvPr/>
        </p:nvSpPr>
        <p:spPr bwMode="auto">
          <a:xfrm>
            <a:off x="1928886" y="2757492"/>
            <a:ext cx="10652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Certificate Collection</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19" name="Arrow: Curved Right 118">
            <a:extLst>
              <a:ext uri="{FF2B5EF4-FFF2-40B4-BE49-F238E27FC236}">
                <a16:creationId xmlns:a16="http://schemas.microsoft.com/office/drawing/2014/main" id="{E7201582-29C1-41D8-835B-22B6729CA265}"/>
              </a:ext>
            </a:extLst>
          </p:cNvPr>
          <p:cNvSpPr/>
          <p:nvPr/>
        </p:nvSpPr>
        <p:spPr>
          <a:xfrm rot="10800000">
            <a:off x="1836646" y="3904581"/>
            <a:ext cx="253048" cy="828719"/>
          </a:xfrm>
          <a:prstGeom prst="curvedRightArrow">
            <a:avLst>
              <a:gd name="adj1" fmla="val 25000"/>
              <a:gd name="adj2" fmla="val 50000"/>
              <a:gd name="adj3" fmla="val 430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55" name="Picture 83">
            <a:extLst>
              <a:ext uri="{FF2B5EF4-FFF2-40B4-BE49-F238E27FC236}">
                <a16:creationId xmlns:a16="http://schemas.microsoft.com/office/drawing/2014/main" id="{366F7FF6-21DC-4974-BBA7-9D4B240B19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2687" y="5070781"/>
            <a:ext cx="274301" cy="274301"/>
          </a:xfrm>
          <a:prstGeom prst="rect">
            <a:avLst/>
          </a:prstGeom>
          <a:noFill/>
          <a:extLst>
            <a:ext uri="{909E8E84-426E-40DD-AFC4-6F175D3DCCD1}">
              <a14:hiddenFill xmlns:a14="http://schemas.microsoft.com/office/drawing/2010/main">
                <a:solidFill>
                  <a:srgbClr val="FFFFFF"/>
                </a:solidFill>
              </a14:hiddenFill>
            </a:ext>
          </a:extLst>
        </p:spPr>
      </p:pic>
      <p:sp>
        <p:nvSpPr>
          <p:cNvPr id="122" name="Text Box 35">
            <a:extLst>
              <a:ext uri="{FF2B5EF4-FFF2-40B4-BE49-F238E27FC236}">
                <a16:creationId xmlns:a16="http://schemas.microsoft.com/office/drawing/2014/main" id="{2E6BD369-C810-4048-9C3B-FCB2F84558E1}"/>
              </a:ext>
            </a:extLst>
          </p:cNvPr>
          <p:cNvSpPr txBox="1">
            <a:spLocks noChangeArrowheads="1"/>
          </p:cNvSpPr>
          <p:nvPr/>
        </p:nvSpPr>
        <p:spPr bwMode="auto">
          <a:xfrm>
            <a:off x="1654944" y="4823763"/>
            <a:ext cx="10652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Domain </a:t>
            </a:r>
            <a:r>
              <a:rPr kumimoji="0" lang="en-US" altLang="en-US"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Collection</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126" name="Rectangle 3125">
            <a:extLst>
              <a:ext uri="{FF2B5EF4-FFF2-40B4-BE49-F238E27FC236}">
                <a16:creationId xmlns:a16="http://schemas.microsoft.com/office/drawing/2014/main" id="{02E2F992-5EFD-4B40-821B-1744D3FA79B4}"/>
              </a:ext>
            </a:extLst>
          </p:cNvPr>
          <p:cNvSpPr/>
          <p:nvPr/>
        </p:nvSpPr>
        <p:spPr>
          <a:xfrm>
            <a:off x="421940" y="2722986"/>
            <a:ext cx="2428164" cy="11749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312E4EB-FA01-4BEB-887F-48A4CF6049C9}"/>
              </a:ext>
            </a:extLst>
          </p:cNvPr>
          <p:cNvSpPr/>
          <p:nvPr/>
        </p:nvSpPr>
        <p:spPr>
          <a:xfrm>
            <a:off x="711809" y="4839601"/>
            <a:ext cx="1828288" cy="7847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6" name="Graphic 125" descr="Database with solid fill">
            <a:extLst>
              <a:ext uri="{FF2B5EF4-FFF2-40B4-BE49-F238E27FC236}">
                <a16:creationId xmlns:a16="http://schemas.microsoft.com/office/drawing/2014/main" id="{21B63765-10B6-40E8-A95E-8FD95E5AEC10}"/>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8359" y="4852486"/>
            <a:ext cx="629372" cy="629372"/>
          </a:xfrm>
          <a:prstGeom prst="rect">
            <a:avLst/>
          </a:prstGeom>
        </p:spPr>
      </p:pic>
      <p:sp>
        <p:nvSpPr>
          <p:cNvPr id="127" name="Arrow: Right 126">
            <a:extLst>
              <a:ext uri="{FF2B5EF4-FFF2-40B4-BE49-F238E27FC236}">
                <a16:creationId xmlns:a16="http://schemas.microsoft.com/office/drawing/2014/main" id="{CDC9864B-8BD9-4B04-BB8D-B42D3379F313}"/>
              </a:ext>
            </a:extLst>
          </p:cNvPr>
          <p:cNvSpPr/>
          <p:nvPr/>
        </p:nvSpPr>
        <p:spPr>
          <a:xfrm>
            <a:off x="2638997" y="5043992"/>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Arrow: Right 127">
            <a:extLst>
              <a:ext uri="{FF2B5EF4-FFF2-40B4-BE49-F238E27FC236}">
                <a16:creationId xmlns:a16="http://schemas.microsoft.com/office/drawing/2014/main" id="{993E145B-8EAC-4D27-AAEB-FF2CF732E0C6}"/>
              </a:ext>
            </a:extLst>
          </p:cNvPr>
          <p:cNvSpPr/>
          <p:nvPr/>
        </p:nvSpPr>
        <p:spPr>
          <a:xfrm>
            <a:off x="4155464" y="3191265"/>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10" descr="Camera with solid fill">
            <a:extLst>
              <a:ext uri="{FF2B5EF4-FFF2-40B4-BE49-F238E27FC236}">
                <a16:creationId xmlns:a16="http://schemas.microsoft.com/office/drawing/2014/main" id="{01854446-3B1E-432F-89B7-E9E88DA00188}"/>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112455"/>
            <a:ext cx="174125" cy="174125"/>
          </a:xfrm>
          <a:prstGeom prst="rect">
            <a:avLst/>
          </a:prstGeom>
        </p:spPr>
      </p:pic>
      <p:pic>
        <p:nvPicPr>
          <p:cNvPr id="9" name="Graphic 11" descr="Camera with solid fill">
            <a:extLst>
              <a:ext uri="{FF2B5EF4-FFF2-40B4-BE49-F238E27FC236}">
                <a16:creationId xmlns:a16="http://schemas.microsoft.com/office/drawing/2014/main" id="{C1F75459-E2CD-4DB5-A04A-AF1C64EC0C13}"/>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256228"/>
            <a:ext cx="174125" cy="174125"/>
          </a:xfrm>
          <a:prstGeom prst="rect">
            <a:avLst/>
          </a:prstGeom>
        </p:spPr>
      </p:pic>
      <p:pic>
        <p:nvPicPr>
          <p:cNvPr id="10" name="Graphic 12" descr="Camera with solid fill">
            <a:extLst>
              <a:ext uri="{FF2B5EF4-FFF2-40B4-BE49-F238E27FC236}">
                <a16:creationId xmlns:a16="http://schemas.microsoft.com/office/drawing/2014/main" id="{82EBFEEE-D3C1-4B25-A1E6-B02B079F897A}"/>
              </a:ext>
            </a:extLst>
          </p:cNvPr>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9170" y="3408174"/>
            <a:ext cx="174125" cy="174125"/>
          </a:xfrm>
          <a:prstGeom prst="rect">
            <a:avLst/>
          </a:prstGeom>
        </p:spPr>
      </p:pic>
      <p:sp>
        <p:nvSpPr>
          <p:cNvPr id="129" name="Text Box 48">
            <a:extLst>
              <a:ext uri="{FF2B5EF4-FFF2-40B4-BE49-F238E27FC236}">
                <a16:creationId xmlns:a16="http://schemas.microsoft.com/office/drawing/2014/main" id="{BC09357D-C575-4E12-99EF-BE88E01E2FA3}"/>
              </a:ext>
            </a:extLst>
          </p:cNvPr>
          <p:cNvSpPr txBox="1">
            <a:spLocks noChangeArrowheads="1"/>
          </p:cNvSpPr>
          <p:nvPr/>
        </p:nvSpPr>
        <p:spPr bwMode="auto">
          <a:xfrm>
            <a:off x="4972958" y="3080705"/>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S1</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30" name="Text Box 48">
            <a:extLst>
              <a:ext uri="{FF2B5EF4-FFF2-40B4-BE49-F238E27FC236}">
                <a16:creationId xmlns:a16="http://schemas.microsoft.com/office/drawing/2014/main" id="{0A2165FE-C545-4781-B816-AE8366F86CD0}"/>
              </a:ext>
            </a:extLst>
          </p:cNvPr>
          <p:cNvSpPr txBox="1">
            <a:spLocks noChangeArrowheads="1"/>
          </p:cNvSpPr>
          <p:nvPr/>
        </p:nvSpPr>
        <p:spPr bwMode="auto">
          <a:xfrm>
            <a:off x="4972958" y="3162844"/>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p:txBody>
      </p:sp>
      <p:sp>
        <p:nvSpPr>
          <p:cNvPr id="131" name="Text Box 48">
            <a:extLst>
              <a:ext uri="{FF2B5EF4-FFF2-40B4-BE49-F238E27FC236}">
                <a16:creationId xmlns:a16="http://schemas.microsoft.com/office/drawing/2014/main" id="{8A0DB9D2-E26D-4389-BEA4-1214E76DEE47}"/>
              </a:ext>
            </a:extLst>
          </p:cNvPr>
          <p:cNvSpPr txBox="1">
            <a:spLocks noChangeArrowheads="1"/>
          </p:cNvSpPr>
          <p:nvPr/>
        </p:nvSpPr>
        <p:spPr bwMode="auto">
          <a:xfrm>
            <a:off x="4972958" y="3387294"/>
            <a:ext cx="351299" cy="20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Sn</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32" name="Text Box 42">
            <a:extLst>
              <a:ext uri="{FF2B5EF4-FFF2-40B4-BE49-F238E27FC236}">
                <a16:creationId xmlns:a16="http://schemas.microsoft.com/office/drawing/2014/main" id="{21F2B39F-3152-49FB-8307-B151DEC09CDB}"/>
              </a:ext>
            </a:extLst>
          </p:cNvPr>
          <p:cNvSpPr txBox="1">
            <a:spLocks noChangeArrowheads="1"/>
          </p:cNvSpPr>
          <p:nvPr/>
        </p:nvSpPr>
        <p:spPr bwMode="auto">
          <a:xfrm>
            <a:off x="4296384" y="3599876"/>
            <a:ext cx="1499687" cy="40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Certificates </a:t>
            </a: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Classified by CA/Scan Time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33" name="Arrow: Right 132">
            <a:extLst>
              <a:ext uri="{FF2B5EF4-FFF2-40B4-BE49-F238E27FC236}">
                <a16:creationId xmlns:a16="http://schemas.microsoft.com/office/drawing/2014/main" id="{7083C3F0-1F75-4C81-83D4-B98BCA687161}"/>
              </a:ext>
            </a:extLst>
          </p:cNvPr>
          <p:cNvSpPr/>
          <p:nvPr/>
        </p:nvSpPr>
        <p:spPr>
          <a:xfrm rot="1800000">
            <a:off x="-366140" y="4883691"/>
            <a:ext cx="1063380" cy="104675"/>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DBAC5741-20A7-4D4F-B181-849FD866ADF4}"/>
              </a:ext>
            </a:extLst>
          </p:cNvPr>
          <p:cNvSpPr/>
          <p:nvPr/>
        </p:nvSpPr>
        <p:spPr>
          <a:xfrm>
            <a:off x="4336551" y="4835611"/>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Rectangle 134">
            <a:extLst>
              <a:ext uri="{FF2B5EF4-FFF2-40B4-BE49-F238E27FC236}">
                <a16:creationId xmlns:a16="http://schemas.microsoft.com/office/drawing/2014/main" id="{B2973DCF-2C1F-4437-8E86-B4EA935E8BDA}"/>
              </a:ext>
            </a:extLst>
          </p:cNvPr>
          <p:cNvSpPr/>
          <p:nvPr/>
        </p:nvSpPr>
        <p:spPr>
          <a:xfrm>
            <a:off x="4376570" y="4877665"/>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42B7D9C9-BC19-4DB4-9315-D9FA7885DBC1}"/>
              </a:ext>
            </a:extLst>
          </p:cNvPr>
          <p:cNvSpPr/>
          <p:nvPr/>
        </p:nvSpPr>
        <p:spPr>
          <a:xfrm>
            <a:off x="4418313" y="4925321"/>
            <a:ext cx="525326" cy="507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p>
        </p:txBody>
      </p:sp>
      <p:sp>
        <p:nvSpPr>
          <p:cNvPr id="138" name="Arrow: Right 137">
            <a:extLst>
              <a:ext uri="{FF2B5EF4-FFF2-40B4-BE49-F238E27FC236}">
                <a16:creationId xmlns:a16="http://schemas.microsoft.com/office/drawing/2014/main" id="{BFAA33BC-1CCA-4ACA-B576-0BAA3FBBFD2A}"/>
              </a:ext>
            </a:extLst>
          </p:cNvPr>
          <p:cNvSpPr/>
          <p:nvPr/>
        </p:nvSpPr>
        <p:spPr>
          <a:xfrm>
            <a:off x="3752443" y="5019353"/>
            <a:ext cx="317500" cy="2165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Text Box 42">
            <a:extLst>
              <a:ext uri="{FF2B5EF4-FFF2-40B4-BE49-F238E27FC236}">
                <a16:creationId xmlns:a16="http://schemas.microsoft.com/office/drawing/2014/main" id="{A224B3A3-55DD-498F-BDFB-9BFFB0272AB6}"/>
              </a:ext>
            </a:extLst>
          </p:cNvPr>
          <p:cNvSpPr txBox="1">
            <a:spLocks noChangeArrowheads="1"/>
          </p:cNvSpPr>
          <p:nvPr/>
        </p:nvSpPr>
        <p:spPr bwMode="auto">
          <a:xfrm>
            <a:off x="3891232" y="5427964"/>
            <a:ext cx="1663747" cy="234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Domains </a:t>
            </a: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Classified by CA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6" name="Rectangle: Rounded Corners 145">
            <a:extLst>
              <a:ext uri="{FF2B5EF4-FFF2-40B4-BE49-F238E27FC236}">
                <a16:creationId xmlns:a16="http://schemas.microsoft.com/office/drawing/2014/main" id="{BAF73B6B-3CC7-4007-A86F-AB2946D3E8F3}"/>
              </a:ext>
            </a:extLst>
          </p:cNvPr>
          <p:cNvSpPr/>
          <p:nvPr/>
        </p:nvSpPr>
        <p:spPr>
          <a:xfrm>
            <a:off x="6096000" y="4608866"/>
            <a:ext cx="4211472" cy="11727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42">
            <a:extLst>
              <a:ext uri="{FF2B5EF4-FFF2-40B4-BE49-F238E27FC236}">
                <a16:creationId xmlns:a16="http://schemas.microsoft.com/office/drawing/2014/main" id="{99BD8DA0-B31F-4267-B7F3-431AFC536E93}"/>
              </a:ext>
            </a:extLst>
          </p:cNvPr>
          <p:cNvSpPr>
            <a:spLocks noChangeArrowheads="1"/>
          </p:cNvSpPr>
          <p:nvPr/>
        </p:nvSpPr>
        <p:spPr bwMode="auto">
          <a:xfrm>
            <a:off x="7444551" y="5408688"/>
            <a:ext cx="1761142"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Check Service Availability</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127" name="Left Brace 3126">
            <a:extLst>
              <a:ext uri="{FF2B5EF4-FFF2-40B4-BE49-F238E27FC236}">
                <a16:creationId xmlns:a16="http://schemas.microsoft.com/office/drawing/2014/main" id="{2A02A5D3-A554-4EDE-A11D-027285559F50}"/>
              </a:ext>
            </a:extLst>
          </p:cNvPr>
          <p:cNvSpPr/>
          <p:nvPr/>
        </p:nvSpPr>
        <p:spPr>
          <a:xfrm>
            <a:off x="7184511" y="4882616"/>
            <a:ext cx="160968" cy="561702"/>
          </a:xfrm>
          <a:prstGeom prst="leftBrace">
            <a:avLst>
              <a:gd name="adj1" fmla="val 43690"/>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Text Box 56">
            <a:extLst>
              <a:ext uri="{FF2B5EF4-FFF2-40B4-BE49-F238E27FC236}">
                <a16:creationId xmlns:a16="http://schemas.microsoft.com/office/drawing/2014/main" id="{7A076C06-82A8-4BE4-AD59-CC65475E5A00}"/>
              </a:ext>
            </a:extLst>
          </p:cNvPr>
          <p:cNvSpPr txBox="1">
            <a:spLocks noChangeArrowheads="1"/>
          </p:cNvSpPr>
          <p:nvPr/>
        </p:nvSpPr>
        <p:spPr bwMode="auto">
          <a:xfrm>
            <a:off x="9794556" y="2630936"/>
            <a:ext cx="1007167" cy="5257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3. Analyze Certificate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2" name="Arrow: Right 151">
            <a:extLst>
              <a:ext uri="{FF2B5EF4-FFF2-40B4-BE49-F238E27FC236}">
                <a16:creationId xmlns:a16="http://schemas.microsoft.com/office/drawing/2014/main" id="{6C994CAE-9340-4625-9BF6-1C812D420E0D}"/>
              </a:ext>
            </a:extLst>
          </p:cNvPr>
          <p:cNvSpPr/>
          <p:nvPr/>
        </p:nvSpPr>
        <p:spPr>
          <a:xfrm>
            <a:off x="5503284" y="3208684"/>
            <a:ext cx="576115" cy="147966"/>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Text Box 1">
            <a:extLst>
              <a:ext uri="{FF2B5EF4-FFF2-40B4-BE49-F238E27FC236}">
                <a16:creationId xmlns:a16="http://schemas.microsoft.com/office/drawing/2014/main" id="{17BAD433-B48F-49E2-B948-FD285DDB3283}"/>
              </a:ext>
            </a:extLst>
          </p:cNvPr>
          <p:cNvSpPr txBox="1">
            <a:spLocks noChangeArrowheads="1"/>
          </p:cNvSpPr>
          <p:nvPr/>
        </p:nvSpPr>
        <p:spPr bwMode="auto">
          <a:xfrm>
            <a:off x="6037019" y="3223522"/>
            <a:ext cx="1429488" cy="44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Build Every Possible Cert Chain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4" name="Rectangle 153">
            <a:extLst>
              <a:ext uri="{FF2B5EF4-FFF2-40B4-BE49-F238E27FC236}">
                <a16:creationId xmlns:a16="http://schemas.microsoft.com/office/drawing/2014/main" id="{04E9B6CF-C9A0-4DE1-A98D-2D63678DB9CA}"/>
              </a:ext>
            </a:extLst>
          </p:cNvPr>
          <p:cNvSpPr/>
          <p:nvPr/>
        </p:nvSpPr>
        <p:spPr>
          <a:xfrm>
            <a:off x="4255099" y="2716569"/>
            <a:ext cx="1132470" cy="22175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 Scan Metadata</a:t>
            </a:r>
            <a:endParaRPr kumimoji="0" lang="en-US" sz="11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endParaRPr>
          </a:p>
        </p:txBody>
      </p:sp>
      <p:sp>
        <p:nvSpPr>
          <p:cNvPr id="156" name="Text Box 48">
            <a:extLst>
              <a:ext uri="{FF2B5EF4-FFF2-40B4-BE49-F238E27FC236}">
                <a16:creationId xmlns:a16="http://schemas.microsoft.com/office/drawing/2014/main" id="{C7A75D45-748A-4DC2-A2C0-259678B1D9D8}"/>
              </a:ext>
            </a:extLst>
          </p:cNvPr>
          <p:cNvSpPr txBox="1">
            <a:spLocks noChangeArrowheads="1"/>
          </p:cNvSpPr>
          <p:nvPr/>
        </p:nvSpPr>
        <p:spPr bwMode="auto">
          <a:xfrm>
            <a:off x="4438870" y="4914916"/>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OCSP</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7" name="Text Box 48">
            <a:extLst>
              <a:ext uri="{FF2B5EF4-FFF2-40B4-BE49-F238E27FC236}">
                <a16:creationId xmlns:a16="http://schemas.microsoft.com/office/drawing/2014/main" id="{E7634603-54E9-43E7-85F7-8DB946535D1B}"/>
              </a:ext>
            </a:extLst>
          </p:cNvPr>
          <p:cNvSpPr txBox="1">
            <a:spLocks noChangeArrowheads="1"/>
          </p:cNvSpPr>
          <p:nvPr/>
        </p:nvSpPr>
        <p:spPr bwMode="auto">
          <a:xfrm>
            <a:off x="4441907" y="5055980"/>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CRL</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8" name="Text Box 48">
            <a:extLst>
              <a:ext uri="{FF2B5EF4-FFF2-40B4-BE49-F238E27FC236}">
                <a16:creationId xmlns:a16="http://schemas.microsoft.com/office/drawing/2014/main" id="{8196D768-B71B-49AE-9FEA-C2E83CCEBF6B}"/>
              </a:ext>
            </a:extLst>
          </p:cNvPr>
          <p:cNvSpPr txBox="1">
            <a:spLocks noChangeArrowheads="1"/>
          </p:cNvSpPr>
          <p:nvPr/>
        </p:nvSpPr>
        <p:spPr bwMode="auto">
          <a:xfrm>
            <a:off x="4444610" y="5188116"/>
            <a:ext cx="469506" cy="2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ACME</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9" name="Rectangle: Rounded Corners 158">
            <a:extLst>
              <a:ext uri="{FF2B5EF4-FFF2-40B4-BE49-F238E27FC236}">
                <a16:creationId xmlns:a16="http://schemas.microsoft.com/office/drawing/2014/main" id="{D98AA12D-B22F-4A06-BB6B-AF369B646EB3}"/>
              </a:ext>
            </a:extLst>
          </p:cNvPr>
          <p:cNvSpPr/>
          <p:nvPr/>
        </p:nvSpPr>
        <p:spPr>
          <a:xfrm>
            <a:off x="6096000" y="464820"/>
            <a:ext cx="4762500" cy="410623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Arrow: Right 159">
            <a:extLst>
              <a:ext uri="{FF2B5EF4-FFF2-40B4-BE49-F238E27FC236}">
                <a16:creationId xmlns:a16="http://schemas.microsoft.com/office/drawing/2014/main" id="{6A5D4715-2BF5-46B8-BD22-8228DE86BC8B}"/>
              </a:ext>
            </a:extLst>
          </p:cNvPr>
          <p:cNvSpPr/>
          <p:nvPr/>
        </p:nvSpPr>
        <p:spPr>
          <a:xfrm rot="18051784">
            <a:off x="4776430" y="4183740"/>
            <a:ext cx="1719329" cy="83064"/>
          </a:xfrm>
          <a:prstGeom prst="rightArrow">
            <a:avLst>
              <a:gd name="adj1" fmla="val 50000"/>
              <a:gd name="adj2" fmla="val 185866"/>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1" name="Picture 29" descr="certificate, certification, diploma, patent, contract, degree, enroll, credential ">
            <a:extLst>
              <a:ext uri="{FF2B5EF4-FFF2-40B4-BE49-F238E27FC236}">
                <a16:creationId xmlns:a16="http://schemas.microsoft.com/office/drawing/2014/main" id="{76A41B86-37E0-4172-96F6-011AFDD5C0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5253" y="663684"/>
            <a:ext cx="270946" cy="270946"/>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9" descr="certificate, certification, diploma, patent, contract, degree, enroll, credential ">
            <a:extLst>
              <a:ext uri="{FF2B5EF4-FFF2-40B4-BE49-F238E27FC236}">
                <a16:creationId xmlns:a16="http://schemas.microsoft.com/office/drawing/2014/main" id="{9311FAFD-9265-42F2-A5A2-00ECE71415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9426" y="1517785"/>
            <a:ext cx="270946" cy="270946"/>
          </a:xfrm>
          <a:prstGeom prst="rect">
            <a:avLst/>
          </a:prstGeom>
          <a:noFill/>
          <a:extLst>
            <a:ext uri="{909E8E84-426E-40DD-AFC4-6F175D3DCCD1}">
              <a14:hiddenFill xmlns:a14="http://schemas.microsoft.com/office/drawing/2010/main">
                <a:solidFill>
                  <a:srgbClr val="FFFFFF"/>
                </a:solidFill>
              </a14:hiddenFill>
            </a:ext>
          </a:extLst>
        </p:spPr>
      </p:pic>
      <p:sp>
        <p:nvSpPr>
          <p:cNvPr id="163" name="Text Box 1">
            <a:extLst>
              <a:ext uri="{FF2B5EF4-FFF2-40B4-BE49-F238E27FC236}">
                <a16:creationId xmlns:a16="http://schemas.microsoft.com/office/drawing/2014/main" id="{A06F16C4-FDBD-4309-935D-9EC4735FE777}"/>
              </a:ext>
            </a:extLst>
          </p:cNvPr>
          <p:cNvSpPr txBox="1">
            <a:spLocks noChangeArrowheads="1"/>
          </p:cNvSpPr>
          <p:nvPr/>
        </p:nvSpPr>
        <p:spPr bwMode="auto">
          <a:xfrm>
            <a:off x="6364094" y="893960"/>
            <a:ext cx="671844"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CA Cert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4" name="Text Box 1">
            <a:extLst>
              <a:ext uri="{FF2B5EF4-FFF2-40B4-BE49-F238E27FC236}">
                <a16:creationId xmlns:a16="http://schemas.microsoft.com/office/drawing/2014/main" id="{2184F8CF-E120-4BA8-965F-857BB68B5262}"/>
              </a:ext>
            </a:extLst>
          </p:cNvPr>
          <p:cNvSpPr txBox="1">
            <a:spLocks noChangeArrowheads="1"/>
          </p:cNvSpPr>
          <p:nvPr/>
        </p:nvSpPr>
        <p:spPr bwMode="auto">
          <a:xfrm>
            <a:off x="6155236" y="1745804"/>
            <a:ext cx="1034299"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End-Entity Cert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6" name="Text Box 2">
            <a:extLst>
              <a:ext uri="{FF2B5EF4-FFF2-40B4-BE49-F238E27FC236}">
                <a16:creationId xmlns:a16="http://schemas.microsoft.com/office/drawing/2014/main" id="{E01320FA-5DA1-40BC-BC26-2BF45D9AEC17}"/>
              </a:ext>
            </a:extLst>
          </p:cNvPr>
          <p:cNvSpPr txBox="1">
            <a:spLocks noChangeArrowheads="1"/>
          </p:cNvSpPr>
          <p:nvPr/>
        </p:nvSpPr>
        <p:spPr bwMode="auto">
          <a:xfrm>
            <a:off x="11485562" y="1756715"/>
            <a:ext cx="14128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Outputs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7" name="Rectangle: Rounded Corners 166">
            <a:extLst>
              <a:ext uri="{FF2B5EF4-FFF2-40B4-BE49-F238E27FC236}">
                <a16:creationId xmlns:a16="http://schemas.microsoft.com/office/drawing/2014/main" id="{A1586036-E311-40D7-B1F6-9FDB7465EE2E}"/>
              </a:ext>
            </a:extLst>
          </p:cNvPr>
          <p:cNvSpPr/>
          <p:nvPr/>
        </p:nvSpPr>
        <p:spPr>
          <a:xfrm>
            <a:off x="10972249" y="2070771"/>
            <a:ext cx="2447676" cy="378138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57" name="Picture 85" descr="key, security ">
            <a:extLst>
              <a:ext uri="{FF2B5EF4-FFF2-40B4-BE49-F238E27FC236}">
                <a16:creationId xmlns:a16="http://schemas.microsoft.com/office/drawing/2014/main" id="{B4F4B53E-0117-4E7E-AB0B-985A2F9B0A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4375" y="643713"/>
            <a:ext cx="323120" cy="323120"/>
          </a:xfrm>
          <a:prstGeom prst="rect">
            <a:avLst/>
          </a:prstGeom>
          <a:noFill/>
          <a:extLst>
            <a:ext uri="{909E8E84-426E-40DD-AFC4-6F175D3DCCD1}">
              <a14:hiddenFill xmlns:a14="http://schemas.microsoft.com/office/drawing/2010/main">
                <a:solidFill>
                  <a:srgbClr val="FFFFFF"/>
                </a:solidFill>
              </a14:hiddenFill>
            </a:ext>
          </a:extLst>
        </p:spPr>
      </p:pic>
      <p:sp>
        <p:nvSpPr>
          <p:cNvPr id="169" name="Text Box 1">
            <a:extLst>
              <a:ext uri="{FF2B5EF4-FFF2-40B4-BE49-F238E27FC236}">
                <a16:creationId xmlns:a16="http://schemas.microsoft.com/office/drawing/2014/main" id="{04C454A3-12F0-4E36-8355-30844CC0B88A}"/>
              </a:ext>
            </a:extLst>
          </p:cNvPr>
          <p:cNvSpPr txBox="1">
            <a:spLocks noChangeArrowheads="1"/>
          </p:cNvSpPr>
          <p:nvPr/>
        </p:nvSpPr>
        <p:spPr bwMode="auto">
          <a:xfrm>
            <a:off x="7276227" y="912561"/>
            <a:ext cx="1048895" cy="27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Parse Key Info</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0" name="Arrow: Right 169">
            <a:extLst>
              <a:ext uri="{FF2B5EF4-FFF2-40B4-BE49-F238E27FC236}">
                <a16:creationId xmlns:a16="http://schemas.microsoft.com/office/drawing/2014/main" id="{1A536EAA-FBC5-4E35-BEB6-101D68C23244}"/>
              </a:ext>
            </a:extLst>
          </p:cNvPr>
          <p:cNvSpPr/>
          <p:nvPr/>
        </p:nvSpPr>
        <p:spPr>
          <a:xfrm>
            <a:off x="8033456" y="774956"/>
            <a:ext cx="404685" cy="73983"/>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33">
            <a:extLst>
              <a:ext uri="{FF2B5EF4-FFF2-40B4-BE49-F238E27FC236}">
                <a16:creationId xmlns:a16="http://schemas.microsoft.com/office/drawing/2014/main" id="{B1FD754D-E14E-4A29-BAC7-D3FD5C46D9BC}"/>
              </a:ext>
            </a:extLst>
          </p:cNvPr>
          <p:cNvSpPr>
            <a:spLocks noChangeArrowheads="1"/>
          </p:cNvSpPr>
          <p:nvPr/>
        </p:nvSpPr>
        <p:spPr bwMode="auto">
          <a:xfrm>
            <a:off x="8564313" y="684468"/>
            <a:ext cx="1628775"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Key </a:t>
            </a: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sym typeface="Wingdings" panose="05000000000000000000" pitchFamily="2" charset="2"/>
              </a:rPr>
              <a:t> CA Cert Relation</a:t>
            </a:r>
            <a:endParaRPr kumimoji="0" lang="en-US" alt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59" name="Picture 87" descr="annulment, cancellation, erasure, invalidation, nullification, repeal, revocation ">
            <a:extLst>
              <a:ext uri="{FF2B5EF4-FFF2-40B4-BE49-F238E27FC236}">
                <a16:creationId xmlns:a16="http://schemas.microsoft.com/office/drawing/2014/main" id="{20C8DA83-FD8E-4DBE-91D8-5DCF557E5ED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64447" y="3703618"/>
            <a:ext cx="313822" cy="31382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33">
            <a:extLst>
              <a:ext uri="{FF2B5EF4-FFF2-40B4-BE49-F238E27FC236}">
                <a16:creationId xmlns:a16="http://schemas.microsoft.com/office/drawing/2014/main" id="{FADC0E48-E689-48C2-8A30-1CCFA8682EFE}"/>
              </a:ext>
            </a:extLst>
          </p:cNvPr>
          <p:cNvSpPr>
            <a:spLocks noChangeArrowheads="1"/>
          </p:cNvSpPr>
          <p:nvPr/>
        </p:nvSpPr>
        <p:spPr bwMode="auto">
          <a:xfrm>
            <a:off x="7658932" y="3756772"/>
            <a:ext cx="2062437"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Verify Info Correctness</a:t>
            </a:r>
            <a:endParaRPr kumimoji="0" lang="en-US" alt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Rectangle 33">
            <a:extLst>
              <a:ext uri="{FF2B5EF4-FFF2-40B4-BE49-F238E27FC236}">
                <a16:creationId xmlns:a16="http://schemas.microsoft.com/office/drawing/2014/main" id="{E351A82F-9FE5-4C55-9A6B-492B3C12A149}"/>
              </a:ext>
            </a:extLst>
          </p:cNvPr>
          <p:cNvSpPr>
            <a:spLocks noChangeArrowheads="1"/>
          </p:cNvSpPr>
          <p:nvPr/>
        </p:nvSpPr>
        <p:spPr bwMode="auto">
          <a:xfrm>
            <a:off x="7658932" y="4067658"/>
            <a:ext cx="2062437"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Check Deployed Revoked Cert</a:t>
            </a:r>
            <a:endParaRPr kumimoji="0" lang="en-US" alt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Arrow: Right 176">
            <a:extLst>
              <a:ext uri="{FF2B5EF4-FFF2-40B4-BE49-F238E27FC236}">
                <a16:creationId xmlns:a16="http://schemas.microsoft.com/office/drawing/2014/main" id="{680013F8-9047-49C2-B081-B3F354F04ABB}"/>
              </a:ext>
            </a:extLst>
          </p:cNvPr>
          <p:cNvSpPr/>
          <p:nvPr/>
        </p:nvSpPr>
        <p:spPr>
          <a:xfrm rot="5400000">
            <a:off x="6774924" y="2054544"/>
            <a:ext cx="230677" cy="107132"/>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36">
            <a:extLst>
              <a:ext uri="{FF2B5EF4-FFF2-40B4-BE49-F238E27FC236}">
                <a16:creationId xmlns:a16="http://schemas.microsoft.com/office/drawing/2014/main" id="{0218ADBA-0400-457E-9E67-3A1B960E8E77}"/>
              </a:ext>
            </a:extLst>
          </p:cNvPr>
          <p:cNvSpPr>
            <a:spLocks noChangeArrowheads="1"/>
          </p:cNvSpPr>
          <p:nvPr/>
        </p:nvSpPr>
        <p:spPr bwMode="auto">
          <a:xfrm>
            <a:off x="6232879" y="2273979"/>
            <a:ext cx="771882" cy="4425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Feature Collection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9" name="Arrow: Right 178">
            <a:extLst>
              <a:ext uri="{FF2B5EF4-FFF2-40B4-BE49-F238E27FC236}">
                <a16:creationId xmlns:a16="http://schemas.microsoft.com/office/drawing/2014/main" id="{5F443306-B831-446B-8B2F-465DE7820CDD}"/>
              </a:ext>
            </a:extLst>
          </p:cNvPr>
          <p:cNvSpPr/>
          <p:nvPr/>
        </p:nvSpPr>
        <p:spPr>
          <a:xfrm>
            <a:off x="7116972" y="238382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36">
            <a:extLst>
              <a:ext uri="{FF2B5EF4-FFF2-40B4-BE49-F238E27FC236}">
                <a16:creationId xmlns:a16="http://schemas.microsoft.com/office/drawing/2014/main" id="{0D51740D-5DEE-4615-BCF8-C008E1C1B63A}"/>
              </a:ext>
            </a:extLst>
          </p:cNvPr>
          <p:cNvSpPr>
            <a:spLocks noChangeArrowheads="1"/>
          </p:cNvSpPr>
          <p:nvPr/>
        </p:nvSpPr>
        <p:spPr bwMode="auto">
          <a:xfrm>
            <a:off x="7666360" y="1839711"/>
            <a:ext cx="2055010"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Service Area &amp; Tendency</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86" name="Arrow: Right 185">
            <a:extLst>
              <a:ext uri="{FF2B5EF4-FFF2-40B4-BE49-F238E27FC236}">
                <a16:creationId xmlns:a16="http://schemas.microsoft.com/office/drawing/2014/main" id="{90D71CF5-BAB3-4965-96BC-2A7EA4D2CD83}"/>
              </a:ext>
            </a:extLst>
          </p:cNvPr>
          <p:cNvSpPr/>
          <p:nvPr/>
        </p:nvSpPr>
        <p:spPr>
          <a:xfrm>
            <a:off x="7116971" y="3114059"/>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39">
            <a:extLst>
              <a:ext uri="{FF2B5EF4-FFF2-40B4-BE49-F238E27FC236}">
                <a16:creationId xmlns:a16="http://schemas.microsoft.com/office/drawing/2014/main" id="{E73B02FB-02D2-4A72-B0C0-E6B45C0C7A05}"/>
              </a:ext>
            </a:extLst>
          </p:cNvPr>
          <p:cNvSpPr>
            <a:spLocks noChangeArrowheads="1"/>
          </p:cNvSpPr>
          <p:nvPr/>
        </p:nvSpPr>
        <p:spPr bwMode="auto">
          <a:xfrm>
            <a:off x="7666359" y="2871171"/>
            <a:ext cx="2055011"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Find Cross-Cert Cases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88" name="Rectangle 39">
            <a:extLst>
              <a:ext uri="{FF2B5EF4-FFF2-40B4-BE49-F238E27FC236}">
                <a16:creationId xmlns:a16="http://schemas.microsoft.com/office/drawing/2014/main" id="{5EF1DD1F-5D01-4FD7-A9FA-9220D952B4F9}"/>
              </a:ext>
            </a:extLst>
          </p:cNvPr>
          <p:cNvSpPr>
            <a:spLocks noChangeArrowheads="1"/>
          </p:cNvSpPr>
          <p:nvPr/>
        </p:nvSpPr>
        <p:spPr bwMode="auto">
          <a:xfrm>
            <a:off x="7666359" y="3191265"/>
            <a:ext cx="2055011" cy="39969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Compare With Root Store &amp; Third-Party Dataset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89" name="Arrow: Right 188">
            <a:extLst>
              <a:ext uri="{FF2B5EF4-FFF2-40B4-BE49-F238E27FC236}">
                <a16:creationId xmlns:a16="http://schemas.microsoft.com/office/drawing/2014/main" id="{E0DF5917-9503-402F-9AA2-AECC2FAC9715}"/>
              </a:ext>
            </a:extLst>
          </p:cNvPr>
          <p:cNvSpPr/>
          <p:nvPr/>
        </p:nvSpPr>
        <p:spPr>
          <a:xfrm>
            <a:off x="7116971" y="396645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Arrow: Right 190">
            <a:extLst>
              <a:ext uri="{FF2B5EF4-FFF2-40B4-BE49-F238E27FC236}">
                <a16:creationId xmlns:a16="http://schemas.microsoft.com/office/drawing/2014/main" id="{35ABDB5F-95CF-4F42-A3B6-D098180FE674}"/>
              </a:ext>
            </a:extLst>
          </p:cNvPr>
          <p:cNvSpPr/>
          <p:nvPr/>
        </p:nvSpPr>
        <p:spPr>
          <a:xfrm>
            <a:off x="7116972" y="178056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Arrow: Right 191">
            <a:extLst>
              <a:ext uri="{FF2B5EF4-FFF2-40B4-BE49-F238E27FC236}">
                <a16:creationId xmlns:a16="http://schemas.microsoft.com/office/drawing/2014/main" id="{E32427C1-92D4-4651-86AE-7CE998DF70B7}"/>
              </a:ext>
            </a:extLst>
          </p:cNvPr>
          <p:cNvSpPr/>
          <p:nvPr/>
        </p:nvSpPr>
        <p:spPr>
          <a:xfrm>
            <a:off x="7116972" y="782340"/>
            <a:ext cx="375545" cy="85218"/>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5" name="Arrow: Right 194">
            <a:extLst>
              <a:ext uri="{FF2B5EF4-FFF2-40B4-BE49-F238E27FC236}">
                <a16:creationId xmlns:a16="http://schemas.microsoft.com/office/drawing/2014/main" id="{E724372F-BF9E-4CC5-A398-37257F1B4F61}"/>
              </a:ext>
            </a:extLst>
          </p:cNvPr>
          <p:cNvSpPr/>
          <p:nvPr/>
        </p:nvSpPr>
        <p:spPr>
          <a:xfrm>
            <a:off x="8033456" y="2382048"/>
            <a:ext cx="404685" cy="73983"/>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6" name="Arrow: Right 195">
            <a:extLst>
              <a:ext uri="{FF2B5EF4-FFF2-40B4-BE49-F238E27FC236}">
                <a16:creationId xmlns:a16="http://schemas.microsoft.com/office/drawing/2014/main" id="{991AA1BA-06F1-4AEB-8F5F-F3B9CCD1D81F}"/>
              </a:ext>
            </a:extLst>
          </p:cNvPr>
          <p:cNvSpPr/>
          <p:nvPr/>
        </p:nvSpPr>
        <p:spPr>
          <a:xfrm>
            <a:off x="10528681" y="3557377"/>
            <a:ext cx="529672" cy="146241"/>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Arrow: Right 196">
            <a:extLst>
              <a:ext uri="{FF2B5EF4-FFF2-40B4-BE49-F238E27FC236}">
                <a16:creationId xmlns:a16="http://schemas.microsoft.com/office/drawing/2014/main" id="{325BFE4B-0196-490E-A4BE-8634A47A0DB9}"/>
              </a:ext>
            </a:extLst>
          </p:cNvPr>
          <p:cNvSpPr/>
          <p:nvPr/>
        </p:nvSpPr>
        <p:spPr>
          <a:xfrm>
            <a:off x="10226150" y="4745916"/>
            <a:ext cx="821251" cy="106570"/>
          </a:xfrm>
          <a:prstGeom prst="rightArrow">
            <a:avLst>
              <a:gd name="adj1" fmla="val 50000"/>
              <a:gd name="adj2" fmla="val 142332"/>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Rectangle 32">
            <a:extLst>
              <a:ext uri="{FF2B5EF4-FFF2-40B4-BE49-F238E27FC236}">
                <a16:creationId xmlns:a16="http://schemas.microsoft.com/office/drawing/2014/main" id="{D859D846-0AF3-482F-9A11-9F38AA69B7C4}"/>
              </a:ext>
            </a:extLst>
          </p:cNvPr>
          <p:cNvSpPr>
            <a:spLocks noChangeArrowheads="1"/>
          </p:cNvSpPr>
          <p:nvPr/>
        </p:nvSpPr>
        <p:spPr bwMode="auto">
          <a:xfrm>
            <a:off x="11599196" y="2146971"/>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CA Profiling</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9" name="Rectangle 32">
            <a:extLst>
              <a:ext uri="{FF2B5EF4-FFF2-40B4-BE49-F238E27FC236}">
                <a16:creationId xmlns:a16="http://schemas.microsoft.com/office/drawing/2014/main" id="{923A66FC-7420-42DB-8EE8-0CC76E20381F}"/>
              </a:ext>
            </a:extLst>
          </p:cNvPr>
          <p:cNvSpPr>
            <a:spLocks noChangeArrowheads="1"/>
          </p:cNvSpPr>
          <p:nvPr/>
        </p:nvSpPr>
        <p:spPr bwMode="auto">
          <a:xfrm>
            <a:off x="11047401" y="2552602"/>
            <a:ext cx="1140474"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Basic Profiling</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0" name="Rectangle 32">
            <a:extLst>
              <a:ext uri="{FF2B5EF4-FFF2-40B4-BE49-F238E27FC236}">
                <a16:creationId xmlns:a16="http://schemas.microsoft.com/office/drawing/2014/main" id="{5AA7DFB7-FF9A-49E1-84D0-0C65B7CC78E4}"/>
              </a:ext>
            </a:extLst>
          </p:cNvPr>
          <p:cNvSpPr>
            <a:spLocks noChangeArrowheads="1"/>
          </p:cNvSpPr>
          <p:nvPr/>
        </p:nvSpPr>
        <p:spPr bwMode="auto">
          <a:xfrm>
            <a:off x="12136464" y="2556989"/>
            <a:ext cx="1243296"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Security Profiling</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cxnSp>
        <p:nvCxnSpPr>
          <p:cNvPr id="3129" name="Straight Arrow Connector 3128">
            <a:extLst>
              <a:ext uri="{FF2B5EF4-FFF2-40B4-BE49-F238E27FC236}">
                <a16:creationId xmlns:a16="http://schemas.microsoft.com/office/drawing/2014/main" id="{6CA8E19B-BF8F-4B73-AF25-009D3C73C9A6}"/>
              </a:ext>
            </a:extLst>
          </p:cNvPr>
          <p:cNvCxnSpPr>
            <a:stCxn id="198" idx="2"/>
            <a:endCxn id="199" idx="0"/>
          </p:cNvCxnSpPr>
          <p:nvPr/>
        </p:nvCxnSpPr>
        <p:spPr>
          <a:xfrm flipH="1">
            <a:off x="11617638" y="2404146"/>
            <a:ext cx="551795" cy="148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31" name="Straight Arrow Connector 3130">
            <a:extLst>
              <a:ext uri="{FF2B5EF4-FFF2-40B4-BE49-F238E27FC236}">
                <a16:creationId xmlns:a16="http://schemas.microsoft.com/office/drawing/2014/main" id="{148D2A52-2BB1-4FE2-BBB9-119D9DE62F4F}"/>
              </a:ext>
            </a:extLst>
          </p:cNvPr>
          <p:cNvCxnSpPr>
            <a:stCxn id="198" idx="2"/>
            <a:endCxn id="200" idx="0"/>
          </p:cNvCxnSpPr>
          <p:nvPr/>
        </p:nvCxnSpPr>
        <p:spPr>
          <a:xfrm>
            <a:off x="12169433" y="2404146"/>
            <a:ext cx="588679" cy="15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38" name="Table 3138">
            <a:extLst>
              <a:ext uri="{FF2B5EF4-FFF2-40B4-BE49-F238E27FC236}">
                <a16:creationId xmlns:a16="http://schemas.microsoft.com/office/drawing/2014/main" id="{E949F822-D39B-4D7B-ABEF-49327028D8B5}"/>
              </a:ext>
            </a:extLst>
          </p:cNvPr>
          <p:cNvGraphicFramePr>
            <a:graphicFrameLocks noGrp="1"/>
          </p:cNvGraphicFramePr>
          <p:nvPr/>
        </p:nvGraphicFramePr>
        <p:xfrm>
          <a:off x="11097203" y="2855258"/>
          <a:ext cx="1072230" cy="2743200"/>
        </p:xfrm>
        <a:graphic>
          <a:graphicData uri="http://schemas.openxmlformats.org/drawingml/2006/table">
            <a:tbl>
              <a:tblPr firstRow="1" bandRow="1">
                <a:tableStyleId>{5940675A-B579-460E-94D1-54222C63F5DA}</a:tableStyleId>
              </a:tblPr>
              <a:tblGrid>
                <a:gridCol w="1072230">
                  <a:extLst>
                    <a:ext uri="{9D8B030D-6E8A-4147-A177-3AD203B41FA5}">
                      <a16:colId xmlns:a16="http://schemas.microsoft.com/office/drawing/2014/main" val="946646361"/>
                    </a:ext>
                  </a:extLst>
                </a:gridCol>
              </a:tblGrid>
              <a:tr h="229378">
                <a:tc>
                  <a:txBody>
                    <a:bodyPr/>
                    <a:lstStyle/>
                    <a:p>
                      <a:pPr algn="ctr"/>
                      <a:r>
                        <a:rPr lang="en-US" altLang="zh-CN" sz="1000" dirty="0"/>
                        <a:t>CA Server List</a:t>
                      </a:r>
                      <a:endParaRPr lang="en-US" sz="1000" dirty="0"/>
                    </a:p>
                  </a:txBody>
                  <a:tcPr anchor="ctr"/>
                </a:tc>
                <a:extLst>
                  <a:ext uri="{0D108BD9-81ED-4DB2-BD59-A6C34878D82A}">
                    <a16:rowId xmlns:a16="http://schemas.microsoft.com/office/drawing/2014/main" val="2833895503"/>
                  </a:ext>
                </a:extLst>
              </a:tr>
              <a:tr h="229378">
                <a:tc>
                  <a:txBody>
                    <a:bodyPr/>
                    <a:lstStyle/>
                    <a:p>
                      <a:pPr algn="ctr"/>
                      <a:r>
                        <a:rPr lang="en-US" sz="1000" dirty="0"/>
                        <a:t>CA Service Type</a:t>
                      </a:r>
                    </a:p>
                  </a:txBody>
                  <a:tcPr anchor="ctr"/>
                </a:tc>
                <a:extLst>
                  <a:ext uri="{0D108BD9-81ED-4DB2-BD59-A6C34878D82A}">
                    <a16:rowId xmlns:a16="http://schemas.microsoft.com/office/drawing/2014/main" val="1519386641"/>
                  </a:ext>
                </a:extLst>
              </a:tr>
              <a:tr h="229378">
                <a:tc>
                  <a:txBody>
                    <a:bodyPr/>
                    <a:lstStyle/>
                    <a:p>
                      <a:pPr algn="ctr"/>
                      <a:r>
                        <a:rPr lang="en-US" sz="1000" dirty="0"/>
                        <a:t>CA Owned Certs</a:t>
                      </a:r>
                    </a:p>
                  </a:txBody>
                  <a:tcPr anchor="ctr"/>
                </a:tc>
                <a:extLst>
                  <a:ext uri="{0D108BD9-81ED-4DB2-BD59-A6C34878D82A}">
                    <a16:rowId xmlns:a16="http://schemas.microsoft.com/office/drawing/2014/main" val="1487800569"/>
                  </a:ext>
                </a:extLst>
              </a:tr>
              <a:tr h="229378">
                <a:tc>
                  <a:txBody>
                    <a:bodyPr/>
                    <a:lstStyle/>
                    <a:p>
                      <a:pPr algn="ctr"/>
                      <a:r>
                        <a:rPr lang="en-US" sz="1000" dirty="0"/>
                        <a:t>CA Owned Keys</a:t>
                      </a:r>
                    </a:p>
                  </a:txBody>
                  <a:tcPr anchor="ctr"/>
                </a:tc>
                <a:extLst>
                  <a:ext uri="{0D108BD9-81ED-4DB2-BD59-A6C34878D82A}">
                    <a16:rowId xmlns:a16="http://schemas.microsoft.com/office/drawing/2014/main" val="3039637112"/>
                  </a:ext>
                </a:extLst>
              </a:tr>
              <a:tr h="229378">
                <a:tc>
                  <a:txBody>
                    <a:bodyPr/>
                    <a:lstStyle/>
                    <a:p>
                      <a:pPr algn="ctr"/>
                      <a:r>
                        <a:rPr lang="en-US" sz="1000" dirty="0"/>
                        <a:t>CA Databases</a:t>
                      </a:r>
                    </a:p>
                  </a:txBody>
                  <a:tcPr anchor="ctr"/>
                </a:tc>
                <a:extLst>
                  <a:ext uri="{0D108BD9-81ED-4DB2-BD59-A6C34878D82A}">
                    <a16:rowId xmlns:a16="http://schemas.microsoft.com/office/drawing/2014/main" val="1311844450"/>
                  </a:ext>
                </a:extLst>
              </a:tr>
              <a:tr h="229378">
                <a:tc>
                  <a:txBody>
                    <a:bodyPr/>
                    <a:lstStyle/>
                    <a:p>
                      <a:pPr algn="ctr"/>
                      <a:r>
                        <a:rPr lang="en-US" sz="1000" dirty="0"/>
                        <a:t>CA Signed Cert Profiling</a:t>
                      </a:r>
                    </a:p>
                  </a:txBody>
                  <a:tcPr anchor="ctr"/>
                </a:tc>
                <a:extLst>
                  <a:ext uri="{0D108BD9-81ED-4DB2-BD59-A6C34878D82A}">
                    <a16:rowId xmlns:a16="http://schemas.microsoft.com/office/drawing/2014/main" val="2384505654"/>
                  </a:ext>
                </a:extLst>
              </a:tr>
              <a:tr h="229378">
                <a:tc>
                  <a:txBody>
                    <a:bodyPr/>
                    <a:lstStyle/>
                    <a:p>
                      <a:pPr algn="ctr"/>
                      <a:r>
                        <a:rPr lang="en-US" sz="1000" dirty="0"/>
                        <a:t>CA Market share</a:t>
                      </a:r>
                    </a:p>
                  </a:txBody>
                  <a:tcPr anchor="ctr"/>
                </a:tc>
                <a:extLst>
                  <a:ext uri="{0D108BD9-81ED-4DB2-BD59-A6C34878D82A}">
                    <a16:rowId xmlns:a16="http://schemas.microsoft.com/office/drawing/2014/main" val="1667624328"/>
                  </a:ext>
                </a:extLst>
              </a:tr>
              <a:tr h="229378">
                <a:tc>
                  <a:txBody>
                    <a:bodyPr/>
                    <a:lstStyle/>
                    <a:p>
                      <a:pPr algn="ctr"/>
                      <a:r>
                        <a:rPr lang="en-US" sz="1000" dirty="0"/>
                        <a:t>CA Service Area</a:t>
                      </a:r>
                    </a:p>
                  </a:txBody>
                  <a:tcPr anchor="ctr"/>
                </a:tc>
                <a:extLst>
                  <a:ext uri="{0D108BD9-81ED-4DB2-BD59-A6C34878D82A}">
                    <a16:rowId xmlns:a16="http://schemas.microsoft.com/office/drawing/2014/main" val="1586938736"/>
                  </a:ext>
                </a:extLst>
              </a:tr>
              <a:tr h="229378">
                <a:tc>
                  <a:txBody>
                    <a:bodyPr/>
                    <a:lstStyle/>
                    <a:p>
                      <a:pPr algn="ctr"/>
                      <a:r>
                        <a:rPr lang="en-US" sz="1000" dirty="0"/>
                        <a:t>CA Cert Chain Relation</a:t>
                      </a:r>
                    </a:p>
                  </a:txBody>
                  <a:tcPr anchor="ctr"/>
                </a:tc>
                <a:extLst>
                  <a:ext uri="{0D108BD9-81ED-4DB2-BD59-A6C34878D82A}">
                    <a16:rowId xmlns:a16="http://schemas.microsoft.com/office/drawing/2014/main" val="3470661146"/>
                  </a:ext>
                </a:extLst>
              </a:tr>
              <a:tr h="229378">
                <a:tc>
                  <a:txBody>
                    <a:bodyPr/>
                    <a:lstStyle/>
                    <a:p>
                      <a:pPr algn="ctr"/>
                      <a:r>
                        <a:rPr lang="en-US" sz="1000" dirty="0"/>
                        <a:t>Root Distribution</a:t>
                      </a:r>
                    </a:p>
                  </a:txBody>
                  <a:tcPr anchor="ctr"/>
                </a:tc>
                <a:extLst>
                  <a:ext uri="{0D108BD9-81ED-4DB2-BD59-A6C34878D82A}">
                    <a16:rowId xmlns:a16="http://schemas.microsoft.com/office/drawing/2014/main" val="1910387527"/>
                  </a:ext>
                </a:extLst>
              </a:tr>
            </a:tbl>
          </a:graphicData>
        </a:graphic>
      </p:graphicFrame>
      <p:graphicFrame>
        <p:nvGraphicFramePr>
          <p:cNvPr id="212" name="Table 3138">
            <a:extLst>
              <a:ext uri="{FF2B5EF4-FFF2-40B4-BE49-F238E27FC236}">
                <a16:creationId xmlns:a16="http://schemas.microsoft.com/office/drawing/2014/main" id="{680EBCCA-D185-4149-99E8-F0A8BE0334D6}"/>
              </a:ext>
            </a:extLst>
          </p:cNvPr>
          <p:cNvGraphicFramePr>
            <a:graphicFrameLocks noGrp="1"/>
          </p:cNvGraphicFramePr>
          <p:nvPr/>
        </p:nvGraphicFramePr>
        <p:xfrm>
          <a:off x="12244027" y="2855258"/>
          <a:ext cx="1072230" cy="2834640"/>
        </p:xfrm>
        <a:graphic>
          <a:graphicData uri="http://schemas.openxmlformats.org/drawingml/2006/table">
            <a:tbl>
              <a:tblPr firstRow="1" bandRow="1">
                <a:tableStyleId>{5940675A-B579-460E-94D1-54222C63F5DA}</a:tableStyleId>
              </a:tblPr>
              <a:tblGrid>
                <a:gridCol w="1072230">
                  <a:extLst>
                    <a:ext uri="{9D8B030D-6E8A-4147-A177-3AD203B41FA5}">
                      <a16:colId xmlns:a16="http://schemas.microsoft.com/office/drawing/2014/main" val="946646361"/>
                    </a:ext>
                  </a:extLst>
                </a:gridCol>
              </a:tblGrid>
              <a:tr h="229378">
                <a:tc>
                  <a:txBody>
                    <a:bodyPr/>
                    <a:lstStyle/>
                    <a:p>
                      <a:pPr algn="ctr"/>
                      <a:r>
                        <a:rPr lang="en-US" sz="1000" dirty="0"/>
                        <a:t>Signed Cert Out of Profiling</a:t>
                      </a:r>
                    </a:p>
                  </a:txBody>
                  <a:tcPr anchor="ctr"/>
                </a:tc>
                <a:extLst>
                  <a:ext uri="{0D108BD9-81ED-4DB2-BD59-A6C34878D82A}">
                    <a16:rowId xmlns:a16="http://schemas.microsoft.com/office/drawing/2014/main" val="2833895503"/>
                  </a:ext>
                </a:extLst>
              </a:tr>
              <a:tr h="229378">
                <a:tc>
                  <a:txBody>
                    <a:bodyPr/>
                    <a:lstStyle/>
                    <a:p>
                      <a:pPr algn="ctr"/>
                      <a:r>
                        <a:rPr lang="en-US" sz="1000" dirty="0"/>
                        <a:t>Signed Cert Non-compliance with Standards</a:t>
                      </a:r>
                    </a:p>
                  </a:txBody>
                  <a:tcPr anchor="ctr"/>
                </a:tc>
                <a:extLst>
                  <a:ext uri="{0D108BD9-81ED-4DB2-BD59-A6C34878D82A}">
                    <a16:rowId xmlns:a16="http://schemas.microsoft.com/office/drawing/2014/main" val="1519386641"/>
                  </a:ext>
                </a:extLst>
              </a:tr>
              <a:tr h="229378">
                <a:tc>
                  <a:txBody>
                    <a:bodyPr/>
                    <a:lstStyle/>
                    <a:p>
                      <a:pPr algn="ctr"/>
                      <a:r>
                        <a:rPr lang="en-US" sz="1000" dirty="0"/>
                        <a:t>Signed Cert with Incorrect Validation</a:t>
                      </a:r>
                    </a:p>
                  </a:txBody>
                  <a:tcPr anchor="ctr"/>
                </a:tc>
                <a:extLst>
                  <a:ext uri="{0D108BD9-81ED-4DB2-BD59-A6C34878D82A}">
                    <a16:rowId xmlns:a16="http://schemas.microsoft.com/office/drawing/2014/main" val="1487800569"/>
                  </a:ext>
                </a:extLst>
              </a:tr>
              <a:tr h="229378">
                <a:tc>
                  <a:txBody>
                    <a:bodyPr/>
                    <a:lstStyle/>
                    <a:p>
                      <a:pPr algn="ctr"/>
                      <a:r>
                        <a:rPr lang="en-US" sz="1000" dirty="0"/>
                        <a:t>Has Opaque CA Certs</a:t>
                      </a:r>
                    </a:p>
                  </a:txBody>
                  <a:tcPr anchor="ctr"/>
                </a:tc>
                <a:extLst>
                  <a:ext uri="{0D108BD9-81ED-4DB2-BD59-A6C34878D82A}">
                    <a16:rowId xmlns:a16="http://schemas.microsoft.com/office/drawing/2014/main" val="3039637112"/>
                  </a:ext>
                </a:extLst>
              </a:tr>
              <a:tr h="229378">
                <a:tc>
                  <a:txBody>
                    <a:bodyPr/>
                    <a:lstStyle/>
                    <a:p>
                      <a:pPr algn="ctr"/>
                      <a:r>
                        <a:rPr lang="en-US" sz="1000" dirty="0"/>
                        <a:t>Signed Certs without Confirmation</a:t>
                      </a:r>
                    </a:p>
                  </a:txBody>
                  <a:tcPr anchor="ctr"/>
                </a:tc>
                <a:extLst>
                  <a:ext uri="{0D108BD9-81ED-4DB2-BD59-A6C34878D82A}">
                    <a16:rowId xmlns:a16="http://schemas.microsoft.com/office/drawing/2014/main" val="1311844450"/>
                  </a:ext>
                </a:extLst>
              </a:tr>
              <a:tr h="229378">
                <a:tc>
                  <a:txBody>
                    <a:bodyPr/>
                    <a:lstStyle/>
                    <a:p>
                      <a:pPr algn="ctr"/>
                      <a:r>
                        <a:rPr lang="en-US" sz="1000" dirty="0"/>
                        <a:t>Incorrect Revocation Info</a:t>
                      </a:r>
                    </a:p>
                  </a:txBody>
                  <a:tcPr anchor="ctr"/>
                </a:tc>
                <a:extLst>
                  <a:ext uri="{0D108BD9-81ED-4DB2-BD59-A6C34878D82A}">
                    <a16:rowId xmlns:a16="http://schemas.microsoft.com/office/drawing/2014/main" val="2384505654"/>
                  </a:ext>
                </a:extLst>
              </a:tr>
            </a:tbl>
          </a:graphicData>
        </a:graphic>
      </p:graphicFrame>
      <p:sp>
        <p:nvSpPr>
          <p:cNvPr id="213" name="Rectangle 36">
            <a:extLst>
              <a:ext uri="{FF2B5EF4-FFF2-40B4-BE49-F238E27FC236}">
                <a16:creationId xmlns:a16="http://schemas.microsoft.com/office/drawing/2014/main" id="{A1CD43D7-86C2-41B7-9DE6-D456FAD5A6F0}"/>
              </a:ext>
            </a:extLst>
          </p:cNvPr>
          <p:cNvSpPr>
            <a:spLocks noChangeArrowheads="1"/>
          </p:cNvSpPr>
          <p:nvPr/>
        </p:nvSpPr>
        <p:spPr bwMode="auto">
          <a:xfrm>
            <a:off x="7666360" y="1215696"/>
            <a:ext cx="2055010" cy="257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Subject Info Correctness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96093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72BB-50FC-4D06-967C-C20424E4A9A6}"/>
              </a:ext>
            </a:extLst>
          </p:cNvPr>
          <p:cNvSpPr>
            <a:spLocks noGrp="1"/>
          </p:cNvSpPr>
          <p:nvPr>
            <p:ph type="title"/>
          </p:nvPr>
        </p:nvSpPr>
        <p:spPr/>
        <p:txBody>
          <a:bodyPr/>
          <a:lstStyle/>
          <a:p>
            <a:r>
              <a:rPr lang="en-US" altLang="zh-CN" dirty="0"/>
              <a:t>Web-PKI CA </a:t>
            </a:r>
            <a:r>
              <a:rPr lang="zh-CN" altLang="en-US" b="1" dirty="0">
                <a:solidFill>
                  <a:srgbClr val="FF0000"/>
                </a:solidFill>
              </a:rPr>
              <a:t>安全态势如何测绘</a:t>
            </a:r>
            <a:endParaRPr lang="en-US" dirty="0"/>
          </a:p>
        </p:txBody>
      </p:sp>
      <p:sp>
        <p:nvSpPr>
          <p:cNvPr id="3" name="Content Placeholder 2">
            <a:extLst>
              <a:ext uri="{FF2B5EF4-FFF2-40B4-BE49-F238E27FC236}">
                <a16:creationId xmlns:a16="http://schemas.microsoft.com/office/drawing/2014/main" id="{398F526A-EC66-4B34-B7FB-128278274F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874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3100-B6A9-46B3-A1CB-08CF58718842}"/>
              </a:ext>
            </a:extLst>
          </p:cNvPr>
          <p:cNvSpPr>
            <a:spLocks noGrp="1"/>
          </p:cNvSpPr>
          <p:nvPr>
            <p:ph type="title"/>
          </p:nvPr>
        </p:nvSpPr>
        <p:spPr/>
        <p:txBody>
          <a:bodyPr/>
          <a:lstStyle/>
          <a:p>
            <a:r>
              <a:rPr lang="en-US" altLang="zh-CN" dirty="0"/>
              <a:t>CA </a:t>
            </a:r>
            <a:r>
              <a:rPr lang="zh-CN" altLang="en-US" dirty="0"/>
              <a:t>签发异常行为</a:t>
            </a:r>
            <a:endParaRPr lang="en-US" dirty="0"/>
          </a:p>
        </p:txBody>
      </p:sp>
      <p:sp>
        <p:nvSpPr>
          <p:cNvPr id="3" name="Content Placeholder 2">
            <a:extLst>
              <a:ext uri="{FF2B5EF4-FFF2-40B4-BE49-F238E27FC236}">
                <a16:creationId xmlns:a16="http://schemas.microsoft.com/office/drawing/2014/main" id="{11EC3E86-A5F8-47F6-9CA0-917B7259C91E}"/>
              </a:ext>
            </a:extLst>
          </p:cNvPr>
          <p:cNvSpPr>
            <a:spLocks noGrp="1"/>
          </p:cNvSpPr>
          <p:nvPr>
            <p:ph idx="1"/>
          </p:nvPr>
        </p:nvSpPr>
        <p:spPr>
          <a:xfrm>
            <a:off x="838200" y="1465943"/>
            <a:ext cx="10515600" cy="4711020"/>
          </a:xfrm>
        </p:spPr>
        <p:txBody>
          <a:bodyPr/>
          <a:lstStyle/>
          <a:p>
            <a:r>
              <a:rPr lang="en-US" b="1" dirty="0">
                <a:solidFill>
                  <a:srgbClr val="FF0000"/>
                </a:solidFill>
              </a:rPr>
              <a:t>1. </a:t>
            </a:r>
            <a:r>
              <a:rPr lang="zh-CN" altLang="en-US" b="1" dirty="0">
                <a:solidFill>
                  <a:srgbClr val="FF0000"/>
                </a:solidFill>
              </a:rPr>
              <a:t>未经域名拥有者许可签发证书</a:t>
            </a:r>
            <a:endParaRPr lang="en-US" b="1" dirty="0">
              <a:solidFill>
                <a:srgbClr val="FF0000"/>
              </a:solidFill>
            </a:endParaRPr>
          </a:p>
          <a:p>
            <a:pPr lvl="1"/>
            <a:r>
              <a:rPr lang="zh-CN" altLang="en-US" dirty="0"/>
              <a:t>政府强制要求（法国、印度、哈萨克斯坦）</a:t>
            </a:r>
            <a:endParaRPr lang="en-US" altLang="zh-CN" dirty="0"/>
          </a:p>
          <a:p>
            <a:pPr lvl="1"/>
            <a:r>
              <a:rPr lang="en-US" altLang="zh-CN" dirty="0"/>
              <a:t>CA </a:t>
            </a:r>
            <a:r>
              <a:rPr lang="zh-CN" altLang="en-US" dirty="0"/>
              <a:t>内部密钥被窃取或者员工账号被入侵（荷兰 </a:t>
            </a:r>
            <a:r>
              <a:rPr lang="en-US" dirty="0"/>
              <a:t>DigiNotar</a:t>
            </a:r>
            <a:r>
              <a:rPr lang="zh-CN" altLang="en-US" dirty="0"/>
              <a:t>）</a:t>
            </a:r>
            <a:endParaRPr lang="en-US" altLang="zh-CN" dirty="0"/>
          </a:p>
          <a:p>
            <a:r>
              <a:rPr lang="en-US" altLang="zh-CN" b="1" dirty="0">
                <a:solidFill>
                  <a:srgbClr val="FF0000"/>
                </a:solidFill>
              </a:rPr>
              <a:t>2. </a:t>
            </a:r>
            <a:r>
              <a:rPr lang="zh-CN" altLang="en-US" b="1" dirty="0">
                <a:solidFill>
                  <a:srgbClr val="FF0000"/>
                </a:solidFill>
              </a:rPr>
              <a:t>未正确验证申请者身份</a:t>
            </a:r>
            <a:endParaRPr lang="en-US" altLang="zh-CN" b="1" dirty="0">
              <a:solidFill>
                <a:srgbClr val="FF0000"/>
              </a:solidFill>
            </a:endParaRPr>
          </a:p>
          <a:p>
            <a:pPr lvl="1"/>
            <a:r>
              <a:rPr lang="zh-CN" altLang="en-US" dirty="0"/>
              <a:t>本质上是在不能确定申请者对域名的控制权情况下签发了错误的证书</a:t>
            </a:r>
            <a:endParaRPr lang="en-US" altLang="zh-CN" dirty="0"/>
          </a:p>
          <a:p>
            <a:pPr lvl="2"/>
            <a:r>
              <a:rPr lang="en-US" altLang="zh-CN" dirty="0"/>
              <a:t>CA </a:t>
            </a:r>
            <a:r>
              <a:rPr lang="zh-CN" altLang="en-US" dirty="0"/>
              <a:t>对根域名</a:t>
            </a:r>
            <a:r>
              <a:rPr lang="en-US" altLang="zh-CN" dirty="0"/>
              <a:t>/</a:t>
            </a:r>
            <a:r>
              <a:rPr lang="zh-CN" altLang="en-US" dirty="0"/>
              <a:t>子域名所有权控制混淆（沃通）</a:t>
            </a:r>
            <a:endParaRPr lang="en-US" altLang="zh-CN" dirty="0"/>
          </a:p>
          <a:p>
            <a:pPr lvl="2"/>
            <a:r>
              <a:rPr lang="en-US" altLang="zh-CN" dirty="0"/>
              <a:t>CA </a:t>
            </a:r>
            <a:r>
              <a:rPr lang="zh-CN" altLang="en-US" dirty="0"/>
              <a:t>将验证失败视为验证成功（</a:t>
            </a:r>
            <a:r>
              <a:rPr lang="en-US" altLang="zh-CN" dirty="0"/>
              <a:t>GoDaddy, Let’s Encrypt</a:t>
            </a:r>
            <a:r>
              <a:rPr lang="zh-CN" altLang="en-US" dirty="0"/>
              <a:t>）</a:t>
            </a:r>
            <a:endParaRPr lang="en-US" altLang="zh-CN" dirty="0"/>
          </a:p>
          <a:p>
            <a:pPr lvl="2"/>
            <a:r>
              <a:rPr lang="zh-CN" altLang="en-US" i="1" strike="sngStrike" dirty="0"/>
              <a:t>身份验证过程遭受攻击（</a:t>
            </a:r>
            <a:r>
              <a:rPr lang="en-US" altLang="zh-CN" i="1" strike="sngStrike" dirty="0"/>
              <a:t>DNS</a:t>
            </a:r>
            <a:r>
              <a:rPr lang="zh-CN" altLang="en-US" i="1" strike="sngStrike" dirty="0"/>
              <a:t>攻击，但没有真实事件）</a:t>
            </a:r>
            <a:endParaRPr lang="en-US" altLang="zh-CN" i="1" strike="sngStrike" dirty="0"/>
          </a:p>
          <a:p>
            <a:r>
              <a:rPr lang="en-US" altLang="zh-CN" dirty="0"/>
              <a:t>1, 2</a:t>
            </a:r>
            <a:r>
              <a:rPr lang="zh-CN" altLang="en-US" dirty="0"/>
              <a:t>具有共同的安全隐患：</a:t>
            </a:r>
            <a:endParaRPr lang="en-US" altLang="zh-CN" dirty="0"/>
          </a:p>
          <a:p>
            <a:pPr lvl="1"/>
            <a:r>
              <a:rPr lang="zh-CN" altLang="en-US" dirty="0"/>
              <a:t>本质上是 </a:t>
            </a:r>
            <a:r>
              <a:rPr lang="en-US" altLang="zh-CN" dirty="0"/>
              <a:t>A </a:t>
            </a:r>
            <a:r>
              <a:rPr lang="zh-CN" altLang="en-US" dirty="0"/>
              <a:t>的证书落入了 </a:t>
            </a:r>
            <a:r>
              <a:rPr lang="en-US" altLang="zh-CN" dirty="0"/>
              <a:t>B</a:t>
            </a:r>
            <a:r>
              <a:rPr lang="zh-CN" altLang="en-US" dirty="0"/>
              <a:t> 的手里</a:t>
            </a:r>
            <a:endParaRPr lang="en-US" altLang="zh-CN" dirty="0"/>
          </a:p>
          <a:p>
            <a:pPr lvl="1"/>
            <a:r>
              <a:rPr lang="en-US" altLang="zh-CN" dirty="0"/>
              <a:t>B </a:t>
            </a:r>
            <a:r>
              <a:rPr lang="zh-CN" altLang="en-US" dirty="0"/>
              <a:t>可以用 </a:t>
            </a:r>
            <a:r>
              <a:rPr lang="en-US" altLang="zh-CN" dirty="0"/>
              <a:t>A </a:t>
            </a:r>
            <a:r>
              <a:rPr lang="zh-CN" altLang="en-US" dirty="0"/>
              <a:t>的证书实施证书劫持攻击（中间人攻击），监听用户的流量，窃取用户的隐私信息（伊朗、哈萨克斯坦）</a:t>
            </a:r>
            <a:endParaRPr lang="en-US" altLang="zh-CN" dirty="0"/>
          </a:p>
          <a:p>
            <a:pPr lvl="1"/>
            <a:endParaRPr lang="en-US" altLang="zh-CN" dirty="0"/>
          </a:p>
        </p:txBody>
      </p:sp>
    </p:spTree>
    <p:extLst>
      <p:ext uri="{BB962C8B-B14F-4D97-AF65-F5344CB8AC3E}">
        <p14:creationId xmlns:p14="http://schemas.microsoft.com/office/powerpoint/2010/main" val="202709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E278-33A6-4A9C-ABFB-07754CC75FEC}"/>
              </a:ext>
            </a:extLst>
          </p:cNvPr>
          <p:cNvSpPr>
            <a:spLocks noGrp="1"/>
          </p:cNvSpPr>
          <p:nvPr>
            <p:ph type="title"/>
          </p:nvPr>
        </p:nvSpPr>
        <p:spPr/>
        <p:txBody>
          <a:bodyPr/>
          <a:lstStyle/>
          <a:p>
            <a:r>
              <a:rPr lang="en-US" altLang="zh-CN" dirty="0"/>
              <a:t>CA </a:t>
            </a:r>
            <a:r>
              <a:rPr lang="zh-CN" altLang="en-US" dirty="0"/>
              <a:t>签发异常行为</a:t>
            </a:r>
            <a:endParaRPr lang="en-US" dirty="0"/>
          </a:p>
        </p:txBody>
      </p:sp>
      <p:sp>
        <p:nvSpPr>
          <p:cNvPr id="3" name="Content Placeholder 2">
            <a:extLst>
              <a:ext uri="{FF2B5EF4-FFF2-40B4-BE49-F238E27FC236}">
                <a16:creationId xmlns:a16="http://schemas.microsoft.com/office/drawing/2014/main" id="{871196D9-2EF1-4110-BB35-D79E0245C7FF}"/>
              </a:ext>
            </a:extLst>
          </p:cNvPr>
          <p:cNvSpPr>
            <a:spLocks noGrp="1"/>
          </p:cNvSpPr>
          <p:nvPr>
            <p:ph idx="1"/>
          </p:nvPr>
        </p:nvSpPr>
        <p:spPr/>
        <p:txBody>
          <a:bodyPr/>
          <a:lstStyle/>
          <a:p>
            <a:r>
              <a:rPr lang="en-US" altLang="zh-CN" b="1" dirty="0">
                <a:solidFill>
                  <a:srgbClr val="FF0000"/>
                </a:solidFill>
              </a:rPr>
              <a:t>3. </a:t>
            </a:r>
            <a:r>
              <a:rPr lang="zh-CN" altLang="en-US" b="1" dirty="0">
                <a:solidFill>
                  <a:srgbClr val="FF0000"/>
                </a:solidFill>
              </a:rPr>
              <a:t>违反标准生成证书</a:t>
            </a:r>
            <a:endParaRPr lang="en-US" altLang="zh-CN" b="1" dirty="0">
              <a:solidFill>
                <a:srgbClr val="FF0000"/>
              </a:solidFill>
            </a:endParaRPr>
          </a:p>
          <a:p>
            <a:pPr lvl="1"/>
            <a:r>
              <a:rPr lang="zh-CN" altLang="en-US" dirty="0"/>
              <a:t>原因：</a:t>
            </a:r>
            <a:endParaRPr lang="en-US" altLang="zh-CN" dirty="0"/>
          </a:p>
          <a:p>
            <a:pPr lvl="2"/>
            <a:r>
              <a:rPr lang="en-US" altLang="zh-CN" dirty="0"/>
              <a:t>CA </a:t>
            </a:r>
            <a:r>
              <a:rPr lang="zh-CN" altLang="en-US" dirty="0"/>
              <a:t>签发证书的软件配置出现问题（</a:t>
            </a:r>
            <a:r>
              <a:rPr lang="en-US" altLang="zh-CN" dirty="0" err="1"/>
              <a:t>DarkMatter</a:t>
            </a:r>
            <a:r>
              <a:rPr lang="zh-CN" altLang="en-US" dirty="0"/>
              <a:t>）</a:t>
            </a:r>
            <a:endParaRPr lang="en-US" altLang="zh-CN" dirty="0"/>
          </a:p>
          <a:p>
            <a:pPr lvl="2"/>
            <a:r>
              <a:rPr lang="en-US" altLang="zh-CN" dirty="0"/>
              <a:t>CA </a:t>
            </a:r>
            <a:r>
              <a:rPr lang="zh-CN" altLang="en-US" dirty="0"/>
              <a:t>故意违反某些标准以节省经济开销（沃通）</a:t>
            </a:r>
            <a:endParaRPr lang="en-US" dirty="0"/>
          </a:p>
          <a:p>
            <a:pPr lvl="1"/>
            <a:r>
              <a:rPr lang="zh-CN" altLang="en-US" dirty="0"/>
              <a:t>危害：</a:t>
            </a:r>
            <a:endParaRPr lang="en-US" altLang="zh-CN" dirty="0"/>
          </a:p>
          <a:p>
            <a:pPr lvl="2"/>
            <a:r>
              <a:rPr lang="zh-CN" altLang="en-US" dirty="0"/>
              <a:t>大多数标准的违规并不会造成严重的安全隐患，但是会影响 </a:t>
            </a:r>
            <a:r>
              <a:rPr lang="en-US" altLang="zh-CN" dirty="0"/>
              <a:t>CA </a:t>
            </a:r>
            <a:r>
              <a:rPr lang="zh-CN" altLang="en-US" dirty="0"/>
              <a:t>的公信力</a:t>
            </a:r>
            <a:endParaRPr lang="en-US" altLang="zh-CN" dirty="0"/>
          </a:p>
          <a:p>
            <a:pPr lvl="2"/>
            <a:r>
              <a:rPr lang="zh-CN" altLang="en-US" dirty="0"/>
              <a:t>部分标准（密钥、签名、有效日期等）的违规会带来一定的安全隐患</a:t>
            </a:r>
            <a:endParaRPr lang="en-US" altLang="zh-CN" dirty="0"/>
          </a:p>
          <a:p>
            <a:pPr lvl="3"/>
            <a:r>
              <a:rPr lang="zh-CN" altLang="en-US" dirty="0"/>
              <a:t>比如，使用弱密钥、弱哈希算法存在密钥被破解和证书伪造的可能（</a:t>
            </a:r>
            <a:r>
              <a:rPr lang="en-US" altLang="zh-CN" dirty="0"/>
              <a:t>Flame </a:t>
            </a:r>
            <a:r>
              <a:rPr lang="zh-CN" altLang="en-US" dirty="0"/>
              <a:t>与 </a:t>
            </a:r>
            <a:r>
              <a:rPr lang="en-US" altLang="zh-CN" dirty="0"/>
              <a:t>MD5 Collision</a:t>
            </a:r>
            <a:r>
              <a:rPr lang="zh-CN" altLang="en-US" dirty="0"/>
              <a:t>）</a:t>
            </a:r>
            <a:endParaRPr lang="en-US" altLang="zh-CN" dirty="0"/>
          </a:p>
          <a:p>
            <a:pPr lvl="3"/>
            <a:r>
              <a:rPr lang="zh-CN" altLang="en-US" dirty="0"/>
              <a:t>有效起始日期过于久远，说明证书在避免一些新政策的检查（沃通）</a:t>
            </a:r>
            <a:endParaRPr lang="en-US" altLang="zh-CN" dirty="0"/>
          </a:p>
          <a:p>
            <a:pPr lvl="3"/>
            <a:r>
              <a:rPr lang="zh-CN" altLang="en-US" dirty="0"/>
              <a:t>密钥使用范围决定该证书能否被用来进行 </a:t>
            </a:r>
            <a:r>
              <a:rPr lang="en-US" altLang="zh-CN" dirty="0"/>
              <a:t>TLS/HTTPS </a:t>
            </a:r>
            <a:r>
              <a:rPr lang="zh-CN" altLang="en-US" dirty="0"/>
              <a:t>的身份验证</a:t>
            </a:r>
            <a:endParaRPr lang="en-US" altLang="zh-CN" dirty="0"/>
          </a:p>
          <a:p>
            <a:pPr lvl="3"/>
            <a:endParaRPr lang="en-US" dirty="0"/>
          </a:p>
        </p:txBody>
      </p:sp>
    </p:spTree>
    <p:extLst>
      <p:ext uri="{BB962C8B-B14F-4D97-AF65-F5344CB8AC3E}">
        <p14:creationId xmlns:p14="http://schemas.microsoft.com/office/powerpoint/2010/main" val="131975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B0CB-BDC5-4629-8C4A-D2D83E3D33F1}"/>
              </a:ext>
            </a:extLst>
          </p:cNvPr>
          <p:cNvSpPr>
            <a:spLocks noGrp="1"/>
          </p:cNvSpPr>
          <p:nvPr>
            <p:ph type="title"/>
          </p:nvPr>
        </p:nvSpPr>
        <p:spPr/>
        <p:txBody>
          <a:bodyPr/>
          <a:lstStyle/>
          <a:p>
            <a:r>
              <a:rPr lang="en-US" altLang="zh-CN" dirty="0"/>
              <a:t>CA </a:t>
            </a:r>
            <a:r>
              <a:rPr lang="zh-CN" altLang="en-US" dirty="0"/>
              <a:t>在 </a:t>
            </a:r>
            <a:r>
              <a:rPr lang="en-US" altLang="zh-CN" dirty="0"/>
              <a:t>Web-PKI </a:t>
            </a:r>
            <a:r>
              <a:rPr lang="zh-CN" altLang="en-US" dirty="0"/>
              <a:t>当中的角色</a:t>
            </a:r>
            <a:r>
              <a:rPr lang="en-US" altLang="zh-CN" dirty="0"/>
              <a:t>/</a:t>
            </a:r>
            <a:r>
              <a:rPr lang="zh-CN" altLang="en-US" dirty="0"/>
              <a:t>流程</a:t>
            </a:r>
            <a:r>
              <a:rPr lang="en-US" altLang="zh-CN" dirty="0"/>
              <a:t>/</a:t>
            </a:r>
            <a:r>
              <a:rPr lang="zh-CN" altLang="en-US" dirty="0"/>
              <a:t>行为</a:t>
            </a:r>
            <a:endParaRPr lang="en-US" dirty="0"/>
          </a:p>
        </p:txBody>
      </p:sp>
      <p:sp>
        <p:nvSpPr>
          <p:cNvPr id="3" name="Content Placeholder 2">
            <a:extLst>
              <a:ext uri="{FF2B5EF4-FFF2-40B4-BE49-F238E27FC236}">
                <a16:creationId xmlns:a16="http://schemas.microsoft.com/office/drawing/2014/main" id="{44A4A9C1-EBA8-47D3-A61B-5351DC8A71DF}"/>
              </a:ext>
            </a:extLst>
          </p:cNvPr>
          <p:cNvSpPr>
            <a:spLocks noGrp="1"/>
          </p:cNvSpPr>
          <p:nvPr>
            <p:ph idx="1"/>
          </p:nvPr>
        </p:nvSpPr>
        <p:spPr>
          <a:xfrm>
            <a:off x="838200" y="1196411"/>
            <a:ext cx="10515600" cy="4980552"/>
          </a:xfrm>
        </p:spPr>
        <p:txBody>
          <a:bodyPr/>
          <a:lstStyle/>
          <a:p>
            <a:pPr lvl="1"/>
            <a:r>
              <a:rPr lang="en-US" dirty="0"/>
              <a:t>(2) </a:t>
            </a:r>
            <a:r>
              <a:rPr lang="zh-CN" altLang="en-US" dirty="0"/>
              <a:t>与其他 </a:t>
            </a:r>
            <a:r>
              <a:rPr lang="en-US" altLang="zh-CN" dirty="0"/>
              <a:t>CA</a:t>
            </a:r>
            <a:r>
              <a:rPr lang="zh-CN" altLang="en-US" dirty="0"/>
              <a:t>、浏览器公司的交易事务管理</a:t>
            </a:r>
            <a:endParaRPr lang="en-US" altLang="zh-CN" dirty="0"/>
          </a:p>
          <a:p>
            <a:pPr lvl="2"/>
            <a:r>
              <a:rPr lang="en-US" altLang="zh-CN" b="1" i="1" dirty="0">
                <a:solidFill>
                  <a:srgbClr val="FF0000"/>
                </a:solidFill>
              </a:rPr>
              <a:t>1. </a:t>
            </a:r>
            <a:r>
              <a:rPr lang="zh-CN" altLang="en-US" b="1" i="1" dirty="0">
                <a:solidFill>
                  <a:srgbClr val="FF0000"/>
                </a:solidFill>
              </a:rPr>
              <a:t>出售（部分）</a:t>
            </a:r>
            <a:r>
              <a:rPr lang="en-US" altLang="zh-CN" b="1" i="1" dirty="0">
                <a:solidFill>
                  <a:srgbClr val="FF0000"/>
                </a:solidFill>
              </a:rPr>
              <a:t>PKI </a:t>
            </a:r>
            <a:r>
              <a:rPr lang="zh-CN" altLang="en-US" b="1" i="1" dirty="0">
                <a:solidFill>
                  <a:srgbClr val="FF0000"/>
                </a:solidFill>
              </a:rPr>
              <a:t>业务（出售、移交 </a:t>
            </a:r>
            <a:r>
              <a:rPr lang="en-US" altLang="zh-CN" b="1" i="1" dirty="0">
                <a:solidFill>
                  <a:srgbClr val="FF0000"/>
                </a:solidFill>
              </a:rPr>
              <a:t>CA </a:t>
            </a:r>
            <a:r>
              <a:rPr lang="zh-CN" altLang="en-US" b="1" i="1" dirty="0">
                <a:solidFill>
                  <a:srgbClr val="FF0000"/>
                </a:solidFill>
              </a:rPr>
              <a:t>证书）</a:t>
            </a:r>
            <a:endParaRPr lang="en-US" altLang="zh-CN" b="1" i="1" dirty="0">
              <a:solidFill>
                <a:srgbClr val="FF0000"/>
              </a:solidFill>
            </a:endParaRPr>
          </a:p>
          <a:p>
            <a:pPr lvl="2"/>
            <a:r>
              <a:rPr lang="en-US" altLang="zh-CN" b="1" i="1" dirty="0">
                <a:solidFill>
                  <a:srgbClr val="FF0000"/>
                </a:solidFill>
              </a:rPr>
              <a:t>2. </a:t>
            </a:r>
            <a:r>
              <a:rPr lang="zh-CN" altLang="en-US" b="1" i="1" dirty="0">
                <a:solidFill>
                  <a:srgbClr val="FF0000"/>
                </a:solidFill>
              </a:rPr>
              <a:t>签发交叉信任证书，与其他的 </a:t>
            </a:r>
            <a:r>
              <a:rPr lang="en-US" altLang="zh-CN" b="1" i="1" dirty="0">
                <a:solidFill>
                  <a:srgbClr val="FF0000"/>
                </a:solidFill>
              </a:rPr>
              <a:t>CA </a:t>
            </a:r>
            <a:r>
              <a:rPr lang="zh-CN" altLang="en-US" b="1" i="1" dirty="0">
                <a:solidFill>
                  <a:srgbClr val="FF0000"/>
                </a:solidFill>
              </a:rPr>
              <a:t>建立基于证书链的信任关系</a:t>
            </a:r>
            <a:endParaRPr lang="en-US" altLang="zh-CN" b="1" i="1" dirty="0">
              <a:solidFill>
                <a:srgbClr val="FF0000"/>
              </a:solidFill>
            </a:endParaRPr>
          </a:p>
          <a:p>
            <a:pPr lvl="2"/>
            <a:r>
              <a:rPr lang="en-US" altLang="zh-CN" b="1" i="1" dirty="0">
                <a:solidFill>
                  <a:srgbClr val="FF0000"/>
                </a:solidFill>
              </a:rPr>
              <a:t>3. </a:t>
            </a:r>
            <a:r>
              <a:rPr lang="zh-CN" altLang="en-US" b="1" i="1" dirty="0">
                <a:solidFill>
                  <a:srgbClr val="FF0000"/>
                </a:solidFill>
              </a:rPr>
              <a:t>与 </a:t>
            </a:r>
            <a:r>
              <a:rPr lang="en-US" altLang="zh-CN" b="1" i="1" dirty="0">
                <a:solidFill>
                  <a:srgbClr val="FF0000"/>
                </a:solidFill>
              </a:rPr>
              <a:t>OS/</a:t>
            </a:r>
            <a:r>
              <a:rPr lang="zh-CN" altLang="en-US" b="1" i="1" dirty="0">
                <a:solidFill>
                  <a:srgbClr val="FF0000"/>
                </a:solidFill>
              </a:rPr>
              <a:t>浏览器公司建立商业信任关系（即在 </a:t>
            </a:r>
            <a:r>
              <a:rPr lang="en-US" altLang="zh-CN" b="1" i="1" dirty="0">
                <a:solidFill>
                  <a:srgbClr val="FF0000"/>
                </a:solidFill>
              </a:rPr>
              <a:t>Root Store </a:t>
            </a:r>
            <a:r>
              <a:rPr lang="zh-CN" altLang="en-US" b="1" i="1" dirty="0">
                <a:solidFill>
                  <a:srgbClr val="FF0000"/>
                </a:solidFill>
              </a:rPr>
              <a:t>中信任根证书）</a:t>
            </a:r>
          </a:p>
          <a:p>
            <a:r>
              <a:rPr lang="en-US" b="1" dirty="0">
                <a:solidFill>
                  <a:srgbClr val="FF0000"/>
                </a:solidFill>
              </a:rPr>
              <a:t>2. </a:t>
            </a:r>
            <a:r>
              <a:rPr lang="zh-CN" altLang="en-US" b="1" dirty="0">
                <a:solidFill>
                  <a:srgbClr val="FF0000"/>
                </a:solidFill>
              </a:rPr>
              <a:t>信息公开</a:t>
            </a:r>
            <a:endParaRPr lang="en-US" altLang="zh-CN" b="1" dirty="0">
              <a:solidFill>
                <a:srgbClr val="FF0000"/>
              </a:solidFill>
            </a:endParaRPr>
          </a:p>
          <a:p>
            <a:pPr lvl="1"/>
            <a:r>
              <a:rPr lang="en-US" dirty="0"/>
              <a:t>(1) </a:t>
            </a:r>
            <a:r>
              <a:rPr lang="zh-CN" altLang="en-US" dirty="0"/>
              <a:t>政策信息公开</a:t>
            </a:r>
            <a:endParaRPr lang="en-US" altLang="zh-CN" dirty="0"/>
          </a:p>
          <a:p>
            <a:pPr lvl="2"/>
            <a:r>
              <a:rPr lang="en-US" dirty="0"/>
              <a:t>CA </a:t>
            </a:r>
            <a:r>
              <a:rPr lang="zh-CN" altLang="en-US" dirty="0"/>
              <a:t>需要公开自己的 </a:t>
            </a:r>
            <a:r>
              <a:rPr lang="en-US" b="1" dirty="0"/>
              <a:t>Certificate Policy </a:t>
            </a:r>
            <a:r>
              <a:rPr lang="zh-CN" altLang="en-US" b="1" dirty="0"/>
              <a:t>证书政策</a:t>
            </a:r>
            <a:r>
              <a:rPr lang="zh-CN" altLang="en-US" dirty="0"/>
              <a:t>和 </a:t>
            </a:r>
            <a:r>
              <a:rPr lang="en-US" b="1" dirty="0"/>
              <a:t>Certification Practice Statement </a:t>
            </a:r>
            <a:r>
              <a:rPr lang="zh-CN" altLang="en-US" b="1" dirty="0"/>
              <a:t>证书实践声明</a:t>
            </a:r>
            <a:r>
              <a:rPr lang="zh-CN" altLang="en-US" dirty="0"/>
              <a:t>文件</a:t>
            </a:r>
          </a:p>
          <a:p>
            <a:pPr lvl="1"/>
            <a:r>
              <a:rPr lang="en-US" dirty="0"/>
              <a:t>(2) </a:t>
            </a:r>
            <a:r>
              <a:rPr lang="zh-CN" altLang="en-US" dirty="0"/>
              <a:t>证书管理信息公开</a:t>
            </a:r>
            <a:endParaRPr lang="en-US" altLang="zh-CN" dirty="0"/>
          </a:p>
          <a:p>
            <a:pPr lvl="2"/>
            <a:r>
              <a:rPr lang="en-US" altLang="zh-CN" b="1" i="1" dirty="0">
                <a:solidFill>
                  <a:srgbClr val="FF0000"/>
                </a:solidFill>
              </a:rPr>
              <a:t>1. </a:t>
            </a:r>
            <a:r>
              <a:rPr lang="zh-CN" altLang="en-US" b="1" i="1" dirty="0">
                <a:solidFill>
                  <a:srgbClr val="FF0000"/>
                </a:solidFill>
              </a:rPr>
              <a:t>签发信息</a:t>
            </a:r>
            <a:r>
              <a:rPr lang="zh-CN" altLang="en-US" dirty="0"/>
              <a:t>：将</a:t>
            </a:r>
            <a:r>
              <a:rPr lang="zh-CN" altLang="en-US" b="1" dirty="0"/>
              <a:t>签发证书上传 </a:t>
            </a:r>
            <a:r>
              <a:rPr lang="en-US" altLang="zh-CN" b="1" dirty="0"/>
              <a:t>CT</a:t>
            </a:r>
            <a:r>
              <a:rPr lang="zh-CN" altLang="en-US" dirty="0"/>
              <a:t>，部署服务器</a:t>
            </a:r>
            <a:r>
              <a:rPr lang="zh-CN" altLang="en-US" b="1" dirty="0"/>
              <a:t>公开自己所有的 </a:t>
            </a:r>
            <a:r>
              <a:rPr lang="en-US" altLang="zh-CN" b="1" dirty="0"/>
              <a:t>CA </a:t>
            </a:r>
            <a:r>
              <a:rPr lang="zh-CN" altLang="en-US" b="1" dirty="0"/>
              <a:t>证书</a:t>
            </a:r>
            <a:endParaRPr lang="en-US" altLang="zh-CN" b="1" dirty="0"/>
          </a:p>
          <a:p>
            <a:pPr lvl="2"/>
            <a:r>
              <a:rPr lang="en-US" altLang="zh-CN" b="1" i="1" dirty="0">
                <a:solidFill>
                  <a:srgbClr val="FF0000"/>
                </a:solidFill>
              </a:rPr>
              <a:t>2. </a:t>
            </a:r>
            <a:r>
              <a:rPr lang="zh-CN" altLang="en-US" b="1" i="1" dirty="0">
                <a:solidFill>
                  <a:srgbClr val="FF0000"/>
                </a:solidFill>
              </a:rPr>
              <a:t>吊销状态信息</a:t>
            </a:r>
            <a:r>
              <a:rPr lang="zh-CN" altLang="en-US" dirty="0"/>
              <a:t>：提供 </a:t>
            </a:r>
            <a:r>
              <a:rPr lang="en-US" altLang="zh-CN" dirty="0"/>
              <a:t>CRL/OCSP </a:t>
            </a:r>
            <a:r>
              <a:rPr lang="zh-CN" altLang="en-US" dirty="0"/>
              <a:t>服务器</a:t>
            </a:r>
            <a:r>
              <a:rPr lang="zh-CN" altLang="en-US" b="1" dirty="0"/>
              <a:t>查询证书状态</a:t>
            </a:r>
            <a:endParaRPr lang="en-US" b="1" dirty="0"/>
          </a:p>
          <a:p>
            <a:pPr lvl="1"/>
            <a:r>
              <a:rPr lang="en-US" dirty="0"/>
              <a:t>(3) </a:t>
            </a:r>
            <a:r>
              <a:rPr lang="zh-CN" altLang="en-US" dirty="0"/>
              <a:t>审计信息公开</a:t>
            </a:r>
            <a:endParaRPr lang="en-US" altLang="zh-CN" dirty="0"/>
          </a:p>
          <a:p>
            <a:pPr lvl="2"/>
            <a:r>
              <a:rPr lang="en-US" altLang="zh-CN" dirty="0"/>
              <a:t>CA </a:t>
            </a:r>
            <a:r>
              <a:rPr lang="zh-CN" altLang="en-US" dirty="0"/>
              <a:t>至少每年经由第三方审计机构（如 </a:t>
            </a:r>
            <a:r>
              <a:rPr lang="en-US" altLang="zh-CN" dirty="0" err="1"/>
              <a:t>WebTrust</a:t>
            </a:r>
            <a:r>
              <a:rPr lang="zh-CN" altLang="en-US" dirty="0"/>
              <a:t>）进行审查，</a:t>
            </a:r>
            <a:r>
              <a:rPr lang="zh-CN" altLang="en-US" b="1" dirty="0"/>
              <a:t>审查报告</a:t>
            </a:r>
            <a:r>
              <a:rPr lang="zh-CN" altLang="en-US" dirty="0"/>
              <a:t>需要在网站上公示</a:t>
            </a:r>
            <a:endParaRPr lang="en-US" altLang="zh-CN" dirty="0"/>
          </a:p>
          <a:p>
            <a:pPr lvl="2"/>
            <a:endParaRPr lang="en-US" dirty="0"/>
          </a:p>
        </p:txBody>
      </p:sp>
    </p:spTree>
    <p:extLst>
      <p:ext uri="{BB962C8B-B14F-4D97-AF65-F5344CB8AC3E}">
        <p14:creationId xmlns:p14="http://schemas.microsoft.com/office/powerpoint/2010/main" val="802649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364343"/>
            <a:ext cx="10515600" cy="4812620"/>
          </a:xfrm>
        </p:spPr>
        <p:txBody>
          <a:bodyPr/>
          <a:lstStyle/>
          <a:p>
            <a:r>
              <a:rPr lang="en-US" altLang="zh-CN" b="1" dirty="0">
                <a:solidFill>
                  <a:srgbClr val="FF0000"/>
                </a:solidFill>
              </a:rPr>
              <a:t>1. </a:t>
            </a:r>
            <a:r>
              <a:rPr lang="zh-CN" altLang="en-US" b="1" dirty="0">
                <a:solidFill>
                  <a:srgbClr val="FF0000"/>
                </a:solidFill>
              </a:rPr>
              <a:t>异常行为检测的实时性和完备性两者存在矛盾</a:t>
            </a:r>
            <a:endParaRPr lang="en-US" altLang="zh-CN" b="1" dirty="0">
              <a:solidFill>
                <a:srgbClr val="FF0000"/>
              </a:solidFill>
            </a:endParaRPr>
          </a:p>
          <a:p>
            <a:pPr lvl="1"/>
            <a:r>
              <a:rPr lang="zh-CN" altLang="en-US" dirty="0"/>
              <a:t>厂商青睐于实时性，只关注自己觉得重要的域名</a:t>
            </a:r>
            <a:r>
              <a:rPr lang="en-US" altLang="zh-CN" dirty="0"/>
              <a:t>/</a:t>
            </a:r>
            <a:r>
              <a:rPr lang="zh-CN" altLang="en-US" dirty="0"/>
              <a:t>网站，及时提供通知</a:t>
            </a:r>
            <a:endParaRPr lang="en-US" altLang="zh-CN" dirty="0"/>
          </a:p>
          <a:p>
            <a:pPr lvl="1"/>
            <a:r>
              <a:rPr lang="zh-CN" altLang="en-US" dirty="0"/>
              <a:t>研究工作倾向于完备性，能够对全球的证书进行分析，但是很难实时发现 </a:t>
            </a:r>
            <a:r>
              <a:rPr lang="en-US" altLang="zh-CN" dirty="0"/>
              <a:t>CA </a:t>
            </a:r>
            <a:r>
              <a:rPr lang="zh-CN" altLang="en-US" dirty="0"/>
              <a:t>的异常行为（一般分析对象是几个月的数据，必然很难进行实时检测）</a:t>
            </a:r>
            <a:endParaRPr lang="en-US" dirty="0"/>
          </a:p>
          <a:p>
            <a:r>
              <a:rPr lang="en-US" altLang="zh-CN" b="1" dirty="0">
                <a:solidFill>
                  <a:srgbClr val="FF0000"/>
                </a:solidFill>
              </a:rPr>
              <a:t>2. </a:t>
            </a:r>
            <a:r>
              <a:rPr lang="zh-CN" altLang="en-US" b="1" dirty="0">
                <a:solidFill>
                  <a:srgbClr val="FF0000"/>
                </a:solidFill>
              </a:rPr>
              <a:t>部分测量工作的研究逻辑存在问题</a:t>
            </a:r>
            <a:endParaRPr lang="en-US" altLang="zh-CN" b="1" dirty="0">
              <a:solidFill>
                <a:srgbClr val="FF0000"/>
              </a:solidFill>
            </a:endParaRPr>
          </a:p>
          <a:p>
            <a:pPr lvl="1"/>
            <a:r>
              <a:rPr lang="zh-CN" altLang="en-US" dirty="0"/>
              <a:t>“证书内容违反标准”不能够直接推断“证书未经域名拥有者许可签发”，更不能推断“证书会被用来实施劫持攻击”</a:t>
            </a:r>
            <a:endParaRPr lang="en-US" altLang="zh-CN" dirty="0"/>
          </a:p>
          <a:p>
            <a:pPr lvl="1"/>
            <a:r>
              <a:rPr lang="zh-CN" altLang="en-US" dirty="0"/>
              <a:t>前者不是后者的充要条件，甚至可能二者之间不存在必然联系</a:t>
            </a:r>
            <a:endParaRPr lang="en-US" altLang="zh-CN" dirty="0"/>
          </a:p>
          <a:p>
            <a:pPr lvl="1"/>
            <a:r>
              <a:rPr lang="zh-CN" altLang="en-US" dirty="0"/>
              <a:t>部分工作 </a:t>
            </a:r>
            <a:r>
              <a:rPr lang="en-US" altLang="zh-CN" dirty="0"/>
              <a:t>[31, 32, 41] </a:t>
            </a:r>
            <a:r>
              <a:rPr lang="zh-CN" altLang="en-US" dirty="0"/>
              <a:t>强调用证书是否违反标准来推断“证书未经域名拥有者许可签发”，我认为力度是不够的</a:t>
            </a:r>
            <a:endParaRPr lang="en-US" altLang="zh-CN" dirty="0"/>
          </a:p>
          <a:p>
            <a:pPr lvl="1"/>
            <a:endParaRPr lang="en-US" altLang="zh-CN" dirty="0"/>
          </a:p>
        </p:txBody>
      </p:sp>
    </p:spTree>
    <p:extLst>
      <p:ext uri="{BB962C8B-B14F-4D97-AF65-F5344CB8AC3E}">
        <p14:creationId xmlns:p14="http://schemas.microsoft.com/office/powerpoint/2010/main" val="596746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1324-CF9A-456E-B676-2C17871865A1}"/>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3713B7F1-6899-49A5-9EC7-9A2A5D1CCB3A}"/>
              </a:ext>
            </a:extLst>
          </p:cNvPr>
          <p:cNvSpPr>
            <a:spLocks noGrp="1"/>
          </p:cNvSpPr>
          <p:nvPr>
            <p:ph idx="1"/>
          </p:nvPr>
        </p:nvSpPr>
        <p:spPr/>
        <p:txBody>
          <a:bodyPr/>
          <a:lstStyle/>
          <a:p>
            <a:r>
              <a:rPr lang="en-US" altLang="zh-CN" b="1" dirty="0">
                <a:solidFill>
                  <a:srgbClr val="FF0000"/>
                </a:solidFill>
              </a:rPr>
              <a:t>3. </a:t>
            </a:r>
            <a:r>
              <a:rPr lang="zh-CN" altLang="en-US" b="1" dirty="0">
                <a:solidFill>
                  <a:srgbClr val="FF0000"/>
                </a:solidFill>
              </a:rPr>
              <a:t>机器学习方面，使用聚类或者分类的方法时特征选择存在缺陷</a:t>
            </a:r>
            <a:endParaRPr lang="en-US" altLang="zh-CN" b="1" dirty="0">
              <a:solidFill>
                <a:srgbClr val="FF0000"/>
              </a:solidFill>
            </a:endParaRPr>
          </a:p>
          <a:p>
            <a:pPr lvl="1"/>
            <a:r>
              <a:rPr lang="zh-CN" altLang="en-US" dirty="0"/>
              <a:t>现有的工作多数选择证书的字段信息（签发者、拥有者、扩展信息等），以及证书的部署信息（扫描 </a:t>
            </a:r>
            <a:r>
              <a:rPr lang="en-US" altLang="zh-CN" dirty="0"/>
              <a:t>IP/</a:t>
            </a:r>
            <a:r>
              <a:rPr lang="zh-CN" altLang="en-US" dirty="0"/>
              <a:t>域名等）</a:t>
            </a:r>
            <a:endParaRPr lang="en-US" altLang="zh-CN" dirty="0"/>
          </a:p>
          <a:p>
            <a:pPr lvl="1"/>
            <a:r>
              <a:rPr lang="zh-CN" altLang="en-US" dirty="0"/>
              <a:t>没有考虑证书部署的动态变化：</a:t>
            </a:r>
            <a:endParaRPr lang="en-US" altLang="zh-CN" dirty="0"/>
          </a:p>
          <a:p>
            <a:pPr lvl="2"/>
            <a:r>
              <a:rPr lang="zh-CN" altLang="en-US" dirty="0"/>
              <a:t>证书更换、吊销的频率，距离证书过期还有多长时间进行操作？</a:t>
            </a:r>
            <a:endParaRPr lang="en-US" altLang="zh-CN" dirty="0"/>
          </a:p>
          <a:p>
            <a:pPr lvl="2"/>
            <a:r>
              <a:rPr lang="zh-CN" altLang="en-US" dirty="0"/>
              <a:t>同一域名证书 </a:t>
            </a:r>
            <a:r>
              <a:rPr lang="en-US" altLang="zh-CN" dirty="0"/>
              <a:t>CA </a:t>
            </a:r>
            <a:r>
              <a:rPr lang="zh-CN" altLang="en-US" dirty="0"/>
              <a:t>更换情况？</a:t>
            </a:r>
            <a:endParaRPr lang="en-US" altLang="zh-CN" dirty="0"/>
          </a:p>
          <a:p>
            <a:pPr lvl="2"/>
            <a:r>
              <a:rPr lang="zh-CN" altLang="en-US" dirty="0"/>
              <a:t>是否在某一时间段内出现多个同域名证书？持续时间多久？</a:t>
            </a:r>
            <a:endParaRPr lang="en-US" altLang="zh-CN" dirty="0"/>
          </a:p>
          <a:p>
            <a:pPr lvl="2"/>
            <a:r>
              <a:rPr lang="zh-CN" altLang="en-US" dirty="0"/>
              <a:t>有多长时间检测不到某些网站的证书等等。。。</a:t>
            </a:r>
            <a:endParaRPr lang="en-US" altLang="zh-CN" dirty="0"/>
          </a:p>
          <a:p>
            <a:pPr lvl="1"/>
            <a:r>
              <a:rPr lang="en-US" altLang="zh-CN" dirty="0"/>
              <a:t>*</a:t>
            </a:r>
            <a:r>
              <a:rPr lang="zh-CN" altLang="en-US" dirty="0"/>
              <a:t>就好比流量检测：</a:t>
            </a:r>
            <a:endParaRPr lang="en-US" altLang="zh-CN" dirty="0"/>
          </a:p>
          <a:p>
            <a:pPr lvl="2"/>
            <a:r>
              <a:rPr lang="zh-CN" altLang="en-US" dirty="0"/>
              <a:t>之前都是在一个流中找特征（五元组等等）</a:t>
            </a:r>
            <a:endParaRPr lang="en-US" altLang="zh-CN" dirty="0"/>
          </a:p>
          <a:p>
            <a:pPr lvl="2"/>
            <a:r>
              <a:rPr lang="zh-CN" altLang="en-US" dirty="0"/>
              <a:t>现在需要在多个流中找特征、多个流之间的关系</a:t>
            </a:r>
            <a:endParaRPr lang="en-US" altLang="zh-CN" dirty="0"/>
          </a:p>
          <a:p>
            <a:pPr lvl="2"/>
            <a:endParaRPr lang="en-US" dirty="0"/>
          </a:p>
        </p:txBody>
      </p:sp>
    </p:spTree>
    <p:extLst>
      <p:ext uri="{BB962C8B-B14F-4D97-AF65-F5344CB8AC3E}">
        <p14:creationId xmlns:p14="http://schemas.microsoft.com/office/powerpoint/2010/main" val="224248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9BF5-387A-4E7F-B7B5-92A761243CE7}"/>
              </a:ext>
            </a:extLst>
          </p:cNvPr>
          <p:cNvSpPr>
            <a:spLocks noGrp="1"/>
          </p:cNvSpPr>
          <p:nvPr>
            <p:ph type="title"/>
          </p:nvPr>
        </p:nvSpPr>
        <p:spPr/>
        <p:txBody>
          <a:bodyPr/>
          <a:lstStyle/>
          <a:p>
            <a:r>
              <a:rPr lang="en-US" altLang="zh-CN" dirty="0"/>
              <a:t>CA </a:t>
            </a:r>
            <a:r>
              <a:rPr lang="zh-CN" altLang="en-US" dirty="0"/>
              <a:t>吊销异常行为</a:t>
            </a:r>
            <a:endParaRPr lang="en-US" dirty="0"/>
          </a:p>
        </p:txBody>
      </p:sp>
      <p:sp>
        <p:nvSpPr>
          <p:cNvPr id="3" name="Content Placeholder 2">
            <a:extLst>
              <a:ext uri="{FF2B5EF4-FFF2-40B4-BE49-F238E27FC236}">
                <a16:creationId xmlns:a16="http://schemas.microsoft.com/office/drawing/2014/main" id="{0E42AC96-DA68-4C08-B61C-E660E316622B}"/>
              </a:ext>
            </a:extLst>
          </p:cNvPr>
          <p:cNvSpPr>
            <a:spLocks noGrp="1"/>
          </p:cNvSpPr>
          <p:nvPr>
            <p:ph idx="1"/>
          </p:nvPr>
        </p:nvSpPr>
        <p:spPr>
          <a:xfrm>
            <a:off x="838200" y="1407886"/>
            <a:ext cx="10515600" cy="4769077"/>
          </a:xfrm>
        </p:spPr>
        <p:txBody>
          <a:bodyPr/>
          <a:lstStyle/>
          <a:p>
            <a:r>
              <a:rPr lang="en-US" b="1" dirty="0">
                <a:solidFill>
                  <a:srgbClr val="FF0000"/>
                </a:solidFill>
              </a:rPr>
              <a:t>1. </a:t>
            </a:r>
            <a:r>
              <a:rPr lang="zh-CN" altLang="en-US" b="1" dirty="0">
                <a:solidFill>
                  <a:srgbClr val="FF0000"/>
                </a:solidFill>
              </a:rPr>
              <a:t>未经证书使用者允许吊销状态正常的证书</a:t>
            </a:r>
            <a:endParaRPr lang="en-US" altLang="zh-CN" b="1" dirty="0">
              <a:solidFill>
                <a:srgbClr val="FF0000"/>
              </a:solidFill>
            </a:endParaRPr>
          </a:p>
          <a:p>
            <a:pPr lvl="1"/>
            <a:r>
              <a:rPr lang="zh-CN" altLang="en-US" dirty="0"/>
              <a:t>状态正常定义：</a:t>
            </a:r>
            <a:endParaRPr lang="en-US" altLang="zh-CN" dirty="0"/>
          </a:p>
          <a:p>
            <a:pPr lvl="2"/>
            <a:r>
              <a:rPr lang="zh-CN" altLang="en-US" dirty="0"/>
              <a:t>证书部署在正确的网站上，提供 </a:t>
            </a:r>
            <a:r>
              <a:rPr lang="en-US" altLang="zh-CN" dirty="0"/>
              <a:t>HTTPS/TLS </a:t>
            </a:r>
            <a:r>
              <a:rPr lang="zh-CN" altLang="en-US" dirty="0"/>
              <a:t>身份验证</a:t>
            </a:r>
            <a:endParaRPr lang="en-US" altLang="zh-CN" dirty="0"/>
          </a:p>
          <a:p>
            <a:pPr lvl="2"/>
            <a:r>
              <a:rPr lang="zh-CN" altLang="en-US" dirty="0"/>
              <a:t>证书没有被用来进行劫持攻击</a:t>
            </a:r>
            <a:endParaRPr lang="en-US" altLang="zh-CN" dirty="0"/>
          </a:p>
          <a:p>
            <a:pPr lvl="2"/>
            <a:r>
              <a:rPr lang="zh-CN" altLang="en-US" dirty="0"/>
              <a:t>证书的密钥没有泄露</a:t>
            </a:r>
            <a:endParaRPr lang="en-US" altLang="zh-CN" dirty="0"/>
          </a:p>
          <a:p>
            <a:pPr lvl="1"/>
            <a:r>
              <a:rPr lang="zh-CN" altLang="en-US" dirty="0"/>
              <a:t>原因：</a:t>
            </a:r>
            <a:endParaRPr lang="en-US" altLang="zh-CN" dirty="0"/>
          </a:p>
          <a:p>
            <a:pPr lvl="2"/>
            <a:r>
              <a:rPr lang="en-US" altLang="zh-CN" dirty="0"/>
              <a:t>CA </a:t>
            </a:r>
            <a:r>
              <a:rPr lang="zh-CN" altLang="en-US" dirty="0"/>
              <a:t>在没有收到任何吊销申请的情况下，吊销了证书（俄罗斯受到制裁）</a:t>
            </a:r>
            <a:endParaRPr lang="en-US" altLang="zh-CN" dirty="0"/>
          </a:p>
          <a:p>
            <a:pPr lvl="2"/>
            <a:r>
              <a:rPr lang="zh-CN" altLang="en-US" dirty="0"/>
              <a:t>第三方非证书所有者提交吊销申请</a:t>
            </a:r>
            <a:r>
              <a:rPr lang="en-US" altLang="zh-CN" dirty="0"/>
              <a:t>*</a:t>
            </a:r>
            <a:r>
              <a:rPr lang="zh-CN" altLang="en-US" dirty="0"/>
              <a:t>，</a:t>
            </a:r>
            <a:r>
              <a:rPr lang="en-US" altLang="zh-CN" dirty="0"/>
              <a:t>CA </a:t>
            </a:r>
            <a:r>
              <a:rPr lang="zh-CN" altLang="en-US" dirty="0"/>
              <a:t>没有得到证书使用者允许吊销证书（</a:t>
            </a:r>
            <a:r>
              <a:rPr lang="en-US" altLang="zh-CN" dirty="0" err="1"/>
              <a:t>Digicert</a:t>
            </a:r>
            <a:r>
              <a:rPr lang="en-US" altLang="zh-CN" dirty="0"/>
              <a:t> </a:t>
            </a:r>
            <a:r>
              <a:rPr lang="zh-CN" altLang="en-US" dirty="0"/>
              <a:t>与 </a:t>
            </a:r>
            <a:r>
              <a:rPr lang="en-US" altLang="zh-CN" dirty="0" err="1"/>
              <a:t>Trustico</a:t>
            </a:r>
            <a:r>
              <a:rPr lang="zh-CN" altLang="en-US" dirty="0"/>
              <a:t>）</a:t>
            </a:r>
            <a:endParaRPr lang="en-US" altLang="zh-CN" dirty="0"/>
          </a:p>
          <a:p>
            <a:pPr lvl="1"/>
            <a:r>
              <a:rPr lang="zh-CN" altLang="en-US" dirty="0"/>
              <a:t>危害：</a:t>
            </a:r>
            <a:endParaRPr lang="en-US" altLang="zh-CN" dirty="0"/>
          </a:p>
          <a:p>
            <a:pPr lvl="2"/>
            <a:r>
              <a:rPr lang="zh-CN" altLang="en-US" dirty="0"/>
              <a:t>如果证书使用者不知道证书被吊销且未能及时更换证书，则他人访问网站的 </a:t>
            </a:r>
            <a:r>
              <a:rPr lang="en-US" altLang="zh-CN" dirty="0"/>
              <a:t>HTTPS </a:t>
            </a:r>
            <a:r>
              <a:rPr lang="zh-CN" altLang="en-US" dirty="0"/>
              <a:t>服务时，浏览器可能会提出警告或者禁止 </a:t>
            </a:r>
            <a:r>
              <a:rPr lang="en-US" altLang="zh-CN" dirty="0"/>
              <a:t>HTTPS </a:t>
            </a:r>
            <a:r>
              <a:rPr lang="zh-CN" altLang="en-US" dirty="0"/>
              <a:t>链接，影响网站提供 </a:t>
            </a:r>
            <a:r>
              <a:rPr lang="en-US" altLang="zh-CN" dirty="0"/>
              <a:t>HTTPS </a:t>
            </a:r>
            <a:r>
              <a:rPr lang="zh-CN" altLang="en-US" dirty="0"/>
              <a:t>服务</a:t>
            </a:r>
            <a:endParaRPr lang="en-US" altLang="zh-CN" dirty="0"/>
          </a:p>
          <a:p>
            <a:pPr lvl="2"/>
            <a:endParaRPr lang="en-US" altLang="zh-CN" dirty="0"/>
          </a:p>
        </p:txBody>
      </p:sp>
    </p:spTree>
    <p:extLst>
      <p:ext uri="{BB962C8B-B14F-4D97-AF65-F5344CB8AC3E}">
        <p14:creationId xmlns:p14="http://schemas.microsoft.com/office/powerpoint/2010/main" val="2168139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D0CB-5657-41FA-B9B0-379591152958}"/>
              </a:ext>
            </a:extLst>
          </p:cNvPr>
          <p:cNvSpPr>
            <a:spLocks noGrp="1"/>
          </p:cNvSpPr>
          <p:nvPr>
            <p:ph type="title"/>
          </p:nvPr>
        </p:nvSpPr>
        <p:spPr/>
        <p:txBody>
          <a:bodyPr/>
          <a:lstStyle/>
          <a:p>
            <a:r>
              <a:rPr lang="en-US" altLang="zh-CN" dirty="0"/>
              <a:t>CA </a:t>
            </a:r>
            <a:r>
              <a:rPr lang="zh-CN" altLang="en-US" dirty="0"/>
              <a:t>吊销异常行为</a:t>
            </a:r>
            <a:endParaRPr lang="en-US" dirty="0"/>
          </a:p>
        </p:txBody>
      </p:sp>
      <p:sp>
        <p:nvSpPr>
          <p:cNvPr id="3" name="Content Placeholder 2">
            <a:extLst>
              <a:ext uri="{FF2B5EF4-FFF2-40B4-BE49-F238E27FC236}">
                <a16:creationId xmlns:a16="http://schemas.microsoft.com/office/drawing/2014/main" id="{C059F0C3-FB2A-4088-B511-6C779C7B027D}"/>
              </a:ext>
            </a:extLst>
          </p:cNvPr>
          <p:cNvSpPr>
            <a:spLocks noGrp="1"/>
          </p:cNvSpPr>
          <p:nvPr>
            <p:ph idx="1"/>
          </p:nvPr>
        </p:nvSpPr>
        <p:spPr>
          <a:xfrm>
            <a:off x="838200" y="1451429"/>
            <a:ext cx="10515600" cy="4725534"/>
          </a:xfrm>
        </p:spPr>
        <p:txBody>
          <a:bodyPr/>
          <a:lstStyle/>
          <a:p>
            <a:r>
              <a:rPr lang="en-US" b="1" dirty="0">
                <a:solidFill>
                  <a:srgbClr val="FF0000"/>
                </a:solidFill>
              </a:rPr>
              <a:t>2. </a:t>
            </a:r>
            <a:r>
              <a:rPr lang="zh-CN" altLang="en-US" b="1" dirty="0">
                <a:solidFill>
                  <a:srgbClr val="FF0000"/>
                </a:solidFill>
              </a:rPr>
              <a:t>不能正确响应证书吊销信息查询请求</a:t>
            </a:r>
            <a:endParaRPr lang="en-US" altLang="zh-CN" b="1" dirty="0">
              <a:solidFill>
                <a:srgbClr val="FF0000"/>
              </a:solidFill>
            </a:endParaRPr>
          </a:p>
          <a:p>
            <a:pPr lvl="1"/>
            <a:r>
              <a:rPr lang="en-US" altLang="zh-CN" dirty="0"/>
              <a:t>CA </a:t>
            </a:r>
            <a:r>
              <a:rPr lang="zh-CN" altLang="en-US" dirty="0"/>
              <a:t>需要维护证书的吊销信息，并部署 </a:t>
            </a:r>
            <a:r>
              <a:rPr lang="en-US" altLang="zh-CN" dirty="0"/>
              <a:t>CRL/OCSP </a:t>
            </a:r>
            <a:r>
              <a:rPr lang="zh-CN" altLang="en-US" dirty="0"/>
              <a:t>吊销查询服务器，满足服务器可达性，信息的实时性、一致性</a:t>
            </a:r>
            <a:endParaRPr lang="en-US" altLang="zh-CN" dirty="0"/>
          </a:p>
          <a:p>
            <a:pPr lvl="1"/>
            <a:r>
              <a:rPr lang="zh-CN" altLang="en-US" dirty="0"/>
              <a:t>违反这些性质的原因：</a:t>
            </a:r>
            <a:endParaRPr lang="en-US" altLang="zh-CN" dirty="0"/>
          </a:p>
          <a:p>
            <a:pPr lvl="2"/>
            <a:r>
              <a:rPr lang="en-US" altLang="zh-CN" dirty="0"/>
              <a:t>1. </a:t>
            </a:r>
            <a:r>
              <a:rPr lang="zh-CN" altLang="en-US" dirty="0"/>
              <a:t>服务器可达性：服务器受到 </a:t>
            </a:r>
            <a:r>
              <a:rPr lang="en-US" altLang="zh-CN" dirty="0" err="1"/>
              <a:t>Ddos</a:t>
            </a:r>
            <a:r>
              <a:rPr lang="en-US" altLang="zh-CN" dirty="0"/>
              <a:t> </a:t>
            </a:r>
            <a:r>
              <a:rPr lang="zh-CN" altLang="en-US" dirty="0"/>
              <a:t>攻击等</a:t>
            </a:r>
            <a:endParaRPr lang="en-US" altLang="zh-CN" dirty="0"/>
          </a:p>
          <a:p>
            <a:pPr lvl="2"/>
            <a:r>
              <a:rPr lang="en-US" altLang="zh-CN" dirty="0"/>
              <a:t>2. </a:t>
            </a:r>
            <a:r>
              <a:rPr lang="zh-CN" altLang="en-US" dirty="0"/>
              <a:t>信息实时性：</a:t>
            </a:r>
            <a:r>
              <a:rPr lang="en-US" altLang="zh-CN" dirty="0"/>
              <a:t>CA CRL/OCSP </a:t>
            </a:r>
            <a:r>
              <a:rPr lang="zh-CN" altLang="en-US" dirty="0"/>
              <a:t>信息结果的时间戳过期，未及时更新 </a:t>
            </a:r>
            <a:r>
              <a:rPr lang="en-US" altLang="zh-CN" dirty="0"/>
              <a:t>[33]</a:t>
            </a:r>
          </a:p>
          <a:p>
            <a:pPr lvl="2"/>
            <a:r>
              <a:rPr lang="en-US" altLang="zh-CN" dirty="0"/>
              <a:t>3. </a:t>
            </a:r>
            <a:r>
              <a:rPr lang="zh-CN" altLang="en-US" dirty="0"/>
              <a:t>信息一致性：</a:t>
            </a:r>
            <a:r>
              <a:rPr lang="en-US" altLang="zh-CN" dirty="0"/>
              <a:t>CA </a:t>
            </a:r>
            <a:r>
              <a:rPr lang="zh-CN" altLang="en-US" dirty="0"/>
              <a:t>在吊销证书过期之前移除或者更改该证书的吊销状态；应答不属于自己签发的证书的吊销状态 </a:t>
            </a:r>
            <a:r>
              <a:rPr lang="en-US" altLang="zh-CN" dirty="0"/>
              <a:t>[33, 38]</a:t>
            </a:r>
          </a:p>
          <a:p>
            <a:pPr lvl="1"/>
            <a:r>
              <a:rPr lang="zh-CN" altLang="en-US" dirty="0"/>
              <a:t>危害：</a:t>
            </a:r>
            <a:endParaRPr lang="en-US" altLang="zh-CN" dirty="0"/>
          </a:p>
          <a:p>
            <a:pPr lvl="2"/>
            <a:r>
              <a:rPr lang="zh-CN" altLang="en-US" dirty="0"/>
              <a:t>违反可达性：浏览器不清楚证书的吊销状态，如果浏览器设置为 </a:t>
            </a:r>
            <a:r>
              <a:rPr lang="en-US" altLang="zh-CN" dirty="0"/>
              <a:t>soft-fail</a:t>
            </a:r>
            <a:r>
              <a:rPr lang="zh-CN" altLang="en-US" dirty="0"/>
              <a:t>，则会默认证书没有吊销 </a:t>
            </a:r>
            <a:r>
              <a:rPr lang="en-US" altLang="zh-CN" dirty="0"/>
              <a:t>[37]</a:t>
            </a:r>
          </a:p>
          <a:p>
            <a:pPr lvl="2"/>
            <a:r>
              <a:rPr lang="zh-CN" altLang="en-US" dirty="0"/>
              <a:t>违反实时性和信息一致性：浏览器获取错误的吊销结果，错误信任</a:t>
            </a:r>
            <a:r>
              <a:rPr lang="en-US" altLang="zh-CN" dirty="0"/>
              <a:t>/</a:t>
            </a:r>
            <a:r>
              <a:rPr lang="zh-CN" altLang="en-US" dirty="0"/>
              <a:t>不信任验证的证书</a:t>
            </a:r>
            <a:endParaRPr lang="en-US" altLang="zh-CN" dirty="0"/>
          </a:p>
        </p:txBody>
      </p:sp>
    </p:spTree>
    <p:extLst>
      <p:ext uri="{BB962C8B-B14F-4D97-AF65-F5344CB8AC3E}">
        <p14:creationId xmlns:p14="http://schemas.microsoft.com/office/powerpoint/2010/main" val="358884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494971"/>
            <a:ext cx="10515600" cy="4681992"/>
          </a:xfrm>
        </p:spPr>
        <p:txBody>
          <a:bodyPr/>
          <a:lstStyle/>
          <a:p>
            <a:r>
              <a:rPr lang="en-US" altLang="zh-CN" dirty="0"/>
              <a:t>1. </a:t>
            </a:r>
            <a:r>
              <a:rPr lang="zh-CN" altLang="en-US" dirty="0"/>
              <a:t>在检测 </a:t>
            </a:r>
            <a:r>
              <a:rPr lang="en-US" altLang="zh-CN" dirty="0"/>
              <a:t>CA CRL/OCSP </a:t>
            </a:r>
            <a:r>
              <a:rPr lang="zh-CN" altLang="en-US" dirty="0"/>
              <a:t>服务器的可达性和数据实时性的方面，检测方式相对直白，也相对完善</a:t>
            </a:r>
            <a:endParaRPr lang="en-US" altLang="zh-CN" dirty="0"/>
          </a:p>
          <a:p>
            <a:r>
              <a:rPr lang="en-US" altLang="zh-CN" b="1" dirty="0">
                <a:solidFill>
                  <a:srgbClr val="FF0000"/>
                </a:solidFill>
              </a:rPr>
              <a:t>2. </a:t>
            </a:r>
            <a:r>
              <a:rPr lang="zh-CN" altLang="en-US" b="1" dirty="0">
                <a:solidFill>
                  <a:srgbClr val="FF0000"/>
                </a:solidFill>
              </a:rPr>
              <a:t>由于 </a:t>
            </a:r>
            <a:r>
              <a:rPr lang="en-US" altLang="zh-CN" b="1" dirty="0">
                <a:solidFill>
                  <a:srgbClr val="FF0000"/>
                </a:solidFill>
              </a:rPr>
              <a:t>CA </a:t>
            </a:r>
            <a:r>
              <a:rPr lang="zh-CN" altLang="en-US" b="1" dirty="0">
                <a:solidFill>
                  <a:srgbClr val="FF0000"/>
                </a:solidFill>
              </a:rPr>
              <a:t>会移除证书的 </a:t>
            </a:r>
            <a:r>
              <a:rPr lang="en-US" altLang="zh-CN" b="1" dirty="0">
                <a:solidFill>
                  <a:srgbClr val="FF0000"/>
                </a:solidFill>
              </a:rPr>
              <a:t>OCSP </a:t>
            </a:r>
            <a:r>
              <a:rPr lang="zh-CN" altLang="en-US" b="1" dirty="0">
                <a:solidFill>
                  <a:srgbClr val="FF0000"/>
                </a:solidFill>
              </a:rPr>
              <a:t>吊销数据，所以如何准确、完整刻画 </a:t>
            </a:r>
            <a:r>
              <a:rPr lang="en-US" altLang="zh-CN" b="1" dirty="0">
                <a:solidFill>
                  <a:srgbClr val="FF0000"/>
                </a:solidFill>
              </a:rPr>
              <a:t>CA OCSP </a:t>
            </a:r>
            <a:r>
              <a:rPr lang="zh-CN" altLang="en-US" b="1" dirty="0">
                <a:solidFill>
                  <a:srgbClr val="FF0000"/>
                </a:solidFill>
              </a:rPr>
              <a:t>吊销记录数据的变化仍具有很大难度</a:t>
            </a:r>
            <a:endParaRPr lang="en-US" altLang="zh-CN" b="1" dirty="0">
              <a:solidFill>
                <a:srgbClr val="FF0000"/>
              </a:solidFill>
            </a:endParaRPr>
          </a:p>
          <a:p>
            <a:pPr lvl="1"/>
            <a:r>
              <a:rPr lang="en-US" dirty="0"/>
              <a:t>[38] </a:t>
            </a:r>
            <a:r>
              <a:rPr lang="zh-CN" altLang="en-US" dirty="0"/>
              <a:t>虽然构建了一部分证书在过期之后的 </a:t>
            </a:r>
            <a:r>
              <a:rPr lang="en-US" altLang="zh-CN" dirty="0"/>
              <a:t>CA </a:t>
            </a:r>
            <a:r>
              <a:rPr lang="zh-CN" altLang="en-US" dirty="0"/>
              <a:t>证书吊销记录，但是没有跟踪证书从“签发</a:t>
            </a:r>
            <a:r>
              <a:rPr lang="en-US" altLang="zh-CN" dirty="0"/>
              <a:t>-</a:t>
            </a:r>
            <a:r>
              <a:rPr lang="zh-CN" altLang="en-US" dirty="0"/>
              <a:t>吊销</a:t>
            </a:r>
            <a:r>
              <a:rPr lang="en-US" altLang="zh-CN" dirty="0"/>
              <a:t>-</a:t>
            </a:r>
            <a:r>
              <a:rPr lang="zh-CN" altLang="en-US" dirty="0"/>
              <a:t>过期”整个流程的吊销状态分析</a:t>
            </a:r>
            <a:endParaRPr lang="en-US" altLang="zh-CN" dirty="0"/>
          </a:p>
          <a:p>
            <a:r>
              <a:rPr lang="en-US" altLang="zh-CN" b="1" dirty="0">
                <a:solidFill>
                  <a:srgbClr val="FF0000"/>
                </a:solidFill>
              </a:rPr>
              <a:t>3. </a:t>
            </a:r>
            <a:r>
              <a:rPr lang="zh-CN" altLang="en-US" b="1" dirty="0">
                <a:solidFill>
                  <a:srgbClr val="FF0000"/>
                </a:solidFill>
              </a:rPr>
              <a:t>目前没有针对 </a:t>
            </a:r>
            <a:r>
              <a:rPr lang="en-US" altLang="zh-CN" b="1" dirty="0">
                <a:solidFill>
                  <a:srgbClr val="FF0000"/>
                </a:solidFill>
              </a:rPr>
              <a:t>CA </a:t>
            </a:r>
            <a:r>
              <a:rPr lang="zh-CN" altLang="en-US" b="1" dirty="0">
                <a:solidFill>
                  <a:srgbClr val="FF0000"/>
                </a:solidFill>
              </a:rPr>
              <a:t>是否未经证书使用者允许，而吊销状态正常的证书的工作</a:t>
            </a:r>
            <a:endParaRPr lang="en-US" altLang="zh-CN" b="1" dirty="0">
              <a:solidFill>
                <a:srgbClr val="FF0000"/>
              </a:solidFill>
            </a:endParaRPr>
          </a:p>
          <a:p>
            <a:pPr lvl="1"/>
            <a:r>
              <a:rPr lang="zh-CN" altLang="en-US" dirty="0"/>
              <a:t>当发现一个网站使用过期证书时，我们无法判断究竟是网站没有更换证书，还是说 </a:t>
            </a:r>
            <a:r>
              <a:rPr lang="en-US" altLang="zh-CN" dirty="0"/>
              <a:t>CA </a:t>
            </a:r>
            <a:r>
              <a:rPr lang="zh-CN" altLang="en-US" dirty="0"/>
              <a:t>吊销了证书但是没有通知网站管理员</a:t>
            </a:r>
            <a:endParaRPr lang="en-US" altLang="zh-CN" dirty="0"/>
          </a:p>
          <a:p>
            <a:pPr lvl="1"/>
            <a:r>
              <a:rPr lang="zh-CN" altLang="en-US" dirty="0"/>
              <a:t>之前的许多工作，如 </a:t>
            </a:r>
            <a:r>
              <a:rPr lang="en-US" altLang="zh-CN" dirty="0"/>
              <a:t>[18, 37]</a:t>
            </a:r>
            <a:r>
              <a:rPr lang="zh-CN" altLang="en-US" dirty="0"/>
              <a:t>，都假设 </a:t>
            </a:r>
            <a:r>
              <a:rPr lang="en-US" altLang="zh-CN" dirty="0"/>
              <a:t>CA </a:t>
            </a:r>
            <a:r>
              <a:rPr lang="zh-CN" altLang="en-US" dirty="0"/>
              <a:t>不会这样做，默认使用吊销证书是 </a:t>
            </a:r>
            <a:r>
              <a:rPr lang="en-US" altLang="zh-CN" dirty="0"/>
              <a:t>server </a:t>
            </a:r>
            <a:r>
              <a:rPr lang="zh-CN" altLang="en-US" dirty="0"/>
              <a:t>的过失而非 </a:t>
            </a:r>
            <a:r>
              <a:rPr lang="en-US" altLang="zh-CN" dirty="0"/>
              <a:t>CA </a:t>
            </a:r>
            <a:r>
              <a:rPr lang="zh-CN" altLang="en-US" dirty="0"/>
              <a:t>的过失</a:t>
            </a:r>
            <a:endParaRPr lang="en-US" altLang="zh-CN" dirty="0"/>
          </a:p>
          <a:p>
            <a:pPr lvl="1"/>
            <a:endParaRPr lang="en-US" dirty="0"/>
          </a:p>
        </p:txBody>
      </p:sp>
    </p:spTree>
    <p:extLst>
      <p:ext uri="{BB962C8B-B14F-4D97-AF65-F5344CB8AC3E}">
        <p14:creationId xmlns:p14="http://schemas.microsoft.com/office/powerpoint/2010/main" val="210078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8211-232B-4386-B434-91386C24445B}"/>
              </a:ext>
            </a:extLst>
          </p:cNvPr>
          <p:cNvSpPr>
            <a:spLocks noGrp="1"/>
          </p:cNvSpPr>
          <p:nvPr>
            <p:ph type="title"/>
          </p:nvPr>
        </p:nvSpPr>
        <p:spPr/>
        <p:txBody>
          <a:bodyPr/>
          <a:lstStyle/>
          <a:p>
            <a:r>
              <a:rPr lang="en-US" altLang="zh-CN" dirty="0"/>
              <a:t>CA </a:t>
            </a:r>
            <a:r>
              <a:rPr lang="zh-CN" altLang="en-US" dirty="0"/>
              <a:t>商业异常行为</a:t>
            </a:r>
            <a:endParaRPr lang="en-US" dirty="0"/>
          </a:p>
        </p:txBody>
      </p:sp>
      <p:sp>
        <p:nvSpPr>
          <p:cNvPr id="3" name="Content Placeholder 2">
            <a:extLst>
              <a:ext uri="{FF2B5EF4-FFF2-40B4-BE49-F238E27FC236}">
                <a16:creationId xmlns:a16="http://schemas.microsoft.com/office/drawing/2014/main" id="{541D26CF-00DB-4EC7-8F9B-E7DF7DC84EBF}"/>
              </a:ext>
            </a:extLst>
          </p:cNvPr>
          <p:cNvSpPr>
            <a:spLocks noGrp="1"/>
          </p:cNvSpPr>
          <p:nvPr>
            <p:ph idx="1"/>
          </p:nvPr>
        </p:nvSpPr>
        <p:spPr>
          <a:xfrm>
            <a:off x="838200" y="1306286"/>
            <a:ext cx="10515600" cy="5297714"/>
          </a:xfrm>
        </p:spPr>
        <p:txBody>
          <a:bodyPr/>
          <a:lstStyle/>
          <a:p>
            <a:r>
              <a:rPr lang="en-US" b="1" dirty="0">
                <a:solidFill>
                  <a:srgbClr val="FF0000"/>
                </a:solidFill>
              </a:rPr>
              <a:t>1.</a:t>
            </a:r>
            <a:r>
              <a:rPr lang="en-US" altLang="zh-CN" b="1" dirty="0">
                <a:solidFill>
                  <a:srgbClr val="FF0000"/>
                </a:solidFill>
              </a:rPr>
              <a:t> </a:t>
            </a:r>
            <a:r>
              <a:rPr lang="zh-CN" altLang="en-US" b="1" dirty="0">
                <a:solidFill>
                  <a:srgbClr val="FF0000"/>
                </a:solidFill>
              </a:rPr>
              <a:t>未公开自己的中间 </a:t>
            </a:r>
            <a:r>
              <a:rPr lang="en-US" altLang="zh-CN" b="1" dirty="0">
                <a:solidFill>
                  <a:srgbClr val="FF0000"/>
                </a:solidFill>
              </a:rPr>
              <a:t>CA </a:t>
            </a:r>
            <a:r>
              <a:rPr lang="zh-CN" altLang="en-US" b="1" dirty="0">
                <a:solidFill>
                  <a:srgbClr val="FF0000"/>
                </a:solidFill>
              </a:rPr>
              <a:t>证书（</a:t>
            </a:r>
            <a:r>
              <a:rPr lang="en-US" altLang="zh-CN" b="1" dirty="0">
                <a:solidFill>
                  <a:srgbClr val="FF0000"/>
                </a:solidFill>
              </a:rPr>
              <a:t>signing certificate</a:t>
            </a:r>
            <a:r>
              <a:rPr lang="zh-CN" altLang="en-US" b="1" dirty="0">
                <a:solidFill>
                  <a:srgbClr val="FF0000"/>
                </a:solidFill>
              </a:rPr>
              <a:t>）</a:t>
            </a:r>
            <a:endParaRPr lang="en-US" altLang="zh-CN" b="1" dirty="0">
              <a:solidFill>
                <a:srgbClr val="FF0000"/>
              </a:solidFill>
            </a:endParaRPr>
          </a:p>
          <a:p>
            <a:pPr lvl="1"/>
            <a:r>
              <a:rPr lang="zh-CN" altLang="en-US" dirty="0"/>
              <a:t>这种证书有两类：</a:t>
            </a:r>
            <a:endParaRPr lang="en-US" altLang="zh-CN" dirty="0"/>
          </a:p>
          <a:p>
            <a:pPr lvl="2"/>
            <a:r>
              <a:rPr lang="zh-CN" altLang="en-US" dirty="0"/>
              <a:t>与其他 </a:t>
            </a:r>
            <a:r>
              <a:rPr lang="en-US" altLang="zh-CN" dirty="0"/>
              <a:t>CA </a:t>
            </a:r>
            <a:r>
              <a:rPr lang="zh-CN" altLang="en-US" dirty="0"/>
              <a:t>的交叉信任证书（沃通与 </a:t>
            </a:r>
            <a:r>
              <a:rPr lang="en-US" altLang="zh-CN" dirty="0" err="1"/>
              <a:t>StartCom</a:t>
            </a:r>
            <a:r>
              <a:rPr lang="zh-CN" altLang="en-US" dirty="0"/>
              <a:t>）</a:t>
            </a:r>
            <a:endParaRPr lang="en-US" altLang="zh-CN" dirty="0"/>
          </a:p>
          <a:p>
            <a:pPr lvl="2"/>
            <a:r>
              <a:rPr lang="zh-CN" altLang="en-US" dirty="0"/>
              <a:t>给第三方机构签发 </a:t>
            </a:r>
            <a:r>
              <a:rPr lang="en-US" altLang="zh-CN" dirty="0"/>
              <a:t>CA </a:t>
            </a:r>
            <a:r>
              <a:rPr lang="zh-CN" altLang="en-US" dirty="0"/>
              <a:t>证书（</a:t>
            </a:r>
            <a:r>
              <a:rPr lang="en-US" altLang="zh-CN" dirty="0"/>
              <a:t>CNNIC</a:t>
            </a:r>
            <a:r>
              <a:rPr lang="zh-CN" altLang="en-US" dirty="0"/>
              <a:t>、印度 </a:t>
            </a:r>
            <a:r>
              <a:rPr lang="en-US" altLang="zh-CN" dirty="0"/>
              <a:t>CCA</a:t>
            </a:r>
            <a:r>
              <a:rPr lang="zh-CN" altLang="en-US" dirty="0"/>
              <a:t>、</a:t>
            </a:r>
            <a:r>
              <a:rPr lang="en-US" altLang="zh-CN" dirty="0"/>
              <a:t>Trustwave</a:t>
            </a:r>
            <a:r>
              <a:rPr lang="zh-CN" altLang="en-US" dirty="0"/>
              <a:t>）</a:t>
            </a:r>
            <a:endParaRPr lang="en-US" altLang="zh-CN" dirty="0"/>
          </a:p>
          <a:p>
            <a:pPr lvl="1"/>
            <a:r>
              <a:rPr lang="zh-CN" altLang="en-US" dirty="0"/>
              <a:t>危害：</a:t>
            </a:r>
            <a:endParaRPr lang="en-US" altLang="zh-CN" dirty="0"/>
          </a:p>
          <a:p>
            <a:pPr lvl="2"/>
            <a:r>
              <a:rPr lang="zh-CN" altLang="en-US" dirty="0"/>
              <a:t>在给第三方机构签发 </a:t>
            </a:r>
            <a:r>
              <a:rPr lang="en-US" altLang="zh-CN" dirty="0"/>
              <a:t>CA </a:t>
            </a:r>
            <a:r>
              <a:rPr lang="zh-CN" altLang="en-US" dirty="0"/>
              <a:t>证书未公开的情况下，第三方机构可能会用该证书签发未经授权的证书并实行证书劫持攻击</a:t>
            </a:r>
            <a:endParaRPr lang="en-US" altLang="zh-CN" dirty="0"/>
          </a:p>
          <a:p>
            <a:pPr lvl="2"/>
            <a:r>
              <a:rPr lang="zh-CN" altLang="en-US" dirty="0"/>
              <a:t>在 </a:t>
            </a:r>
            <a:r>
              <a:rPr lang="en-US" altLang="zh-CN" dirty="0"/>
              <a:t>CA </a:t>
            </a:r>
            <a:r>
              <a:rPr lang="zh-CN" altLang="en-US" dirty="0"/>
              <a:t>交叉签名证书未公开的情况下，会出现新的证书链验证路线，导致浏览器信任非 </a:t>
            </a:r>
            <a:r>
              <a:rPr lang="en-US" altLang="zh-CN" dirty="0"/>
              <a:t>Web-PKI CA </a:t>
            </a:r>
            <a:r>
              <a:rPr lang="zh-CN" altLang="en-US" dirty="0"/>
              <a:t>等隐患 </a:t>
            </a:r>
            <a:r>
              <a:rPr lang="en-US" altLang="zh-CN" dirty="0"/>
              <a:t>[24]</a:t>
            </a:r>
          </a:p>
          <a:p>
            <a:r>
              <a:rPr lang="en-US" b="1" dirty="0">
                <a:solidFill>
                  <a:srgbClr val="FF0000"/>
                </a:solidFill>
              </a:rPr>
              <a:t>2. </a:t>
            </a:r>
            <a:r>
              <a:rPr lang="zh-CN" altLang="en-US" b="1" dirty="0">
                <a:solidFill>
                  <a:srgbClr val="FF0000"/>
                </a:solidFill>
              </a:rPr>
              <a:t>未公开 </a:t>
            </a:r>
            <a:r>
              <a:rPr lang="en-US" altLang="zh-CN" b="1" dirty="0">
                <a:solidFill>
                  <a:srgbClr val="FF0000"/>
                </a:solidFill>
              </a:rPr>
              <a:t>CA </a:t>
            </a:r>
            <a:r>
              <a:rPr lang="zh-CN" altLang="en-US" b="1" dirty="0">
                <a:solidFill>
                  <a:srgbClr val="FF0000"/>
                </a:solidFill>
              </a:rPr>
              <a:t>证书的交易行为</a:t>
            </a:r>
            <a:endParaRPr lang="en-US" altLang="zh-CN" b="1" dirty="0">
              <a:solidFill>
                <a:srgbClr val="FF0000"/>
              </a:solidFill>
            </a:endParaRPr>
          </a:p>
          <a:p>
            <a:pPr lvl="1"/>
            <a:r>
              <a:rPr lang="zh-CN" altLang="en-US" dirty="0"/>
              <a:t>本质是 </a:t>
            </a:r>
            <a:r>
              <a:rPr lang="en-US" altLang="zh-CN" dirty="0"/>
              <a:t>CA </a:t>
            </a:r>
            <a:r>
              <a:rPr lang="zh-CN" altLang="en-US" dirty="0"/>
              <a:t>证书的拥有者发生了变化但是没有公开</a:t>
            </a:r>
            <a:endParaRPr lang="en-US" altLang="zh-CN" dirty="0"/>
          </a:p>
          <a:p>
            <a:pPr lvl="1"/>
            <a:r>
              <a:rPr lang="zh-CN" altLang="en-US" dirty="0"/>
              <a:t>危害：</a:t>
            </a:r>
            <a:r>
              <a:rPr lang="en-US" altLang="zh-CN" dirty="0"/>
              <a:t>CA </a:t>
            </a:r>
            <a:r>
              <a:rPr lang="zh-CN" altLang="en-US" dirty="0"/>
              <a:t>可以利用收购 </a:t>
            </a:r>
            <a:r>
              <a:rPr lang="en-US" altLang="zh-CN" dirty="0"/>
              <a:t>CA </a:t>
            </a:r>
            <a:r>
              <a:rPr lang="zh-CN" altLang="en-US" dirty="0"/>
              <a:t>的基础设施继续签发证书而不受之前的失信事件影响（沃通与 </a:t>
            </a:r>
            <a:r>
              <a:rPr lang="en-US" altLang="zh-CN" dirty="0" err="1"/>
              <a:t>StartCom</a:t>
            </a:r>
            <a:r>
              <a:rPr lang="zh-CN" altLang="en-US" dirty="0"/>
              <a:t>）</a:t>
            </a:r>
            <a:endParaRPr lang="en-US" altLang="zh-CN" dirty="0"/>
          </a:p>
        </p:txBody>
      </p:sp>
    </p:spTree>
    <p:extLst>
      <p:ext uri="{BB962C8B-B14F-4D97-AF65-F5344CB8AC3E}">
        <p14:creationId xmlns:p14="http://schemas.microsoft.com/office/powerpoint/2010/main" val="329042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509486"/>
            <a:ext cx="10515600" cy="4667477"/>
          </a:xfrm>
        </p:spPr>
        <p:txBody>
          <a:bodyPr/>
          <a:lstStyle/>
          <a:p>
            <a:r>
              <a:rPr lang="zh-CN" altLang="en-US" b="1" dirty="0">
                <a:solidFill>
                  <a:srgbClr val="FF0000"/>
                </a:solidFill>
              </a:rPr>
              <a:t>目前没有工作建立对于中间 </a:t>
            </a:r>
            <a:r>
              <a:rPr lang="en-US" altLang="zh-CN" b="1" dirty="0">
                <a:solidFill>
                  <a:srgbClr val="FF0000"/>
                </a:solidFill>
              </a:rPr>
              <a:t>CA </a:t>
            </a:r>
            <a:r>
              <a:rPr lang="zh-CN" altLang="en-US" b="1" dirty="0">
                <a:solidFill>
                  <a:srgbClr val="FF0000"/>
                </a:solidFill>
              </a:rPr>
              <a:t>分析的综合框架，判断中间 </a:t>
            </a:r>
            <a:r>
              <a:rPr lang="en-US" altLang="zh-CN" b="1" dirty="0">
                <a:solidFill>
                  <a:srgbClr val="FF0000"/>
                </a:solidFill>
              </a:rPr>
              <a:t>CA </a:t>
            </a:r>
            <a:r>
              <a:rPr lang="zh-CN" altLang="en-US" b="1" dirty="0">
                <a:solidFill>
                  <a:srgbClr val="FF0000"/>
                </a:solidFill>
              </a:rPr>
              <a:t>是否值得信任，是否是未公开的，是否卖给了其他公司</a:t>
            </a:r>
            <a:endParaRPr lang="en-US" altLang="zh-CN" b="1" dirty="0">
              <a:solidFill>
                <a:srgbClr val="FF0000"/>
              </a:solidFill>
            </a:endParaRPr>
          </a:p>
          <a:p>
            <a:pPr lvl="1"/>
            <a:r>
              <a:rPr lang="zh-CN" altLang="en-US" dirty="0"/>
              <a:t>中间 </a:t>
            </a:r>
            <a:r>
              <a:rPr lang="en-US" altLang="zh-CN" dirty="0"/>
              <a:t>CA </a:t>
            </a:r>
            <a:r>
              <a:rPr lang="zh-CN" altLang="en-US" dirty="0"/>
              <a:t>证书不像根证书，没有像 </a:t>
            </a:r>
            <a:r>
              <a:rPr lang="en-US" altLang="zh-CN" dirty="0"/>
              <a:t>root store </a:t>
            </a:r>
            <a:r>
              <a:rPr lang="zh-CN" altLang="en-US" dirty="0"/>
              <a:t>这样的管控监督途径</a:t>
            </a:r>
            <a:endParaRPr lang="en-US" altLang="zh-CN" dirty="0"/>
          </a:p>
          <a:p>
            <a:pPr lvl="1"/>
            <a:r>
              <a:rPr lang="zh-CN" altLang="en-US" dirty="0"/>
              <a:t>中间 </a:t>
            </a:r>
            <a:r>
              <a:rPr lang="en-US" altLang="zh-CN" dirty="0"/>
              <a:t>CA </a:t>
            </a:r>
            <a:r>
              <a:rPr lang="zh-CN" altLang="en-US" dirty="0"/>
              <a:t>证书不像叶证书，它可以用来签发证书，影响范围更大</a:t>
            </a:r>
            <a:endParaRPr lang="en-US" altLang="zh-CN" dirty="0"/>
          </a:p>
          <a:p>
            <a:pPr lvl="1"/>
            <a:r>
              <a:rPr lang="zh-CN" altLang="en-US" dirty="0"/>
              <a:t>一铭学姐的文章检测的是隐藏根 </a:t>
            </a:r>
            <a:r>
              <a:rPr lang="en-US" altLang="zh-CN" dirty="0"/>
              <a:t>CA</a:t>
            </a:r>
            <a:r>
              <a:rPr lang="zh-CN" altLang="en-US" dirty="0"/>
              <a:t>，是通过 </a:t>
            </a:r>
            <a:r>
              <a:rPr lang="en-US" altLang="zh-CN" dirty="0"/>
              <a:t>root store </a:t>
            </a:r>
            <a:r>
              <a:rPr lang="zh-CN" altLang="en-US" dirty="0"/>
              <a:t>比对发现的，没有发现隐藏中间 </a:t>
            </a:r>
            <a:r>
              <a:rPr lang="en-US" altLang="zh-CN" dirty="0"/>
              <a:t>CA </a:t>
            </a:r>
            <a:r>
              <a:rPr lang="zh-CN" altLang="en-US" dirty="0"/>
              <a:t>的能力</a:t>
            </a:r>
            <a:endParaRPr lang="en-US" altLang="zh-CN" dirty="0"/>
          </a:p>
          <a:p>
            <a:pPr lvl="1"/>
            <a:r>
              <a:rPr lang="zh-CN" altLang="en-US" dirty="0"/>
              <a:t>部分工作都是抽取了中间 </a:t>
            </a:r>
            <a:r>
              <a:rPr lang="en-US" altLang="zh-CN" dirty="0"/>
              <a:t>CA </a:t>
            </a:r>
            <a:r>
              <a:rPr lang="zh-CN" altLang="en-US" dirty="0"/>
              <a:t>证书的一小部分特征去分析</a:t>
            </a:r>
            <a:endParaRPr lang="en-US" altLang="zh-CN" dirty="0"/>
          </a:p>
          <a:p>
            <a:pPr lvl="2"/>
            <a:r>
              <a:rPr lang="zh-CN" altLang="en-US" dirty="0"/>
              <a:t>比如 </a:t>
            </a:r>
            <a:r>
              <a:rPr lang="en-US" altLang="zh-CN" dirty="0"/>
              <a:t>[41] </a:t>
            </a:r>
            <a:r>
              <a:rPr lang="zh-CN" altLang="en-US" dirty="0"/>
              <a:t>关注 </a:t>
            </a:r>
            <a:r>
              <a:rPr lang="en-US" altLang="zh-CN" dirty="0"/>
              <a:t>CA </a:t>
            </a:r>
            <a:r>
              <a:rPr lang="zh-CN" altLang="en-US" dirty="0"/>
              <a:t>证书签发的证书数量</a:t>
            </a:r>
            <a:endParaRPr lang="en-US" altLang="zh-CN" dirty="0"/>
          </a:p>
          <a:p>
            <a:pPr lvl="2"/>
            <a:r>
              <a:rPr lang="zh-CN" altLang="en-US" dirty="0"/>
              <a:t>比如 </a:t>
            </a:r>
            <a:r>
              <a:rPr lang="en-US" altLang="zh-CN" dirty="0"/>
              <a:t>[33,</a:t>
            </a:r>
            <a:r>
              <a:rPr lang="zh-CN" altLang="en-US" dirty="0"/>
              <a:t> </a:t>
            </a:r>
            <a:r>
              <a:rPr lang="en-US" altLang="zh-CN" dirty="0"/>
              <a:t>41] </a:t>
            </a:r>
            <a:r>
              <a:rPr lang="zh-CN" altLang="en-US" dirty="0"/>
              <a:t>关注证书字段内容是否满足要求</a:t>
            </a:r>
            <a:endParaRPr lang="en-US" altLang="zh-CN" dirty="0"/>
          </a:p>
          <a:p>
            <a:pPr lvl="2"/>
            <a:r>
              <a:rPr lang="zh-CN" altLang="en-US" dirty="0"/>
              <a:t>比如 </a:t>
            </a:r>
            <a:r>
              <a:rPr lang="en-US" altLang="zh-CN" dirty="0"/>
              <a:t>[24] </a:t>
            </a:r>
            <a:r>
              <a:rPr lang="zh-CN" altLang="en-US" dirty="0"/>
              <a:t>仅关注某 </a:t>
            </a:r>
            <a:r>
              <a:rPr lang="en-US" altLang="zh-CN" dirty="0"/>
              <a:t>CA </a:t>
            </a:r>
            <a:r>
              <a:rPr lang="zh-CN" altLang="en-US" dirty="0"/>
              <a:t>证书是否有多个不同的上级 </a:t>
            </a:r>
            <a:r>
              <a:rPr lang="en-US" altLang="zh-CN" dirty="0"/>
              <a:t>CA </a:t>
            </a:r>
            <a:r>
              <a:rPr lang="zh-CN" altLang="en-US" dirty="0"/>
              <a:t>证书</a:t>
            </a:r>
            <a:endParaRPr lang="en-US" altLang="zh-CN" dirty="0"/>
          </a:p>
          <a:p>
            <a:pPr lvl="2"/>
            <a:r>
              <a:rPr lang="zh-CN" altLang="en-US" dirty="0"/>
              <a:t>分析角度比较零散，</a:t>
            </a:r>
            <a:endParaRPr lang="en-US" dirty="0"/>
          </a:p>
          <a:p>
            <a:pPr lvl="1"/>
            <a:r>
              <a:rPr lang="zh-CN" altLang="en-US" i="1" dirty="0"/>
              <a:t>虽然 </a:t>
            </a:r>
            <a:r>
              <a:rPr lang="en-US" altLang="zh-CN" i="1" dirty="0"/>
              <a:t>[35, 36] </a:t>
            </a:r>
            <a:r>
              <a:rPr lang="zh-CN" altLang="en-US" i="1" dirty="0"/>
              <a:t>文章还没有读完，但是我觉得文章对于每个 </a:t>
            </a:r>
            <a:r>
              <a:rPr lang="en-US" altLang="zh-CN" i="1" dirty="0"/>
              <a:t>CA </a:t>
            </a:r>
            <a:r>
              <a:rPr lang="zh-CN" altLang="en-US" i="1" dirty="0"/>
              <a:t>建立信任模型的思路还是可以深究一下的</a:t>
            </a:r>
            <a:endParaRPr lang="en-US" altLang="zh-CN" i="1" dirty="0"/>
          </a:p>
          <a:p>
            <a:pPr lvl="1"/>
            <a:endParaRPr lang="en-US" i="1" dirty="0"/>
          </a:p>
        </p:txBody>
      </p:sp>
    </p:spTree>
    <p:extLst>
      <p:ext uri="{BB962C8B-B14F-4D97-AF65-F5344CB8AC3E}">
        <p14:creationId xmlns:p14="http://schemas.microsoft.com/office/powerpoint/2010/main" val="42585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AF23-2A49-4CFF-82B8-607E8962F5DF}"/>
              </a:ext>
            </a:extLst>
          </p:cNvPr>
          <p:cNvSpPr>
            <a:spLocks noGrp="1"/>
          </p:cNvSpPr>
          <p:nvPr>
            <p:ph type="ctrTitle"/>
          </p:nvPr>
        </p:nvSpPr>
        <p:spPr/>
        <p:txBody>
          <a:bodyPr/>
          <a:lstStyle/>
          <a:p>
            <a:r>
              <a:rPr lang="zh-CN" altLang="en-US" sz="4800" dirty="0"/>
              <a:t>全球政府网站</a:t>
            </a:r>
            <a:r>
              <a:rPr lang="en-US" altLang="zh-CN" sz="4800" dirty="0"/>
              <a:t>HTTPS</a:t>
            </a:r>
            <a:r>
              <a:rPr lang="zh-CN" altLang="en-US" sz="4800" dirty="0"/>
              <a:t>态势感知</a:t>
            </a:r>
            <a:endParaRPr lang="en-US" sz="4800" dirty="0"/>
          </a:p>
        </p:txBody>
      </p:sp>
      <p:sp>
        <p:nvSpPr>
          <p:cNvPr id="3" name="Subtitle 2">
            <a:extLst>
              <a:ext uri="{FF2B5EF4-FFF2-40B4-BE49-F238E27FC236}">
                <a16:creationId xmlns:a16="http://schemas.microsoft.com/office/drawing/2014/main" id="{88A6A3EB-EB83-45AC-B21F-11F1DA8F66CD}"/>
              </a:ext>
            </a:extLst>
          </p:cNvPr>
          <p:cNvSpPr>
            <a:spLocks noGrp="1"/>
          </p:cNvSpPr>
          <p:nvPr>
            <p:ph type="subTitle" idx="1"/>
          </p:nvPr>
        </p:nvSpPr>
        <p:spPr/>
        <p:txBody>
          <a:bodyPr/>
          <a:lstStyle/>
          <a:p>
            <a:r>
              <a:rPr lang="en-US" dirty="0"/>
              <a:t>2024/04/18</a:t>
            </a:r>
          </a:p>
        </p:txBody>
      </p:sp>
    </p:spTree>
    <p:extLst>
      <p:ext uri="{BB962C8B-B14F-4D97-AF65-F5344CB8AC3E}">
        <p14:creationId xmlns:p14="http://schemas.microsoft.com/office/powerpoint/2010/main" val="113480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F9A5-F0F0-4166-AFE2-329FFF4E83C0}"/>
              </a:ext>
            </a:extLst>
          </p:cNvPr>
          <p:cNvSpPr>
            <a:spLocks noGrp="1"/>
          </p:cNvSpPr>
          <p:nvPr>
            <p:ph type="title"/>
          </p:nvPr>
        </p:nvSpPr>
        <p:spPr/>
        <p:txBody>
          <a:bodyPr/>
          <a:lstStyle/>
          <a:p>
            <a:r>
              <a:rPr lang="zh-CN" altLang="en-US" dirty="0"/>
              <a:t>引入</a:t>
            </a:r>
            <a:endParaRPr lang="en-US" dirty="0"/>
          </a:p>
        </p:txBody>
      </p:sp>
      <p:sp>
        <p:nvSpPr>
          <p:cNvPr id="3" name="Content Placeholder 2">
            <a:extLst>
              <a:ext uri="{FF2B5EF4-FFF2-40B4-BE49-F238E27FC236}">
                <a16:creationId xmlns:a16="http://schemas.microsoft.com/office/drawing/2014/main" id="{401E6068-EF96-4317-B54D-0A1BE1D226E0}"/>
              </a:ext>
            </a:extLst>
          </p:cNvPr>
          <p:cNvSpPr>
            <a:spLocks noGrp="1"/>
          </p:cNvSpPr>
          <p:nvPr>
            <p:ph idx="1"/>
          </p:nvPr>
        </p:nvSpPr>
        <p:spPr/>
        <p:txBody>
          <a:bodyPr/>
          <a:lstStyle/>
          <a:p>
            <a:r>
              <a:rPr lang="zh-CN" altLang="en-US" dirty="0"/>
              <a:t>政府在 </a:t>
            </a:r>
            <a:r>
              <a:rPr lang="en-US" altLang="zh-CN" dirty="0"/>
              <a:t>Web-PKI </a:t>
            </a:r>
            <a:r>
              <a:rPr lang="zh-CN" altLang="en-US" dirty="0"/>
              <a:t>中扮演的角色是什么？如何参与？</a:t>
            </a:r>
            <a:endParaRPr lang="en-US" altLang="zh-CN" dirty="0"/>
          </a:p>
          <a:p>
            <a:r>
              <a:rPr lang="zh-CN" altLang="en-US" dirty="0"/>
              <a:t>政府如何参与 </a:t>
            </a:r>
            <a:r>
              <a:rPr lang="en-US" altLang="zh-CN" dirty="0"/>
              <a:t>HTTPS/TLS </a:t>
            </a:r>
            <a:r>
              <a:rPr lang="zh-CN" altLang="en-US" dirty="0"/>
              <a:t>证书的部署、签发？</a:t>
            </a:r>
            <a:endParaRPr lang="en-US" altLang="zh-CN" dirty="0"/>
          </a:p>
          <a:p>
            <a:r>
              <a:rPr lang="zh-CN" altLang="en-US" dirty="0"/>
              <a:t>政府有三个对象参与到 </a:t>
            </a:r>
            <a:r>
              <a:rPr lang="en-US" altLang="zh-CN" dirty="0"/>
              <a:t>Web-PKI </a:t>
            </a:r>
            <a:r>
              <a:rPr lang="zh-CN" altLang="en-US" dirty="0"/>
              <a:t>与 </a:t>
            </a:r>
            <a:r>
              <a:rPr lang="en-US" altLang="zh-CN" dirty="0"/>
              <a:t>HTTPS/TLS </a:t>
            </a:r>
            <a:r>
              <a:rPr lang="zh-CN" altLang="en-US" dirty="0"/>
              <a:t>服务当中：</a:t>
            </a:r>
            <a:endParaRPr lang="en-US" dirty="0"/>
          </a:p>
          <a:p>
            <a:r>
              <a:rPr lang="en-US" dirty="0"/>
              <a:t>1. </a:t>
            </a:r>
            <a:r>
              <a:rPr lang="zh-CN" altLang="en-US" dirty="0"/>
              <a:t>政府网站（部署证书）</a:t>
            </a:r>
            <a:endParaRPr lang="en-US" altLang="zh-CN" dirty="0"/>
          </a:p>
          <a:p>
            <a:r>
              <a:rPr lang="en-US" dirty="0"/>
              <a:t>2. </a:t>
            </a:r>
            <a:r>
              <a:rPr lang="zh-CN" altLang="en-US" dirty="0"/>
              <a:t>政府 </a:t>
            </a:r>
            <a:r>
              <a:rPr lang="en-US" altLang="zh-CN" dirty="0"/>
              <a:t>CA</a:t>
            </a:r>
            <a:r>
              <a:rPr lang="zh-CN" altLang="en-US" dirty="0"/>
              <a:t>（签发证书）</a:t>
            </a:r>
            <a:endParaRPr lang="en-US" altLang="zh-CN" dirty="0"/>
          </a:p>
          <a:p>
            <a:r>
              <a:rPr lang="en-US" dirty="0"/>
              <a:t>3. </a:t>
            </a:r>
            <a:r>
              <a:rPr lang="zh-CN" altLang="en-US" dirty="0"/>
              <a:t>政府 </a:t>
            </a:r>
            <a:r>
              <a:rPr lang="en-US" altLang="zh-CN" dirty="0"/>
              <a:t>PKI</a:t>
            </a:r>
            <a:r>
              <a:rPr lang="zh-CN" altLang="en-US" dirty="0"/>
              <a:t>（反映 </a:t>
            </a:r>
            <a:r>
              <a:rPr lang="en-US" altLang="zh-CN" dirty="0"/>
              <a:t>CA </a:t>
            </a:r>
            <a:r>
              <a:rPr lang="zh-CN" altLang="en-US" dirty="0"/>
              <a:t>关系、与 </a:t>
            </a:r>
            <a:r>
              <a:rPr lang="en-US" altLang="zh-CN" dirty="0"/>
              <a:t>Web-PKI </a:t>
            </a:r>
            <a:r>
              <a:rPr lang="zh-CN" altLang="en-US" dirty="0"/>
              <a:t>之间的关系）</a:t>
            </a:r>
            <a:endParaRPr lang="en-US" altLang="zh-CN" dirty="0"/>
          </a:p>
          <a:p>
            <a:endParaRPr lang="en-US" altLang="zh-CN" dirty="0"/>
          </a:p>
        </p:txBody>
      </p:sp>
    </p:spTree>
    <p:extLst>
      <p:ext uri="{BB962C8B-B14F-4D97-AF65-F5344CB8AC3E}">
        <p14:creationId xmlns:p14="http://schemas.microsoft.com/office/powerpoint/2010/main" val="346174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A02F-EB4C-40AB-B702-41AC30B2FCD4}"/>
              </a:ext>
            </a:extLst>
          </p:cNvPr>
          <p:cNvSpPr>
            <a:spLocks noGrp="1"/>
          </p:cNvSpPr>
          <p:nvPr>
            <p:ph type="title"/>
          </p:nvPr>
        </p:nvSpPr>
        <p:spPr/>
        <p:txBody>
          <a:bodyPr/>
          <a:lstStyle/>
          <a:p>
            <a:r>
              <a:rPr lang="zh-CN" altLang="en-US" dirty="0"/>
              <a:t>研究背景</a:t>
            </a:r>
            <a:r>
              <a:rPr lang="en-US" altLang="zh-CN" dirty="0"/>
              <a:t>——</a:t>
            </a:r>
            <a:r>
              <a:rPr lang="zh-CN" altLang="en-US" dirty="0"/>
              <a:t>政府网站</a:t>
            </a:r>
            <a:endParaRPr lang="en-US" dirty="0"/>
          </a:p>
        </p:txBody>
      </p:sp>
      <p:sp>
        <p:nvSpPr>
          <p:cNvPr id="3" name="Content Placeholder 2">
            <a:extLst>
              <a:ext uri="{FF2B5EF4-FFF2-40B4-BE49-F238E27FC236}">
                <a16:creationId xmlns:a16="http://schemas.microsoft.com/office/drawing/2014/main" id="{26C3772A-CC4E-48E3-AA30-5B2594ADDFB3}"/>
              </a:ext>
            </a:extLst>
          </p:cNvPr>
          <p:cNvSpPr>
            <a:spLocks noGrp="1"/>
          </p:cNvSpPr>
          <p:nvPr>
            <p:ph idx="1"/>
          </p:nvPr>
        </p:nvSpPr>
        <p:spPr>
          <a:xfrm>
            <a:off x="838200" y="1301858"/>
            <a:ext cx="10515600" cy="4875105"/>
          </a:xfrm>
        </p:spPr>
        <p:txBody>
          <a:bodyPr/>
          <a:lstStyle/>
          <a:p>
            <a:r>
              <a:rPr lang="zh-CN" altLang="en-US" dirty="0"/>
              <a:t>政府网站对于政府所在国</a:t>
            </a:r>
            <a:r>
              <a:rPr lang="en-US" altLang="zh-CN" dirty="0"/>
              <a:t>/</a:t>
            </a:r>
            <a:r>
              <a:rPr lang="zh-CN" altLang="en-US" dirty="0"/>
              <a:t>地区而言十分重要</a:t>
            </a:r>
            <a:endParaRPr lang="en-US" altLang="zh-CN" dirty="0"/>
          </a:p>
          <a:p>
            <a:pPr lvl="1"/>
            <a:r>
              <a:rPr lang="zh-CN" altLang="en-US" dirty="0"/>
              <a:t>政府网站是民众</a:t>
            </a:r>
            <a:r>
              <a:rPr lang="zh-CN" altLang="en-US" b="1" dirty="0">
                <a:solidFill>
                  <a:srgbClr val="FF0000"/>
                </a:solidFill>
              </a:rPr>
              <a:t>获取官方资料的来源</a:t>
            </a:r>
            <a:r>
              <a:rPr lang="zh-CN" altLang="en-US" dirty="0"/>
              <a:t>，比如统计数据、公开政策等</a:t>
            </a:r>
            <a:endParaRPr lang="en-US" altLang="zh-CN" dirty="0"/>
          </a:p>
          <a:p>
            <a:pPr lvl="1"/>
            <a:r>
              <a:rPr lang="zh-CN" altLang="en-US" dirty="0"/>
              <a:t>很多政府网站用来进行</a:t>
            </a:r>
            <a:r>
              <a:rPr lang="zh-CN" altLang="en-US" b="1" dirty="0">
                <a:solidFill>
                  <a:srgbClr val="FF0000"/>
                </a:solidFill>
              </a:rPr>
              <a:t>业务办理</a:t>
            </a:r>
            <a:r>
              <a:rPr lang="zh-CN" altLang="en-US" dirty="0"/>
              <a:t>，存有大量用户的个人信息</a:t>
            </a:r>
            <a:endParaRPr lang="en-US" altLang="zh-CN" dirty="0"/>
          </a:p>
          <a:p>
            <a:pPr lvl="1"/>
            <a:r>
              <a:rPr lang="zh-CN" altLang="en-US" dirty="0"/>
              <a:t>一些政府网站会进行和</a:t>
            </a:r>
            <a:r>
              <a:rPr lang="zh-CN" altLang="en-US" b="1" dirty="0">
                <a:solidFill>
                  <a:srgbClr val="FF0000"/>
                </a:solidFill>
              </a:rPr>
              <a:t>政治有关的活动</a:t>
            </a:r>
            <a:r>
              <a:rPr lang="zh-CN" altLang="en-US" dirty="0"/>
              <a:t>，比如政治选举等</a:t>
            </a:r>
            <a:endParaRPr lang="en-US" altLang="zh-CN" dirty="0"/>
          </a:p>
          <a:p>
            <a:r>
              <a:rPr lang="zh-CN" altLang="en-US" dirty="0"/>
              <a:t>很多政府网站使用了 </a:t>
            </a:r>
            <a:r>
              <a:rPr lang="en-US" altLang="zh-CN" dirty="0"/>
              <a:t>HTTPS </a:t>
            </a:r>
            <a:r>
              <a:rPr lang="zh-CN" altLang="en-US" dirty="0"/>
              <a:t>来保证民众能够正常访问 </a:t>
            </a:r>
            <a:r>
              <a:rPr lang="en-US" altLang="zh-CN" dirty="0"/>
              <a:t>Web </a:t>
            </a:r>
            <a:r>
              <a:rPr lang="zh-CN" altLang="en-US" dirty="0"/>
              <a:t>服务，但是会出现以下情况：</a:t>
            </a:r>
            <a:endParaRPr lang="en-US" altLang="zh-CN" dirty="0"/>
          </a:p>
          <a:p>
            <a:pPr lvl="1"/>
            <a:r>
              <a:rPr lang="en-US" altLang="zh-CN" dirty="0"/>
              <a:t>1. </a:t>
            </a:r>
            <a:r>
              <a:rPr lang="zh-CN" altLang="en-US" dirty="0"/>
              <a:t>网站的 </a:t>
            </a:r>
            <a:r>
              <a:rPr lang="en-US" altLang="zh-CN" dirty="0"/>
              <a:t>HTTPS/SSL </a:t>
            </a:r>
            <a:r>
              <a:rPr lang="zh-CN" altLang="en-US" dirty="0"/>
              <a:t>证书部署出现问题（比如证书过期、吊销且未及时更换，使用的证书对应的根证书不受信任）</a:t>
            </a:r>
            <a:endParaRPr lang="en-US" altLang="zh-CN" dirty="0"/>
          </a:p>
          <a:p>
            <a:pPr lvl="2"/>
            <a:r>
              <a:rPr lang="zh-CN" altLang="en-US" dirty="0"/>
              <a:t>民众无法获取信息、访问 </a:t>
            </a:r>
            <a:r>
              <a:rPr lang="en-US" altLang="zh-CN" dirty="0"/>
              <a:t>Web </a:t>
            </a:r>
            <a:r>
              <a:rPr lang="zh-CN" altLang="en-US" dirty="0"/>
              <a:t>服务，对个人和政府造成包括经济在内的损失</a:t>
            </a:r>
            <a:endParaRPr lang="en-US" altLang="zh-CN" dirty="0"/>
          </a:p>
          <a:p>
            <a:pPr lvl="2"/>
            <a:r>
              <a:rPr lang="zh-CN" altLang="en-US" dirty="0"/>
              <a:t>美国出现过因为证书过期而导致超过</a:t>
            </a:r>
            <a:r>
              <a:rPr lang="en-US" altLang="zh-CN" dirty="0"/>
              <a:t>80</a:t>
            </a:r>
            <a:r>
              <a:rPr lang="zh-CN" altLang="en-US" dirty="0"/>
              <a:t>个主要政府网站无法访问或者访问受限的情况 </a:t>
            </a:r>
            <a:r>
              <a:rPr lang="en-US" altLang="zh-CN" dirty="0"/>
              <a:t>[2]</a:t>
            </a:r>
          </a:p>
          <a:p>
            <a:pPr lvl="2"/>
            <a:r>
              <a:rPr lang="zh-CN" altLang="en-US" dirty="0"/>
              <a:t>我们需要对政府网站 </a:t>
            </a:r>
            <a:r>
              <a:rPr lang="en-US" altLang="zh-CN" dirty="0"/>
              <a:t>SSL </a:t>
            </a:r>
            <a:r>
              <a:rPr lang="zh-CN" altLang="en-US" dirty="0"/>
              <a:t>证书的</a:t>
            </a:r>
            <a:r>
              <a:rPr lang="zh-CN" altLang="en-US" b="1" dirty="0">
                <a:solidFill>
                  <a:srgbClr val="FF0000"/>
                </a:solidFill>
              </a:rPr>
              <a:t>部署规范性（浏览器是否会报错或者警告）</a:t>
            </a:r>
            <a:r>
              <a:rPr lang="zh-CN" altLang="en-US" dirty="0"/>
              <a:t>进行测绘感知，及时发现部署问题</a:t>
            </a:r>
            <a:endParaRPr lang="en-US" altLang="zh-CN" dirty="0"/>
          </a:p>
          <a:p>
            <a:pPr lvl="1"/>
            <a:endParaRPr lang="en-US" altLang="zh-CN" dirty="0"/>
          </a:p>
        </p:txBody>
      </p:sp>
    </p:spTree>
    <p:extLst>
      <p:ext uri="{BB962C8B-B14F-4D97-AF65-F5344CB8AC3E}">
        <p14:creationId xmlns:p14="http://schemas.microsoft.com/office/powerpoint/2010/main" val="204113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4126-B289-447D-B96B-F293761DE6CA}"/>
              </a:ext>
            </a:extLst>
          </p:cNvPr>
          <p:cNvSpPr>
            <a:spLocks noGrp="1"/>
          </p:cNvSpPr>
          <p:nvPr>
            <p:ph idx="1"/>
          </p:nvPr>
        </p:nvSpPr>
        <p:spPr>
          <a:xfrm>
            <a:off x="838200" y="1574800"/>
            <a:ext cx="10515600" cy="4602163"/>
          </a:xfrm>
        </p:spPr>
        <p:txBody>
          <a:bodyPr/>
          <a:lstStyle/>
          <a:p>
            <a:r>
              <a:rPr lang="en-US" altLang="zh-CN" b="1" i="0" dirty="0">
                <a:solidFill>
                  <a:srgbClr val="FF0000"/>
                </a:solidFill>
                <a:effectLst/>
                <a:latin typeface="Söhne"/>
              </a:rPr>
              <a:t>CA </a:t>
            </a:r>
            <a:r>
              <a:rPr lang="zh-CN" altLang="en-US" b="1" i="0" dirty="0">
                <a:solidFill>
                  <a:srgbClr val="FF0000"/>
                </a:solidFill>
                <a:effectLst/>
                <a:latin typeface="Söhne"/>
              </a:rPr>
              <a:t>基本态势有哪些？怎样去测量？</a:t>
            </a:r>
            <a:endParaRPr lang="en-US" altLang="zh-CN" b="1" i="0" dirty="0">
              <a:solidFill>
                <a:srgbClr val="FF0000"/>
              </a:solidFill>
              <a:effectLst/>
              <a:latin typeface="Söhne"/>
            </a:endParaRPr>
          </a:p>
          <a:p>
            <a:pPr lvl="1"/>
            <a:r>
              <a:rPr lang="zh-CN" altLang="en-US" dirty="0">
                <a:latin typeface="Söhne"/>
              </a:rPr>
              <a:t>根据前文的描述，可以将</a:t>
            </a:r>
            <a:r>
              <a:rPr lang="zh-CN" altLang="en-US" b="1" dirty="0">
                <a:latin typeface="Söhne"/>
              </a:rPr>
              <a:t>能够测量的 </a:t>
            </a:r>
            <a:r>
              <a:rPr lang="en-US" altLang="zh-CN" b="1" dirty="0">
                <a:latin typeface="Söhne"/>
              </a:rPr>
              <a:t>CA </a:t>
            </a:r>
            <a:r>
              <a:rPr lang="zh-CN" altLang="en-US" b="1" dirty="0">
                <a:latin typeface="Söhne"/>
              </a:rPr>
              <a:t>基本态势</a:t>
            </a:r>
            <a:r>
              <a:rPr lang="zh-CN" altLang="en-US" dirty="0">
                <a:latin typeface="Söhne"/>
              </a:rPr>
              <a:t>分为以下两大类</a:t>
            </a:r>
            <a:endParaRPr lang="en-US" altLang="zh-CN" sz="2400" dirty="0">
              <a:latin typeface="Söhne"/>
            </a:endParaRPr>
          </a:p>
          <a:p>
            <a:pPr lvl="2"/>
            <a:r>
              <a:rPr lang="en-US" altLang="zh-CN" sz="2400" b="1" dirty="0">
                <a:solidFill>
                  <a:srgbClr val="FF0000"/>
                </a:solidFill>
                <a:latin typeface="Söhne"/>
              </a:rPr>
              <a:t>(1) CA </a:t>
            </a:r>
            <a:r>
              <a:rPr lang="zh-CN" altLang="en-US" sz="2400" b="1" dirty="0">
                <a:solidFill>
                  <a:srgbClr val="FF0000"/>
                </a:solidFill>
                <a:latin typeface="Söhne"/>
              </a:rPr>
              <a:t>交易管理态势</a:t>
            </a:r>
            <a:endParaRPr lang="en-US" altLang="zh-CN" sz="2400" b="1" dirty="0">
              <a:solidFill>
                <a:srgbClr val="FF0000"/>
              </a:solidFill>
              <a:latin typeface="Söhne"/>
            </a:endParaRPr>
          </a:p>
          <a:p>
            <a:pPr lvl="3"/>
            <a:r>
              <a:rPr lang="en-US" altLang="zh-CN" sz="2200" dirty="0">
                <a:latin typeface="Söhne"/>
              </a:rPr>
              <a:t>1. CA </a:t>
            </a:r>
            <a:r>
              <a:rPr lang="zh-CN" altLang="en-US" sz="2200" dirty="0">
                <a:latin typeface="Söhne"/>
              </a:rPr>
              <a:t>签发终端证书的具体行为、当前状态</a:t>
            </a:r>
            <a:endParaRPr lang="en-US" altLang="zh-CN" sz="2200" dirty="0">
              <a:latin typeface="Söhne"/>
            </a:endParaRPr>
          </a:p>
          <a:p>
            <a:pPr lvl="3"/>
            <a:r>
              <a:rPr lang="en-US" altLang="zh-CN" sz="2200" dirty="0">
                <a:latin typeface="Söhne"/>
              </a:rPr>
              <a:t>2. CA </a:t>
            </a:r>
            <a:r>
              <a:rPr lang="zh-CN" altLang="en-US" sz="2200" dirty="0">
                <a:latin typeface="Söhne"/>
              </a:rPr>
              <a:t>与第三方公司 </a:t>
            </a:r>
            <a:r>
              <a:rPr lang="en-US" altLang="zh-CN" sz="2200" dirty="0">
                <a:latin typeface="Söhne"/>
              </a:rPr>
              <a:t>(CA </a:t>
            </a:r>
            <a:r>
              <a:rPr lang="zh-CN" altLang="en-US" sz="2200" dirty="0">
                <a:latin typeface="Söhne"/>
              </a:rPr>
              <a:t>与浏览器公司</a:t>
            </a:r>
            <a:r>
              <a:rPr lang="en-US" altLang="zh-CN" sz="2200" dirty="0">
                <a:latin typeface="Söhne"/>
              </a:rPr>
              <a:t>) </a:t>
            </a:r>
            <a:r>
              <a:rPr lang="zh-CN" altLang="en-US" sz="2200" dirty="0">
                <a:latin typeface="Söhne"/>
              </a:rPr>
              <a:t>建立商业信任关系的当前状态</a:t>
            </a:r>
            <a:endParaRPr lang="en-US" altLang="zh-CN" sz="2200" dirty="0">
              <a:latin typeface="Söhne"/>
            </a:endParaRPr>
          </a:p>
          <a:p>
            <a:pPr lvl="2"/>
            <a:r>
              <a:rPr lang="en-US" altLang="zh-CN" sz="2400" b="1" dirty="0">
                <a:solidFill>
                  <a:srgbClr val="FF0000"/>
                </a:solidFill>
                <a:latin typeface="Söhne"/>
              </a:rPr>
              <a:t>(2) CA </a:t>
            </a:r>
            <a:r>
              <a:rPr lang="zh-CN" altLang="en-US" sz="2400" b="1" dirty="0">
                <a:solidFill>
                  <a:srgbClr val="FF0000"/>
                </a:solidFill>
                <a:latin typeface="Söhne"/>
              </a:rPr>
              <a:t>信息公开态势</a:t>
            </a:r>
            <a:endParaRPr lang="en-US" altLang="zh-CN" sz="2400" b="1" dirty="0">
              <a:solidFill>
                <a:srgbClr val="FF0000"/>
              </a:solidFill>
              <a:latin typeface="Söhne"/>
            </a:endParaRPr>
          </a:p>
          <a:p>
            <a:pPr lvl="3"/>
            <a:r>
              <a:rPr lang="en-US" altLang="zh-CN" sz="2200" dirty="0">
                <a:latin typeface="Söhne"/>
              </a:rPr>
              <a:t>1. CA </a:t>
            </a:r>
            <a:r>
              <a:rPr lang="zh-CN" altLang="en-US" sz="2200" dirty="0">
                <a:latin typeface="Söhne"/>
              </a:rPr>
              <a:t>公布服务器信息的具体情况</a:t>
            </a:r>
            <a:endParaRPr lang="en-US" altLang="zh-CN" sz="2200" dirty="0">
              <a:latin typeface="Söhne"/>
            </a:endParaRPr>
          </a:p>
          <a:p>
            <a:pPr lvl="3"/>
            <a:r>
              <a:rPr lang="en-US" altLang="zh-CN" sz="2200" dirty="0">
                <a:latin typeface="Söhne"/>
              </a:rPr>
              <a:t>2. CA </a:t>
            </a:r>
            <a:r>
              <a:rPr lang="zh-CN" altLang="en-US" sz="2200" dirty="0">
                <a:latin typeface="Söhne"/>
              </a:rPr>
              <a:t>公布证书签发信息、状态信息的具体情况</a:t>
            </a:r>
            <a:endParaRPr lang="en-US" altLang="zh-CN" sz="2200" dirty="0">
              <a:latin typeface="Söhne"/>
            </a:endParaRPr>
          </a:p>
          <a:p>
            <a:pPr lvl="3"/>
            <a:endParaRPr lang="en-US" altLang="zh-CN" sz="2200" dirty="0">
              <a:latin typeface="Söhne"/>
            </a:endParaRPr>
          </a:p>
        </p:txBody>
      </p:sp>
      <p:sp>
        <p:nvSpPr>
          <p:cNvPr id="2" name="Title 1">
            <a:extLst>
              <a:ext uri="{FF2B5EF4-FFF2-40B4-BE49-F238E27FC236}">
                <a16:creationId xmlns:a16="http://schemas.microsoft.com/office/drawing/2014/main" id="{A8151426-C2F5-4BC5-8971-3D5546FF32F9}"/>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Tree>
    <p:extLst>
      <p:ext uri="{BB962C8B-B14F-4D97-AF65-F5344CB8AC3E}">
        <p14:creationId xmlns:p14="http://schemas.microsoft.com/office/powerpoint/2010/main" val="2168894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31B9-BAF0-454A-811B-0536017C10C7}"/>
              </a:ext>
            </a:extLst>
          </p:cNvPr>
          <p:cNvSpPr>
            <a:spLocks noGrp="1"/>
          </p:cNvSpPr>
          <p:nvPr>
            <p:ph type="title"/>
          </p:nvPr>
        </p:nvSpPr>
        <p:spPr/>
        <p:txBody>
          <a:bodyPr/>
          <a:lstStyle/>
          <a:p>
            <a:r>
              <a:rPr lang="zh-CN" altLang="en-US" dirty="0"/>
              <a:t>研究背景</a:t>
            </a:r>
            <a:r>
              <a:rPr lang="en-US" altLang="zh-CN" dirty="0"/>
              <a:t>——</a:t>
            </a:r>
            <a:r>
              <a:rPr lang="zh-CN" altLang="en-US" dirty="0"/>
              <a:t>政府网站</a:t>
            </a:r>
            <a:endParaRPr lang="en-US" dirty="0"/>
          </a:p>
        </p:txBody>
      </p:sp>
      <p:sp>
        <p:nvSpPr>
          <p:cNvPr id="3" name="Content Placeholder 2">
            <a:extLst>
              <a:ext uri="{FF2B5EF4-FFF2-40B4-BE49-F238E27FC236}">
                <a16:creationId xmlns:a16="http://schemas.microsoft.com/office/drawing/2014/main" id="{8EDD57DA-BA4A-4F1F-8350-1B540C40B0E8}"/>
              </a:ext>
            </a:extLst>
          </p:cNvPr>
          <p:cNvSpPr>
            <a:spLocks noGrp="1"/>
          </p:cNvSpPr>
          <p:nvPr>
            <p:ph idx="1"/>
          </p:nvPr>
        </p:nvSpPr>
        <p:spPr/>
        <p:txBody>
          <a:bodyPr/>
          <a:lstStyle/>
          <a:p>
            <a:r>
              <a:rPr lang="en-US" altLang="zh-CN" dirty="0"/>
              <a:t>2. </a:t>
            </a:r>
            <a:r>
              <a:rPr lang="zh-CN" altLang="en-US" dirty="0"/>
              <a:t>民众在访问网站的过程中受到攻击</a:t>
            </a:r>
            <a:endParaRPr lang="en-US" altLang="zh-CN" dirty="0"/>
          </a:p>
          <a:p>
            <a:pPr lvl="1"/>
            <a:r>
              <a:rPr lang="zh-CN" altLang="en-US" dirty="0"/>
              <a:t>攻击者会</a:t>
            </a:r>
            <a:r>
              <a:rPr lang="zh-CN" altLang="en-US" b="1" dirty="0">
                <a:solidFill>
                  <a:srgbClr val="FF0000"/>
                </a:solidFill>
              </a:rPr>
              <a:t>伪造相似的域名 </a:t>
            </a:r>
            <a:r>
              <a:rPr lang="en-US" altLang="zh-CN" dirty="0"/>
              <a:t>(etagov.sl, eta.gov.lk) </a:t>
            </a:r>
            <a:r>
              <a:rPr lang="zh-CN" altLang="en-US" dirty="0"/>
              <a:t>进行钓鱼攻击 </a:t>
            </a:r>
            <a:r>
              <a:rPr lang="en-US" altLang="zh-CN" dirty="0"/>
              <a:t>[1]</a:t>
            </a:r>
          </a:p>
          <a:p>
            <a:pPr lvl="1"/>
            <a:r>
              <a:rPr lang="zh-CN" altLang="en-US" dirty="0"/>
              <a:t>民众在境外或者使用 </a:t>
            </a:r>
            <a:r>
              <a:rPr lang="en-US" altLang="zh-CN" dirty="0"/>
              <a:t>VPN </a:t>
            </a:r>
            <a:r>
              <a:rPr lang="zh-CN" altLang="en-US" dirty="0"/>
              <a:t>代理访问政府网站时，容易遭受</a:t>
            </a:r>
            <a:r>
              <a:rPr lang="zh-CN" altLang="en-US" b="1" dirty="0">
                <a:solidFill>
                  <a:srgbClr val="FF0000"/>
                </a:solidFill>
              </a:rPr>
              <a:t>证书劫持攻击</a:t>
            </a:r>
            <a:r>
              <a:rPr lang="zh-CN" altLang="en-US" dirty="0"/>
              <a:t>，存在个人隐私信息泄露的风险</a:t>
            </a:r>
            <a:endParaRPr lang="en-US" altLang="zh-CN" dirty="0"/>
          </a:p>
          <a:p>
            <a:pPr lvl="1"/>
            <a:r>
              <a:rPr lang="zh-CN" altLang="en-US" dirty="0"/>
              <a:t>我们需要知晓在访问政府网站时，获得的 </a:t>
            </a:r>
            <a:r>
              <a:rPr lang="en-US" altLang="zh-CN" b="1" dirty="0">
                <a:solidFill>
                  <a:srgbClr val="FF0000"/>
                </a:solidFill>
              </a:rPr>
              <a:t>SSL </a:t>
            </a:r>
            <a:r>
              <a:rPr lang="zh-CN" altLang="en-US" b="1" dirty="0">
                <a:solidFill>
                  <a:srgbClr val="FF0000"/>
                </a:solidFill>
              </a:rPr>
              <a:t>证书的真实性</a:t>
            </a:r>
            <a:r>
              <a:rPr lang="zh-CN" altLang="en-US" dirty="0"/>
              <a:t>（是否来自真实政府网站，是否是钓鱼网站的证书），以保障链接的安全</a:t>
            </a:r>
            <a:endParaRPr lang="en-US" altLang="zh-CN" dirty="0"/>
          </a:p>
          <a:p>
            <a:pPr lvl="1"/>
            <a:endParaRPr lang="en-US" altLang="zh-CN" dirty="0"/>
          </a:p>
        </p:txBody>
      </p:sp>
    </p:spTree>
    <p:extLst>
      <p:ext uri="{BB962C8B-B14F-4D97-AF65-F5344CB8AC3E}">
        <p14:creationId xmlns:p14="http://schemas.microsoft.com/office/powerpoint/2010/main" val="152776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249B-EA84-438A-BC56-5DC03EE72577}"/>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CA</a:t>
            </a:r>
            <a:endParaRPr lang="en-US" dirty="0"/>
          </a:p>
        </p:txBody>
      </p:sp>
      <p:sp>
        <p:nvSpPr>
          <p:cNvPr id="3" name="Content Placeholder 2">
            <a:extLst>
              <a:ext uri="{FF2B5EF4-FFF2-40B4-BE49-F238E27FC236}">
                <a16:creationId xmlns:a16="http://schemas.microsoft.com/office/drawing/2014/main" id="{CC023447-DD82-4D50-87F7-B44052C1A1E4}"/>
              </a:ext>
            </a:extLst>
          </p:cNvPr>
          <p:cNvSpPr>
            <a:spLocks noGrp="1"/>
          </p:cNvSpPr>
          <p:nvPr>
            <p:ph idx="1"/>
          </p:nvPr>
        </p:nvSpPr>
        <p:spPr>
          <a:xfrm>
            <a:off x="838199" y="1371600"/>
            <a:ext cx="10515599" cy="4805363"/>
          </a:xfrm>
        </p:spPr>
        <p:txBody>
          <a:bodyPr/>
          <a:lstStyle/>
          <a:p>
            <a:r>
              <a:rPr lang="zh-CN" altLang="en-US" dirty="0"/>
              <a:t>网站的 </a:t>
            </a:r>
            <a:r>
              <a:rPr lang="en-US" altLang="zh-CN" dirty="0"/>
              <a:t>HTTPS/SSL </a:t>
            </a:r>
            <a:r>
              <a:rPr lang="zh-CN" altLang="en-US" dirty="0"/>
              <a:t>证书可能由</a:t>
            </a:r>
            <a:r>
              <a:rPr lang="zh-CN" altLang="en-US" b="1" dirty="0">
                <a:solidFill>
                  <a:srgbClr val="FF0000"/>
                </a:solidFill>
              </a:rPr>
              <a:t>政府 </a:t>
            </a:r>
            <a:r>
              <a:rPr lang="en-US" altLang="zh-CN" b="1" dirty="0">
                <a:solidFill>
                  <a:srgbClr val="FF0000"/>
                </a:solidFill>
              </a:rPr>
              <a:t>CA </a:t>
            </a:r>
            <a:r>
              <a:rPr lang="zh-CN" altLang="en-US" b="1" dirty="0">
                <a:solidFill>
                  <a:srgbClr val="FF0000"/>
                </a:solidFill>
              </a:rPr>
              <a:t>签发</a:t>
            </a:r>
            <a:endParaRPr lang="en-US" altLang="zh-CN" b="1" dirty="0">
              <a:solidFill>
                <a:srgbClr val="FF0000"/>
              </a:solidFill>
            </a:endParaRPr>
          </a:p>
          <a:p>
            <a:pPr lvl="1"/>
            <a:r>
              <a:rPr lang="zh-CN" altLang="en-US" dirty="0"/>
              <a:t>政府 </a:t>
            </a:r>
            <a:r>
              <a:rPr lang="en-US" altLang="zh-CN" dirty="0"/>
              <a:t>CA </a:t>
            </a:r>
            <a:r>
              <a:rPr lang="zh-CN" altLang="en-US" dirty="0"/>
              <a:t>指由政府机构管理运营的 </a:t>
            </a:r>
            <a:r>
              <a:rPr lang="en-US" altLang="zh-CN" dirty="0"/>
              <a:t>CA</a:t>
            </a:r>
            <a:r>
              <a:rPr lang="zh-CN" altLang="en-US" dirty="0"/>
              <a:t>，使用政府 </a:t>
            </a:r>
            <a:r>
              <a:rPr lang="en-US" altLang="zh-CN" dirty="0"/>
              <a:t>CA </a:t>
            </a:r>
            <a:r>
              <a:rPr lang="zh-CN" altLang="en-US" dirty="0"/>
              <a:t>的证书原因如下：</a:t>
            </a:r>
            <a:endParaRPr lang="en-US" altLang="zh-CN" dirty="0"/>
          </a:p>
          <a:p>
            <a:pPr lvl="2"/>
            <a:r>
              <a:rPr lang="en-US" altLang="zh-CN" dirty="0"/>
              <a:t>1. </a:t>
            </a:r>
            <a:r>
              <a:rPr lang="zh-CN" altLang="en-US" dirty="0"/>
              <a:t>网站的证书申请遭到了 </a:t>
            </a:r>
            <a:r>
              <a:rPr lang="en-US" altLang="zh-CN" dirty="0"/>
              <a:t>Web-PKI CA </a:t>
            </a:r>
            <a:r>
              <a:rPr lang="zh-CN" altLang="en-US" dirty="0"/>
              <a:t>的制裁 </a:t>
            </a:r>
            <a:r>
              <a:rPr lang="en-US" altLang="zh-CN" dirty="0"/>
              <a:t>[3-6]</a:t>
            </a:r>
          </a:p>
          <a:p>
            <a:pPr lvl="3"/>
            <a:r>
              <a:rPr lang="zh-CN" altLang="en-US" dirty="0"/>
              <a:t>比如俄罗斯部分网站的域名</a:t>
            </a:r>
            <a:endParaRPr lang="en-US" altLang="zh-CN" dirty="0"/>
          </a:p>
          <a:p>
            <a:pPr lvl="2"/>
            <a:r>
              <a:rPr lang="en-US" altLang="zh-CN" dirty="0"/>
              <a:t>2. </a:t>
            </a:r>
            <a:r>
              <a:rPr lang="zh-CN" altLang="en-US" dirty="0"/>
              <a:t>网站同时由政府 </a:t>
            </a:r>
            <a:r>
              <a:rPr lang="en-US" altLang="zh-CN" dirty="0"/>
              <a:t>CA* </a:t>
            </a:r>
            <a:r>
              <a:rPr lang="zh-CN" altLang="en-US" dirty="0"/>
              <a:t>和 </a:t>
            </a:r>
            <a:r>
              <a:rPr lang="en-US" altLang="zh-CN" dirty="0"/>
              <a:t>Web-PKI CA </a:t>
            </a:r>
            <a:r>
              <a:rPr lang="zh-CN" altLang="en-US" dirty="0"/>
              <a:t>签发证书，以满足不同网络环境的需求</a:t>
            </a:r>
            <a:endParaRPr lang="en-US" altLang="zh-CN" dirty="0"/>
          </a:p>
          <a:p>
            <a:pPr lvl="3"/>
            <a:r>
              <a:rPr lang="zh-CN" altLang="en-US" dirty="0"/>
              <a:t>比如使用支持国密的浏览器能够验证国密证书，反之则验证普通的 </a:t>
            </a:r>
            <a:r>
              <a:rPr lang="en-US" altLang="zh-CN" dirty="0"/>
              <a:t>SSL </a:t>
            </a:r>
            <a:r>
              <a:rPr lang="zh-CN" altLang="en-US" dirty="0"/>
              <a:t>证书</a:t>
            </a:r>
            <a:endParaRPr lang="en-US" altLang="zh-CN" dirty="0"/>
          </a:p>
        </p:txBody>
      </p:sp>
      <p:pic>
        <p:nvPicPr>
          <p:cNvPr id="5" name="Picture 4">
            <a:extLst>
              <a:ext uri="{FF2B5EF4-FFF2-40B4-BE49-F238E27FC236}">
                <a16:creationId xmlns:a16="http://schemas.microsoft.com/office/drawing/2014/main" id="{70B59A29-5A47-4DA6-9DB2-588AF418D022}"/>
              </a:ext>
            </a:extLst>
          </p:cNvPr>
          <p:cNvPicPr>
            <a:picLocks noChangeAspect="1"/>
          </p:cNvPicPr>
          <p:nvPr/>
        </p:nvPicPr>
        <p:blipFill rotWithShape="1">
          <a:blip r:embed="rId3"/>
          <a:srcRect b="54340"/>
          <a:stretch/>
        </p:blipFill>
        <p:spPr>
          <a:xfrm>
            <a:off x="882650" y="3740501"/>
            <a:ext cx="5213350" cy="2747963"/>
          </a:xfrm>
          <a:prstGeom prst="rect">
            <a:avLst/>
          </a:prstGeom>
        </p:spPr>
      </p:pic>
      <p:pic>
        <p:nvPicPr>
          <p:cNvPr id="7" name="Picture 6">
            <a:extLst>
              <a:ext uri="{FF2B5EF4-FFF2-40B4-BE49-F238E27FC236}">
                <a16:creationId xmlns:a16="http://schemas.microsoft.com/office/drawing/2014/main" id="{6549711D-FEDA-41B3-888D-F511200F1EE0}"/>
              </a:ext>
            </a:extLst>
          </p:cNvPr>
          <p:cNvPicPr>
            <a:picLocks noChangeAspect="1"/>
          </p:cNvPicPr>
          <p:nvPr/>
        </p:nvPicPr>
        <p:blipFill rotWithShape="1">
          <a:blip r:embed="rId4"/>
          <a:srcRect b="19557"/>
          <a:stretch/>
        </p:blipFill>
        <p:spPr>
          <a:xfrm>
            <a:off x="6503238" y="3708042"/>
            <a:ext cx="5057774" cy="2780422"/>
          </a:xfrm>
          <a:prstGeom prst="rect">
            <a:avLst/>
          </a:prstGeom>
        </p:spPr>
      </p:pic>
      <p:sp>
        <p:nvSpPr>
          <p:cNvPr id="8" name="TextBox 7">
            <a:extLst>
              <a:ext uri="{FF2B5EF4-FFF2-40B4-BE49-F238E27FC236}">
                <a16:creationId xmlns:a16="http://schemas.microsoft.com/office/drawing/2014/main" id="{12FFD0AF-F054-4618-8025-CDB7B365EFF0}"/>
              </a:ext>
            </a:extLst>
          </p:cNvPr>
          <p:cNvSpPr txBox="1"/>
          <p:nvPr/>
        </p:nvSpPr>
        <p:spPr>
          <a:xfrm>
            <a:off x="1847011" y="6488464"/>
            <a:ext cx="3284627" cy="338554"/>
          </a:xfrm>
          <a:prstGeom prst="rect">
            <a:avLst/>
          </a:prstGeom>
          <a:noFill/>
        </p:spPr>
        <p:txBody>
          <a:bodyPr wrap="square" rtlCol="0">
            <a:spAutoFit/>
          </a:bodyPr>
          <a:lstStyle/>
          <a:p>
            <a:r>
              <a:rPr lang="zh-CN" altLang="en-US" sz="1600" b="1" dirty="0"/>
              <a:t>俄罗斯 </a:t>
            </a:r>
            <a:r>
              <a:rPr lang="en-US" altLang="zh-CN" sz="1600" b="1" dirty="0"/>
              <a:t>Trusted Sub CA </a:t>
            </a:r>
            <a:r>
              <a:rPr lang="zh-CN" altLang="en-US" sz="1600" b="1" dirty="0"/>
              <a:t>证书举例</a:t>
            </a:r>
            <a:endParaRPr lang="en-US" sz="1600" b="1" dirty="0"/>
          </a:p>
        </p:txBody>
      </p:sp>
      <p:sp>
        <p:nvSpPr>
          <p:cNvPr id="9" name="TextBox 8">
            <a:extLst>
              <a:ext uri="{FF2B5EF4-FFF2-40B4-BE49-F238E27FC236}">
                <a16:creationId xmlns:a16="http://schemas.microsoft.com/office/drawing/2014/main" id="{3DD35624-15B0-4460-B1DC-183F72C9CCF6}"/>
              </a:ext>
            </a:extLst>
          </p:cNvPr>
          <p:cNvSpPr txBox="1"/>
          <p:nvPr/>
        </p:nvSpPr>
        <p:spPr>
          <a:xfrm>
            <a:off x="7824698" y="6488464"/>
            <a:ext cx="3284627" cy="338554"/>
          </a:xfrm>
          <a:prstGeom prst="rect">
            <a:avLst/>
          </a:prstGeom>
          <a:noFill/>
        </p:spPr>
        <p:txBody>
          <a:bodyPr wrap="square" rtlCol="0">
            <a:spAutoFit/>
          </a:bodyPr>
          <a:lstStyle/>
          <a:p>
            <a:r>
              <a:rPr lang="zh-CN" altLang="en-US" sz="1600" b="1" dirty="0"/>
              <a:t>国密 </a:t>
            </a:r>
            <a:r>
              <a:rPr lang="en-US" altLang="zh-CN" sz="1600" b="1" dirty="0"/>
              <a:t>SM3 SSL </a:t>
            </a:r>
            <a:r>
              <a:rPr lang="zh-CN" altLang="en-US" sz="1600" b="1" dirty="0"/>
              <a:t>证书举例</a:t>
            </a:r>
            <a:endParaRPr lang="en-US" sz="1600" b="1" dirty="0"/>
          </a:p>
        </p:txBody>
      </p:sp>
    </p:spTree>
    <p:extLst>
      <p:ext uri="{BB962C8B-B14F-4D97-AF65-F5344CB8AC3E}">
        <p14:creationId xmlns:p14="http://schemas.microsoft.com/office/powerpoint/2010/main" val="380470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C5DA-63C9-49B1-A055-C256CC31B316}"/>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CA</a:t>
            </a:r>
            <a:endParaRPr lang="en-US" dirty="0"/>
          </a:p>
        </p:txBody>
      </p:sp>
      <p:sp>
        <p:nvSpPr>
          <p:cNvPr id="3" name="Content Placeholder 2">
            <a:extLst>
              <a:ext uri="{FF2B5EF4-FFF2-40B4-BE49-F238E27FC236}">
                <a16:creationId xmlns:a16="http://schemas.microsoft.com/office/drawing/2014/main" id="{146D7E2E-4104-48CA-A67F-78A261D2BBE6}"/>
              </a:ext>
            </a:extLst>
          </p:cNvPr>
          <p:cNvSpPr>
            <a:spLocks noGrp="1"/>
          </p:cNvSpPr>
          <p:nvPr>
            <p:ph idx="1"/>
          </p:nvPr>
        </p:nvSpPr>
        <p:spPr>
          <a:xfrm>
            <a:off x="838200" y="1409700"/>
            <a:ext cx="10515600" cy="4767263"/>
          </a:xfrm>
        </p:spPr>
        <p:txBody>
          <a:bodyPr/>
          <a:lstStyle/>
          <a:p>
            <a:r>
              <a:rPr lang="zh-CN" altLang="en-US" dirty="0"/>
              <a:t>信任政府 </a:t>
            </a:r>
            <a:r>
              <a:rPr lang="en-US" altLang="zh-CN" dirty="0"/>
              <a:t>CA </a:t>
            </a:r>
            <a:r>
              <a:rPr lang="zh-CN" altLang="en-US" dirty="0"/>
              <a:t>对于民众，尤其是对于别国民众而言，存在一定的风险，比如政府会利用 </a:t>
            </a:r>
            <a:r>
              <a:rPr lang="en-US" altLang="zh-CN" dirty="0"/>
              <a:t>CA </a:t>
            </a:r>
            <a:r>
              <a:rPr lang="zh-CN" altLang="en-US" dirty="0"/>
              <a:t>进行</a:t>
            </a:r>
            <a:r>
              <a:rPr lang="zh-CN" altLang="en-US" b="1" dirty="0">
                <a:solidFill>
                  <a:srgbClr val="FF0000"/>
                </a:solidFill>
              </a:rPr>
              <a:t>证书劫持攻击，监听用户流量</a:t>
            </a:r>
            <a:endParaRPr lang="en-US" altLang="zh-CN" b="1" dirty="0">
              <a:solidFill>
                <a:srgbClr val="FF0000"/>
              </a:solidFill>
            </a:endParaRPr>
          </a:p>
          <a:p>
            <a:pPr lvl="1"/>
            <a:r>
              <a:rPr lang="zh-CN" altLang="en-US" dirty="0"/>
              <a:t>比如哈萨克斯坦政府在 </a:t>
            </a:r>
            <a:r>
              <a:rPr lang="en-US" altLang="zh-CN" dirty="0"/>
              <a:t>2019-2020 </a:t>
            </a:r>
            <a:r>
              <a:rPr lang="zh-CN" altLang="en-US" dirty="0"/>
              <a:t>年间使用自己 </a:t>
            </a:r>
            <a:r>
              <a:rPr lang="en-US" altLang="zh-CN" dirty="0"/>
              <a:t>ISP </a:t>
            </a:r>
            <a:r>
              <a:rPr lang="zh-CN" altLang="en-US" dirty="0"/>
              <a:t>签发的证书进行大规模的证书劫持攻击 </a:t>
            </a:r>
            <a:r>
              <a:rPr lang="en-US" altLang="zh-CN" dirty="0"/>
              <a:t>[7]</a:t>
            </a:r>
          </a:p>
          <a:p>
            <a:r>
              <a:rPr lang="zh-CN" altLang="en-US" dirty="0"/>
              <a:t>政府存在强制让浏览器和用户信任自己 </a:t>
            </a:r>
            <a:r>
              <a:rPr lang="en-US" altLang="zh-CN" dirty="0"/>
              <a:t>CA </a:t>
            </a:r>
            <a:r>
              <a:rPr lang="zh-CN" altLang="en-US" dirty="0"/>
              <a:t>的能力，所以</a:t>
            </a:r>
            <a:r>
              <a:rPr lang="zh-CN" altLang="en-US" b="1" dirty="0">
                <a:solidFill>
                  <a:srgbClr val="FF0000"/>
                </a:solidFill>
              </a:rPr>
              <a:t>知晓政府 </a:t>
            </a:r>
            <a:r>
              <a:rPr lang="en-US" altLang="zh-CN" b="1" dirty="0">
                <a:solidFill>
                  <a:srgbClr val="FF0000"/>
                </a:solidFill>
              </a:rPr>
              <a:t>CA </a:t>
            </a:r>
            <a:r>
              <a:rPr lang="zh-CN" altLang="en-US" b="1" dirty="0">
                <a:solidFill>
                  <a:srgbClr val="FF0000"/>
                </a:solidFill>
              </a:rPr>
              <a:t>在互联网中的信任度</a:t>
            </a:r>
            <a:r>
              <a:rPr lang="zh-CN" altLang="en-US" dirty="0"/>
              <a:t>十分重要</a:t>
            </a:r>
            <a:endParaRPr lang="en-US" altLang="zh-CN" dirty="0"/>
          </a:p>
          <a:p>
            <a:pPr lvl="1"/>
            <a:r>
              <a:rPr lang="zh-CN" altLang="en-US" dirty="0"/>
              <a:t>部分政府 </a:t>
            </a:r>
            <a:r>
              <a:rPr lang="en-US" altLang="zh-CN" dirty="0"/>
              <a:t>CA </a:t>
            </a:r>
            <a:r>
              <a:rPr lang="zh-CN" altLang="en-US" dirty="0"/>
              <a:t>被常见的 </a:t>
            </a:r>
            <a:r>
              <a:rPr lang="en-US" altLang="zh-CN" dirty="0"/>
              <a:t>root program </a:t>
            </a:r>
            <a:r>
              <a:rPr lang="zh-CN" altLang="en-US" dirty="0"/>
              <a:t>所信任 </a:t>
            </a:r>
            <a:r>
              <a:rPr lang="en-US" altLang="zh-CN" dirty="0"/>
              <a:t>[11]</a:t>
            </a:r>
            <a:r>
              <a:rPr lang="zh-CN" altLang="en-US" dirty="0"/>
              <a:t>（如 </a:t>
            </a:r>
            <a:r>
              <a:rPr lang="en-US" altLang="zh-CN" dirty="0"/>
              <a:t>TWCA</a:t>
            </a:r>
            <a:r>
              <a:rPr lang="zh-CN" altLang="en-US" dirty="0"/>
              <a:t>）</a:t>
            </a:r>
            <a:endParaRPr lang="en-US" altLang="zh-CN" dirty="0"/>
          </a:p>
          <a:p>
            <a:pPr lvl="1"/>
            <a:r>
              <a:rPr lang="zh-CN" altLang="en-US" dirty="0"/>
              <a:t>欧盟准备立法强制浏览器制造商信任欧盟政府签发的 </a:t>
            </a:r>
            <a:r>
              <a:rPr lang="en-US" altLang="zh-CN" dirty="0"/>
              <a:t>CA </a:t>
            </a:r>
            <a:r>
              <a:rPr lang="zh-CN" altLang="en-US" dirty="0"/>
              <a:t>根证书，禁止浏览器对这些证书和密钥进行安全检查 </a:t>
            </a:r>
            <a:r>
              <a:rPr lang="en-US" altLang="zh-CN" dirty="0"/>
              <a:t>[12]</a:t>
            </a:r>
          </a:p>
          <a:p>
            <a:pPr lvl="1"/>
            <a:r>
              <a:rPr lang="zh-CN" altLang="en-US" dirty="0"/>
              <a:t>因此有必要对政府 </a:t>
            </a:r>
            <a:r>
              <a:rPr lang="en-US" altLang="zh-CN" dirty="0"/>
              <a:t>CA </a:t>
            </a:r>
            <a:r>
              <a:rPr lang="zh-CN" altLang="en-US" dirty="0"/>
              <a:t>进行测绘，绘制其画像，知晓政府 </a:t>
            </a:r>
            <a:r>
              <a:rPr lang="en-US" altLang="zh-CN" dirty="0"/>
              <a:t>CA </a:t>
            </a:r>
            <a:r>
              <a:rPr lang="zh-CN" altLang="en-US" dirty="0"/>
              <a:t>的证书影响力</a:t>
            </a:r>
            <a:endParaRPr lang="en-US" altLang="zh-CN" dirty="0"/>
          </a:p>
        </p:txBody>
      </p:sp>
    </p:spTree>
    <p:extLst>
      <p:ext uri="{BB962C8B-B14F-4D97-AF65-F5344CB8AC3E}">
        <p14:creationId xmlns:p14="http://schemas.microsoft.com/office/powerpoint/2010/main" val="364525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BF3D-9948-43DF-A4B5-34141F6CCCF5}"/>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PKI</a:t>
            </a:r>
            <a:endParaRPr lang="en-US" dirty="0"/>
          </a:p>
        </p:txBody>
      </p:sp>
      <p:sp>
        <p:nvSpPr>
          <p:cNvPr id="3" name="Content Placeholder 2">
            <a:extLst>
              <a:ext uri="{FF2B5EF4-FFF2-40B4-BE49-F238E27FC236}">
                <a16:creationId xmlns:a16="http://schemas.microsoft.com/office/drawing/2014/main" id="{31BC2F44-5851-4326-ABED-5A8F8F83AEF5}"/>
              </a:ext>
            </a:extLst>
          </p:cNvPr>
          <p:cNvSpPr>
            <a:spLocks noGrp="1"/>
          </p:cNvSpPr>
          <p:nvPr>
            <p:ph idx="1"/>
          </p:nvPr>
        </p:nvSpPr>
        <p:spPr>
          <a:xfrm>
            <a:off x="838200" y="1393371"/>
            <a:ext cx="10515600" cy="4783592"/>
          </a:xfrm>
        </p:spPr>
        <p:txBody>
          <a:bodyPr/>
          <a:lstStyle/>
          <a:p>
            <a:r>
              <a:rPr lang="zh-CN" altLang="en-US" dirty="0"/>
              <a:t>政府 </a:t>
            </a:r>
            <a:r>
              <a:rPr lang="en-US" altLang="zh-CN" dirty="0"/>
              <a:t>CA </a:t>
            </a:r>
            <a:r>
              <a:rPr lang="zh-CN" altLang="en-US" dirty="0"/>
              <a:t>是</a:t>
            </a:r>
            <a:r>
              <a:rPr lang="zh-CN" altLang="en-US" b="1" dirty="0">
                <a:solidFill>
                  <a:srgbClr val="FF0000"/>
                </a:solidFill>
              </a:rPr>
              <a:t>政府 </a:t>
            </a:r>
            <a:r>
              <a:rPr lang="en-US" altLang="zh-CN" b="1" dirty="0">
                <a:solidFill>
                  <a:srgbClr val="FF0000"/>
                </a:solidFill>
              </a:rPr>
              <a:t>PKI (GPKI) </a:t>
            </a:r>
            <a:r>
              <a:rPr lang="zh-CN" altLang="en-US" b="1" dirty="0">
                <a:solidFill>
                  <a:srgbClr val="FF0000"/>
                </a:solidFill>
              </a:rPr>
              <a:t>基础设施</a:t>
            </a:r>
            <a:r>
              <a:rPr lang="zh-CN" altLang="en-US" dirty="0"/>
              <a:t>的一部分</a:t>
            </a:r>
            <a:endParaRPr lang="en-US" altLang="zh-CN" dirty="0"/>
          </a:p>
          <a:p>
            <a:r>
              <a:rPr lang="en-US" altLang="zh-CN" dirty="0"/>
              <a:t>GPKI </a:t>
            </a:r>
            <a:r>
              <a:rPr lang="zh-CN" altLang="en-US" dirty="0"/>
              <a:t>由政府内部的组织管理，确保政府信息系统的安全性和可信度</a:t>
            </a:r>
            <a:endParaRPr lang="en-US" altLang="zh-CN" dirty="0"/>
          </a:p>
          <a:p>
            <a:pPr lvl="1"/>
            <a:r>
              <a:rPr lang="zh-CN" altLang="en-US" dirty="0"/>
              <a:t>很多国家都有 </a:t>
            </a:r>
            <a:r>
              <a:rPr lang="en-US" altLang="zh-CN" dirty="0"/>
              <a:t>GPKI</a:t>
            </a:r>
            <a:r>
              <a:rPr lang="zh-CN" altLang="en-US" dirty="0"/>
              <a:t>，比如美国 </a:t>
            </a:r>
            <a:r>
              <a:rPr lang="en-US" altLang="zh-CN" dirty="0"/>
              <a:t>FPKI</a:t>
            </a:r>
            <a:r>
              <a:rPr lang="zh-CN" altLang="en-US" dirty="0"/>
              <a:t>，韩国</a:t>
            </a:r>
            <a:r>
              <a:rPr lang="en-US" altLang="zh-CN" dirty="0"/>
              <a:t>/</a:t>
            </a:r>
            <a:r>
              <a:rPr lang="zh-CN" altLang="en-US" dirty="0"/>
              <a:t>日本 </a:t>
            </a:r>
            <a:r>
              <a:rPr lang="en-US" altLang="zh-CN" dirty="0"/>
              <a:t>GPKI</a:t>
            </a:r>
            <a:r>
              <a:rPr lang="zh-CN" altLang="en-US" dirty="0"/>
              <a:t>，澳大利亚 </a:t>
            </a:r>
            <a:r>
              <a:rPr lang="en-US" altLang="zh-CN" dirty="0"/>
              <a:t>DPKI </a:t>
            </a:r>
            <a:r>
              <a:rPr lang="zh-CN" altLang="en-US" dirty="0"/>
              <a:t>等 </a:t>
            </a:r>
            <a:r>
              <a:rPr lang="en-US" altLang="zh-CN" dirty="0"/>
              <a:t>[9, 10, 13]</a:t>
            </a:r>
          </a:p>
          <a:p>
            <a:pPr lvl="1"/>
            <a:r>
              <a:rPr lang="zh-CN" altLang="en-US" dirty="0"/>
              <a:t>由于民众对政府 </a:t>
            </a:r>
            <a:r>
              <a:rPr lang="en-US" altLang="zh-CN" dirty="0"/>
              <a:t>CA </a:t>
            </a:r>
            <a:r>
              <a:rPr lang="zh-CN" altLang="en-US" dirty="0"/>
              <a:t>的不信任，理论上 </a:t>
            </a:r>
            <a:r>
              <a:rPr lang="en-US" altLang="zh-CN" dirty="0"/>
              <a:t>GPKI </a:t>
            </a:r>
            <a:r>
              <a:rPr lang="zh-CN" altLang="en-US" dirty="0"/>
              <a:t>一般</a:t>
            </a:r>
            <a:r>
              <a:rPr lang="zh-CN" altLang="en-US" b="1" dirty="0">
                <a:solidFill>
                  <a:srgbClr val="FF0000"/>
                </a:solidFill>
              </a:rPr>
              <a:t>不应该为公网的 </a:t>
            </a:r>
            <a:r>
              <a:rPr lang="en-US" altLang="zh-CN" b="1" dirty="0">
                <a:solidFill>
                  <a:srgbClr val="FF0000"/>
                </a:solidFill>
              </a:rPr>
              <a:t>TLS/HTTPS </a:t>
            </a:r>
            <a:r>
              <a:rPr lang="zh-CN" altLang="en-US" b="1" dirty="0">
                <a:solidFill>
                  <a:srgbClr val="FF0000"/>
                </a:solidFill>
              </a:rPr>
              <a:t>服务提供证书认证</a:t>
            </a:r>
            <a:endParaRPr lang="en-US" altLang="zh-CN" b="1" dirty="0">
              <a:solidFill>
                <a:srgbClr val="FF0000"/>
              </a:solidFill>
            </a:endParaRPr>
          </a:p>
          <a:p>
            <a:pPr lvl="1"/>
            <a:r>
              <a:rPr lang="zh-CN" altLang="en-US" dirty="0"/>
              <a:t>但是，出现过 </a:t>
            </a:r>
            <a:r>
              <a:rPr lang="en-US" altLang="zh-CN" dirty="0"/>
              <a:t>GPKI </a:t>
            </a:r>
            <a:r>
              <a:rPr lang="zh-CN" altLang="en-US" dirty="0"/>
              <a:t>和 </a:t>
            </a:r>
            <a:r>
              <a:rPr lang="en-US" altLang="zh-CN" dirty="0"/>
              <a:t>Web-PKI </a:t>
            </a:r>
            <a:r>
              <a:rPr lang="zh-CN" altLang="en-US" dirty="0"/>
              <a:t>的 </a:t>
            </a:r>
            <a:r>
              <a:rPr lang="en-US" altLang="zh-CN" dirty="0"/>
              <a:t>CA </a:t>
            </a:r>
            <a:r>
              <a:rPr lang="zh-CN" altLang="en-US" dirty="0"/>
              <a:t>交叉信任的情况 </a:t>
            </a:r>
            <a:r>
              <a:rPr lang="en-US" altLang="zh-CN" dirty="0"/>
              <a:t>[8]</a:t>
            </a:r>
            <a:r>
              <a:rPr lang="zh-CN" altLang="en-US" dirty="0"/>
              <a:t>，说明 </a:t>
            </a:r>
            <a:r>
              <a:rPr lang="en-US" altLang="zh-CN" dirty="0"/>
              <a:t>GPKI </a:t>
            </a:r>
            <a:r>
              <a:rPr lang="zh-CN" altLang="en-US" dirty="0"/>
              <a:t>与 </a:t>
            </a:r>
            <a:r>
              <a:rPr lang="en-US" altLang="zh-CN" dirty="0"/>
              <a:t>Web-PKI </a:t>
            </a:r>
            <a:r>
              <a:rPr lang="zh-CN" altLang="en-US" dirty="0"/>
              <a:t>之间可能存在未知的信任渗透</a:t>
            </a:r>
            <a:endParaRPr lang="en-US" altLang="zh-CN" dirty="0"/>
          </a:p>
          <a:p>
            <a:pPr lvl="1"/>
            <a:endParaRPr lang="en-US" altLang="zh-CN" dirty="0"/>
          </a:p>
        </p:txBody>
      </p:sp>
    </p:spTree>
    <p:extLst>
      <p:ext uri="{BB962C8B-B14F-4D97-AF65-F5344CB8AC3E}">
        <p14:creationId xmlns:p14="http://schemas.microsoft.com/office/powerpoint/2010/main" val="448488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653-8215-41A8-ACF8-BCD5098757CE}"/>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PKI </a:t>
            </a:r>
            <a:r>
              <a:rPr lang="zh-CN" altLang="en-US" dirty="0"/>
              <a:t>与政府组织架构</a:t>
            </a:r>
            <a:endParaRPr lang="en-US" dirty="0"/>
          </a:p>
        </p:txBody>
      </p:sp>
      <p:sp>
        <p:nvSpPr>
          <p:cNvPr id="3" name="Content Placeholder 2">
            <a:extLst>
              <a:ext uri="{FF2B5EF4-FFF2-40B4-BE49-F238E27FC236}">
                <a16:creationId xmlns:a16="http://schemas.microsoft.com/office/drawing/2014/main" id="{17583D99-4BBC-47A0-84A2-461C7836206D}"/>
              </a:ext>
            </a:extLst>
          </p:cNvPr>
          <p:cNvSpPr>
            <a:spLocks noGrp="1"/>
          </p:cNvSpPr>
          <p:nvPr>
            <p:ph idx="1"/>
          </p:nvPr>
        </p:nvSpPr>
        <p:spPr>
          <a:xfrm>
            <a:off x="838200" y="1460500"/>
            <a:ext cx="7035800" cy="4716463"/>
          </a:xfrm>
        </p:spPr>
        <p:txBody>
          <a:bodyPr/>
          <a:lstStyle/>
          <a:p>
            <a:r>
              <a:rPr lang="zh-CN" altLang="en-US" dirty="0"/>
              <a:t>证书本身能暴露出</a:t>
            </a:r>
            <a:r>
              <a:rPr lang="zh-CN" altLang="en-US" b="1" dirty="0">
                <a:solidFill>
                  <a:srgbClr val="FF0000"/>
                </a:solidFill>
              </a:rPr>
              <a:t>一定程度的政府 </a:t>
            </a:r>
            <a:r>
              <a:rPr lang="en-US" altLang="zh-CN" b="1" dirty="0">
                <a:solidFill>
                  <a:srgbClr val="FF0000"/>
                </a:solidFill>
              </a:rPr>
              <a:t>PKI </a:t>
            </a:r>
            <a:r>
              <a:rPr lang="zh-CN" altLang="en-US" b="1" dirty="0">
                <a:solidFill>
                  <a:srgbClr val="FF0000"/>
                </a:solidFill>
              </a:rPr>
              <a:t>和政府组织机构隐私数据</a:t>
            </a:r>
            <a:endParaRPr lang="en-US" altLang="zh-CN" dirty="0"/>
          </a:p>
          <a:p>
            <a:pPr lvl="1"/>
            <a:r>
              <a:rPr lang="zh-CN" altLang="en-US" dirty="0"/>
              <a:t>证书拥有者和签发者字段可以暴露政府机构的具体信息</a:t>
            </a:r>
            <a:endParaRPr lang="en-US" altLang="zh-CN" dirty="0"/>
          </a:p>
          <a:p>
            <a:pPr lvl="1"/>
            <a:r>
              <a:rPr lang="zh-CN" altLang="en-US" dirty="0"/>
              <a:t>一张政府证书可能包含多个关联的政府域名，甚至是非政府的域名</a:t>
            </a:r>
            <a:endParaRPr lang="en-US" altLang="zh-CN" dirty="0"/>
          </a:p>
          <a:p>
            <a:pPr lvl="1"/>
            <a:r>
              <a:rPr lang="zh-CN" altLang="en-US" dirty="0"/>
              <a:t>政府 </a:t>
            </a:r>
            <a:r>
              <a:rPr lang="en-US" altLang="zh-CN" dirty="0"/>
              <a:t>CA </a:t>
            </a:r>
            <a:r>
              <a:rPr lang="zh-CN" altLang="en-US" dirty="0"/>
              <a:t>签发的证书之间的认证关系能够反映出组织机构的网空资源使用及部署特性</a:t>
            </a:r>
            <a:endParaRPr lang="en-US" altLang="zh-CN" dirty="0"/>
          </a:p>
          <a:p>
            <a:pPr lvl="1"/>
            <a:r>
              <a:rPr lang="zh-CN" altLang="en-US" dirty="0"/>
              <a:t>利用证书关联至 </a:t>
            </a:r>
            <a:r>
              <a:rPr lang="en-US" altLang="zh-CN" dirty="0"/>
              <a:t>IP </a:t>
            </a:r>
            <a:r>
              <a:rPr lang="zh-CN" altLang="en-US" dirty="0"/>
              <a:t>可进一步挖掘组织机构间的隐藏关系</a:t>
            </a:r>
            <a:endParaRPr lang="en-US" altLang="zh-CN" dirty="0"/>
          </a:p>
          <a:p>
            <a:pPr lvl="1"/>
            <a:endParaRPr lang="en-US" dirty="0"/>
          </a:p>
        </p:txBody>
      </p:sp>
      <p:pic>
        <p:nvPicPr>
          <p:cNvPr id="5" name="Picture 4">
            <a:extLst>
              <a:ext uri="{FF2B5EF4-FFF2-40B4-BE49-F238E27FC236}">
                <a16:creationId xmlns:a16="http://schemas.microsoft.com/office/drawing/2014/main" id="{844D0D57-4149-462B-B571-31358AD630DE}"/>
              </a:ext>
            </a:extLst>
          </p:cNvPr>
          <p:cNvPicPr>
            <a:picLocks noChangeAspect="1"/>
          </p:cNvPicPr>
          <p:nvPr/>
        </p:nvPicPr>
        <p:blipFill>
          <a:blip r:embed="rId2"/>
          <a:stretch>
            <a:fillRect/>
          </a:stretch>
        </p:blipFill>
        <p:spPr>
          <a:xfrm>
            <a:off x="7968969" y="1345440"/>
            <a:ext cx="3954463" cy="4831523"/>
          </a:xfrm>
          <a:prstGeom prst="rect">
            <a:avLst/>
          </a:prstGeom>
        </p:spPr>
      </p:pic>
      <p:pic>
        <p:nvPicPr>
          <p:cNvPr id="7" name="Picture 6">
            <a:extLst>
              <a:ext uri="{FF2B5EF4-FFF2-40B4-BE49-F238E27FC236}">
                <a16:creationId xmlns:a16="http://schemas.microsoft.com/office/drawing/2014/main" id="{DF8F9582-7798-4869-B40F-0A5E277E7C00}"/>
              </a:ext>
            </a:extLst>
          </p:cNvPr>
          <p:cNvPicPr>
            <a:picLocks noChangeAspect="1"/>
          </p:cNvPicPr>
          <p:nvPr/>
        </p:nvPicPr>
        <p:blipFill>
          <a:blip r:embed="rId3"/>
          <a:stretch>
            <a:fillRect/>
          </a:stretch>
        </p:blipFill>
        <p:spPr>
          <a:xfrm>
            <a:off x="4842062" y="5081171"/>
            <a:ext cx="2749085" cy="1127125"/>
          </a:xfrm>
          <a:prstGeom prst="rect">
            <a:avLst/>
          </a:prstGeom>
        </p:spPr>
      </p:pic>
      <p:sp>
        <p:nvSpPr>
          <p:cNvPr id="10" name="TextBox 9">
            <a:extLst>
              <a:ext uri="{FF2B5EF4-FFF2-40B4-BE49-F238E27FC236}">
                <a16:creationId xmlns:a16="http://schemas.microsoft.com/office/drawing/2014/main" id="{4C2F8BAA-9424-4A8A-A5B7-4C1753099976}"/>
              </a:ext>
            </a:extLst>
          </p:cNvPr>
          <p:cNvSpPr txBox="1"/>
          <p:nvPr/>
        </p:nvSpPr>
        <p:spPr>
          <a:xfrm>
            <a:off x="8730411" y="6208296"/>
            <a:ext cx="3284627" cy="338554"/>
          </a:xfrm>
          <a:prstGeom prst="rect">
            <a:avLst/>
          </a:prstGeom>
          <a:noFill/>
        </p:spPr>
        <p:txBody>
          <a:bodyPr wrap="square" rtlCol="0">
            <a:spAutoFit/>
          </a:bodyPr>
          <a:lstStyle/>
          <a:p>
            <a:r>
              <a:rPr lang="zh-CN" altLang="en-US" sz="1600" b="1" dirty="0"/>
              <a:t>证书反映机构组织关系</a:t>
            </a:r>
            <a:endParaRPr lang="en-US" sz="1600" b="1" dirty="0"/>
          </a:p>
        </p:txBody>
      </p:sp>
      <p:sp>
        <p:nvSpPr>
          <p:cNvPr id="13" name="TextBox 12">
            <a:extLst>
              <a:ext uri="{FF2B5EF4-FFF2-40B4-BE49-F238E27FC236}">
                <a16:creationId xmlns:a16="http://schemas.microsoft.com/office/drawing/2014/main" id="{E370162A-6788-4C8B-B88A-DC9AF28DC341}"/>
              </a:ext>
            </a:extLst>
          </p:cNvPr>
          <p:cNvSpPr txBox="1"/>
          <p:nvPr/>
        </p:nvSpPr>
        <p:spPr>
          <a:xfrm>
            <a:off x="5235762" y="6239629"/>
            <a:ext cx="3284627" cy="338554"/>
          </a:xfrm>
          <a:prstGeom prst="rect">
            <a:avLst/>
          </a:prstGeom>
          <a:noFill/>
        </p:spPr>
        <p:txBody>
          <a:bodyPr wrap="square" rtlCol="0">
            <a:spAutoFit/>
          </a:bodyPr>
          <a:lstStyle/>
          <a:p>
            <a:r>
              <a:rPr lang="zh-CN" altLang="en-US" sz="1600" b="1" dirty="0"/>
              <a:t>证书反映域名关系</a:t>
            </a:r>
            <a:endParaRPr lang="en-US" sz="1600" b="1" dirty="0"/>
          </a:p>
        </p:txBody>
      </p:sp>
      <p:sp>
        <p:nvSpPr>
          <p:cNvPr id="14" name="Rectangle 13">
            <a:extLst>
              <a:ext uri="{FF2B5EF4-FFF2-40B4-BE49-F238E27FC236}">
                <a16:creationId xmlns:a16="http://schemas.microsoft.com/office/drawing/2014/main" id="{084B8750-FFA6-4717-93CB-26663EF6AADD}"/>
              </a:ext>
            </a:extLst>
          </p:cNvPr>
          <p:cNvSpPr/>
          <p:nvPr/>
        </p:nvSpPr>
        <p:spPr>
          <a:xfrm>
            <a:off x="10039350" y="2564607"/>
            <a:ext cx="1666875" cy="511968"/>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22811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9A69-2CE8-4756-ACED-0C7C8EB99DA6}"/>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A558AC52-1D0B-48E9-AAE6-90A2A3985376}"/>
              </a:ext>
            </a:extLst>
          </p:cNvPr>
          <p:cNvSpPr>
            <a:spLocks noGrp="1"/>
          </p:cNvSpPr>
          <p:nvPr>
            <p:ph idx="1"/>
          </p:nvPr>
        </p:nvSpPr>
        <p:spPr>
          <a:xfrm>
            <a:off x="838200" y="1445623"/>
            <a:ext cx="10515600" cy="4731340"/>
          </a:xfrm>
        </p:spPr>
        <p:txBody>
          <a:bodyPr/>
          <a:lstStyle/>
          <a:p>
            <a:r>
              <a:rPr lang="zh-CN" altLang="en-US" dirty="0"/>
              <a:t>测量对象：</a:t>
            </a:r>
            <a:endParaRPr lang="en-US" altLang="zh-CN" dirty="0"/>
          </a:p>
          <a:p>
            <a:pPr lvl="1"/>
            <a:r>
              <a:rPr lang="zh-CN" altLang="en-US" dirty="0"/>
              <a:t>政府网站</a:t>
            </a:r>
            <a:endParaRPr lang="en-US" altLang="zh-CN" dirty="0"/>
          </a:p>
          <a:p>
            <a:pPr lvl="1"/>
            <a:r>
              <a:rPr lang="zh-CN" altLang="en-US" dirty="0"/>
              <a:t>政府 </a:t>
            </a:r>
            <a:r>
              <a:rPr lang="en-US" altLang="zh-CN" dirty="0"/>
              <a:t>CA</a:t>
            </a:r>
          </a:p>
          <a:p>
            <a:pPr lvl="1"/>
            <a:r>
              <a:rPr lang="zh-CN" altLang="en-US" dirty="0"/>
              <a:t>政府 </a:t>
            </a:r>
            <a:r>
              <a:rPr lang="en-US" altLang="zh-CN" dirty="0"/>
              <a:t>PKI</a:t>
            </a:r>
          </a:p>
          <a:p>
            <a:r>
              <a:rPr lang="zh-CN" altLang="en-US" dirty="0"/>
              <a:t>测量属性：</a:t>
            </a:r>
            <a:endParaRPr lang="en-US" altLang="zh-CN" dirty="0"/>
          </a:p>
          <a:p>
            <a:pPr lvl="1"/>
            <a:r>
              <a:rPr lang="zh-CN" altLang="en-US" dirty="0"/>
              <a:t>政府网站：</a:t>
            </a:r>
            <a:endParaRPr lang="en-US" altLang="zh-CN" dirty="0"/>
          </a:p>
          <a:p>
            <a:pPr lvl="2"/>
            <a:r>
              <a:rPr lang="en-US" altLang="zh-CN" dirty="0"/>
              <a:t>1. </a:t>
            </a:r>
            <a:r>
              <a:rPr lang="zh-CN" altLang="en-US" dirty="0"/>
              <a:t>证书部署规范性</a:t>
            </a:r>
            <a:endParaRPr lang="en-US" altLang="zh-CN" dirty="0"/>
          </a:p>
          <a:p>
            <a:pPr lvl="2"/>
            <a:r>
              <a:rPr lang="en-US" altLang="zh-CN" dirty="0"/>
              <a:t>2. </a:t>
            </a:r>
            <a:r>
              <a:rPr lang="zh-CN" altLang="en-US" dirty="0"/>
              <a:t>证书真实性</a:t>
            </a:r>
            <a:endParaRPr lang="en-US" altLang="zh-CN" dirty="0"/>
          </a:p>
          <a:p>
            <a:pPr lvl="1"/>
            <a:r>
              <a:rPr lang="zh-CN" altLang="en-US" dirty="0"/>
              <a:t>政府 </a:t>
            </a:r>
            <a:r>
              <a:rPr lang="en-US" altLang="zh-CN" dirty="0"/>
              <a:t>CA</a:t>
            </a:r>
            <a:r>
              <a:rPr lang="zh-CN" altLang="en-US" dirty="0"/>
              <a:t> 与 </a:t>
            </a:r>
            <a:r>
              <a:rPr lang="en-US" altLang="zh-CN" dirty="0"/>
              <a:t>PKI</a:t>
            </a:r>
            <a:r>
              <a:rPr lang="zh-CN" altLang="en-US" dirty="0"/>
              <a:t>：</a:t>
            </a:r>
            <a:endParaRPr lang="en-US" altLang="zh-CN" dirty="0"/>
          </a:p>
          <a:p>
            <a:pPr lvl="2"/>
            <a:r>
              <a:rPr lang="en-US" dirty="0"/>
              <a:t>1. </a:t>
            </a:r>
            <a:r>
              <a:rPr lang="zh-CN" altLang="en-US" dirty="0"/>
              <a:t>政府 </a:t>
            </a:r>
            <a:r>
              <a:rPr lang="en-US" altLang="zh-CN" dirty="0"/>
              <a:t>CA </a:t>
            </a:r>
            <a:r>
              <a:rPr lang="zh-CN" altLang="en-US" dirty="0"/>
              <a:t>在互联网中的信任程度和影响力</a:t>
            </a:r>
            <a:endParaRPr lang="en-US" altLang="zh-CN" dirty="0"/>
          </a:p>
          <a:p>
            <a:pPr lvl="2"/>
            <a:r>
              <a:rPr lang="en-US" dirty="0"/>
              <a:t>2. </a:t>
            </a:r>
            <a:r>
              <a:rPr lang="zh-CN" altLang="en-US" dirty="0"/>
              <a:t>政府</a:t>
            </a:r>
            <a:r>
              <a:rPr lang="en-US" altLang="zh-CN" dirty="0"/>
              <a:t> PKI </a:t>
            </a:r>
            <a:r>
              <a:rPr lang="zh-CN" altLang="en-US" dirty="0"/>
              <a:t>基础设施架构（</a:t>
            </a:r>
            <a:r>
              <a:rPr lang="en-US" altLang="zh-CN" dirty="0"/>
              <a:t>CA </a:t>
            </a:r>
            <a:r>
              <a:rPr lang="zh-CN" altLang="en-US" dirty="0"/>
              <a:t>关系）以及与 </a:t>
            </a:r>
            <a:r>
              <a:rPr lang="en-US" altLang="zh-CN" dirty="0"/>
              <a:t>Web-PKI </a:t>
            </a:r>
            <a:r>
              <a:rPr lang="zh-CN" altLang="en-US" dirty="0"/>
              <a:t>的信任关系</a:t>
            </a:r>
            <a:endParaRPr lang="en-US" altLang="zh-CN" dirty="0"/>
          </a:p>
          <a:p>
            <a:pPr lvl="2"/>
            <a:r>
              <a:rPr lang="en-US" dirty="0"/>
              <a:t>3. </a:t>
            </a:r>
            <a:r>
              <a:rPr lang="zh-CN" altLang="en-US" dirty="0"/>
              <a:t>政府机构（与非政府机构）社会空间的组织关系</a:t>
            </a:r>
            <a:endParaRPr lang="en-US" altLang="zh-CN" dirty="0"/>
          </a:p>
          <a:p>
            <a:pPr lvl="2"/>
            <a:endParaRPr lang="en-US" dirty="0"/>
          </a:p>
        </p:txBody>
      </p:sp>
    </p:spTree>
    <p:extLst>
      <p:ext uri="{BB962C8B-B14F-4D97-AF65-F5344CB8AC3E}">
        <p14:creationId xmlns:p14="http://schemas.microsoft.com/office/powerpoint/2010/main" val="3743255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0DC4-FAB9-406A-9865-437252B185E4}"/>
              </a:ext>
            </a:extLst>
          </p:cNvPr>
          <p:cNvSpPr>
            <a:spLocks noGrp="1"/>
          </p:cNvSpPr>
          <p:nvPr>
            <p:ph type="title"/>
          </p:nvPr>
        </p:nvSpPr>
        <p:spPr/>
        <p:txBody>
          <a:bodyPr/>
          <a:lstStyle/>
          <a:p>
            <a:r>
              <a:rPr lang="zh-CN" altLang="en-US" dirty="0"/>
              <a:t>测绘分析挑战</a:t>
            </a:r>
            <a:endParaRPr lang="en-US" dirty="0"/>
          </a:p>
        </p:txBody>
      </p:sp>
      <p:sp>
        <p:nvSpPr>
          <p:cNvPr id="3" name="Content Placeholder 2">
            <a:extLst>
              <a:ext uri="{FF2B5EF4-FFF2-40B4-BE49-F238E27FC236}">
                <a16:creationId xmlns:a16="http://schemas.microsoft.com/office/drawing/2014/main" id="{0FA3ABA0-3C4D-49BB-80C5-0D79278D8C11}"/>
              </a:ext>
            </a:extLst>
          </p:cNvPr>
          <p:cNvSpPr>
            <a:spLocks noGrp="1"/>
          </p:cNvSpPr>
          <p:nvPr>
            <p:ph idx="1"/>
          </p:nvPr>
        </p:nvSpPr>
        <p:spPr>
          <a:xfrm>
            <a:off x="838200" y="1466850"/>
            <a:ext cx="10515600" cy="4710113"/>
          </a:xfrm>
        </p:spPr>
        <p:txBody>
          <a:bodyPr/>
          <a:lstStyle/>
          <a:p>
            <a:r>
              <a:rPr lang="en-US" altLang="zh-CN" dirty="0"/>
              <a:t>1. </a:t>
            </a:r>
            <a:r>
              <a:rPr lang="zh-CN" altLang="en-US" dirty="0"/>
              <a:t>构建</a:t>
            </a:r>
            <a:r>
              <a:rPr lang="zh-CN" altLang="en-US" b="1" dirty="0">
                <a:solidFill>
                  <a:srgbClr val="FF0000"/>
                </a:solidFill>
              </a:rPr>
              <a:t>完整的全球政府网站的数据集</a:t>
            </a:r>
            <a:r>
              <a:rPr lang="zh-CN" altLang="en-US" dirty="0"/>
              <a:t>比较困难</a:t>
            </a:r>
            <a:endParaRPr lang="en-US" altLang="zh-CN" dirty="0"/>
          </a:p>
          <a:p>
            <a:pPr lvl="1"/>
            <a:r>
              <a:rPr lang="zh-CN" altLang="en-US" dirty="0"/>
              <a:t>部分政府不公开自己政府的网站列表</a:t>
            </a:r>
            <a:endParaRPr lang="en-US" altLang="zh-CN" dirty="0"/>
          </a:p>
          <a:p>
            <a:pPr lvl="1"/>
            <a:r>
              <a:rPr lang="zh-CN" altLang="en-US" dirty="0"/>
              <a:t>即使公开列表，也不会包含所有政府控制的域名和子域名</a:t>
            </a:r>
            <a:endParaRPr lang="en-US" altLang="zh-CN" dirty="0"/>
          </a:p>
          <a:p>
            <a:pPr lvl="1"/>
            <a:r>
              <a:rPr lang="zh-CN" altLang="en-US" dirty="0"/>
              <a:t>政府网站不只是有 </a:t>
            </a:r>
            <a:r>
              <a:rPr lang="en-US" altLang="zh-CN" dirty="0"/>
              <a:t>.gov</a:t>
            </a:r>
            <a:r>
              <a:rPr lang="zh-CN" altLang="en-US" dirty="0"/>
              <a:t>，也会有 </a:t>
            </a:r>
            <a:r>
              <a:rPr lang="en-US" altLang="zh-CN" dirty="0"/>
              <a:t>.com, .org, </a:t>
            </a:r>
            <a:r>
              <a:rPr lang="en-US" altLang="zh-CN" dirty="0" err="1"/>
              <a:t>.net</a:t>
            </a:r>
            <a:r>
              <a:rPr lang="en-US" altLang="zh-CN" dirty="0"/>
              <a:t> </a:t>
            </a:r>
            <a:r>
              <a:rPr lang="zh-CN" altLang="en-US" dirty="0"/>
              <a:t>等域名</a:t>
            </a:r>
            <a:endParaRPr lang="en-US" altLang="zh-CN" dirty="0"/>
          </a:p>
          <a:p>
            <a:r>
              <a:rPr lang="en-US" altLang="zh-CN" dirty="0"/>
              <a:t>2. </a:t>
            </a:r>
            <a:r>
              <a:rPr lang="zh-CN" altLang="en-US" dirty="0"/>
              <a:t>单个测量点测量会受到</a:t>
            </a:r>
            <a:r>
              <a:rPr lang="zh-CN" altLang="en-US" b="1" dirty="0">
                <a:solidFill>
                  <a:srgbClr val="FF0000"/>
                </a:solidFill>
              </a:rPr>
              <a:t>政府的网络审查</a:t>
            </a:r>
            <a:endParaRPr lang="en-US" altLang="zh-CN" b="1" dirty="0">
              <a:solidFill>
                <a:srgbClr val="FF0000"/>
              </a:solidFill>
            </a:endParaRPr>
          </a:p>
          <a:p>
            <a:pPr lvl="1"/>
            <a:r>
              <a:rPr lang="en-US" altLang="zh-CN" dirty="0"/>
              <a:t>[1] </a:t>
            </a:r>
            <a:r>
              <a:rPr lang="zh-CN" altLang="en-US" dirty="0"/>
              <a:t>由于在美国设置测量点，近半数的中国政府网站无法访问</a:t>
            </a:r>
            <a:endParaRPr lang="en-US" altLang="zh-CN" dirty="0"/>
          </a:p>
          <a:p>
            <a:pPr lvl="1"/>
            <a:r>
              <a:rPr lang="zh-CN" altLang="en-US" dirty="0"/>
              <a:t>许多政府内部网站不对公网开放</a:t>
            </a:r>
            <a:endParaRPr lang="en-US" altLang="zh-CN" dirty="0"/>
          </a:p>
          <a:p>
            <a:pPr lvl="1"/>
            <a:r>
              <a:rPr lang="zh-CN" altLang="en-US" dirty="0"/>
              <a:t>政府的内部网站服务可能不在 </a:t>
            </a:r>
            <a:r>
              <a:rPr lang="en-US" altLang="zh-CN" dirty="0"/>
              <a:t>443 </a:t>
            </a:r>
            <a:r>
              <a:rPr lang="zh-CN" altLang="en-US" dirty="0"/>
              <a:t>端口开放</a:t>
            </a:r>
            <a:endParaRPr lang="en-US" altLang="zh-CN" dirty="0"/>
          </a:p>
          <a:p>
            <a:r>
              <a:rPr lang="en-US" altLang="zh-CN" dirty="0"/>
              <a:t>3. </a:t>
            </a:r>
            <a:r>
              <a:rPr lang="zh-CN" altLang="en-US" dirty="0"/>
              <a:t>只从证书中获得的政府机构关系有限</a:t>
            </a:r>
            <a:endParaRPr lang="en-US" altLang="zh-CN" dirty="0"/>
          </a:p>
          <a:p>
            <a:pPr lvl="1"/>
            <a:r>
              <a:rPr lang="zh-CN" altLang="en-US" dirty="0"/>
              <a:t>证书字段中的信息量有限</a:t>
            </a:r>
            <a:endParaRPr lang="en-US" altLang="zh-CN" dirty="0"/>
          </a:p>
          <a:p>
            <a:pPr lvl="1"/>
            <a:r>
              <a:rPr lang="zh-CN" altLang="en-US" dirty="0"/>
              <a:t>需要结合其他的数据（还没想好）</a:t>
            </a:r>
            <a:endParaRPr lang="en-US" altLang="zh-CN" dirty="0"/>
          </a:p>
        </p:txBody>
      </p:sp>
    </p:spTree>
    <p:extLst>
      <p:ext uri="{BB962C8B-B14F-4D97-AF65-F5344CB8AC3E}">
        <p14:creationId xmlns:p14="http://schemas.microsoft.com/office/powerpoint/2010/main" val="34675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192-FBD9-B8FC-9A2E-4DB3ADB03D42}"/>
              </a:ext>
            </a:extLst>
          </p:cNvPr>
          <p:cNvSpPr>
            <a:spLocks noGrp="1"/>
          </p:cNvSpPr>
          <p:nvPr>
            <p:ph type="title"/>
          </p:nvPr>
        </p:nvSpPr>
        <p:spPr/>
        <p:txBody>
          <a:bodyPr/>
          <a:lstStyle/>
          <a:p>
            <a:r>
              <a:rPr lang="en-US" dirty="0" err="1"/>
              <a:t>Singanamalla</a:t>
            </a:r>
            <a:r>
              <a:rPr lang="en-US" dirty="0"/>
              <a:t> </a:t>
            </a:r>
            <a:r>
              <a:rPr lang="en-US" altLang="zh-CN" dirty="0"/>
              <a:t>et,</a:t>
            </a:r>
            <a:r>
              <a:rPr lang="zh-CN" altLang="en-US" dirty="0"/>
              <a:t> </a:t>
            </a:r>
            <a:r>
              <a:rPr lang="en-US" altLang="zh-CN" dirty="0"/>
              <a:t>al. [1]</a:t>
            </a:r>
            <a:endParaRPr lang="en-US" dirty="0"/>
          </a:p>
        </p:txBody>
      </p:sp>
      <p:pic>
        <p:nvPicPr>
          <p:cNvPr id="5" name="Content Placeholder 4" descr="Database with solid fill">
            <a:extLst>
              <a:ext uri="{FF2B5EF4-FFF2-40B4-BE49-F238E27FC236}">
                <a16:creationId xmlns:a16="http://schemas.microsoft.com/office/drawing/2014/main" id="{D8536E32-74A8-49DE-81F7-D464E4C7E6F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9797" y="2661596"/>
            <a:ext cx="914400" cy="914400"/>
          </a:xfrm>
        </p:spPr>
      </p:pic>
      <p:sp>
        <p:nvSpPr>
          <p:cNvPr id="48" name="Rectangle: Rounded Corners 47">
            <a:extLst>
              <a:ext uri="{FF2B5EF4-FFF2-40B4-BE49-F238E27FC236}">
                <a16:creationId xmlns:a16="http://schemas.microsoft.com/office/drawing/2014/main" id="{7C0DAD99-267D-47B8-8D94-D91242355583}"/>
              </a:ext>
            </a:extLst>
          </p:cNvPr>
          <p:cNvSpPr/>
          <p:nvPr/>
        </p:nvSpPr>
        <p:spPr>
          <a:xfrm>
            <a:off x="1198260" y="1780793"/>
            <a:ext cx="3232413" cy="52634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.gov* domain from Top List</a:t>
            </a:r>
          </a:p>
        </p:txBody>
      </p:sp>
      <p:sp>
        <p:nvSpPr>
          <p:cNvPr id="49" name="Rectangle: Rounded Corners 48">
            <a:extLst>
              <a:ext uri="{FF2B5EF4-FFF2-40B4-BE49-F238E27FC236}">
                <a16:creationId xmlns:a16="http://schemas.microsoft.com/office/drawing/2014/main" id="{4D8CE682-8218-40CB-B147-999EC1056EBE}"/>
              </a:ext>
            </a:extLst>
          </p:cNvPr>
          <p:cNvSpPr/>
          <p:nvPr/>
        </p:nvSpPr>
        <p:spPr>
          <a:xfrm>
            <a:off x="1214551" y="2383523"/>
            <a:ext cx="3195206" cy="668992"/>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Domain from government website</a:t>
            </a:r>
          </a:p>
        </p:txBody>
      </p:sp>
      <p:cxnSp>
        <p:nvCxnSpPr>
          <p:cNvPr id="52" name="Straight Arrow Connector 51">
            <a:extLst>
              <a:ext uri="{FF2B5EF4-FFF2-40B4-BE49-F238E27FC236}">
                <a16:creationId xmlns:a16="http://schemas.microsoft.com/office/drawing/2014/main" id="{FDF1D5DC-579A-4C56-96A2-3BFD8DAB25F1}"/>
              </a:ext>
            </a:extLst>
          </p:cNvPr>
          <p:cNvCxnSpPr>
            <a:cxnSpLocks/>
            <a:stCxn id="49" idx="3"/>
          </p:cNvCxnSpPr>
          <p:nvPr/>
        </p:nvCxnSpPr>
        <p:spPr>
          <a:xfrm>
            <a:off x="4409757" y="2718019"/>
            <a:ext cx="848573" cy="260178"/>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53" name="Straight Arrow Connector 52">
            <a:extLst>
              <a:ext uri="{FF2B5EF4-FFF2-40B4-BE49-F238E27FC236}">
                <a16:creationId xmlns:a16="http://schemas.microsoft.com/office/drawing/2014/main" id="{5DF51855-54C2-459D-9DCD-B4D2E7CE554D}"/>
              </a:ext>
            </a:extLst>
          </p:cNvPr>
          <p:cNvCxnSpPr>
            <a:cxnSpLocks/>
            <a:stCxn id="48" idx="3"/>
          </p:cNvCxnSpPr>
          <p:nvPr/>
        </p:nvCxnSpPr>
        <p:spPr>
          <a:xfrm>
            <a:off x="4430673" y="2043965"/>
            <a:ext cx="878052" cy="718445"/>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61" name="TextBox 60">
            <a:extLst>
              <a:ext uri="{FF2B5EF4-FFF2-40B4-BE49-F238E27FC236}">
                <a16:creationId xmlns:a16="http://schemas.microsoft.com/office/drawing/2014/main" id="{F526D68B-66A4-4185-A866-D2EEF9A0787B}"/>
              </a:ext>
            </a:extLst>
          </p:cNvPr>
          <p:cNvSpPr txBox="1"/>
          <p:nvPr/>
        </p:nvSpPr>
        <p:spPr>
          <a:xfrm>
            <a:off x="4998179" y="3512537"/>
            <a:ext cx="1429611" cy="1077218"/>
          </a:xfrm>
          <a:prstGeom prst="rect">
            <a:avLst/>
          </a:prstGeom>
          <a:noFill/>
        </p:spPr>
        <p:txBody>
          <a:bodyPr wrap="square" rtlCol="0">
            <a:spAutoFit/>
          </a:bodyPr>
          <a:lstStyle/>
          <a:p>
            <a:pPr algn="ctr"/>
            <a:r>
              <a:rPr lang="en-US" altLang="zh-CN" sz="1600" b="1" dirty="0"/>
              <a:t>Gov Domain List Based on Country &amp; Region</a:t>
            </a:r>
            <a:endParaRPr lang="en-US" sz="1600" b="1" dirty="0"/>
          </a:p>
        </p:txBody>
      </p:sp>
      <p:sp>
        <p:nvSpPr>
          <p:cNvPr id="70" name="Rectangle: Rounded Corners 69">
            <a:extLst>
              <a:ext uri="{FF2B5EF4-FFF2-40B4-BE49-F238E27FC236}">
                <a16:creationId xmlns:a16="http://schemas.microsoft.com/office/drawing/2014/main" id="{8DD2EB5C-303C-49F6-9E38-0C337C551063}"/>
              </a:ext>
            </a:extLst>
          </p:cNvPr>
          <p:cNvSpPr/>
          <p:nvPr/>
        </p:nvSpPr>
        <p:spPr>
          <a:xfrm>
            <a:off x="7745037" y="2085471"/>
            <a:ext cx="2094665" cy="521587"/>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Web Crawler</a:t>
            </a:r>
          </a:p>
        </p:txBody>
      </p:sp>
      <p:cxnSp>
        <p:nvCxnSpPr>
          <p:cNvPr id="71" name="Straight Arrow Connector 70">
            <a:extLst>
              <a:ext uri="{FF2B5EF4-FFF2-40B4-BE49-F238E27FC236}">
                <a16:creationId xmlns:a16="http://schemas.microsoft.com/office/drawing/2014/main" id="{8B3D8DA7-EFCC-4FB4-8179-70C579860427}"/>
              </a:ext>
            </a:extLst>
          </p:cNvPr>
          <p:cNvCxnSpPr>
            <a:cxnSpLocks/>
            <a:stCxn id="5" idx="3"/>
            <a:endCxn id="70" idx="1"/>
          </p:cNvCxnSpPr>
          <p:nvPr/>
        </p:nvCxnSpPr>
        <p:spPr>
          <a:xfrm flipV="1">
            <a:off x="6174197" y="2346265"/>
            <a:ext cx="1570840" cy="772531"/>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77" name="Connector: Elbow 76">
            <a:extLst>
              <a:ext uri="{FF2B5EF4-FFF2-40B4-BE49-F238E27FC236}">
                <a16:creationId xmlns:a16="http://schemas.microsoft.com/office/drawing/2014/main" id="{DFC900D3-F6EC-447A-BB5E-7B656046C80B}"/>
              </a:ext>
            </a:extLst>
          </p:cNvPr>
          <p:cNvCxnSpPr>
            <a:cxnSpLocks/>
            <a:stCxn id="70" idx="0"/>
            <a:endCxn id="5" idx="0"/>
          </p:cNvCxnSpPr>
          <p:nvPr/>
        </p:nvCxnSpPr>
        <p:spPr>
          <a:xfrm rot="16200000" flipH="1" flipV="1">
            <a:off x="6966621" y="835846"/>
            <a:ext cx="576125" cy="3075373"/>
          </a:xfrm>
          <a:prstGeom prst="bentConnector3">
            <a:avLst>
              <a:gd name="adj1" fmla="val -3967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DBAE677-9323-442D-9BC1-480D52434930}"/>
              </a:ext>
            </a:extLst>
          </p:cNvPr>
          <p:cNvSpPr txBox="1"/>
          <p:nvPr/>
        </p:nvSpPr>
        <p:spPr>
          <a:xfrm>
            <a:off x="5690363" y="1461597"/>
            <a:ext cx="3284627" cy="338554"/>
          </a:xfrm>
          <a:prstGeom prst="rect">
            <a:avLst/>
          </a:prstGeom>
          <a:noFill/>
        </p:spPr>
        <p:txBody>
          <a:bodyPr wrap="square" rtlCol="0">
            <a:spAutoFit/>
          </a:bodyPr>
          <a:lstStyle/>
          <a:p>
            <a:r>
              <a:rPr lang="en-US" altLang="zh-CN" sz="1600" b="1" dirty="0"/>
              <a:t>Find Hyperlink with .gov domain</a:t>
            </a:r>
            <a:endParaRPr lang="en-US" sz="1600" b="1" dirty="0"/>
          </a:p>
        </p:txBody>
      </p:sp>
      <p:sp>
        <p:nvSpPr>
          <p:cNvPr id="87" name="Rectangle: Rounded Corners 86">
            <a:extLst>
              <a:ext uri="{FF2B5EF4-FFF2-40B4-BE49-F238E27FC236}">
                <a16:creationId xmlns:a16="http://schemas.microsoft.com/office/drawing/2014/main" id="{BF7E2BDB-AE9E-4D22-8782-FD7D8609C0E1}"/>
              </a:ext>
            </a:extLst>
          </p:cNvPr>
          <p:cNvSpPr/>
          <p:nvPr/>
        </p:nvSpPr>
        <p:spPr>
          <a:xfrm>
            <a:off x="1214204" y="3757994"/>
            <a:ext cx="3196672" cy="62547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Domain from self-built white-list</a:t>
            </a:r>
            <a:endParaRPr lang="en-US" b="1" dirty="0"/>
          </a:p>
        </p:txBody>
      </p:sp>
      <p:cxnSp>
        <p:nvCxnSpPr>
          <p:cNvPr id="88" name="Straight Arrow Connector 87">
            <a:extLst>
              <a:ext uri="{FF2B5EF4-FFF2-40B4-BE49-F238E27FC236}">
                <a16:creationId xmlns:a16="http://schemas.microsoft.com/office/drawing/2014/main" id="{5536ACFD-FA5E-4750-BD51-DD856A56B3E1}"/>
              </a:ext>
            </a:extLst>
          </p:cNvPr>
          <p:cNvCxnSpPr>
            <a:cxnSpLocks/>
            <a:stCxn id="87" idx="3"/>
          </p:cNvCxnSpPr>
          <p:nvPr/>
        </p:nvCxnSpPr>
        <p:spPr>
          <a:xfrm flipV="1">
            <a:off x="4410876" y="3270232"/>
            <a:ext cx="877038" cy="800499"/>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93" name="Rectangle 92">
            <a:extLst>
              <a:ext uri="{FF2B5EF4-FFF2-40B4-BE49-F238E27FC236}">
                <a16:creationId xmlns:a16="http://schemas.microsoft.com/office/drawing/2014/main" id="{5251F02A-39A9-4D6A-99B6-0F6022DB09A1}"/>
              </a:ext>
            </a:extLst>
          </p:cNvPr>
          <p:cNvSpPr/>
          <p:nvPr/>
        </p:nvSpPr>
        <p:spPr>
          <a:xfrm>
            <a:off x="942861" y="1193017"/>
            <a:ext cx="10845134" cy="339673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4" name="TextBox 93">
            <a:extLst>
              <a:ext uri="{FF2B5EF4-FFF2-40B4-BE49-F238E27FC236}">
                <a16:creationId xmlns:a16="http://schemas.microsoft.com/office/drawing/2014/main" id="{AFAC35A1-878B-4B1A-8343-B2B2D4D511FA}"/>
              </a:ext>
            </a:extLst>
          </p:cNvPr>
          <p:cNvSpPr txBox="1"/>
          <p:nvPr/>
        </p:nvSpPr>
        <p:spPr>
          <a:xfrm>
            <a:off x="696630" y="1254087"/>
            <a:ext cx="2785022" cy="369332"/>
          </a:xfrm>
          <a:prstGeom prst="rect">
            <a:avLst/>
          </a:prstGeom>
          <a:noFill/>
        </p:spPr>
        <p:txBody>
          <a:bodyPr wrap="square" rtlCol="0">
            <a:spAutoFit/>
          </a:bodyPr>
          <a:lstStyle/>
          <a:p>
            <a:pPr algn="ctr"/>
            <a:r>
              <a:rPr lang="en-US" b="1" dirty="0"/>
              <a:t>Retrieve Data</a:t>
            </a:r>
          </a:p>
        </p:txBody>
      </p:sp>
      <p:sp>
        <p:nvSpPr>
          <p:cNvPr id="101" name="Rectangle 100">
            <a:extLst>
              <a:ext uri="{FF2B5EF4-FFF2-40B4-BE49-F238E27FC236}">
                <a16:creationId xmlns:a16="http://schemas.microsoft.com/office/drawing/2014/main" id="{BA7B2B18-6725-49DA-B1D3-313CCE705DC1}"/>
              </a:ext>
            </a:extLst>
          </p:cNvPr>
          <p:cNvSpPr/>
          <p:nvPr/>
        </p:nvSpPr>
        <p:spPr>
          <a:xfrm>
            <a:off x="925216" y="4670834"/>
            <a:ext cx="10862779" cy="1822041"/>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102" name="Graphic 101" descr="Diploma roll with solid fill">
            <a:extLst>
              <a:ext uri="{FF2B5EF4-FFF2-40B4-BE49-F238E27FC236}">
                <a16:creationId xmlns:a16="http://schemas.microsoft.com/office/drawing/2014/main" id="{CF943933-DC42-4B1E-A3DC-09B1E8EC60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5386" y="2821087"/>
            <a:ext cx="914400" cy="914400"/>
          </a:xfrm>
          <a:prstGeom prst="rect">
            <a:avLst/>
          </a:prstGeom>
        </p:spPr>
      </p:pic>
      <p:sp>
        <p:nvSpPr>
          <p:cNvPr id="103" name="TextBox 102">
            <a:extLst>
              <a:ext uri="{FF2B5EF4-FFF2-40B4-BE49-F238E27FC236}">
                <a16:creationId xmlns:a16="http://schemas.microsoft.com/office/drawing/2014/main" id="{1C35750D-1A74-4520-8D15-1CD4561AF57B}"/>
              </a:ext>
            </a:extLst>
          </p:cNvPr>
          <p:cNvSpPr txBox="1"/>
          <p:nvPr/>
        </p:nvSpPr>
        <p:spPr>
          <a:xfrm>
            <a:off x="7816092" y="3516441"/>
            <a:ext cx="1232989" cy="338554"/>
          </a:xfrm>
          <a:prstGeom prst="rect">
            <a:avLst/>
          </a:prstGeom>
          <a:noFill/>
        </p:spPr>
        <p:txBody>
          <a:bodyPr wrap="square" rtlCol="0">
            <a:spAutoFit/>
          </a:bodyPr>
          <a:lstStyle/>
          <a:p>
            <a:r>
              <a:rPr lang="en-US" altLang="zh-CN" sz="1600" b="1" dirty="0"/>
              <a:t>Certificates</a:t>
            </a:r>
            <a:endParaRPr lang="en-US" sz="1600" b="1" dirty="0"/>
          </a:p>
        </p:txBody>
      </p:sp>
      <p:cxnSp>
        <p:nvCxnSpPr>
          <p:cNvPr id="105" name="Straight Arrow Connector 104">
            <a:extLst>
              <a:ext uri="{FF2B5EF4-FFF2-40B4-BE49-F238E27FC236}">
                <a16:creationId xmlns:a16="http://schemas.microsoft.com/office/drawing/2014/main" id="{82B32895-2078-4980-A95C-C341FAB4B69D}"/>
              </a:ext>
            </a:extLst>
          </p:cNvPr>
          <p:cNvCxnSpPr>
            <a:cxnSpLocks/>
          </p:cNvCxnSpPr>
          <p:nvPr/>
        </p:nvCxnSpPr>
        <p:spPr>
          <a:xfrm flipV="1">
            <a:off x="6174197" y="3252320"/>
            <a:ext cx="1536597" cy="1"/>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15" name="TextBox 114">
            <a:extLst>
              <a:ext uri="{FF2B5EF4-FFF2-40B4-BE49-F238E27FC236}">
                <a16:creationId xmlns:a16="http://schemas.microsoft.com/office/drawing/2014/main" id="{6FBFFFC1-EC94-4004-A664-D9CE7D783006}"/>
              </a:ext>
            </a:extLst>
          </p:cNvPr>
          <p:cNvSpPr txBox="1"/>
          <p:nvPr/>
        </p:nvSpPr>
        <p:spPr>
          <a:xfrm>
            <a:off x="6362585" y="3302067"/>
            <a:ext cx="1101711" cy="338554"/>
          </a:xfrm>
          <a:prstGeom prst="rect">
            <a:avLst/>
          </a:prstGeom>
          <a:noFill/>
        </p:spPr>
        <p:txBody>
          <a:bodyPr wrap="square" rtlCol="0">
            <a:spAutoFit/>
          </a:bodyPr>
          <a:lstStyle/>
          <a:p>
            <a:r>
              <a:rPr lang="en-US" altLang="zh-CN" sz="1600" b="1" dirty="0"/>
              <a:t>OpenSSL</a:t>
            </a:r>
            <a:endParaRPr lang="en-US" sz="1600" b="1" dirty="0"/>
          </a:p>
        </p:txBody>
      </p:sp>
      <p:sp>
        <p:nvSpPr>
          <p:cNvPr id="117" name="TextBox 116">
            <a:extLst>
              <a:ext uri="{FF2B5EF4-FFF2-40B4-BE49-F238E27FC236}">
                <a16:creationId xmlns:a16="http://schemas.microsoft.com/office/drawing/2014/main" id="{2CA5E959-B4E0-4618-B23A-4E4D0A1E9305}"/>
              </a:ext>
            </a:extLst>
          </p:cNvPr>
          <p:cNvSpPr txBox="1"/>
          <p:nvPr/>
        </p:nvSpPr>
        <p:spPr>
          <a:xfrm>
            <a:off x="696630" y="4711798"/>
            <a:ext cx="4181402" cy="369332"/>
          </a:xfrm>
          <a:prstGeom prst="rect">
            <a:avLst/>
          </a:prstGeom>
          <a:noFill/>
        </p:spPr>
        <p:txBody>
          <a:bodyPr wrap="square" rtlCol="0">
            <a:spAutoFit/>
          </a:bodyPr>
          <a:lstStyle/>
          <a:p>
            <a:pPr algn="ctr"/>
            <a:r>
              <a:rPr lang="en-US" altLang="zh-CN" b="1" dirty="0"/>
              <a:t>Analyze</a:t>
            </a:r>
            <a:r>
              <a:rPr lang="en-US" b="1" dirty="0"/>
              <a:t> Government Website</a:t>
            </a:r>
          </a:p>
        </p:txBody>
      </p:sp>
      <p:sp>
        <p:nvSpPr>
          <p:cNvPr id="118" name="Arrow: Down 117">
            <a:extLst>
              <a:ext uri="{FF2B5EF4-FFF2-40B4-BE49-F238E27FC236}">
                <a16:creationId xmlns:a16="http://schemas.microsoft.com/office/drawing/2014/main" id="{37C9B7C9-8547-4C05-8C9D-ED32E6C3E552}"/>
              </a:ext>
            </a:extLst>
          </p:cNvPr>
          <p:cNvSpPr/>
          <p:nvPr/>
        </p:nvSpPr>
        <p:spPr>
          <a:xfrm>
            <a:off x="8989029" y="4143053"/>
            <a:ext cx="459341" cy="893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6BD114FC-5B34-4B72-BCD7-6944BEF7D27C}"/>
              </a:ext>
            </a:extLst>
          </p:cNvPr>
          <p:cNvSpPr/>
          <p:nvPr/>
        </p:nvSpPr>
        <p:spPr>
          <a:xfrm>
            <a:off x="1214551"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HTTPS adoption rate</a:t>
            </a:r>
          </a:p>
        </p:txBody>
      </p:sp>
      <p:sp>
        <p:nvSpPr>
          <p:cNvPr id="120" name="Rectangle: Rounded Corners 119">
            <a:extLst>
              <a:ext uri="{FF2B5EF4-FFF2-40B4-BE49-F238E27FC236}">
                <a16:creationId xmlns:a16="http://schemas.microsoft.com/office/drawing/2014/main" id="{3D731C58-4237-4C4E-B96B-5D69C7907EA6}"/>
              </a:ext>
            </a:extLst>
          </p:cNvPr>
          <p:cNvSpPr/>
          <p:nvPr/>
        </p:nvSpPr>
        <p:spPr>
          <a:xfrm>
            <a:off x="1214551"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Cert Chain Verification</a:t>
            </a:r>
            <a:endParaRPr lang="en-US" b="1" dirty="0"/>
          </a:p>
        </p:txBody>
      </p:sp>
      <p:pic>
        <p:nvPicPr>
          <p:cNvPr id="121" name="Graphic 120" descr="Checklist with solid fill">
            <a:extLst>
              <a:ext uri="{FF2B5EF4-FFF2-40B4-BE49-F238E27FC236}">
                <a16:creationId xmlns:a16="http://schemas.microsoft.com/office/drawing/2014/main" id="{77BEF60A-3248-4B25-8604-246D2AB166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2393" y="2844621"/>
            <a:ext cx="747711" cy="747711"/>
          </a:xfrm>
          <a:prstGeom prst="rect">
            <a:avLst/>
          </a:prstGeom>
        </p:spPr>
      </p:pic>
      <p:sp>
        <p:nvSpPr>
          <p:cNvPr id="122" name="TextBox 121">
            <a:extLst>
              <a:ext uri="{FF2B5EF4-FFF2-40B4-BE49-F238E27FC236}">
                <a16:creationId xmlns:a16="http://schemas.microsoft.com/office/drawing/2014/main" id="{651DDFFB-5440-4D62-AADC-117AEB3D68AB}"/>
              </a:ext>
            </a:extLst>
          </p:cNvPr>
          <p:cNvSpPr txBox="1"/>
          <p:nvPr/>
        </p:nvSpPr>
        <p:spPr>
          <a:xfrm>
            <a:off x="10006048" y="3552520"/>
            <a:ext cx="1489322" cy="738664"/>
          </a:xfrm>
          <a:prstGeom prst="rect">
            <a:avLst/>
          </a:prstGeom>
          <a:noFill/>
        </p:spPr>
        <p:txBody>
          <a:bodyPr wrap="square" rtlCol="0">
            <a:spAutoFit/>
          </a:bodyPr>
          <a:lstStyle/>
          <a:p>
            <a:pPr algn="ctr"/>
            <a:r>
              <a:rPr lang="en-US" altLang="zh-CN" sz="1400" b="1" dirty="0"/>
              <a:t>Apple, NSS and Chromium Root Store</a:t>
            </a:r>
            <a:endParaRPr lang="en-US" sz="1400" b="1" dirty="0"/>
          </a:p>
        </p:txBody>
      </p:sp>
      <p:sp>
        <p:nvSpPr>
          <p:cNvPr id="123" name="Rectangle: Rounded Corners 122">
            <a:extLst>
              <a:ext uri="{FF2B5EF4-FFF2-40B4-BE49-F238E27FC236}">
                <a16:creationId xmlns:a16="http://schemas.microsoft.com/office/drawing/2014/main" id="{E1D1834E-F947-4DF0-A050-C8B8FB0F4B7B}"/>
              </a:ext>
            </a:extLst>
          </p:cNvPr>
          <p:cNvSpPr/>
          <p:nvPr/>
        </p:nvSpPr>
        <p:spPr>
          <a:xfrm>
            <a:off x="4000752"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 issuer rank</a:t>
            </a:r>
          </a:p>
        </p:txBody>
      </p:sp>
      <p:sp>
        <p:nvSpPr>
          <p:cNvPr id="124" name="Rectangle: Rounded Corners 123">
            <a:extLst>
              <a:ext uri="{FF2B5EF4-FFF2-40B4-BE49-F238E27FC236}">
                <a16:creationId xmlns:a16="http://schemas.microsoft.com/office/drawing/2014/main" id="{F3618D44-23B2-4FA6-9789-EB9F38538E88}"/>
              </a:ext>
            </a:extLst>
          </p:cNvPr>
          <p:cNvSpPr/>
          <p:nvPr/>
        </p:nvSpPr>
        <p:spPr>
          <a:xfrm>
            <a:off x="4000752"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Key algorithm &amp; size</a:t>
            </a:r>
            <a:endParaRPr lang="en-US" b="1" dirty="0"/>
          </a:p>
        </p:txBody>
      </p:sp>
      <p:sp>
        <p:nvSpPr>
          <p:cNvPr id="125" name="Rectangle: Rounded Corners 124">
            <a:extLst>
              <a:ext uri="{FF2B5EF4-FFF2-40B4-BE49-F238E27FC236}">
                <a16:creationId xmlns:a16="http://schemas.microsoft.com/office/drawing/2014/main" id="{701F998F-F71D-46B5-85A1-338D1FA06A9A}"/>
              </a:ext>
            </a:extLst>
          </p:cNvPr>
          <p:cNvSpPr/>
          <p:nvPr/>
        </p:nvSpPr>
        <p:spPr>
          <a:xfrm>
            <a:off x="6791829"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Hosting provider adoption</a:t>
            </a:r>
          </a:p>
        </p:txBody>
      </p:sp>
      <p:sp>
        <p:nvSpPr>
          <p:cNvPr id="126" name="Rectangle: Rounded Corners 125">
            <a:extLst>
              <a:ext uri="{FF2B5EF4-FFF2-40B4-BE49-F238E27FC236}">
                <a16:creationId xmlns:a16="http://schemas.microsoft.com/office/drawing/2014/main" id="{02B9431A-E3F5-4A9B-BEF7-6127F676E1AD}"/>
              </a:ext>
            </a:extLst>
          </p:cNvPr>
          <p:cNvSpPr/>
          <p:nvPr/>
        </p:nvSpPr>
        <p:spPr>
          <a:xfrm>
            <a:off x="6791829"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Compare with non-gov websites</a:t>
            </a:r>
            <a:endParaRPr lang="en-US" b="1" dirty="0"/>
          </a:p>
        </p:txBody>
      </p:sp>
      <p:sp>
        <p:nvSpPr>
          <p:cNvPr id="127" name="Rectangle 126">
            <a:extLst>
              <a:ext uri="{FF2B5EF4-FFF2-40B4-BE49-F238E27FC236}">
                <a16:creationId xmlns:a16="http://schemas.microsoft.com/office/drawing/2014/main" id="{83791AFF-98DF-485D-8C7A-FA968AC5F990}"/>
              </a:ext>
            </a:extLst>
          </p:cNvPr>
          <p:cNvSpPr/>
          <p:nvPr/>
        </p:nvSpPr>
        <p:spPr>
          <a:xfrm>
            <a:off x="7765953" y="2821087"/>
            <a:ext cx="3727950" cy="1526389"/>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129" name="Graphic 128" descr="Home with solid fill">
            <a:extLst>
              <a:ext uri="{FF2B5EF4-FFF2-40B4-BE49-F238E27FC236}">
                <a16:creationId xmlns:a16="http://schemas.microsoft.com/office/drawing/2014/main" id="{EE6E8014-7E76-47BC-91FB-F682F3AFB0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81130" y="2832167"/>
            <a:ext cx="747711" cy="747711"/>
          </a:xfrm>
          <a:prstGeom prst="rect">
            <a:avLst/>
          </a:prstGeom>
        </p:spPr>
      </p:pic>
      <p:sp>
        <p:nvSpPr>
          <p:cNvPr id="130" name="TextBox 129">
            <a:extLst>
              <a:ext uri="{FF2B5EF4-FFF2-40B4-BE49-F238E27FC236}">
                <a16:creationId xmlns:a16="http://schemas.microsoft.com/office/drawing/2014/main" id="{D9905CF6-0040-4CF8-9DFA-626F4909D32D}"/>
              </a:ext>
            </a:extLst>
          </p:cNvPr>
          <p:cNvSpPr txBox="1"/>
          <p:nvPr/>
        </p:nvSpPr>
        <p:spPr>
          <a:xfrm>
            <a:off x="8974990" y="3519181"/>
            <a:ext cx="1232989" cy="338554"/>
          </a:xfrm>
          <a:prstGeom prst="rect">
            <a:avLst/>
          </a:prstGeom>
          <a:noFill/>
        </p:spPr>
        <p:txBody>
          <a:bodyPr wrap="square" rtlCol="0">
            <a:spAutoFit/>
          </a:bodyPr>
          <a:lstStyle/>
          <a:p>
            <a:r>
              <a:rPr lang="en-US" altLang="zh-CN" sz="1600" b="1" dirty="0"/>
              <a:t>IP address</a:t>
            </a:r>
            <a:endParaRPr lang="en-US" sz="1600" b="1" dirty="0"/>
          </a:p>
        </p:txBody>
      </p:sp>
      <p:sp>
        <p:nvSpPr>
          <p:cNvPr id="131" name="Rectangle: Rounded Corners 130">
            <a:extLst>
              <a:ext uri="{FF2B5EF4-FFF2-40B4-BE49-F238E27FC236}">
                <a16:creationId xmlns:a16="http://schemas.microsoft.com/office/drawing/2014/main" id="{EB855D5E-4F51-46D7-AA03-954666997AE2}"/>
              </a:ext>
            </a:extLst>
          </p:cNvPr>
          <p:cNvSpPr/>
          <p:nvPr/>
        </p:nvSpPr>
        <p:spPr>
          <a:xfrm>
            <a:off x="9634228" y="4903639"/>
            <a:ext cx="1962013" cy="145155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Example of gov websites from certain country </a:t>
            </a:r>
            <a:endParaRPr lang="en-US" b="1" dirty="0"/>
          </a:p>
        </p:txBody>
      </p:sp>
      <p:sp>
        <p:nvSpPr>
          <p:cNvPr id="146" name="Rectangle: Rounded Corners 145">
            <a:extLst>
              <a:ext uri="{FF2B5EF4-FFF2-40B4-BE49-F238E27FC236}">
                <a16:creationId xmlns:a16="http://schemas.microsoft.com/office/drawing/2014/main" id="{762400B1-1E41-44A8-8C0F-6E23966E8468}"/>
              </a:ext>
            </a:extLst>
          </p:cNvPr>
          <p:cNvSpPr/>
          <p:nvPr/>
        </p:nvSpPr>
        <p:spPr>
          <a:xfrm>
            <a:off x="1214551" y="3104284"/>
            <a:ext cx="3195206" cy="584343"/>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Domain from </a:t>
            </a:r>
            <a:r>
              <a:rPr lang="en-US" altLang="zh-CN" b="1" dirty="0" err="1"/>
              <a:t>MTurk</a:t>
            </a:r>
            <a:r>
              <a:rPr lang="en-US" altLang="zh-CN" b="1" dirty="0"/>
              <a:t> Task</a:t>
            </a:r>
            <a:endParaRPr lang="en-US" b="1" dirty="0"/>
          </a:p>
        </p:txBody>
      </p:sp>
      <p:cxnSp>
        <p:nvCxnSpPr>
          <p:cNvPr id="151" name="Straight Arrow Connector 150">
            <a:extLst>
              <a:ext uri="{FF2B5EF4-FFF2-40B4-BE49-F238E27FC236}">
                <a16:creationId xmlns:a16="http://schemas.microsoft.com/office/drawing/2014/main" id="{90F124D4-6BBC-4647-9F98-BF7FE697163B}"/>
              </a:ext>
            </a:extLst>
          </p:cNvPr>
          <p:cNvCxnSpPr>
            <a:cxnSpLocks/>
            <a:stCxn id="146" idx="3"/>
            <a:endCxn id="5" idx="1"/>
          </p:cNvCxnSpPr>
          <p:nvPr/>
        </p:nvCxnSpPr>
        <p:spPr>
          <a:xfrm flipV="1">
            <a:off x="4409757" y="3118796"/>
            <a:ext cx="850040" cy="277660"/>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9150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2C93-53E6-22F9-5F14-9517A2157CD2}"/>
              </a:ext>
            </a:extLst>
          </p:cNvPr>
          <p:cNvSpPr>
            <a:spLocks noGrp="1"/>
          </p:cNvSpPr>
          <p:nvPr>
            <p:ph type="title"/>
          </p:nvPr>
        </p:nvSpPr>
        <p:spPr/>
        <p:txBody>
          <a:bodyPr/>
          <a:lstStyle/>
          <a:p>
            <a:r>
              <a:rPr lang="zh-CN" altLang="en-US" dirty="0"/>
              <a:t>结果呈现形式</a:t>
            </a:r>
            <a:endParaRPr lang="en-US" dirty="0"/>
          </a:p>
        </p:txBody>
      </p:sp>
      <p:pic>
        <p:nvPicPr>
          <p:cNvPr id="7" name="Picture 6">
            <a:extLst>
              <a:ext uri="{FF2B5EF4-FFF2-40B4-BE49-F238E27FC236}">
                <a16:creationId xmlns:a16="http://schemas.microsoft.com/office/drawing/2014/main" id="{5C48925F-8DEC-61A5-5CB0-2B4ABEC30922}"/>
              </a:ext>
            </a:extLst>
          </p:cNvPr>
          <p:cNvPicPr>
            <a:picLocks noChangeAspect="1"/>
          </p:cNvPicPr>
          <p:nvPr/>
        </p:nvPicPr>
        <p:blipFill>
          <a:blip r:embed="rId2"/>
          <a:stretch>
            <a:fillRect/>
          </a:stretch>
        </p:blipFill>
        <p:spPr>
          <a:xfrm>
            <a:off x="119952" y="1132114"/>
            <a:ext cx="4088254" cy="5215324"/>
          </a:xfrm>
          <a:prstGeom prst="rect">
            <a:avLst/>
          </a:prstGeom>
        </p:spPr>
      </p:pic>
      <p:pic>
        <p:nvPicPr>
          <p:cNvPr id="5" name="Content Placeholder 4">
            <a:extLst>
              <a:ext uri="{FF2B5EF4-FFF2-40B4-BE49-F238E27FC236}">
                <a16:creationId xmlns:a16="http://schemas.microsoft.com/office/drawing/2014/main" id="{4AF379CC-E5DA-4413-BCCF-761E23BEB489}"/>
              </a:ext>
            </a:extLst>
          </p:cNvPr>
          <p:cNvPicPr>
            <a:picLocks noGrp="1" noChangeAspect="1"/>
          </p:cNvPicPr>
          <p:nvPr>
            <p:ph idx="1"/>
          </p:nvPr>
        </p:nvPicPr>
        <p:blipFill>
          <a:blip r:embed="rId3"/>
          <a:stretch>
            <a:fillRect/>
          </a:stretch>
        </p:blipFill>
        <p:spPr>
          <a:xfrm>
            <a:off x="4429024" y="0"/>
            <a:ext cx="7734871" cy="3023830"/>
          </a:xfrm>
          <a:prstGeom prst="rect">
            <a:avLst/>
          </a:prstGeom>
        </p:spPr>
      </p:pic>
      <p:pic>
        <p:nvPicPr>
          <p:cNvPr id="6" name="Picture 5">
            <a:extLst>
              <a:ext uri="{FF2B5EF4-FFF2-40B4-BE49-F238E27FC236}">
                <a16:creationId xmlns:a16="http://schemas.microsoft.com/office/drawing/2014/main" id="{48286494-5969-4200-8054-9E47B8496FEC}"/>
              </a:ext>
            </a:extLst>
          </p:cNvPr>
          <p:cNvPicPr>
            <a:picLocks noChangeAspect="1"/>
          </p:cNvPicPr>
          <p:nvPr/>
        </p:nvPicPr>
        <p:blipFill>
          <a:blip r:embed="rId4"/>
          <a:stretch>
            <a:fillRect/>
          </a:stretch>
        </p:blipFill>
        <p:spPr>
          <a:xfrm>
            <a:off x="4208206" y="2984090"/>
            <a:ext cx="7983794" cy="3873910"/>
          </a:xfrm>
          <a:prstGeom prst="rect">
            <a:avLst/>
          </a:prstGeom>
        </p:spPr>
      </p:pic>
    </p:spTree>
    <p:extLst>
      <p:ext uri="{BB962C8B-B14F-4D97-AF65-F5344CB8AC3E}">
        <p14:creationId xmlns:p14="http://schemas.microsoft.com/office/powerpoint/2010/main" val="376044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053E-1268-41DC-8B16-D2E42AA3722F}"/>
              </a:ext>
            </a:extLst>
          </p:cNvPr>
          <p:cNvSpPr>
            <a:spLocks noGrp="1"/>
          </p:cNvSpPr>
          <p:nvPr>
            <p:ph type="title"/>
          </p:nvPr>
        </p:nvSpPr>
        <p:spPr/>
        <p:txBody>
          <a:bodyPr/>
          <a:lstStyle/>
          <a:p>
            <a:r>
              <a:rPr lang="zh-CN" altLang="en-US" dirty="0"/>
              <a:t>相关工作存在问题</a:t>
            </a:r>
            <a:endParaRPr lang="en-US" dirty="0"/>
          </a:p>
        </p:txBody>
      </p:sp>
      <p:sp>
        <p:nvSpPr>
          <p:cNvPr id="3" name="Content Placeholder 2">
            <a:extLst>
              <a:ext uri="{FF2B5EF4-FFF2-40B4-BE49-F238E27FC236}">
                <a16:creationId xmlns:a16="http://schemas.microsoft.com/office/drawing/2014/main" id="{EDE4979A-CCA0-4A45-BCF1-2F3C73B9EB5D}"/>
              </a:ext>
            </a:extLst>
          </p:cNvPr>
          <p:cNvSpPr>
            <a:spLocks noGrp="1"/>
          </p:cNvSpPr>
          <p:nvPr>
            <p:ph idx="1"/>
          </p:nvPr>
        </p:nvSpPr>
        <p:spPr>
          <a:xfrm>
            <a:off x="838200" y="1408937"/>
            <a:ext cx="10515600" cy="4351338"/>
          </a:xfrm>
        </p:spPr>
        <p:txBody>
          <a:bodyPr/>
          <a:lstStyle/>
          <a:p>
            <a:r>
              <a:rPr lang="zh-CN" altLang="en-US" sz="2800" dirty="0"/>
              <a:t>缺少额外的数据来源：</a:t>
            </a:r>
            <a:endParaRPr lang="en-US" altLang="zh-CN" sz="2800" dirty="0"/>
          </a:p>
          <a:p>
            <a:pPr lvl="1"/>
            <a:r>
              <a:rPr lang="en-US" altLang="zh-CN" dirty="0"/>
              <a:t>Sub-domain from CT</a:t>
            </a:r>
          </a:p>
          <a:p>
            <a:pPr lvl="1"/>
            <a:r>
              <a:rPr lang="en-US" altLang="zh-CN" dirty="0"/>
              <a:t>Sub-domain guessing</a:t>
            </a:r>
          </a:p>
          <a:p>
            <a:pPr lvl="1"/>
            <a:r>
              <a:rPr lang="zh-CN" altLang="en-US" dirty="0"/>
              <a:t>更多的</a:t>
            </a:r>
            <a:r>
              <a:rPr lang="en-US" altLang="zh-CN" dirty="0"/>
              <a:t> root store</a:t>
            </a:r>
          </a:p>
          <a:p>
            <a:r>
              <a:rPr lang="zh-CN" altLang="en-US" dirty="0"/>
              <a:t>测量方式存在缺陷：</a:t>
            </a:r>
            <a:endParaRPr lang="en-US" altLang="zh-CN" dirty="0"/>
          </a:p>
          <a:p>
            <a:pPr lvl="1"/>
            <a:r>
              <a:rPr lang="zh-CN" altLang="en-US" dirty="0"/>
              <a:t>网站的审查</a:t>
            </a:r>
            <a:r>
              <a:rPr lang="en-US" altLang="zh-CN" dirty="0"/>
              <a:t>——</a:t>
            </a:r>
            <a:r>
              <a:rPr lang="zh-CN" altLang="en-US" dirty="0"/>
              <a:t>全球不同测量点比较结果</a:t>
            </a:r>
            <a:endParaRPr lang="en-US" altLang="zh-CN" dirty="0"/>
          </a:p>
          <a:p>
            <a:pPr lvl="1"/>
            <a:r>
              <a:rPr lang="zh-CN" altLang="en-US" dirty="0"/>
              <a:t>定期长期测量</a:t>
            </a:r>
            <a:endParaRPr lang="en-US" altLang="zh-CN" sz="2800" dirty="0"/>
          </a:p>
          <a:p>
            <a:r>
              <a:rPr lang="zh-CN" altLang="en-US" sz="2800" dirty="0"/>
              <a:t>分析</a:t>
            </a:r>
            <a:r>
              <a:rPr lang="zh-CN" altLang="en-US" dirty="0"/>
              <a:t>不够充分</a:t>
            </a:r>
            <a:r>
              <a:rPr lang="zh-CN" altLang="en-US" sz="2800" dirty="0"/>
              <a:t>：</a:t>
            </a:r>
            <a:endParaRPr lang="en-US" altLang="zh-CN" sz="2800" dirty="0"/>
          </a:p>
          <a:p>
            <a:pPr lvl="1"/>
            <a:r>
              <a:rPr lang="zh-CN" altLang="en-US" dirty="0"/>
              <a:t>检测证书制裁的情况（不同国家的 </a:t>
            </a:r>
            <a:r>
              <a:rPr lang="en-US" altLang="zh-CN" dirty="0"/>
              <a:t>CA </a:t>
            </a:r>
            <a:r>
              <a:rPr lang="zh-CN" altLang="en-US" dirty="0"/>
              <a:t>区别）</a:t>
            </a:r>
            <a:endParaRPr lang="en-US" altLang="zh-CN" dirty="0"/>
          </a:p>
          <a:p>
            <a:pPr lvl="1"/>
            <a:r>
              <a:rPr lang="zh-CN" altLang="en-US" dirty="0"/>
              <a:t>证书吊销和替换情况</a:t>
            </a:r>
            <a:endParaRPr lang="en-US" altLang="zh-CN" dirty="0"/>
          </a:p>
          <a:p>
            <a:pPr lvl="1"/>
            <a:r>
              <a:rPr lang="zh-CN" altLang="en-US" dirty="0"/>
              <a:t>证书链额外信息提取（政府机关</a:t>
            </a:r>
            <a:r>
              <a:rPr lang="en-US" altLang="zh-CN" dirty="0"/>
              <a:t>/</a:t>
            </a:r>
            <a:r>
              <a:rPr lang="zh-CN" altLang="en-US" dirty="0"/>
              <a:t>实验室</a:t>
            </a:r>
            <a:r>
              <a:rPr lang="en-US" altLang="zh-CN" dirty="0"/>
              <a:t>/</a:t>
            </a:r>
            <a:r>
              <a:rPr lang="zh-CN" altLang="en-US" dirty="0"/>
              <a:t>学校</a:t>
            </a:r>
            <a:r>
              <a:rPr lang="en-US" altLang="zh-CN" dirty="0"/>
              <a:t>/</a:t>
            </a:r>
            <a:r>
              <a:rPr lang="zh-CN" altLang="en-US" dirty="0"/>
              <a:t>企业）</a:t>
            </a:r>
            <a:endParaRPr lang="en-US" altLang="zh-CN" dirty="0"/>
          </a:p>
          <a:p>
            <a:pPr lvl="1"/>
            <a:endParaRPr lang="en-US" altLang="zh-CN" dirty="0"/>
          </a:p>
        </p:txBody>
      </p:sp>
    </p:spTree>
    <p:extLst>
      <p:ext uri="{BB962C8B-B14F-4D97-AF65-F5344CB8AC3E}">
        <p14:creationId xmlns:p14="http://schemas.microsoft.com/office/powerpoint/2010/main" val="422421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9020-23D8-4348-8E22-3B7D161E8B0B}"/>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65D8AC7A-6D33-4B93-81A3-90776605BB1A}"/>
              </a:ext>
            </a:extLst>
          </p:cNvPr>
          <p:cNvSpPr>
            <a:spLocks noGrp="1"/>
          </p:cNvSpPr>
          <p:nvPr>
            <p:ph idx="1"/>
          </p:nvPr>
        </p:nvSpPr>
        <p:spPr>
          <a:xfrm>
            <a:off x="537029" y="1186962"/>
            <a:ext cx="7103644" cy="4990001"/>
          </a:xfrm>
        </p:spPr>
        <p:txBody>
          <a:bodyPr/>
          <a:lstStyle/>
          <a:p>
            <a:r>
              <a:rPr lang="en-US" altLang="zh-CN" b="1" dirty="0">
                <a:latin typeface="Söhne"/>
              </a:rPr>
              <a:t>1. CA </a:t>
            </a:r>
            <a:r>
              <a:rPr lang="zh-CN" altLang="en-US" b="1" dirty="0">
                <a:latin typeface="Söhne"/>
              </a:rPr>
              <a:t>交易管理态势</a:t>
            </a:r>
            <a:endParaRPr lang="en-US" altLang="zh-CN" b="1" dirty="0">
              <a:latin typeface="Söhne"/>
            </a:endParaRPr>
          </a:p>
          <a:p>
            <a:r>
              <a:rPr lang="en-US" altLang="zh-CN" dirty="0">
                <a:latin typeface="Söhne"/>
              </a:rPr>
              <a:t>(1) CA </a:t>
            </a:r>
            <a:r>
              <a:rPr lang="zh-CN" altLang="en-US" dirty="0">
                <a:latin typeface="Söhne"/>
              </a:rPr>
              <a:t>签发终端证书态势</a:t>
            </a:r>
          </a:p>
          <a:p>
            <a:pPr lvl="1"/>
            <a:r>
              <a:rPr lang="en-US" altLang="zh-CN" b="1" dirty="0">
                <a:solidFill>
                  <a:srgbClr val="FF0000"/>
                </a:solidFill>
                <a:latin typeface="Söhne"/>
              </a:rPr>
              <a:t>(1) CA </a:t>
            </a:r>
            <a:r>
              <a:rPr lang="zh-CN" altLang="en-US" b="1" dirty="0">
                <a:solidFill>
                  <a:srgbClr val="FF0000"/>
                </a:solidFill>
                <a:latin typeface="Söhne"/>
              </a:rPr>
              <a:t>身份验证方式</a:t>
            </a:r>
            <a:endParaRPr lang="en-US" altLang="zh-CN" b="1" dirty="0">
              <a:solidFill>
                <a:srgbClr val="FF0000"/>
              </a:solidFill>
              <a:latin typeface="Söhne"/>
            </a:endParaRPr>
          </a:p>
          <a:p>
            <a:pPr lvl="2"/>
            <a:r>
              <a:rPr lang="zh-CN" altLang="en-US" dirty="0">
                <a:latin typeface="Söhne"/>
              </a:rPr>
              <a:t>基于 </a:t>
            </a:r>
            <a:r>
              <a:rPr lang="en-US" altLang="zh-CN" dirty="0">
                <a:latin typeface="Söhne"/>
              </a:rPr>
              <a:t>IP-ASN </a:t>
            </a:r>
            <a:r>
              <a:rPr lang="zh-CN" altLang="en-US" dirty="0">
                <a:latin typeface="Söhne"/>
              </a:rPr>
              <a:t>验证国家、组织身份</a:t>
            </a:r>
            <a:endParaRPr lang="en-US" altLang="zh-CN" dirty="0">
              <a:latin typeface="Söhne"/>
            </a:endParaRPr>
          </a:p>
          <a:p>
            <a:pPr lvl="2"/>
            <a:r>
              <a:rPr lang="zh-CN" altLang="en-US" dirty="0">
                <a:latin typeface="Söhne"/>
              </a:rPr>
              <a:t>基于</a:t>
            </a:r>
            <a:r>
              <a:rPr lang="en-US" altLang="zh-CN" dirty="0">
                <a:latin typeface="Söhne"/>
              </a:rPr>
              <a:t>HTTP</a:t>
            </a:r>
            <a:r>
              <a:rPr lang="zh-CN" altLang="en-US" dirty="0">
                <a:latin typeface="Söhne"/>
              </a:rPr>
              <a:t>文件、</a:t>
            </a:r>
            <a:r>
              <a:rPr lang="en-US" altLang="zh-CN" dirty="0">
                <a:latin typeface="Söhne"/>
              </a:rPr>
              <a:t>DNS</a:t>
            </a:r>
            <a:r>
              <a:rPr lang="zh-CN" altLang="en-US" dirty="0">
                <a:latin typeface="Söhne"/>
              </a:rPr>
              <a:t>记录验证域名所有权</a:t>
            </a:r>
            <a:endParaRPr lang="en-US" altLang="zh-CN" dirty="0">
              <a:latin typeface="Söhne"/>
            </a:endParaRPr>
          </a:p>
          <a:p>
            <a:pPr lvl="1"/>
            <a:r>
              <a:rPr lang="en-US" altLang="zh-CN" b="1" dirty="0">
                <a:solidFill>
                  <a:srgbClr val="FF0000"/>
                </a:solidFill>
                <a:latin typeface="Söhne"/>
              </a:rPr>
              <a:t>(2) CA </a:t>
            </a:r>
            <a:r>
              <a:rPr lang="zh-CN" altLang="en-US" b="1" dirty="0">
                <a:solidFill>
                  <a:srgbClr val="FF0000"/>
                </a:solidFill>
                <a:latin typeface="Söhne"/>
              </a:rPr>
              <a:t>签发终端证书 </a:t>
            </a:r>
            <a:r>
              <a:rPr lang="en-US" altLang="zh-CN" b="1" dirty="0">
                <a:solidFill>
                  <a:srgbClr val="FF0000"/>
                </a:solidFill>
                <a:latin typeface="Söhne"/>
              </a:rPr>
              <a:t>Profiling</a:t>
            </a:r>
          </a:p>
          <a:p>
            <a:pPr lvl="2"/>
            <a:r>
              <a:rPr lang="zh-CN" altLang="en-US" b="0" i="0" dirty="0">
                <a:effectLst/>
                <a:latin typeface="Söhne"/>
              </a:rPr>
              <a:t>允许使用何种密钥、何种签名算法、密钥使用范围，如何查询状态信息，上传到哪些 </a:t>
            </a:r>
            <a:r>
              <a:rPr lang="en-US" altLang="zh-CN" b="0" i="0" dirty="0">
                <a:effectLst/>
                <a:latin typeface="Söhne"/>
              </a:rPr>
              <a:t>CT </a:t>
            </a:r>
            <a:r>
              <a:rPr lang="zh-CN" altLang="en-US" b="0" i="0" dirty="0">
                <a:effectLst/>
                <a:latin typeface="Söhne"/>
              </a:rPr>
              <a:t>等</a:t>
            </a:r>
            <a:endParaRPr lang="en-US" altLang="zh-CN" b="0" i="0" dirty="0">
              <a:effectLst/>
              <a:latin typeface="Söhne"/>
            </a:endParaRPr>
          </a:p>
          <a:p>
            <a:pPr lvl="2"/>
            <a:r>
              <a:rPr lang="zh-CN" altLang="en-US" dirty="0">
                <a:latin typeface="Söhne"/>
              </a:rPr>
              <a:t>根据签发证书每一个字段的特点，可以推出 </a:t>
            </a:r>
            <a:r>
              <a:rPr lang="en-US" altLang="zh-CN" dirty="0">
                <a:latin typeface="Söhne"/>
              </a:rPr>
              <a:t>CA </a:t>
            </a:r>
            <a:r>
              <a:rPr lang="zh-CN" altLang="en-US" dirty="0">
                <a:latin typeface="Söhne"/>
              </a:rPr>
              <a:t>签发证书的内容 </a:t>
            </a:r>
            <a:r>
              <a:rPr lang="en-US" altLang="zh-CN" dirty="0">
                <a:latin typeface="Söhne"/>
              </a:rPr>
              <a:t>profiling</a:t>
            </a:r>
            <a:r>
              <a:rPr lang="zh-CN" altLang="en-US" dirty="0">
                <a:latin typeface="Söhne"/>
              </a:rPr>
              <a:t>（可能不止一个）</a:t>
            </a:r>
            <a:endParaRPr lang="en-US" altLang="zh-CN" dirty="0">
              <a:latin typeface="Söhne"/>
            </a:endParaRPr>
          </a:p>
          <a:p>
            <a:pPr lvl="1"/>
            <a:r>
              <a:rPr lang="en-US" altLang="zh-CN" b="1" dirty="0">
                <a:solidFill>
                  <a:srgbClr val="FF0000"/>
                </a:solidFill>
                <a:latin typeface="Söhne"/>
              </a:rPr>
              <a:t>(3) CA </a:t>
            </a:r>
            <a:r>
              <a:rPr lang="zh-CN" altLang="en-US" b="1" dirty="0">
                <a:solidFill>
                  <a:srgbClr val="FF0000"/>
                </a:solidFill>
                <a:latin typeface="Söhne"/>
              </a:rPr>
              <a:t>签发终端证书部署状态</a:t>
            </a:r>
            <a:endParaRPr lang="en-US" altLang="zh-CN" b="1" dirty="0">
              <a:solidFill>
                <a:srgbClr val="FF0000"/>
              </a:solidFill>
              <a:latin typeface="Söhne"/>
            </a:endParaRPr>
          </a:p>
          <a:p>
            <a:pPr lvl="2"/>
            <a:r>
              <a:rPr lang="en-US" altLang="zh-CN" dirty="0">
                <a:latin typeface="Söhne"/>
              </a:rPr>
              <a:t>CA </a:t>
            </a:r>
            <a:r>
              <a:rPr lang="zh-CN" altLang="en-US" dirty="0">
                <a:latin typeface="Söhne"/>
              </a:rPr>
              <a:t>签发终端证书的总数量</a:t>
            </a:r>
            <a:endParaRPr lang="en-US" altLang="zh-CN" dirty="0">
              <a:latin typeface="Söhne"/>
            </a:endParaRPr>
          </a:p>
          <a:p>
            <a:pPr lvl="2"/>
            <a:r>
              <a:rPr lang="en-US" altLang="zh-CN" dirty="0">
                <a:latin typeface="Söhne"/>
              </a:rPr>
              <a:t>CA </a:t>
            </a:r>
            <a:r>
              <a:rPr lang="zh-CN" altLang="en-US" dirty="0">
                <a:latin typeface="Söhne"/>
              </a:rPr>
              <a:t>每日签发证书的数量变化趋势</a:t>
            </a:r>
          </a:p>
          <a:p>
            <a:pPr lvl="2"/>
            <a:r>
              <a:rPr lang="en-US" altLang="zh-CN" dirty="0">
                <a:latin typeface="Söhne"/>
              </a:rPr>
              <a:t>CA </a:t>
            </a:r>
            <a:r>
              <a:rPr lang="zh-CN" altLang="en-US" dirty="0">
                <a:latin typeface="Söhne"/>
              </a:rPr>
              <a:t>给哪些国家</a:t>
            </a:r>
            <a:r>
              <a:rPr lang="en-US" altLang="zh-CN" dirty="0">
                <a:latin typeface="Söhne"/>
              </a:rPr>
              <a:t>/</a:t>
            </a:r>
            <a:r>
              <a:rPr lang="zh-CN" altLang="en-US" dirty="0">
                <a:latin typeface="Söhne"/>
              </a:rPr>
              <a:t>地区的网站签发证书</a:t>
            </a:r>
            <a:endParaRPr lang="en-US" altLang="zh-CN" dirty="0">
              <a:latin typeface="Söhne"/>
            </a:endParaRPr>
          </a:p>
          <a:p>
            <a:pPr lvl="2"/>
            <a:r>
              <a:rPr lang="zh-CN" altLang="en-US" sz="2000" dirty="0">
                <a:latin typeface="Söhne"/>
              </a:rPr>
              <a:t>有哪些该 </a:t>
            </a:r>
            <a:r>
              <a:rPr lang="en-US" altLang="zh-CN" sz="2000" dirty="0">
                <a:latin typeface="Söhne"/>
              </a:rPr>
              <a:t>CA </a:t>
            </a:r>
            <a:r>
              <a:rPr lang="zh-CN" altLang="en-US" sz="2000" dirty="0">
                <a:latin typeface="Söhne"/>
              </a:rPr>
              <a:t>的签发的证书正在部署</a:t>
            </a:r>
            <a:endParaRPr lang="en-US" altLang="zh-CN" sz="2000" dirty="0">
              <a:latin typeface="Söhne"/>
            </a:endParaRPr>
          </a:p>
          <a:p>
            <a:pPr lvl="2"/>
            <a:endParaRPr lang="zh-CN" altLang="en-US" sz="2000" dirty="0">
              <a:latin typeface="Söhne"/>
            </a:endParaRPr>
          </a:p>
        </p:txBody>
      </p:sp>
      <p:grpSp>
        <p:nvGrpSpPr>
          <p:cNvPr id="27" name="Group 26">
            <a:extLst>
              <a:ext uri="{FF2B5EF4-FFF2-40B4-BE49-F238E27FC236}">
                <a16:creationId xmlns:a16="http://schemas.microsoft.com/office/drawing/2014/main" id="{684691A9-1D5E-4DF4-B446-F83EADD3287B}"/>
              </a:ext>
            </a:extLst>
          </p:cNvPr>
          <p:cNvGrpSpPr/>
          <p:nvPr/>
        </p:nvGrpSpPr>
        <p:grpSpPr>
          <a:xfrm>
            <a:off x="12529301" y="920254"/>
            <a:ext cx="2311309" cy="4423169"/>
            <a:chOff x="9880691" y="490614"/>
            <a:chExt cx="2311309" cy="4423169"/>
          </a:xfrm>
        </p:grpSpPr>
        <p:sp>
          <p:nvSpPr>
            <p:cNvPr id="7" name="Rectangle: Rounded Corners 6">
              <a:extLst>
                <a:ext uri="{FF2B5EF4-FFF2-40B4-BE49-F238E27FC236}">
                  <a16:creationId xmlns:a16="http://schemas.microsoft.com/office/drawing/2014/main" id="{2D398A9F-E3E9-46B9-9929-2A1B731A816D}"/>
                </a:ext>
              </a:extLst>
            </p:cNvPr>
            <p:cNvSpPr/>
            <p:nvPr/>
          </p:nvSpPr>
          <p:spPr>
            <a:xfrm>
              <a:off x="9972679" y="490614"/>
              <a:ext cx="1195016" cy="38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接收申请</a:t>
              </a:r>
              <a:endParaRPr lang="en-US" sz="1600" dirty="0"/>
            </a:p>
          </p:txBody>
        </p:sp>
        <p:sp>
          <p:nvSpPr>
            <p:cNvPr id="8" name="Flowchart: Process 7">
              <a:extLst>
                <a:ext uri="{FF2B5EF4-FFF2-40B4-BE49-F238E27FC236}">
                  <a16:creationId xmlns:a16="http://schemas.microsoft.com/office/drawing/2014/main" id="{2C63F5B5-7527-4335-8167-E3DD836DC231}"/>
                </a:ext>
              </a:extLst>
            </p:cNvPr>
            <p:cNvSpPr/>
            <p:nvPr/>
          </p:nvSpPr>
          <p:spPr>
            <a:xfrm>
              <a:off x="9881052" y="1287041"/>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验证身份</a:t>
              </a:r>
              <a:endParaRPr lang="en-US" sz="1600" dirty="0"/>
            </a:p>
          </p:txBody>
        </p:sp>
        <p:sp>
          <p:nvSpPr>
            <p:cNvPr id="9" name="Flowchart: Process 8">
              <a:extLst>
                <a:ext uri="{FF2B5EF4-FFF2-40B4-BE49-F238E27FC236}">
                  <a16:creationId xmlns:a16="http://schemas.microsoft.com/office/drawing/2014/main" id="{AF40D285-241E-4B4A-895F-37CB5A398BEA}"/>
                </a:ext>
              </a:extLst>
            </p:cNvPr>
            <p:cNvSpPr/>
            <p:nvPr/>
          </p:nvSpPr>
          <p:spPr>
            <a:xfrm>
              <a:off x="9880691" y="2096349"/>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生成证书</a:t>
              </a:r>
              <a:endParaRPr lang="en-US" sz="1600" dirty="0"/>
            </a:p>
          </p:txBody>
        </p:sp>
        <p:sp>
          <p:nvSpPr>
            <p:cNvPr id="10" name="Flowchart: Process 9">
              <a:extLst>
                <a:ext uri="{FF2B5EF4-FFF2-40B4-BE49-F238E27FC236}">
                  <a16:creationId xmlns:a16="http://schemas.microsoft.com/office/drawing/2014/main" id="{A7A35534-2B0E-48A4-A4A6-3643F228B0FC}"/>
                </a:ext>
              </a:extLst>
            </p:cNvPr>
            <p:cNvSpPr/>
            <p:nvPr/>
          </p:nvSpPr>
          <p:spPr>
            <a:xfrm>
              <a:off x="9880691" y="2922130"/>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上传 </a:t>
              </a:r>
              <a:r>
                <a:rPr lang="en-US" altLang="zh-CN" sz="1600" dirty="0"/>
                <a:t>CT</a:t>
              </a:r>
              <a:endParaRPr lang="en-US" sz="1600" dirty="0"/>
            </a:p>
          </p:txBody>
        </p:sp>
        <p:sp>
          <p:nvSpPr>
            <p:cNvPr id="11" name="Flowchart: Process 10">
              <a:extLst>
                <a:ext uri="{FF2B5EF4-FFF2-40B4-BE49-F238E27FC236}">
                  <a16:creationId xmlns:a16="http://schemas.microsoft.com/office/drawing/2014/main" id="{83F0D3B3-DC99-4160-8A40-EFEDBEECCD06}"/>
                </a:ext>
              </a:extLst>
            </p:cNvPr>
            <p:cNvSpPr/>
            <p:nvPr/>
          </p:nvSpPr>
          <p:spPr>
            <a:xfrm>
              <a:off x="9880691" y="3727534"/>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数字签名</a:t>
              </a:r>
              <a:endParaRPr lang="en-US" sz="1600" dirty="0"/>
            </a:p>
          </p:txBody>
        </p:sp>
        <p:sp>
          <p:nvSpPr>
            <p:cNvPr id="12" name="Rectangle: Rounded Corners 11">
              <a:extLst>
                <a:ext uri="{FF2B5EF4-FFF2-40B4-BE49-F238E27FC236}">
                  <a16:creationId xmlns:a16="http://schemas.microsoft.com/office/drawing/2014/main" id="{7AAFC33B-3CCC-46D6-9DB7-927799DC3D4C}"/>
                </a:ext>
              </a:extLst>
            </p:cNvPr>
            <p:cNvSpPr/>
            <p:nvPr/>
          </p:nvSpPr>
          <p:spPr>
            <a:xfrm>
              <a:off x="9972679" y="4532938"/>
              <a:ext cx="1195016" cy="38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完成签发</a:t>
              </a:r>
              <a:endParaRPr lang="en-US" sz="1600" dirty="0"/>
            </a:p>
          </p:txBody>
        </p:sp>
        <p:cxnSp>
          <p:nvCxnSpPr>
            <p:cNvPr id="14" name="Straight Arrow Connector 13">
              <a:extLst>
                <a:ext uri="{FF2B5EF4-FFF2-40B4-BE49-F238E27FC236}">
                  <a16:creationId xmlns:a16="http://schemas.microsoft.com/office/drawing/2014/main" id="{F58B70AA-40FD-45C6-B84F-E2A0211E6124}"/>
                </a:ext>
              </a:extLst>
            </p:cNvPr>
            <p:cNvCxnSpPr>
              <a:stCxn id="7" idx="2"/>
              <a:endCxn id="8" idx="0"/>
            </p:cNvCxnSpPr>
            <p:nvPr/>
          </p:nvCxnSpPr>
          <p:spPr>
            <a:xfrm>
              <a:off x="10570187" y="871459"/>
              <a:ext cx="361" cy="41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1A1782-39F1-421A-9B50-6F916856FD30}"/>
                </a:ext>
              </a:extLst>
            </p:cNvPr>
            <p:cNvCxnSpPr>
              <a:stCxn id="8" idx="2"/>
              <a:endCxn id="9" idx="0"/>
            </p:cNvCxnSpPr>
            <p:nvPr/>
          </p:nvCxnSpPr>
          <p:spPr>
            <a:xfrm flipH="1">
              <a:off x="10570187" y="1667886"/>
              <a:ext cx="361" cy="42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F113BA2-6992-4A0C-BF36-BF5C73EAE64F}"/>
                </a:ext>
              </a:extLst>
            </p:cNvPr>
            <p:cNvCxnSpPr>
              <a:stCxn id="9" idx="2"/>
              <a:endCxn id="10" idx="0"/>
            </p:cNvCxnSpPr>
            <p:nvPr/>
          </p:nvCxnSpPr>
          <p:spPr>
            <a:xfrm>
              <a:off x="10570187" y="2477194"/>
              <a:ext cx="0" cy="44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F176010-E6EF-4ED4-BD32-BA6C1892F966}"/>
                </a:ext>
              </a:extLst>
            </p:cNvPr>
            <p:cNvCxnSpPr>
              <a:stCxn id="10" idx="2"/>
              <a:endCxn id="11" idx="0"/>
            </p:cNvCxnSpPr>
            <p:nvPr/>
          </p:nvCxnSpPr>
          <p:spPr>
            <a:xfrm>
              <a:off x="10570187" y="3302975"/>
              <a:ext cx="0" cy="42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0984F2-D5CE-41E9-9F46-53CD73A31863}"/>
                </a:ext>
              </a:extLst>
            </p:cNvPr>
            <p:cNvCxnSpPr>
              <a:stCxn id="11" idx="2"/>
              <a:endCxn id="12" idx="0"/>
            </p:cNvCxnSpPr>
            <p:nvPr/>
          </p:nvCxnSpPr>
          <p:spPr>
            <a:xfrm>
              <a:off x="10570187" y="4108379"/>
              <a:ext cx="0" cy="42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446F07-6A01-4255-99EA-D420799CB866}"/>
                </a:ext>
              </a:extLst>
            </p:cNvPr>
            <p:cNvSpPr txBox="1"/>
            <p:nvPr/>
          </p:nvSpPr>
          <p:spPr>
            <a:xfrm>
              <a:off x="11440821" y="1287041"/>
              <a:ext cx="416731" cy="307777"/>
            </a:xfrm>
            <a:prstGeom prst="rect">
              <a:avLst/>
            </a:prstGeom>
            <a:noFill/>
          </p:spPr>
          <p:txBody>
            <a:bodyPr wrap="square" rtlCol="0">
              <a:spAutoFit/>
            </a:bodyPr>
            <a:lstStyle/>
            <a:p>
              <a:r>
                <a:rPr lang="en-US" sz="1400" b="1" dirty="0"/>
                <a:t>(1)</a:t>
              </a:r>
            </a:p>
          </p:txBody>
        </p:sp>
        <p:sp>
          <p:nvSpPr>
            <p:cNvPr id="24" name="TextBox 23">
              <a:extLst>
                <a:ext uri="{FF2B5EF4-FFF2-40B4-BE49-F238E27FC236}">
                  <a16:creationId xmlns:a16="http://schemas.microsoft.com/office/drawing/2014/main" id="{B6F0BF40-A7FE-47BB-BA38-B3A08B070538}"/>
                </a:ext>
              </a:extLst>
            </p:cNvPr>
            <p:cNvSpPr txBox="1"/>
            <p:nvPr/>
          </p:nvSpPr>
          <p:spPr>
            <a:xfrm>
              <a:off x="11775269" y="2958662"/>
              <a:ext cx="416731" cy="307777"/>
            </a:xfrm>
            <a:prstGeom prst="rect">
              <a:avLst/>
            </a:prstGeom>
            <a:noFill/>
          </p:spPr>
          <p:txBody>
            <a:bodyPr wrap="square" rtlCol="0">
              <a:spAutoFit/>
            </a:bodyPr>
            <a:lstStyle/>
            <a:p>
              <a:r>
                <a:rPr lang="en-US" sz="1400" b="1" dirty="0"/>
                <a:t>(2)</a:t>
              </a:r>
            </a:p>
          </p:txBody>
        </p:sp>
        <p:sp>
          <p:nvSpPr>
            <p:cNvPr id="26" name="Right Brace 25">
              <a:extLst>
                <a:ext uri="{FF2B5EF4-FFF2-40B4-BE49-F238E27FC236}">
                  <a16:creationId xmlns:a16="http://schemas.microsoft.com/office/drawing/2014/main" id="{8EB8FEAC-F3D4-4C34-ACC7-C48E5446BECA}"/>
                </a:ext>
              </a:extLst>
            </p:cNvPr>
            <p:cNvSpPr/>
            <p:nvPr/>
          </p:nvSpPr>
          <p:spPr>
            <a:xfrm>
              <a:off x="11346704" y="2036359"/>
              <a:ext cx="302482" cy="2152385"/>
            </a:xfrm>
            <a:prstGeom prst="rightBrace">
              <a:avLst>
                <a:gd name="adj1" fmla="val 6951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8836B5A5-A65C-4095-9834-815849045332}"/>
              </a:ext>
            </a:extLst>
          </p:cNvPr>
          <p:cNvPicPr>
            <a:picLocks noChangeAspect="1"/>
          </p:cNvPicPr>
          <p:nvPr/>
        </p:nvPicPr>
        <p:blipFill rotWithShape="1">
          <a:blip r:embed="rId3"/>
          <a:srcRect l="2468" r="2952"/>
          <a:stretch/>
        </p:blipFill>
        <p:spPr>
          <a:xfrm>
            <a:off x="7723192" y="1761116"/>
            <a:ext cx="4425097" cy="3562148"/>
          </a:xfrm>
          <a:prstGeom prst="rect">
            <a:avLst/>
          </a:prstGeom>
        </p:spPr>
      </p:pic>
    </p:spTree>
    <p:extLst>
      <p:ext uri="{BB962C8B-B14F-4D97-AF65-F5344CB8AC3E}">
        <p14:creationId xmlns:p14="http://schemas.microsoft.com/office/powerpoint/2010/main" val="3593671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A30C-0B65-4D5A-8F52-2D334A95F67D}"/>
              </a:ext>
            </a:extLst>
          </p:cNvPr>
          <p:cNvSpPr>
            <a:spLocks noGrp="1"/>
          </p:cNvSpPr>
          <p:nvPr>
            <p:ph type="title"/>
          </p:nvPr>
        </p:nvSpPr>
        <p:spPr/>
        <p:txBody>
          <a:bodyPr/>
          <a:lstStyle/>
          <a:p>
            <a:r>
              <a:rPr lang="zh-CN" altLang="en-US" dirty="0"/>
              <a:t>长期目标</a:t>
            </a:r>
            <a:endParaRPr lang="en-US" dirty="0"/>
          </a:p>
        </p:txBody>
      </p:sp>
      <p:sp>
        <p:nvSpPr>
          <p:cNvPr id="3" name="Content Placeholder 2">
            <a:extLst>
              <a:ext uri="{FF2B5EF4-FFF2-40B4-BE49-F238E27FC236}">
                <a16:creationId xmlns:a16="http://schemas.microsoft.com/office/drawing/2014/main" id="{8EF922F4-D798-4D16-A072-C594F791D586}"/>
              </a:ext>
            </a:extLst>
          </p:cNvPr>
          <p:cNvSpPr>
            <a:spLocks noGrp="1"/>
          </p:cNvSpPr>
          <p:nvPr>
            <p:ph idx="1"/>
          </p:nvPr>
        </p:nvSpPr>
        <p:spPr>
          <a:xfrm>
            <a:off x="838200" y="1600200"/>
            <a:ext cx="10515600" cy="4786313"/>
          </a:xfrm>
        </p:spPr>
        <p:txBody>
          <a:bodyPr/>
          <a:lstStyle/>
          <a:p>
            <a:r>
              <a:rPr lang="en-US" sz="2000" dirty="0"/>
              <a:t>1. </a:t>
            </a:r>
            <a:r>
              <a:rPr lang="zh-CN" altLang="en-US" sz="2000" dirty="0"/>
              <a:t>构建全球政府</a:t>
            </a:r>
            <a:r>
              <a:rPr lang="en-US" altLang="zh-CN" sz="2000" dirty="0"/>
              <a:t> SSL </a:t>
            </a:r>
            <a:r>
              <a:rPr lang="zh-CN" altLang="en-US" sz="2000" dirty="0"/>
              <a:t>证书的</a:t>
            </a:r>
            <a:r>
              <a:rPr lang="zh-CN" altLang="en-US" sz="2000" b="1" dirty="0">
                <a:solidFill>
                  <a:srgbClr val="FF0000"/>
                </a:solidFill>
              </a:rPr>
              <a:t>测绘分析框架</a:t>
            </a:r>
            <a:endParaRPr lang="en-US" sz="1200" b="1" dirty="0">
              <a:solidFill>
                <a:srgbClr val="FF0000"/>
              </a:solidFill>
            </a:endParaRPr>
          </a:p>
          <a:p>
            <a:pPr lvl="1"/>
            <a:r>
              <a:rPr lang="zh-CN" altLang="en-US" sz="1600" dirty="0"/>
              <a:t>明确如何收集数据、收集哪些数据、如何储存数据</a:t>
            </a:r>
            <a:endParaRPr lang="en-US" altLang="zh-CN" sz="1600" dirty="0"/>
          </a:p>
          <a:p>
            <a:pPr lvl="1"/>
            <a:r>
              <a:rPr lang="zh-CN" altLang="en-US" sz="1600" dirty="0"/>
              <a:t>明确测绘对象以及测绘属性</a:t>
            </a:r>
            <a:endParaRPr lang="en-US" altLang="zh-CN" sz="1600" dirty="0"/>
          </a:p>
          <a:p>
            <a:pPr lvl="1"/>
            <a:r>
              <a:rPr lang="zh-CN" altLang="en-US" sz="1600" dirty="0"/>
              <a:t>明确数据分析方式以及分析角度</a:t>
            </a:r>
            <a:endParaRPr lang="en-US" altLang="zh-CN" sz="1600" dirty="0"/>
          </a:p>
          <a:p>
            <a:pPr lvl="1"/>
            <a:r>
              <a:rPr lang="zh-CN" altLang="en-US" sz="1600" dirty="0"/>
              <a:t>明确输出结果形式</a:t>
            </a:r>
            <a:endParaRPr lang="en-US" sz="1600" dirty="0"/>
          </a:p>
          <a:p>
            <a:r>
              <a:rPr lang="en-US" sz="2000" dirty="0"/>
              <a:t>2. </a:t>
            </a:r>
            <a:r>
              <a:rPr lang="zh-CN" altLang="en-US" sz="2000" dirty="0"/>
              <a:t>构建全球政府网站的 </a:t>
            </a:r>
            <a:r>
              <a:rPr lang="en-US" altLang="zh-CN" sz="2000" b="1" dirty="0">
                <a:solidFill>
                  <a:srgbClr val="FF0000"/>
                </a:solidFill>
              </a:rPr>
              <a:t>SSL </a:t>
            </a:r>
            <a:r>
              <a:rPr lang="zh-CN" altLang="en-US" sz="2000" b="1" dirty="0">
                <a:solidFill>
                  <a:srgbClr val="FF0000"/>
                </a:solidFill>
              </a:rPr>
              <a:t>证书部署态势感知</a:t>
            </a:r>
            <a:endParaRPr lang="en-US" altLang="zh-CN" sz="2000" b="1" dirty="0">
              <a:solidFill>
                <a:srgbClr val="FF0000"/>
              </a:solidFill>
            </a:endParaRPr>
          </a:p>
          <a:p>
            <a:pPr lvl="1"/>
            <a:r>
              <a:rPr lang="zh-CN" altLang="en-US" sz="1600" dirty="0"/>
              <a:t>统计政府网站证书的基本属性（证书的字段属性、证书链验证等，可参考</a:t>
            </a:r>
            <a:r>
              <a:rPr lang="en-US" altLang="zh-CN" sz="1600" dirty="0"/>
              <a:t>[1]</a:t>
            </a:r>
            <a:r>
              <a:rPr lang="zh-CN" altLang="en-US" sz="1600" dirty="0"/>
              <a:t>）</a:t>
            </a:r>
            <a:endParaRPr lang="en-US" altLang="zh-CN" sz="1600" dirty="0"/>
          </a:p>
          <a:p>
            <a:pPr lvl="1"/>
            <a:r>
              <a:rPr lang="zh-CN" altLang="en-US" sz="1600" dirty="0"/>
              <a:t>统计政府网站证书的更换与吊销行为</a:t>
            </a:r>
            <a:endParaRPr lang="en-US" altLang="zh-CN" sz="1600" dirty="0"/>
          </a:p>
          <a:p>
            <a:pPr lvl="1"/>
            <a:r>
              <a:rPr lang="zh-CN" altLang="en-US" sz="1600" dirty="0"/>
              <a:t>按照国家</a:t>
            </a:r>
            <a:r>
              <a:rPr lang="en-US" altLang="zh-CN" sz="1600" dirty="0"/>
              <a:t>/</a:t>
            </a:r>
            <a:r>
              <a:rPr lang="zh-CN" altLang="en-US" sz="1600" dirty="0"/>
              <a:t>地区生成政府网站证书部署（参考</a:t>
            </a:r>
            <a:r>
              <a:rPr lang="en-US" altLang="zh-CN" sz="1600" dirty="0"/>
              <a:t>[1]</a:t>
            </a:r>
            <a:r>
              <a:rPr lang="zh-CN" altLang="en-US" sz="1600" dirty="0"/>
              <a:t>工作）报告</a:t>
            </a:r>
            <a:endParaRPr lang="en-US" sz="2000" dirty="0"/>
          </a:p>
          <a:p>
            <a:r>
              <a:rPr lang="en-US" sz="2000" dirty="0"/>
              <a:t>3. </a:t>
            </a:r>
            <a:r>
              <a:rPr lang="zh-CN" altLang="en-US" sz="2000" dirty="0"/>
              <a:t>构建全球政府网站的 </a:t>
            </a:r>
            <a:r>
              <a:rPr lang="en-US" altLang="zh-CN" sz="2000" b="1" dirty="0">
                <a:solidFill>
                  <a:srgbClr val="FF0000"/>
                </a:solidFill>
              </a:rPr>
              <a:t>SSL </a:t>
            </a:r>
            <a:r>
              <a:rPr lang="zh-CN" altLang="en-US" sz="2000" b="1" dirty="0">
                <a:solidFill>
                  <a:srgbClr val="FF0000"/>
                </a:solidFill>
              </a:rPr>
              <a:t>证书风险感知</a:t>
            </a:r>
            <a:endParaRPr lang="en-US" altLang="zh-CN" sz="2000" b="1" dirty="0">
              <a:solidFill>
                <a:srgbClr val="FF0000"/>
              </a:solidFill>
            </a:endParaRPr>
          </a:p>
          <a:p>
            <a:pPr lvl="1"/>
            <a:r>
              <a:rPr lang="zh-CN" altLang="en-US" sz="1600" dirty="0"/>
              <a:t>检测域名相似网站的证书，明确哪些政府网站容易受到钓鱼攻击</a:t>
            </a:r>
            <a:endParaRPr lang="en-US" altLang="zh-CN" sz="1600" dirty="0"/>
          </a:p>
          <a:p>
            <a:pPr lvl="1"/>
            <a:r>
              <a:rPr lang="zh-CN" altLang="en-US" sz="1600" dirty="0"/>
              <a:t>比较不同测量点的证书，明确哪些政府网站受到证书劫持攻击</a:t>
            </a:r>
            <a:endParaRPr lang="en-US" altLang="zh-CN" sz="1600" dirty="0"/>
          </a:p>
          <a:p>
            <a:pPr lvl="1"/>
            <a:endParaRPr lang="en-US" sz="1600" dirty="0"/>
          </a:p>
        </p:txBody>
      </p:sp>
    </p:spTree>
    <p:extLst>
      <p:ext uri="{BB962C8B-B14F-4D97-AF65-F5344CB8AC3E}">
        <p14:creationId xmlns:p14="http://schemas.microsoft.com/office/powerpoint/2010/main" val="26158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B049-ACB9-4115-B80E-830245FF87E2}"/>
              </a:ext>
            </a:extLst>
          </p:cNvPr>
          <p:cNvSpPr>
            <a:spLocks noGrp="1"/>
          </p:cNvSpPr>
          <p:nvPr>
            <p:ph type="title"/>
          </p:nvPr>
        </p:nvSpPr>
        <p:spPr/>
        <p:txBody>
          <a:bodyPr/>
          <a:lstStyle/>
          <a:p>
            <a:r>
              <a:rPr lang="zh-CN" altLang="en-US" dirty="0"/>
              <a:t>长期目标</a:t>
            </a:r>
            <a:endParaRPr lang="en-US" dirty="0"/>
          </a:p>
        </p:txBody>
      </p:sp>
      <p:sp>
        <p:nvSpPr>
          <p:cNvPr id="3" name="Content Placeholder 2">
            <a:extLst>
              <a:ext uri="{FF2B5EF4-FFF2-40B4-BE49-F238E27FC236}">
                <a16:creationId xmlns:a16="http://schemas.microsoft.com/office/drawing/2014/main" id="{AECE19BB-28C2-44BB-89CF-B578A3978860}"/>
              </a:ext>
            </a:extLst>
          </p:cNvPr>
          <p:cNvSpPr>
            <a:spLocks noGrp="1"/>
          </p:cNvSpPr>
          <p:nvPr>
            <p:ph idx="1"/>
          </p:nvPr>
        </p:nvSpPr>
        <p:spPr>
          <a:xfrm>
            <a:off x="838200" y="1558925"/>
            <a:ext cx="10515600" cy="4351338"/>
          </a:xfrm>
        </p:spPr>
        <p:txBody>
          <a:bodyPr/>
          <a:lstStyle/>
          <a:p>
            <a:r>
              <a:rPr lang="en-US" sz="2000" dirty="0"/>
              <a:t>4. </a:t>
            </a:r>
            <a:r>
              <a:rPr lang="zh-CN" altLang="en-US" sz="2000" dirty="0"/>
              <a:t>构建</a:t>
            </a:r>
            <a:r>
              <a:rPr lang="zh-CN" altLang="en-US" sz="2000" b="1" dirty="0">
                <a:solidFill>
                  <a:srgbClr val="FF0000"/>
                </a:solidFill>
              </a:rPr>
              <a:t>全球政府 </a:t>
            </a:r>
            <a:r>
              <a:rPr lang="en-US" altLang="zh-CN" sz="2000" b="1" dirty="0">
                <a:solidFill>
                  <a:srgbClr val="FF0000"/>
                </a:solidFill>
              </a:rPr>
              <a:t>CA </a:t>
            </a:r>
            <a:r>
              <a:rPr lang="zh-CN" altLang="en-US" sz="2000" b="1" dirty="0">
                <a:solidFill>
                  <a:srgbClr val="FF0000"/>
                </a:solidFill>
              </a:rPr>
              <a:t>与政府 </a:t>
            </a:r>
            <a:r>
              <a:rPr lang="en-US" altLang="zh-CN" sz="2000" b="1" dirty="0">
                <a:solidFill>
                  <a:srgbClr val="FF0000"/>
                </a:solidFill>
              </a:rPr>
              <a:t>PKI </a:t>
            </a:r>
            <a:r>
              <a:rPr lang="zh-CN" altLang="en-US" sz="2000" b="1" dirty="0">
                <a:solidFill>
                  <a:srgbClr val="FF0000"/>
                </a:solidFill>
              </a:rPr>
              <a:t>画像</a:t>
            </a:r>
            <a:endParaRPr lang="en-US" altLang="zh-CN" sz="2000" b="1" dirty="0">
              <a:solidFill>
                <a:srgbClr val="FF0000"/>
              </a:solidFill>
            </a:endParaRPr>
          </a:p>
          <a:p>
            <a:pPr lvl="1"/>
            <a:r>
              <a:rPr lang="zh-CN" altLang="en-US" sz="1600" dirty="0"/>
              <a:t>明确政府 </a:t>
            </a:r>
            <a:r>
              <a:rPr lang="en-US" altLang="zh-CN" sz="1600" dirty="0"/>
              <a:t>CA </a:t>
            </a:r>
            <a:r>
              <a:rPr lang="zh-CN" altLang="en-US" sz="1600" dirty="0"/>
              <a:t>的全球影响力（签发证书数量、范围、公信力）</a:t>
            </a:r>
            <a:endParaRPr lang="en-US" altLang="zh-CN" sz="1600" dirty="0"/>
          </a:p>
          <a:p>
            <a:pPr lvl="1"/>
            <a:r>
              <a:rPr lang="zh-CN" altLang="en-US" sz="1600" dirty="0"/>
              <a:t>构建政府 </a:t>
            </a:r>
            <a:r>
              <a:rPr lang="en-US" altLang="zh-CN" sz="1600" dirty="0"/>
              <a:t>CA </a:t>
            </a:r>
            <a:r>
              <a:rPr lang="zh-CN" altLang="en-US" sz="1600" dirty="0"/>
              <a:t>签发证书的 </a:t>
            </a:r>
            <a:r>
              <a:rPr lang="en-US" altLang="zh-CN" sz="1600" dirty="0"/>
              <a:t>template</a:t>
            </a:r>
          </a:p>
          <a:p>
            <a:pPr lvl="1"/>
            <a:r>
              <a:rPr lang="zh-CN" altLang="en-US" sz="1600" dirty="0"/>
              <a:t>明确政府 </a:t>
            </a:r>
            <a:r>
              <a:rPr lang="en-US" altLang="zh-CN" sz="1600" dirty="0"/>
              <a:t>PKI </a:t>
            </a:r>
            <a:r>
              <a:rPr lang="zh-CN" altLang="en-US" sz="1600" dirty="0"/>
              <a:t>的基础设施架构，政府 </a:t>
            </a:r>
            <a:r>
              <a:rPr lang="en-US" altLang="zh-CN" sz="1600" dirty="0"/>
              <a:t>CA </a:t>
            </a:r>
            <a:r>
              <a:rPr lang="zh-CN" altLang="en-US" sz="1600" dirty="0"/>
              <a:t>之间的关系以及与 </a:t>
            </a:r>
            <a:r>
              <a:rPr lang="en-US" altLang="zh-CN" sz="1600" dirty="0"/>
              <a:t>Web-PKI CA </a:t>
            </a:r>
            <a:r>
              <a:rPr lang="zh-CN" altLang="en-US" sz="1600" dirty="0"/>
              <a:t>的信任关系</a:t>
            </a:r>
            <a:endParaRPr lang="en-US" sz="1600" dirty="0"/>
          </a:p>
          <a:p>
            <a:r>
              <a:rPr lang="en-US" sz="2000" dirty="0"/>
              <a:t>5. </a:t>
            </a:r>
            <a:r>
              <a:rPr lang="zh-CN" altLang="en-US" sz="2000" dirty="0"/>
              <a:t>构建各国</a:t>
            </a:r>
            <a:r>
              <a:rPr lang="zh-CN" altLang="en-US" sz="2000" b="1" dirty="0">
                <a:solidFill>
                  <a:srgbClr val="FF0000"/>
                </a:solidFill>
              </a:rPr>
              <a:t>政府机构资源关系图</a:t>
            </a:r>
            <a:endParaRPr lang="en-US" altLang="zh-CN" sz="2000" b="1" dirty="0">
              <a:solidFill>
                <a:srgbClr val="FF0000"/>
              </a:solidFill>
            </a:endParaRPr>
          </a:p>
          <a:p>
            <a:pPr lvl="1"/>
            <a:r>
              <a:rPr lang="zh-CN" altLang="en-US" sz="1600" dirty="0"/>
              <a:t>构建政府内部组织机构关系图</a:t>
            </a:r>
            <a:endParaRPr lang="en-US" altLang="zh-CN" sz="1600" dirty="0"/>
          </a:p>
          <a:p>
            <a:pPr lvl="1"/>
            <a:r>
              <a:rPr lang="zh-CN" altLang="en-US" sz="1600" dirty="0"/>
              <a:t>构建与政府合作的外部网站的关系图</a:t>
            </a:r>
            <a:endParaRPr lang="en-US" altLang="zh-CN" sz="1600" dirty="0"/>
          </a:p>
          <a:p>
            <a:r>
              <a:rPr lang="en-US" altLang="zh-CN" sz="2000" dirty="0"/>
              <a:t>6. </a:t>
            </a:r>
            <a:r>
              <a:rPr lang="zh-CN" altLang="en-US" sz="2000" dirty="0"/>
              <a:t>构建全球</a:t>
            </a:r>
            <a:r>
              <a:rPr lang="zh-CN" altLang="en-US" sz="2000" b="1" dirty="0">
                <a:solidFill>
                  <a:srgbClr val="FF0000"/>
                </a:solidFill>
              </a:rPr>
              <a:t>政府资源数据库</a:t>
            </a:r>
            <a:endParaRPr lang="en-US" altLang="zh-CN" sz="2000" b="1" dirty="0">
              <a:solidFill>
                <a:srgbClr val="FF0000"/>
              </a:solidFill>
            </a:endParaRPr>
          </a:p>
          <a:p>
            <a:pPr lvl="1"/>
            <a:r>
              <a:rPr lang="zh-CN" altLang="en-US" sz="1600" dirty="0"/>
              <a:t>包括域名、证书等</a:t>
            </a:r>
            <a:endParaRPr lang="en-US" altLang="zh-CN" sz="1600" dirty="0"/>
          </a:p>
          <a:p>
            <a:r>
              <a:rPr lang="en-US" sz="2000" dirty="0"/>
              <a:t>7. </a:t>
            </a:r>
            <a:r>
              <a:rPr lang="zh-CN" altLang="en-US" sz="2000" dirty="0"/>
              <a:t>发表测绘论文</a:t>
            </a:r>
            <a:r>
              <a:rPr lang="en-US" altLang="zh-CN" sz="2000" dirty="0"/>
              <a:t>1</a:t>
            </a:r>
            <a:r>
              <a:rPr lang="zh-CN" altLang="en-US" sz="2000" dirty="0"/>
              <a:t>篇</a:t>
            </a:r>
            <a:endParaRPr lang="en-US" altLang="zh-CN" sz="2000" dirty="0"/>
          </a:p>
          <a:p>
            <a:r>
              <a:rPr lang="en-US" altLang="zh-CN" sz="2000" dirty="0"/>
              <a:t>8. </a:t>
            </a:r>
            <a:r>
              <a:rPr lang="zh-CN" altLang="en-US" sz="2000" dirty="0"/>
              <a:t>根据测绘框架完成软件编写，申请发明专利与软件著作权</a:t>
            </a:r>
            <a:endParaRPr lang="en-US" altLang="zh-CN" sz="2000" dirty="0"/>
          </a:p>
          <a:p>
            <a:pPr lvl="1"/>
            <a:r>
              <a:rPr lang="zh-CN" altLang="en-US" sz="1600" dirty="0"/>
              <a:t>前端要展示 </a:t>
            </a:r>
            <a:r>
              <a:rPr lang="en-US" altLang="zh-CN" sz="1600" dirty="0"/>
              <a:t>1-5</a:t>
            </a:r>
          </a:p>
          <a:p>
            <a:pPr lvl="1"/>
            <a:endParaRPr lang="en-US" altLang="zh-CN" sz="1600" dirty="0"/>
          </a:p>
        </p:txBody>
      </p:sp>
    </p:spTree>
    <p:extLst>
      <p:ext uri="{BB962C8B-B14F-4D97-AF65-F5344CB8AC3E}">
        <p14:creationId xmlns:p14="http://schemas.microsoft.com/office/powerpoint/2010/main" val="138854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7D8C-A0D0-4225-9C90-2E3B406511CB}"/>
              </a:ext>
            </a:extLst>
          </p:cNvPr>
          <p:cNvSpPr>
            <a:spLocks noGrp="1"/>
          </p:cNvSpPr>
          <p:nvPr>
            <p:ph type="title"/>
          </p:nvPr>
        </p:nvSpPr>
        <p:spPr/>
        <p:txBody>
          <a:bodyPr/>
          <a:lstStyle/>
          <a:p>
            <a:r>
              <a:rPr lang="zh-CN" altLang="en-US" dirty="0"/>
              <a:t>本周计划（</a:t>
            </a:r>
            <a:r>
              <a:rPr lang="en-US" altLang="zh-CN" dirty="0"/>
              <a:t>20240415 – 20240421</a:t>
            </a:r>
            <a:r>
              <a:rPr lang="zh-CN" altLang="en-US" dirty="0"/>
              <a:t>）</a:t>
            </a:r>
            <a:endParaRPr lang="en-US" dirty="0"/>
          </a:p>
        </p:txBody>
      </p:sp>
      <p:sp>
        <p:nvSpPr>
          <p:cNvPr id="3" name="Content Placeholder 2">
            <a:extLst>
              <a:ext uri="{FF2B5EF4-FFF2-40B4-BE49-F238E27FC236}">
                <a16:creationId xmlns:a16="http://schemas.microsoft.com/office/drawing/2014/main" id="{DC0B36A1-CE38-454F-86B3-71F31AFD3442}"/>
              </a:ext>
            </a:extLst>
          </p:cNvPr>
          <p:cNvSpPr>
            <a:spLocks noGrp="1"/>
          </p:cNvSpPr>
          <p:nvPr>
            <p:ph idx="1"/>
          </p:nvPr>
        </p:nvSpPr>
        <p:spPr>
          <a:xfrm>
            <a:off x="838200" y="1341120"/>
            <a:ext cx="10515600" cy="4835843"/>
          </a:xfrm>
        </p:spPr>
        <p:txBody>
          <a:bodyPr/>
          <a:lstStyle/>
          <a:p>
            <a:r>
              <a:rPr lang="en-US" sz="2400" dirty="0"/>
              <a:t>1. </a:t>
            </a:r>
            <a:r>
              <a:rPr lang="zh-CN" altLang="en-US" sz="2400" dirty="0"/>
              <a:t>初步</a:t>
            </a:r>
            <a:r>
              <a:rPr lang="zh-CN" altLang="en-US" sz="2400" b="1" dirty="0">
                <a:solidFill>
                  <a:srgbClr val="FF0000"/>
                </a:solidFill>
              </a:rPr>
              <a:t>构建测绘技术路线框架</a:t>
            </a:r>
            <a:endParaRPr lang="en-US" sz="2400" b="1" dirty="0">
              <a:solidFill>
                <a:srgbClr val="FF0000"/>
              </a:solidFill>
            </a:endParaRPr>
          </a:p>
          <a:p>
            <a:pPr lvl="1"/>
            <a:r>
              <a:rPr lang="zh-CN" altLang="en-US" sz="2000" dirty="0"/>
              <a:t>明确测绘对象以及测绘属性</a:t>
            </a:r>
          </a:p>
          <a:p>
            <a:pPr lvl="1"/>
            <a:r>
              <a:rPr lang="zh-CN" altLang="en-US" sz="2000" dirty="0"/>
              <a:t>明确数据分析方式以及分析角度</a:t>
            </a:r>
          </a:p>
          <a:p>
            <a:r>
              <a:rPr lang="en-US" sz="2400" dirty="0"/>
              <a:t>2. </a:t>
            </a:r>
            <a:r>
              <a:rPr lang="zh-CN" altLang="en-US" sz="2400" dirty="0"/>
              <a:t>世界主要国家</a:t>
            </a:r>
            <a:r>
              <a:rPr lang="en-US" altLang="zh-CN" sz="2400" dirty="0"/>
              <a:t>/</a:t>
            </a:r>
            <a:r>
              <a:rPr lang="zh-CN" altLang="en-US" sz="2400" dirty="0"/>
              <a:t>地区（经济总量排名前</a:t>
            </a:r>
            <a:r>
              <a:rPr lang="en-US" altLang="zh-CN" sz="2400" dirty="0"/>
              <a:t>50</a:t>
            </a:r>
            <a:r>
              <a:rPr lang="zh-CN" altLang="en-US" sz="2400" dirty="0"/>
              <a:t>）</a:t>
            </a:r>
            <a:r>
              <a:rPr lang="zh-CN" altLang="en-US" sz="2400" b="1" dirty="0">
                <a:solidFill>
                  <a:srgbClr val="FF0000"/>
                </a:solidFill>
              </a:rPr>
              <a:t>政府网站域名搜集</a:t>
            </a:r>
            <a:endParaRPr lang="en-US" altLang="zh-CN" sz="2400" b="1" dirty="0">
              <a:solidFill>
                <a:srgbClr val="FF0000"/>
              </a:solidFill>
            </a:endParaRPr>
          </a:p>
          <a:p>
            <a:pPr lvl="1"/>
            <a:r>
              <a:rPr lang="zh-CN" altLang="en-US" sz="2000" dirty="0"/>
              <a:t>从 </a:t>
            </a:r>
            <a:r>
              <a:rPr lang="en-US" altLang="zh-CN" sz="2000" dirty="0"/>
              <a:t>Top List</a:t>
            </a:r>
            <a:r>
              <a:rPr lang="zh-CN" altLang="en-US" sz="2000" dirty="0"/>
              <a:t>、各国政府公开数据中获得网站域名</a:t>
            </a:r>
            <a:endParaRPr lang="en-US" altLang="zh-CN" sz="2000" dirty="0"/>
          </a:p>
          <a:p>
            <a:pPr lvl="1"/>
            <a:r>
              <a:rPr lang="zh-CN" altLang="en-US" sz="2000" dirty="0"/>
              <a:t>扫描 </a:t>
            </a:r>
            <a:r>
              <a:rPr lang="en-US" altLang="zh-CN" sz="2000" dirty="0"/>
              <a:t>CT </a:t>
            </a:r>
            <a:r>
              <a:rPr lang="zh-CN" altLang="en-US" sz="2000" dirty="0"/>
              <a:t>日志获得证书，从其中寻找政府网站的域名</a:t>
            </a:r>
            <a:endParaRPr lang="en-US" altLang="zh-CN" sz="2000" dirty="0"/>
          </a:p>
          <a:p>
            <a:pPr lvl="1"/>
            <a:r>
              <a:rPr lang="zh-CN" altLang="en-US" sz="2000" dirty="0"/>
              <a:t>从之前的 </a:t>
            </a:r>
            <a:r>
              <a:rPr lang="en-US" altLang="zh-CN" sz="2000" dirty="0"/>
              <a:t>IPv4 </a:t>
            </a:r>
            <a:r>
              <a:rPr lang="zh-CN" altLang="en-US" sz="2000" dirty="0"/>
              <a:t>证书扫描结果中获得政府网站域名</a:t>
            </a:r>
            <a:endParaRPr lang="en-US" altLang="zh-CN" sz="2000" dirty="0"/>
          </a:p>
          <a:p>
            <a:pPr lvl="1"/>
            <a:r>
              <a:rPr lang="zh-CN" altLang="en-US" sz="2000" dirty="0"/>
              <a:t>将数据存储至数据库中</a:t>
            </a:r>
            <a:endParaRPr lang="en-US" sz="2000" dirty="0"/>
          </a:p>
          <a:p>
            <a:r>
              <a:rPr lang="en-US" sz="2400" dirty="0"/>
              <a:t>3. </a:t>
            </a:r>
            <a:r>
              <a:rPr lang="zh-CN" altLang="en-US" sz="2400" dirty="0"/>
              <a:t>调研主要国家</a:t>
            </a:r>
            <a:r>
              <a:rPr lang="en-US" altLang="zh-CN" sz="2400" dirty="0"/>
              <a:t>/</a:t>
            </a:r>
            <a:r>
              <a:rPr lang="zh-CN" altLang="en-US" sz="2400" dirty="0"/>
              <a:t>地区的政府 </a:t>
            </a:r>
            <a:r>
              <a:rPr lang="en-US" altLang="zh-CN" sz="2400" dirty="0"/>
              <a:t>PKI </a:t>
            </a:r>
            <a:r>
              <a:rPr lang="zh-CN" altLang="en-US" sz="2400" dirty="0"/>
              <a:t>与政府 </a:t>
            </a:r>
            <a:r>
              <a:rPr lang="en-US" altLang="zh-CN" sz="2400" dirty="0"/>
              <a:t>CA</a:t>
            </a:r>
          </a:p>
          <a:p>
            <a:pPr lvl="1"/>
            <a:r>
              <a:rPr lang="en-US" altLang="zh-CN" sz="2000" dirty="0"/>
              <a:t>PKI </a:t>
            </a:r>
            <a:r>
              <a:rPr lang="zh-CN" altLang="en-US" sz="2000" dirty="0"/>
              <a:t>具有的功能、使用范围</a:t>
            </a:r>
            <a:endParaRPr lang="en-US" altLang="zh-CN" sz="2000" dirty="0"/>
          </a:p>
          <a:p>
            <a:pPr lvl="1"/>
            <a:r>
              <a:rPr lang="zh-CN" altLang="en-US" sz="2000" dirty="0"/>
              <a:t>是否被主流的 </a:t>
            </a:r>
            <a:r>
              <a:rPr lang="en-US" altLang="zh-CN" sz="2000" dirty="0"/>
              <a:t>Root store </a:t>
            </a:r>
            <a:r>
              <a:rPr lang="zh-CN" altLang="en-US" sz="2000" dirty="0"/>
              <a:t>信任</a:t>
            </a:r>
            <a:endParaRPr lang="en-US" altLang="zh-CN" sz="2000" dirty="0"/>
          </a:p>
          <a:p>
            <a:pPr lvl="1"/>
            <a:r>
              <a:rPr lang="zh-CN" altLang="en-US" sz="2000" dirty="0"/>
              <a:t>分析公开的 </a:t>
            </a:r>
            <a:r>
              <a:rPr lang="en-US" altLang="zh-CN" sz="2000" dirty="0"/>
              <a:t>PKI </a:t>
            </a:r>
            <a:r>
              <a:rPr lang="zh-CN" altLang="en-US" sz="2000" dirty="0"/>
              <a:t>架构</a:t>
            </a:r>
            <a:endParaRPr lang="en-US" altLang="zh-CN" sz="2000" dirty="0"/>
          </a:p>
          <a:p>
            <a:pPr lvl="1"/>
            <a:endParaRPr lang="en-US" altLang="zh-CN" sz="2000" dirty="0"/>
          </a:p>
        </p:txBody>
      </p:sp>
    </p:spTree>
    <p:extLst>
      <p:ext uri="{BB962C8B-B14F-4D97-AF65-F5344CB8AC3E}">
        <p14:creationId xmlns:p14="http://schemas.microsoft.com/office/powerpoint/2010/main" val="423505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8331-8FFD-4B68-88CE-6D72F34334AB}"/>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061E5F20-3EA0-48B1-BFCC-8F07BF98B6BB}"/>
              </a:ext>
            </a:extLst>
          </p:cNvPr>
          <p:cNvSpPr>
            <a:spLocks noGrp="1"/>
          </p:cNvSpPr>
          <p:nvPr>
            <p:ph idx="1"/>
          </p:nvPr>
        </p:nvSpPr>
        <p:spPr>
          <a:xfrm>
            <a:off x="838200" y="1508124"/>
            <a:ext cx="10515600" cy="4765675"/>
          </a:xfrm>
        </p:spPr>
        <p:txBody>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[1] IMC-2020 Accept the Risk and Continue Measuring the Long Tail of Government https Adoption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[2] </a:t>
            </a:r>
            <a:r>
              <a:rPr lang="en-US" sz="2000" dirty="0">
                <a:latin typeface="Calibri" panose="020F0502020204030204" pitchFamily="34" charset="0"/>
                <a:ea typeface="Calibri" panose="020F0502020204030204" pitchFamily="34" charset="0"/>
                <a:cs typeface="Calibri" panose="020F0502020204030204" pitchFamily="34" charset="0"/>
                <a:hlinkClick r:id="rId2"/>
              </a:rPr>
              <a:t>https://www.netcraft.com/blog/gov-security-falters-during-u-s-shutdown/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[3] </a:t>
            </a:r>
            <a:r>
              <a:rPr lang="en-US" sz="2000" dirty="0">
                <a:latin typeface="Calibri" panose="020F0502020204030204" pitchFamily="34" charset="0"/>
                <a:ea typeface="Calibri" panose="020F0502020204030204" pitchFamily="34" charset="0"/>
                <a:cs typeface="Calibri" panose="020F0502020204030204" pitchFamily="34" charset="0"/>
                <a:hlinkClick r:id="rId3"/>
              </a:rPr>
              <a:t>https://community.letsencrypt.org/t/certificates-for-us-sanctioned-countries/1223/5</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[4] </a:t>
            </a:r>
            <a:r>
              <a:rPr lang="en-US" sz="2000" dirty="0">
                <a:latin typeface="Calibri" panose="020F0502020204030204" pitchFamily="34" charset="0"/>
                <a:ea typeface="Calibri" panose="020F0502020204030204" pitchFamily="34" charset="0"/>
                <a:cs typeface="Calibri" panose="020F0502020204030204" pitchFamily="34" charset="0"/>
                <a:hlinkClick r:id="rId4"/>
              </a:rPr>
              <a:t>https://knowledge.digicert.com/solution/embargoed-countries-and-regions#:~:text=DigiCert%20is%20prohibited%20or%20restricted,(NS%2DMBS)%20List</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[5] </a:t>
            </a:r>
            <a:r>
              <a:rPr lang="en-US" sz="2000" dirty="0">
                <a:latin typeface="Calibri" panose="020F0502020204030204" pitchFamily="34" charset="0"/>
                <a:ea typeface="Calibri" panose="020F0502020204030204" pitchFamily="34" charset="0"/>
                <a:cs typeface="Calibri" panose="020F0502020204030204" pitchFamily="34" charset="0"/>
                <a:hlinkClick r:id="rId5"/>
              </a:rPr>
              <a:t>https://www.entrust.com/knowledgebase/ssl/countries-that-are-restricted-from-receiving-entrust-certificate-service-products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[6] </a:t>
            </a:r>
            <a:r>
              <a:rPr lang="en-US" sz="2000" dirty="0">
                <a:latin typeface="Calibri" panose="020F0502020204030204" pitchFamily="34" charset="0"/>
                <a:ea typeface="Calibri" panose="020F0502020204030204" pitchFamily="34" charset="0"/>
                <a:cs typeface="Calibri" panose="020F0502020204030204" pitchFamily="34" charset="0"/>
                <a:hlinkClick r:id="rId6"/>
              </a:rPr>
              <a:t>https://www.sectigo.com/knowledge-base/detail/Banned-Country-List-1527076085907/kA01N000000zFKI</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[7] </a:t>
            </a:r>
            <a:r>
              <a:rPr lang="en-US" sz="2000" dirty="0">
                <a:latin typeface="Calibri" panose="020F0502020204030204" pitchFamily="34" charset="0"/>
                <a:ea typeface="Calibri" panose="020F0502020204030204" pitchFamily="34" charset="0"/>
                <a:cs typeface="Calibri" panose="020F0502020204030204" pitchFamily="34" charset="0"/>
                <a:hlinkClick r:id="rId7"/>
              </a:rPr>
              <a:t>https://en.wikipedia.org/wiki/Kazakhstan_man-in-the-middle_attack</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[8] CCS-2020 The Boon and Bane of Cross-Signing Shedding Light on a Common Practice in Public Key Infrastructures</a:t>
            </a:r>
          </a:p>
        </p:txBody>
      </p:sp>
    </p:spTree>
    <p:extLst>
      <p:ext uri="{BB962C8B-B14F-4D97-AF65-F5344CB8AC3E}">
        <p14:creationId xmlns:p14="http://schemas.microsoft.com/office/powerpoint/2010/main" val="408045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[9]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2"/>
              </a:rPr>
              <a:t>https://www.idmanagement.gov/fpki/</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[10]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3"/>
              </a:rPr>
              <a:t>https://www.gov.kr/portal/orgSite</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[11] IMC-2021 Tracing your roots exploring the TLS trust anchor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[12]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4"/>
              </a:rPr>
              <a:t>https://last-chance-for-eidas.org/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[13]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https://crl.defence.gov.au/pki/</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[14] IMC-2016 TLS Proxies Friend or Foe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[15] S&amp;P-2014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Analyzing_Forged_SSL_Certificates_in_the_Wild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[16] CCS-2018 Domain Validation++ For MitM-Resilient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[17] IMC-2009 When private keys are public results from the 2008 Debian OpenSSL 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[18] IMC-2014 Analysis of SSL Certificate Reissues and Revocations in the wake of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heartbleed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[19] IMC-2014 The Matter Of Heartbleed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[20] CCS-2016 Measurement and Analysis of Private Key Sharing in the HTTPS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[21] IMC-2023 Stale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[22] CCS-2021 Rusted Anchors A National Client-Side View of Hidden Root CAs in the Web PKI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898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[23] IMC-2021 Tracing your roots exploring the TLS trust anchor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[24] CCS-2020 The Boon and Bane of Cross-Signing Shedding Light on a Common Practice in Public Key Infrastructures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[25] S&amp;P-2014 When_HTTPS_Meets_CDN_A_Case_of_Authentication_in_Delegated_Service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[26] USENIX-2021 Mining Your Ps and Qs: Detection of Widespread Weak Keys in Network Devices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[27] CCS-2019 You Are Who You Appear to Be A Longitudinal Study of Domain Impersonation in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[28] FC-2011 Certified Lies Detecting and Defeating Government Interception Attacks Against SSL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[29] EuroS&amp;P-2019 Domain_Impersonation_is_Feasible_A_Study_of_CA_Domain_Validation_Vulnerabilities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[30] IMC-2020 Accept the Risk and Continue Measuring the Long Tail of Government https Adoption</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[31] NDSS-2014 Web PKI Closing the Gap between Guidelines and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[32] ACM Transactions on Privacy and Security-2016 Detection of Rogue Certificates from Trusted Certificate Authorities Using Deep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17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[33] S&amp;P-2018 Tracking Certificate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Misissuance</a:t>
            </a:r>
            <a:r>
              <a:rPr kumimoji="0" lang="en-US" sz="2000" b="0" i="0" u="none" strike="noStrike" kern="1200" cap="none" spc="0" normalizeH="0" baseline="0" noProof="0" dirty="0">
                <a:ln>
                  <a:noFill/>
                </a:ln>
                <a:solidFill>
                  <a:prstClr val="black"/>
                </a:solidFill>
                <a:effectLst/>
                <a:uLnTx/>
                <a:uFillTx/>
                <a:latin typeface="Calibri"/>
                <a:ea typeface="+mn-ea"/>
                <a:cs typeface="+mn-cs"/>
              </a:rPr>
              <a:t> in the Wild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[34] USENIX’21 - What’s in a Name? Exploring CA Certificate Control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[35] EuroPKI-2013 Trust Views for the Web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[36] JournalofComputerSecurity-2022 CA trust management for the Web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[37] IMC-2015 An End-to-End Measurement of Certificate Revocation in the Web's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[38] PAM-2021 Revocation Statuses on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[39] PAM-2022 Changing of the Guards Certificate and Public Key Management on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[40] PAM-2016 Measuring the Latency and Pervasiveness of TLS Certificate Revocation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[41] IMC-2013 Analysis of the HTTPS certificate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a:rPr>
              <a:t>[42] International Conference on Availability, Reliability and Security-2015 Trust me I’m a Root CA Analyzing SSL Root CAs in Modern Browsers and Operating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[43] IMC-2022 Where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ru</a:t>
            </a:r>
            <a:r>
              <a:rPr kumimoji="0" lang="en-US" sz="2000" b="0" i="0" u="none" strike="noStrike" kern="1200" cap="none" spc="0" normalizeH="0" baseline="0" noProof="0" dirty="0">
                <a:ln>
                  <a:noFill/>
                </a:ln>
                <a:solidFill>
                  <a:prstClr val="black"/>
                </a:solidFill>
                <a:effectLst/>
                <a:uLnTx/>
                <a:uFillTx/>
                <a:latin typeface="Calibri"/>
                <a:ea typeface="+mn-ea"/>
                <a:cs typeface="+mn-cs"/>
              </a:rPr>
              <a:t> Assessing the Impact of Conflict on Russian Domain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[44] PAM-2023 Exploring the Evolution of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[45] PAM-2021 Measurement and Analysis of Automated Certificate Reissuance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6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[46] IMC-2018 Is the Web Ready for OCSP Must-Staple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3289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6F0F-1E71-4A68-B50C-5E7C55D504DB}"/>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b="1" dirty="0">
              <a:solidFill>
                <a:srgbClr val="FF0000"/>
              </a:solidFill>
            </a:endParaRPr>
          </a:p>
        </p:txBody>
      </p:sp>
      <p:sp>
        <p:nvSpPr>
          <p:cNvPr id="3" name="Content Placeholder 2">
            <a:extLst>
              <a:ext uri="{FF2B5EF4-FFF2-40B4-BE49-F238E27FC236}">
                <a16:creationId xmlns:a16="http://schemas.microsoft.com/office/drawing/2014/main" id="{DCF91B51-A6D0-424F-B99E-4D2D08BD714D}"/>
              </a:ext>
            </a:extLst>
          </p:cNvPr>
          <p:cNvSpPr>
            <a:spLocks noGrp="1"/>
          </p:cNvSpPr>
          <p:nvPr>
            <p:ph idx="1"/>
          </p:nvPr>
        </p:nvSpPr>
        <p:spPr>
          <a:xfrm>
            <a:off x="838200" y="1402492"/>
            <a:ext cx="7049906" cy="4774471"/>
          </a:xfrm>
        </p:spPr>
        <p:txBody>
          <a:bodyPr/>
          <a:lstStyle/>
          <a:p>
            <a:r>
              <a:rPr lang="en-US" altLang="zh-CN" dirty="0">
                <a:latin typeface="Söhne"/>
              </a:rPr>
              <a:t>(2) CA </a:t>
            </a:r>
            <a:r>
              <a:rPr lang="zh-CN" altLang="en-US" dirty="0">
                <a:latin typeface="Söhne"/>
              </a:rPr>
              <a:t>与其他公司商业关系态势</a:t>
            </a:r>
          </a:p>
          <a:p>
            <a:pPr lvl="1"/>
            <a:r>
              <a:rPr lang="en-US" altLang="zh-CN" b="1" dirty="0">
                <a:solidFill>
                  <a:srgbClr val="FF0000"/>
                </a:solidFill>
                <a:latin typeface="Söhne"/>
              </a:rPr>
              <a:t>(1) CA </a:t>
            </a:r>
            <a:r>
              <a:rPr lang="zh-CN" altLang="en-US" b="1" dirty="0">
                <a:solidFill>
                  <a:srgbClr val="FF0000"/>
                </a:solidFill>
                <a:latin typeface="Söhne"/>
              </a:rPr>
              <a:t>根证书分布</a:t>
            </a:r>
          </a:p>
          <a:p>
            <a:pPr lvl="2"/>
            <a:r>
              <a:rPr lang="en-US" altLang="zh-CN" dirty="0">
                <a:latin typeface="Söhne"/>
              </a:rPr>
              <a:t>CA </a:t>
            </a:r>
            <a:r>
              <a:rPr lang="zh-CN" altLang="en-US" dirty="0">
                <a:latin typeface="Söhne"/>
              </a:rPr>
              <a:t>根证书存在于哪些常用的 </a:t>
            </a:r>
            <a:r>
              <a:rPr lang="en-US" altLang="zh-CN" dirty="0">
                <a:latin typeface="Söhne"/>
              </a:rPr>
              <a:t>root store (OS/Browser) </a:t>
            </a:r>
            <a:r>
              <a:rPr lang="zh-CN" altLang="en-US" dirty="0">
                <a:latin typeface="Söhne"/>
              </a:rPr>
              <a:t>或第三方数据库  </a:t>
            </a:r>
            <a:r>
              <a:rPr lang="en-US" altLang="zh-CN" dirty="0">
                <a:latin typeface="Söhne"/>
              </a:rPr>
              <a:t>(CCADB) </a:t>
            </a:r>
            <a:r>
              <a:rPr lang="zh-CN" altLang="en-US" dirty="0">
                <a:latin typeface="Söhne"/>
              </a:rPr>
              <a:t>中</a:t>
            </a:r>
          </a:p>
          <a:p>
            <a:pPr lvl="2"/>
            <a:r>
              <a:rPr lang="en-US" altLang="zh-CN" dirty="0">
                <a:latin typeface="Söhne"/>
              </a:rPr>
              <a:t>CA </a:t>
            </a:r>
            <a:r>
              <a:rPr lang="zh-CN" altLang="en-US" dirty="0">
                <a:latin typeface="Söhne"/>
              </a:rPr>
              <a:t>的根证书在 </a:t>
            </a:r>
            <a:r>
              <a:rPr lang="en-US" altLang="zh-CN" dirty="0">
                <a:latin typeface="Söhne"/>
              </a:rPr>
              <a:t>root store </a:t>
            </a:r>
            <a:r>
              <a:rPr lang="zh-CN" altLang="en-US" dirty="0">
                <a:latin typeface="Söhne"/>
              </a:rPr>
              <a:t>中何时添加</a:t>
            </a:r>
            <a:r>
              <a:rPr lang="en-US" altLang="zh-CN" dirty="0">
                <a:latin typeface="Söhne"/>
              </a:rPr>
              <a:t>/</a:t>
            </a:r>
            <a:r>
              <a:rPr lang="zh-CN" altLang="en-US" dirty="0">
                <a:latin typeface="Söhne"/>
              </a:rPr>
              <a:t>移除</a:t>
            </a:r>
          </a:p>
          <a:p>
            <a:pPr lvl="1"/>
            <a:r>
              <a:rPr lang="en-US" altLang="zh-CN" b="1" dirty="0">
                <a:solidFill>
                  <a:srgbClr val="FF0000"/>
                </a:solidFill>
                <a:latin typeface="Söhne"/>
              </a:rPr>
              <a:t>(2) CA </a:t>
            </a:r>
            <a:r>
              <a:rPr lang="zh-CN" altLang="en-US" b="1" dirty="0">
                <a:solidFill>
                  <a:srgbClr val="FF0000"/>
                </a:solidFill>
                <a:latin typeface="Söhne"/>
              </a:rPr>
              <a:t>证书构建证书链关系</a:t>
            </a:r>
            <a:endParaRPr lang="en-US" altLang="zh-CN" b="1" dirty="0">
              <a:solidFill>
                <a:srgbClr val="FF0000"/>
              </a:solidFill>
              <a:latin typeface="Söhne"/>
            </a:endParaRPr>
          </a:p>
          <a:p>
            <a:pPr lvl="2"/>
            <a:r>
              <a:rPr lang="en-US" altLang="zh-CN" dirty="0">
                <a:latin typeface="Söhne"/>
              </a:rPr>
              <a:t>CA </a:t>
            </a:r>
            <a:r>
              <a:rPr lang="zh-CN" altLang="en-US" dirty="0">
                <a:latin typeface="Söhne"/>
              </a:rPr>
              <a:t>证书的密钥签发了哪些 </a:t>
            </a:r>
            <a:r>
              <a:rPr lang="en-US" altLang="zh-CN" dirty="0">
                <a:latin typeface="Söhne"/>
              </a:rPr>
              <a:t>CA </a:t>
            </a:r>
            <a:r>
              <a:rPr lang="zh-CN" altLang="en-US" dirty="0">
                <a:latin typeface="Söhne"/>
              </a:rPr>
              <a:t>证书</a:t>
            </a:r>
            <a:endParaRPr lang="en-US" altLang="zh-CN" dirty="0">
              <a:latin typeface="Söhne"/>
            </a:endParaRPr>
          </a:p>
          <a:p>
            <a:pPr lvl="2"/>
            <a:r>
              <a:rPr lang="zh-CN" altLang="en-US" dirty="0">
                <a:latin typeface="Söhne"/>
              </a:rPr>
              <a:t>证书链是否跨越多个 </a:t>
            </a:r>
            <a:r>
              <a:rPr lang="en-US" altLang="zh-CN" dirty="0">
                <a:latin typeface="Söhne"/>
              </a:rPr>
              <a:t>CA</a:t>
            </a:r>
            <a:r>
              <a:rPr lang="zh-CN" altLang="en-US" dirty="0">
                <a:latin typeface="Söhne"/>
              </a:rPr>
              <a:t>（交叉信任关系 </a:t>
            </a:r>
            <a:r>
              <a:rPr lang="en-US" altLang="zh-CN" dirty="0">
                <a:latin typeface="Söhne"/>
              </a:rPr>
              <a:t>I2’</a:t>
            </a:r>
            <a:r>
              <a:rPr lang="zh-CN" altLang="en-US" dirty="0">
                <a:latin typeface="Söhne"/>
              </a:rPr>
              <a:t>）</a:t>
            </a:r>
            <a:endParaRPr lang="en-US" altLang="zh-CN" dirty="0">
              <a:latin typeface="Söhne"/>
            </a:endParaRPr>
          </a:p>
          <a:p>
            <a:pPr lvl="1"/>
            <a:endParaRPr lang="en-US" altLang="zh-CN" dirty="0">
              <a:latin typeface="Söhne"/>
            </a:endParaRPr>
          </a:p>
        </p:txBody>
      </p:sp>
      <p:grpSp>
        <p:nvGrpSpPr>
          <p:cNvPr id="185" name="Group 184">
            <a:extLst>
              <a:ext uri="{FF2B5EF4-FFF2-40B4-BE49-F238E27FC236}">
                <a16:creationId xmlns:a16="http://schemas.microsoft.com/office/drawing/2014/main" id="{FB7ADAAC-EE54-497F-B62F-1FA71C4B96B8}"/>
              </a:ext>
            </a:extLst>
          </p:cNvPr>
          <p:cNvGrpSpPr/>
          <p:nvPr/>
        </p:nvGrpSpPr>
        <p:grpSpPr>
          <a:xfrm>
            <a:off x="6834029" y="1209171"/>
            <a:ext cx="5357971" cy="2724654"/>
            <a:chOff x="7872741" y="365125"/>
            <a:chExt cx="5357971" cy="2724654"/>
          </a:xfrm>
        </p:grpSpPr>
        <p:grpSp>
          <p:nvGrpSpPr>
            <p:cNvPr id="71" name="Group 70">
              <a:extLst>
                <a:ext uri="{FF2B5EF4-FFF2-40B4-BE49-F238E27FC236}">
                  <a16:creationId xmlns:a16="http://schemas.microsoft.com/office/drawing/2014/main" id="{99A2DD79-46A7-4086-874C-B87B6AE4740E}"/>
                </a:ext>
              </a:extLst>
            </p:cNvPr>
            <p:cNvGrpSpPr/>
            <p:nvPr/>
          </p:nvGrpSpPr>
          <p:grpSpPr>
            <a:xfrm>
              <a:off x="7872741" y="365125"/>
              <a:ext cx="5357971" cy="2724654"/>
              <a:chOff x="7850970" y="294191"/>
              <a:chExt cx="5357971" cy="2724654"/>
            </a:xfrm>
          </p:grpSpPr>
          <p:sp>
            <p:nvSpPr>
              <p:cNvPr id="4" name="Oval 3">
                <a:extLst>
                  <a:ext uri="{FF2B5EF4-FFF2-40B4-BE49-F238E27FC236}">
                    <a16:creationId xmlns:a16="http://schemas.microsoft.com/office/drawing/2014/main" id="{7C46DEB7-5E50-4900-9593-FFEF2296BE57}"/>
                  </a:ext>
                </a:extLst>
              </p:cNvPr>
              <p:cNvSpPr/>
              <p:nvPr/>
            </p:nvSpPr>
            <p:spPr>
              <a:xfrm>
                <a:off x="9674327" y="294191"/>
                <a:ext cx="1360713"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OS/Browser</a:t>
                </a:r>
              </a:p>
            </p:txBody>
          </p:sp>
          <p:sp>
            <p:nvSpPr>
              <p:cNvPr id="5" name="Flowchart: Decision 4">
                <a:extLst>
                  <a:ext uri="{FF2B5EF4-FFF2-40B4-BE49-F238E27FC236}">
                    <a16:creationId xmlns:a16="http://schemas.microsoft.com/office/drawing/2014/main" id="{980A0B72-2BDA-4B70-A5F2-FD0421361C56}"/>
                  </a:ext>
                </a:extLst>
              </p:cNvPr>
              <p:cNvSpPr/>
              <p:nvPr/>
            </p:nvSpPr>
            <p:spPr>
              <a:xfrm>
                <a:off x="9198432" y="770447"/>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R1</a:t>
                </a:r>
              </a:p>
            </p:txBody>
          </p:sp>
          <p:sp>
            <p:nvSpPr>
              <p:cNvPr id="7" name="Flowchart: Decision 6">
                <a:extLst>
                  <a:ext uri="{FF2B5EF4-FFF2-40B4-BE49-F238E27FC236}">
                    <a16:creationId xmlns:a16="http://schemas.microsoft.com/office/drawing/2014/main" id="{11C0A222-0FB6-4FA9-9C42-918ED3CB2EB4}"/>
                  </a:ext>
                </a:extLst>
              </p:cNvPr>
              <p:cNvSpPr/>
              <p:nvPr/>
            </p:nvSpPr>
            <p:spPr>
              <a:xfrm>
                <a:off x="10842174" y="770447"/>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R2</a:t>
                </a:r>
              </a:p>
            </p:txBody>
          </p:sp>
          <p:sp>
            <p:nvSpPr>
              <p:cNvPr id="10" name="Flowchart: Decision 9">
                <a:extLst>
                  <a:ext uri="{FF2B5EF4-FFF2-40B4-BE49-F238E27FC236}">
                    <a16:creationId xmlns:a16="http://schemas.microsoft.com/office/drawing/2014/main" id="{64CDE9A1-455F-4B49-A761-3595F99D95FF}"/>
                  </a:ext>
                </a:extLst>
              </p:cNvPr>
              <p:cNvSpPr/>
              <p:nvPr/>
            </p:nvSpPr>
            <p:spPr>
              <a:xfrm>
                <a:off x="9198432" y="1546049"/>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I1</a:t>
                </a:r>
                <a:endParaRPr lang="en-US" sz="1200" dirty="0"/>
              </a:p>
            </p:txBody>
          </p:sp>
          <p:sp>
            <p:nvSpPr>
              <p:cNvPr id="11" name="Flowchart: Decision 10">
                <a:extLst>
                  <a:ext uri="{FF2B5EF4-FFF2-40B4-BE49-F238E27FC236}">
                    <a16:creationId xmlns:a16="http://schemas.microsoft.com/office/drawing/2014/main" id="{0B9E0C85-27BD-4601-9333-9027BF119D45}"/>
                  </a:ext>
                </a:extLst>
              </p:cNvPr>
              <p:cNvSpPr/>
              <p:nvPr/>
            </p:nvSpPr>
            <p:spPr>
              <a:xfrm>
                <a:off x="10842174" y="1546048"/>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I2</a:t>
                </a:r>
                <a:endParaRPr lang="en-US" sz="1200" dirty="0"/>
              </a:p>
            </p:txBody>
          </p:sp>
          <p:cxnSp>
            <p:nvCxnSpPr>
              <p:cNvPr id="13" name="Straight Arrow Connector 12">
                <a:extLst>
                  <a:ext uri="{FF2B5EF4-FFF2-40B4-BE49-F238E27FC236}">
                    <a16:creationId xmlns:a16="http://schemas.microsoft.com/office/drawing/2014/main" id="{1B1859C3-7ACA-45E9-AFE8-72B30D137273}"/>
                  </a:ext>
                </a:extLst>
              </p:cNvPr>
              <p:cNvCxnSpPr>
                <a:cxnSpLocks/>
                <a:stCxn id="4" idx="4"/>
                <a:endCxn id="7" idx="0"/>
              </p:cNvCxnSpPr>
              <p:nvPr/>
            </p:nvCxnSpPr>
            <p:spPr>
              <a:xfrm>
                <a:off x="10354684" y="620762"/>
                <a:ext cx="884818" cy="14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E32551-CB5A-440A-802D-599FED17A88F}"/>
                  </a:ext>
                </a:extLst>
              </p:cNvPr>
              <p:cNvCxnSpPr>
                <a:cxnSpLocks/>
                <a:stCxn id="4" idx="4"/>
                <a:endCxn id="5" idx="0"/>
              </p:cNvCxnSpPr>
              <p:nvPr/>
            </p:nvCxnSpPr>
            <p:spPr>
              <a:xfrm flipH="1">
                <a:off x="9595760" y="620762"/>
                <a:ext cx="758924" cy="14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8E610F-FC89-4419-9AE2-CD8B1C3F97BD}"/>
                  </a:ext>
                </a:extLst>
              </p:cNvPr>
              <p:cNvCxnSpPr>
                <a:cxnSpLocks/>
                <a:stCxn id="5" idx="2"/>
                <a:endCxn id="10" idx="0"/>
              </p:cNvCxnSpPr>
              <p:nvPr/>
            </p:nvCxnSpPr>
            <p:spPr>
              <a:xfrm>
                <a:off x="9595760" y="1261658"/>
                <a:ext cx="0" cy="28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C67446-F7EF-4B17-9CE7-A14528DE27AE}"/>
                  </a:ext>
                </a:extLst>
              </p:cNvPr>
              <p:cNvCxnSpPr>
                <a:cxnSpLocks/>
                <a:stCxn id="7" idx="2"/>
                <a:endCxn id="11" idx="0"/>
              </p:cNvCxnSpPr>
              <p:nvPr/>
            </p:nvCxnSpPr>
            <p:spPr>
              <a:xfrm>
                <a:off x="11239502" y="1261658"/>
                <a:ext cx="0" cy="28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id="{E96A51B4-9E93-4259-9725-9DE4ACA865CE}"/>
                  </a:ext>
                </a:extLst>
              </p:cNvPr>
              <p:cNvSpPr/>
              <p:nvPr/>
            </p:nvSpPr>
            <p:spPr>
              <a:xfrm>
                <a:off x="10399765" y="1840373"/>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I2</a:t>
                </a:r>
                <a:r>
                  <a:rPr lang="zh-CN" altLang="en-US" sz="1200" dirty="0"/>
                  <a:t>‘</a:t>
                </a:r>
                <a:endParaRPr lang="en-US" sz="1200" dirty="0"/>
              </a:p>
            </p:txBody>
          </p:sp>
          <p:cxnSp>
            <p:nvCxnSpPr>
              <p:cNvPr id="23" name="Straight Arrow Connector 22">
                <a:extLst>
                  <a:ext uri="{FF2B5EF4-FFF2-40B4-BE49-F238E27FC236}">
                    <a16:creationId xmlns:a16="http://schemas.microsoft.com/office/drawing/2014/main" id="{67EF174E-A1C0-45E2-B8DD-AD4B0B00ADA3}"/>
                  </a:ext>
                </a:extLst>
              </p:cNvPr>
              <p:cNvCxnSpPr>
                <a:cxnSpLocks/>
                <a:stCxn id="5" idx="3"/>
                <a:endCxn id="21" idx="1"/>
              </p:cNvCxnSpPr>
              <p:nvPr/>
            </p:nvCxnSpPr>
            <p:spPr>
              <a:xfrm>
                <a:off x="9993087" y="1016053"/>
                <a:ext cx="406678" cy="1069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0BF4B5-784B-41F0-96EE-0D508D44740B}"/>
                  </a:ext>
                </a:extLst>
              </p:cNvPr>
              <p:cNvSpPr/>
              <p:nvPr/>
            </p:nvSpPr>
            <p:spPr>
              <a:xfrm>
                <a:off x="7850970" y="300319"/>
                <a:ext cx="1360713"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CCADB</a:t>
                </a:r>
                <a:endParaRPr lang="en-US" sz="1100" dirty="0"/>
              </a:p>
            </p:txBody>
          </p:sp>
          <p:cxnSp>
            <p:nvCxnSpPr>
              <p:cNvPr id="28" name="Straight Arrow Connector 27">
                <a:extLst>
                  <a:ext uri="{FF2B5EF4-FFF2-40B4-BE49-F238E27FC236}">
                    <a16:creationId xmlns:a16="http://schemas.microsoft.com/office/drawing/2014/main" id="{C213757C-2060-41D8-AFC5-8E17915C8A11}"/>
                  </a:ext>
                </a:extLst>
              </p:cNvPr>
              <p:cNvCxnSpPr>
                <a:cxnSpLocks/>
                <a:stCxn id="26" idx="4"/>
                <a:endCxn id="5" idx="0"/>
              </p:cNvCxnSpPr>
              <p:nvPr/>
            </p:nvCxnSpPr>
            <p:spPr>
              <a:xfrm>
                <a:off x="8531327" y="626890"/>
                <a:ext cx="1064433" cy="14355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2744C9E-C0C9-4AF0-8229-B606464D7DF5}"/>
                  </a:ext>
                </a:extLst>
              </p:cNvPr>
              <p:cNvCxnSpPr>
                <a:cxnSpLocks/>
                <a:stCxn id="26" idx="4"/>
                <a:endCxn id="10" idx="1"/>
              </p:cNvCxnSpPr>
              <p:nvPr/>
            </p:nvCxnSpPr>
            <p:spPr>
              <a:xfrm>
                <a:off x="8531327" y="626890"/>
                <a:ext cx="667105" cy="11647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9E445167-1F26-47FA-8E3B-1EC05281B921}"/>
                  </a:ext>
                </a:extLst>
              </p:cNvPr>
              <p:cNvSpPr/>
              <p:nvPr/>
            </p:nvSpPr>
            <p:spPr>
              <a:xfrm>
                <a:off x="9016865" y="1064960"/>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RK1</a:t>
                </a:r>
                <a:endParaRPr lang="en-US" sz="1200" dirty="0"/>
              </a:p>
            </p:txBody>
          </p:sp>
          <p:sp>
            <p:nvSpPr>
              <p:cNvPr id="65" name="Rectangle: Rounded Corners 64">
                <a:extLst>
                  <a:ext uri="{FF2B5EF4-FFF2-40B4-BE49-F238E27FC236}">
                    <a16:creationId xmlns:a16="http://schemas.microsoft.com/office/drawing/2014/main" id="{28F874B2-6CAD-40E6-B049-3F48684EAEA6}"/>
                  </a:ext>
                </a:extLst>
              </p:cNvPr>
              <p:cNvSpPr/>
              <p:nvPr/>
            </p:nvSpPr>
            <p:spPr>
              <a:xfrm>
                <a:off x="9016865" y="1849412"/>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IK1</a:t>
                </a:r>
                <a:endParaRPr lang="en-US" sz="1200" dirty="0"/>
              </a:p>
            </p:txBody>
          </p:sp>
          <p:sp>
            <p:nvSpPr>
              <p:cNvPr id="66" name="Rectangle: Rounded Corners 65">
                <a:extLst>
                  <a:ext uri="{FF2B5EF4-FFF2-40B4-BE49-F238E27FC236}">
                    <a16:creationId xmlns:a16="http://schemas.microsoft.com/office/drawing/2014/main" id="{F4820AD7-BE2F-4DCE-8C7E-7B7BCB11DBE8}"/>
                  </a:ext>
                </a:extLst>
              </p:cNvPr>
              <p:cNvSpPr/>
              <p:nvPr/>
            </p:nvSpPr>
            <p:spPr>
              <a:xfrm>
                <a:off x="10628719" y="1064960"/>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RK2</a:t>
                </a:r>
                <a:endParaRPr lang="en-US" sz="1200" dirty="0"/>
              </a:p>
            </p:txBody>
          </p:sp>
          <p:sp>
            <p:nvSpPr>
              <p:cNvPr id="67" name="Rectangle: Rounded Corners 66">
                <a:extLst>
                  <a:ext uri="{FF2B5EF4-FFF2-40B4-BE49-F238E27FC236}">
                    <a16:creationId xmlns:a16="http://schemas.microsoft.com/office/drawing/2014/main" id="{FAC98D60-E2F1-4685-A23F-08D7A7A42164}"/>
                  </a:ext>
                </a:extLst>
              </p:cNvPr>
              <p:cNvSpPr/>
              <p:nvPr/>
            </p:nvSpPr>
            <p:spPr>
              <a:xfrm>
                <a:off x="10958423" y="1919414"/>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IK2</a:t>
                </a:r>
                <a:endParaRPr lang="en-US" sz="1200" dirty="0"/>
              </a:p>
            </p:txBody>
          </p:sp>
          <p:sp>
            <p:nvSpPr>
              <p:cNvPr id="68" name="TextBox 67">
                <a:extLst>
                  <a:ext uri="{FF2B5EF4-FFF2-40B4-BE49-F238E27FC236}">
                    <a16:creationId xmlns:a16="http://schemas.microsoft.com/office/drawing/2014/main" id="{A914F7F1-87FD-408D-AFA3-FC4FDD57D882}"/>
                  </a:ext>
                </a:extLst>
              </p:cNvPr>
              <p:cNvSpPr txBox="1"/>
              <p:nvPr/>
            </p:nvSpPr>
            <p:spPr>
              <a:xfrm>
                <a:off x="10174654" y="620762"/>
                <a:ext cx="416731" cy="307777"/>
              </a:xfrm>
              <a:prstGeom prst="rect">
                <a:avLst/>
              </a:prstGeom>
              <a:noFill/>
            </p:spPr>
            <p:txBody>
              <a:bodyPr wrap="square" rtlCol="0">
                <a:spAutoFit/>
              </a:bodyPr>
              <a:lstStyle/>
              <a:p>
                <a:r>
                  <a:rPr lang="en-US" sz="1400" b="1" dirty="0"/>
                  <a:t>(1)</a:t>
                </a:r>
              </a:p>
            </p:txBody>
          </p:sp>
          <p:sp>
            <p:nvSpPr>
              <p:cNvPr id="69" name="TextBox 68">
                <a:extLst>
                  <a:ext uri="{FF2B5EF4-FFF2-40B4-BE49-F238E27FC236}">
                    <a16:creationId xmlns:a16="http://schemas.microsoft.com/office/drawing/2014/main" id="{9B456C78-9ABB-4E12-84A3-41ACE624FD63}"/>
                  </a:ext>
                </a:extLst>
              </p:cNvPr>
              <p:cNvSpPr txBox="1"/>
              <p:nvPr/>
            </p:nvSpPr>
            <p:spPr>
              <a:xfrm>
                <a:off x="11232624" y="1208317"/>
                <a:ext cx="416731" cy="307777"/>
              </a:xfrm>
              <a:prstGeom prst="rect">
                <a:avLst/>
              </a:prstGeom>
              <a:noFill/>
            </p:spPr>
            <p:txBody>
              <a:bodyPr wrap="square" rtlCol="0">
                <a:spAutoFit/>
              </a:bodyPr>
              <a:lstStyle/>
              <a:p>
                <a:r>
                  <a:rPr lang="en-US" sz="1400" b="1" dirty="0"/>
                  <a:t>(2)</a:t>
                </a:r>
              </a:p>
            </p:txBody>
          </p:sp>
          <p:sp>
            <p:nvSpPr>
              <p:cNvPr id="70" name="TextBox 69">
                <a:extLst>
                  <a:ext uri="{FF2B5EF4-FFF2-40B4-BE49-F238E27FC236}">
                    <a16:creationId xmlns:a16="http://schemas.microsoft.com/office/drawing/2014/main" id="{E9E903AC-2145-48C6-BCA3-F9D3C98C7694}"/>
                  </a:ext>
                </a:extLst>
              </p:cNvPr>
              <p:cNvSpPr txBox="1"/>
              <p:nvPr/>
            </p:nvSpPr>
            <p:spPr>
              <a:xfrm>
                <a:off x="8202807" y="620258"/>
                <a:ext cx="416731" cy="307777"/>
              </a:xfrm>
              <a:prstGeom prst="rect">
                <a:avLst/>
              </a:prstGeom>
              <a:noFill/>
            </p:spPr>
            <p:txBody>
              <a:bodyPr wrap="square" rtlCol="0">
                <a:spAutoFit/>
              </a:bodyPr>
              <a:lstStyle/>
              <a:p>
                <a:r>
                  <a:rPr lang="en-US" sz="1400" b="1" dirty="0"/>
                  <a:t>(1)</a:t>
                </a:r>
              </a:p>
            </p:txBody>
          </p:sp>
          <p:sp>
            <p:nvSpPr>
              <p:cNvPr id="72" name="TextBox 71">
                <a:extLst>
                  <a:ext uri="{FF2B5EF4-FFF2-40B4-BE49-F238E27FC236}">
                    <a16:creationId xmlns:a16="http://schemas.microsoft.com/office/drawing/2014/main" id="{FB1A9F43-3AD5-4ECE-9DF6-91644B42ED05}"/>
                  </a:ext>
                </a:extLst>
              </p:cNvPr>
              <p:cNvSpPr txBox="1"/>
              <p:nvPr/>
            </p:nvSpPr>
            <p:spPr>
              <a:xfrm>
                <a:off x="11199126" y="2246887"/>
                <a:ext cx="416731" cy="307777"/>
              </a:xfrm>
              <a:prstGeom prst="rect">
                <a:avLst/>
              </a:prstGeom>
              <a:noFill/>
            </p:spPr>
            <p:txBody>
              <a:bodyPr wrap="square" rtlCol="0">
                <a:spAutoFit/>
              </a:bodyPr>
              <a:lstStyle/>
              <a:p>
                <a:r>
                  <a:rPr lang="en-US" sz="1400" b="1" dirty="0"/>
                  <a:t>(3)</a:t>
                </a:r>
              </a:p>
            </p:txBody>
          </p:sp>
          <p:sp>
            <p:nvSpPr>
              <p:cNvPr id="76" name="Flowchart: Decision 75">
                <a:extLst>
                  <a:ext uri="{FF2B5EF4-FFF2-40B4-BE49-F238E27FC236}">
                    <a16:creationId xmlns:a16="http://schemas.microsoft.com/office/drawing/2014/main" id="{2B5C9A9F-B4D9-410B-8DCC-D4C9BC7A4426}"/>
                  </a:ext>
                </a:extLst>
              </p:cNvPr>
              <p:cNvSpPr/>
              <p:nvPr/>
            </p:nvSpPr>
            <p:spPr>
              <a:xfrm>
                <a:off x="9198432" y="2307412"/>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E1</a:t>
                </a:r>
                <a:endParaRPr lang="en-US" sz="1200" dirty="0"/>
              </a:p>
            </p:txBody>
          </p:sp>
          <p:cxnSp>
            <p:nvCxnSpPr>
              <p:cNvPr id="101" name="Straight Arrow Connector 100">
                <a:extLst>
                  <a:ext uri="{FF2B5EF4-FFF2-40B4-BE49-F238E27FC236}">
                    <a16:creationId xmlns:a16="http://schemas.microsoft.com/office/drawing/2014/main" id="{A5518129-65EA-49C8-BF45-6DFC5C73491C}"/>
                  </a:ext>
                </a:extLst>
              </p:cNvPr>
              <p:cNvCxnSpPr>
                <a:cxnSpLocks/>
                <a:stCxn id="10" idx="2"/>
                <a:endCxn id="76" idx="0"/>
              </p:cNvCxnSpPr>
              <p:nvPr/>
            </p:nvCxnSpPr>
            <p:spPr>
              <a:xfrm>
                <a:off x="9595760" y="2037260"/>
                <a:ext cx="0" cy="27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Flowchart: Decision 103">
                <a:extLst>
                  <a:ext uri="{FF2B5EF4-FFF2-40B4-BE49-F238E27FC236}">
                    <a16:creationId xmlns:a16="http://schemas.microsoft.com/office/drawing/2014/main" id="{67A85C32-208F-4C58-936E-D55655E01AAA}"/>
                  </a:ext>
                </a:extLst>
              </p:cNvPr>
              <p:cNvSpPr/>
              <p:nvPr/>
            </p:nvSpPr>
            <p:spPr>
              <a:xfrm>
                <a:off x="10766949" y="2527634"/>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E2</a:t>
                </a:r>
              </a:p>
            </p:txBody>
          </p:sp>
          <p:cxnSp>
            <p:nvCxnSpPr>
              <p:cNvPr id="105" name="Straight Arrow Connector 104">
                <a:extLst>
                  <a:ext uri="{FF2B5EF4-FFF2-40B4-BE49-F238E27FC236}">
                    <a16:creationId xmlns:a16="http://schemas.microsoft.com/office/drawing/2014/main" id="{CDCBEA5C-337D-4A5B-850A-9973FDD38828}"/>
                  </a:ext>
                </a:extLst>
              </p:cNvPr>
              <p:cNvCxnSpPr>
                <a:cxnSpLocks/>
                <a:stCxn id="11" idx="2"/>
                <a:endCxn id="104" idx="0"/>
              </p:cNvCxnSpPr>
              <p:nvPr/>
            </p:nvCxnSpPr>
            <p:spPr>
              <a:xfrm flipH="1">
                <a:off x="11164277" y="2037259"/>
                <a:ext cx="75225" cy="49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AE69A5DB-7D8A-4EA7-829B-9F0E949DF345}"/>
                  </a:ext>
                </a:extLst>
              </p:cNvPr>
              <p:cNvSpPr/>
              <p:nvPr/>
            </p:nvSpPr>
            <p:spPr>
              <a:xfrm>
                <a:off x="8939896" y="2504848"/>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EK1</a:t>
                </a:r>
                <a:endParaRPr lang="en-US" sz="1200" dirty="0"/>
              </a:p>
            </p:txBody>
          </p:sp>
          <p:cxnSp>
            <p:nvCxnSpPr>
              <p:cNvPr id="111" name="Straight Arrow Connector 110">
                <a:extLst>
                  <a:ext uri="{FF2B5EF4-FFF2-40B4-BE49-F238E27FC236}">
                    <a16:creationId xmlns:a16="http://schemas.microsoft.com/office/drawing/2014/main" id="{E483F382-CFA9-432A-9044-D4B0D9B0245A}"/>
                  </a:ext>
                </a:extLst>
              </p:cNvPr>
              <p:cNvCxnSpPr>
                <a:cxnSpLocks/>
                <a:stCxn id="21" idx="2"/>
                <a:endCxn id="104" idx="0"/>
              </p:cNvCxnSpPr>
              <p:nvPr/>
            </p:nvCxnSpPr>
            <p:spPr>
              <a:xfrm>
                <a:off x="10797093" y="2331584"/>
                <a:ext cx="367184" cy="19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37C2B6D9-8448-4525-B9C8-FF57915E192E}"/>
                  </a:ext>
                </a:extLst>
              </p:cNvPr>
              <p:cNvSpPr/>
              <p:nvPr/>
            </p:nvSpPr>
            <p:spPr>
              <a:xfrm>
                <a:off x="10492294" y="2679966"/>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EK2</a:t>
                </a:r>
                <a:endParaRPr lang="en-US" sz="1200" dirty="0"/>
              </a:p>
            </p:txBody>
          </p:sp>
          <p:sp>
            <p:nvSpPr>
              <p:cNvPr id="148" name="Rectangle: Rounded Corners 147">
                <a:extLst>
                  <a:ext uri="{FF2B5EF4-FFF2-40B4-BE49-F238E27FC236}">
                    <a16:creationId xmlns:a16="http://schemas.microsoft.com/office/drawing/2014/main" id="{C5E334D1-23F3-4F08-A870-08D044E0CF18}"/>
                  </a:ext>
                </a:extLst>
              </p:cNvPr>
              <p:cNvSpPr/>
              <p:nvPr/>
            </p:nvSpPr>
            <p:spPr>
              <a:xfrm>
                <a:off x="11886326" y="315483"/>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xxx</a:t>
                </a:r>
                <a:endParaRPr lang="en-US" sz="1200" dirty="0"/>
              </a:p>
            </p:txBody>
          </p:sp>
          <p:sp>
            <p:nvSpPr>
              <p:cNvPr id="151" name="Flowchart: Decision 150">
                <a:extLst>
                  <a:ext uri="{FF2B5EF4-FFF2-40B4-BE49-F238E27FC236}">
                    <a16:creationId xmlns:a16="http://schemas.microsoft.com/office/drawing/2014/main" id="{656574FC-FF47-48F5-B70A-994D32F65F99}"/>
                  </a:ext>
                </a:extLst>
              </p:cNvPr>
              <p:cNvSpPr/>
              <p:nvPr/>
            </p:nvSpPr>
            <p:spPr>
              <a:xfrm>
                <a:off x="11747534" y="705882"/>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xxx</a:t>
                </a:r>
                <a:endParaRPr lang="en-US" sz="1200" dirty="0"/>
              </a:p>
            </p:txBody>
          </p:sp>
          <p:sp>
            <p:nvSpPr>
              <p:cNvPr id="38" name="TextBox 37">
                <a:extLst>
                  <a:ext uri="{FF2B5EF4-FFF2-40B4-BE49-F238E27FC236}">
                    <a16:creationId xmlns:a16="http://schemas.microsoft.com/office/drawing/2014/main" id="{D8B57571-9150-422C-A6D4-0687B8309A9A}"/>
                  </a:ext>
                </a:extLst>
              </p:cNvPr>
              <p:cNvSpPr txBox="1"/>
              <p:nvPr/>
            </p:nvSpPr>
            <p:spPr>
              <a:xfrm>
                <a:off x="12536512" y="319113"/>
                <a:ext cx="672429" cy="261610"/>
              </a:xfrm>
              <a:prstGeom prst="rect">
                <a:avLst/>
              </a:prstGeom>
              <a:noFill/>
            </p:spPr>
            <p:txBody>
              <a:bodyPr wrap="square" rtlCol="0">
                <a:spAutoFit/>
              </a:bodyPr>
              <a:lstStyle/>
              <a:p>
                <a:r>
                  <a:rPr lang="zh-CN" altLang="en-US" sz="1100" b="1" dirty="0"/>
                  <a:t>密钥</a:t>
                </a:r>
                <a:endParaRPr lang="en-US" sz="1100" b="1" dirty="0"/>
              </a:p>
            </p:txBody>
          </p:sp>
          <p:sp>
            <p:nvSpPr>
              <p:cNvPr id="39" name="TextBox 38">
                <a:extLst>
                  <a:ext uri="{FF2B5EF4-FFF2-40B4-BE49-F238E27FC236}">
                    <a16:creationId xmlns:a16="http://schemas.microsoft.com/office/drawing/2014/main" id="{5B215CE9-C43C-48D3-B42E-633237E7BA2B}"/>
                  </a:ext>
                </a:extLst>
              </p:cNvPr>
              <p:cNvSpPr txBox="1"/>
              <p:nvPr/>
            </p:nvSpPr>
            <p:spPr>
              <a:xfrm>
                <a:off x="12536511" y="797598"/>
                <a:ext cx="672429" cy="261610"/>
              </a:xfrm>
              <a:prstGeom prst="rect">
                <a:avLst/>
              </a:prstGeom>
              <a:noFill/>
            </p:spPr>
            <p:txBody>
              <a:bodyPr wrap="square" rtlCol="0">
                <a:spAutoFit/>
              </a:bodyPr>
              <a:lstStyle/>
              <a:p>
                <a:r>
                  <a:rPr lang="zh-CN" altLang="en-US" sz="1100" b="1" dirty="0"/>
                  <a:t>证书</a:t>
                </a:r>
                <a:endParaRPr lang="en-US" sz="1100" b="1" dirty="0"/>
              </a:p>
            </p:txBody>
          </p:sp>
          <p:sp>
            <p:nvSpPr>
              <p:cNvPr id="41" name="TextBox 40">
                <a:extLst>
                  <a:ext uri="{FF2B5EF4-FFF2-40B4-BE49-F238E27FC236}">
                    <a16:creationId xmlns:a16="http://schemas.microsoft.com/office/drawing/2014/main" id="{E756B69F-EA39-424E-B2BF-DC73E18E5DC8}"/>
                  </a:ext>
                </a:extLst>
              </p:cNvPr>
              <p:cNvSpPr txBox="1"/>
              <p:nvPr/>
            </p:nvSpPr>
            <p:spPr>
              <a:xfrm>
                <a:off x="12521668" y="1261658"/>
                <a:ext cx="672429" cy="430887"/>
              </a:xfrm>
              <a:prstGeom prst="rect">
                <a:avLst/>
              </a:prstGeom>
              <a:noFill/>
            </p:spPr>
            <p:txBody>
              <a:bodyPr wrap="square" rtlCol="0">
                <a:spAutoFit/>
              </a:bodyPr>
              <a:lstStyle/>
              <a:p>
                <a:r>
                  <a:rPr lang="zh-CN" altLang="en-US" sz="1100" b="1" dirty="0"/>
                  <a:t>第三方数据库</a:t>
                </a:r>
                <a:endParaRPr lang="en-US" sz="1100" b="1" dirty="0"/>
              </a:p>
            </p:txBody>
          </p:sp>
        </p:grpSp>
        <p:sp>
          <p:nvSpPr>
            <p:cNvPr id="184" name="Oval 183">
              <a:extLst>
                <a:ext uri="{FF2B5EF4-FFF2-40B4-BE49-F238E27FC236}">
                  <a16:creationId xmlns:a16="http://schemas.microsoft.com/office/drawing/2014/main" id="{2D5F06AB-F305-4EE5-BD3B-A65D6CFB6C02}"/>
                </a:ext>
              </a:extLst>
            </p:cNvPr>
            <p:cNvSpPr/>
            <p:nvPr/>
          </p:nvSpPr>
          <p:spPr>
            <a:xfrm>
              <a:off x="11851435" y="1373693"/>
              <a:ext cx="630394"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xxx</a:t>
              </a:r>
              <a:endParaRPr lang="en-US" sz="1100" dirty="0"/>
            </a:p>
          </p:txBody>
        </p:sp>
      </p:grpSp>
      <p:sp>
        <p:nvSpPr>
          <p:cNvPr id="42" name="Oval 41">
            <a:extLst>
              <a:ext uri="{FF2B5EF4-FFF2-40B4-BE49-F238E27FC236}">
                <a16:creationId xmlns:a16="http://schemas.microsoft.com/office/drawing/2014/main" id="{AA7DF2F6-8B36-4C0C-975C-CE4B6A4EFA81}"/>
              </a:ext>
            </a:extLst>
          </p:cNvPr>
          <p:cNvSpPr/>
          <p:nvPr/>
        </p:nvSpPr>
        <p:spPr>
          <a:xfrm>
            <a:off x="10664570" y="4182837"/>
            <a:ext cx="1287387"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根证书存储</a:t>
            </a:r>
            <a:endParaRPr lang="en-US" sz="1100" dirty="0"/>
          </a:p>
        </p:txBody>
      </p:sp>
      <p:sp>
        <p:nvSpPr>
          <p:cNvPr id="43" name="Flowchart: Decision 42">
            <a:extLst>
              <a:ext uri="{FF2B5EF4-FFF2-40B4-BE49-F238E27FC236}">
                <a16:creationId xmlns:a16="http://schemas.microsoft.com/office/drawing/2014/main" id="{D371131E-CC31-4390-8211-A89E9E1045F1}"/>
              </a:ext>
            </a:extLst>
          </p:cNvPr>
          <p:cNvSpPr/>
          <p:nvPr/>
        </p:nvSpPr>
        <p:spPr>
          <a:xfrm>
            <a:off x="9315874" y="410051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根证书</a:t>
            </a:r>
            <a:endParaRPr lang="en-US" sz="1200" dirty="0"/>
          </a:p>
        </p:txBody>
      </p:sp>
      <p:sp>
        <p:nvSpPr>
          <p:cNvPr id="44" name="Flowchart: Decision 43">
            <a:extLst>
              <a:ext uri="{FF2B5EF4-FFF2-40B4-BE49-F238E27FC236}">
                <a16:creationId xmlns:a16="http://schemas.microsoft.com/office/drawing/2014/main" id="{4F485CA8-55E6-4F0F-BAB7-8AEF7D214B88}"/>
              </a:ext>
            </a:extLst>
          </p:cNvPr>
          <p:cNvSpPr/>
          <p:nvPr/>
        </p:nvSpPr>
        <p:spPr>
          <a:xfrm>
            <a:off x="8210974" y="410051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中间 </a:t>
            </a:r>
            <a:r>
              <a:rPr lang="en-US" altLang="zh-CN" sz="1200" dirty="0"/>
              <a:t>CA </a:t>
            </a:r>
            <a:r>
              <a:rPr lang="zh-CN" altLang="en-US" sz="1200" dirty="0"/>
              <a:t>证书</a:t>
            </a:r>
            <a:endParaRPr lang="en-US" sz="1200" dirty="0"/>
          </a:p>
        </p:txBody>
      </p:sp>
      <p:sp>
        <p:nvSpPr>
          <p:cNvPr id="45" name="Flowchart: Decision 44">
            <a:extLst>
              <a:ext uri="{FF2B5EF4-FFF2-40B4-BE49-F238E27FC236}">
                <a16:creationId xmlns:a16="http://schemas.microsoft.com/office/drawing/2014/main" id="{0F029930-96B8-467B-A679-A7EAA5374379}"/>
              </a:ext>
            </a:extLst>
          </p:cNvPr>
          <p:cNvSpPr/>
          <p:nvPr/>
        </p:nvSpPr>
        <p:spPr>
          <a:xfrm>
            <a:off x="7185866" y="410051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终端证书</a:t>
            </a:r>
            <a:endParaRPr lang="en-US" sz="1200" dirty="0"/>
          </a:p>
        </p:txBody>
      </p:sp>
    </p:spTree>
    <p:extLst>
      <p:ext uri="{BB962C8B-B14F-4D97-AF65-F5344CB8AC3E}">
        <p14:creationId xmlns:p14="http://schemas.microsoft.com/office/powerpoint/2010/main" val="1103282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4126-B289-447D-B96B-F293761DE6CA}"/>
              </a:ext>
            </a:extLst>
          </p:cNvPr>
          <p:cNvSpPr>
            <a:spLocks noGrp="1"/>
          </p:cNvSpPr>
          <p:nvPr>
            <p:ph idx="1"/>
          </p:nvPr>
        </p:nvSpPr>
        <p:spPr>
          <a:xfrm>
            <a:off x="838200" y="1367327"/>
            <a:ext cx="10515600" cy="4612991"/>
          </a:xfrm>
        </p:spPr>
        <p:txBody>
          <a:bodyPr/>
          <a:lstStyle/>
          <a:p>
            <a:r>
              <a:rPr lang="en-US" altLang="zh-CN" b="1" dirty="0">
                <a:latin typeface="Söhne"/>
              </a:rPr>
              <a:t>2. CA </a:t>
            </a:r>
            <a:r>
              <a:rPr lang="zh-CN" altLang="en-US" b="1" dirty="0">
                <a:latin typeface="Söhne"/>
              </a:rPr>
              <a:t>信息公开态势</a:t>
            </a:r>
            <a:endParaRPr lang="en-US" altLang="zh-CN" b="1" dirty="0">
              <a:latin typeface="Söhne"/>
            </a:endParaRPr>
          </a:p>
          <a:p>
            <a:r>
              <a:rPr lang="en-US" altLang="zh-CN" dirty="0">
                <a:latin typeface="Söhne"/>
              </a:rPr>
              <a:t>(1) CA </a:t>
            </a:r>
            <a:r>
              <a:rPr lang="zh-CN" altLang="en-US" dirty="0">
                <a:latin typeface="Söhne"/>
              </a:rPr>
              <a:t>服务器信息公开态势</a:t>
            </a:r>
            <a:endParaRPr lang="en-US" altLang="zh-CN" dirty="0">
              <a:latin typeface="Söhne"/>
            </a:endParaRPr>
          </a:p>
          <a:p>
            <a:pPr lvl="1"/>
            <a:r>
              <a:rPr lang="en-US" altLang="zh-CN" b="1" dirty="0">
                <a:solidFill>
                  <a:srgbClr val="FF0000"/>
                </a:solidFill>
                <a:latin typeface="Söhne"/>
              </a:rPr>
              <a:t>(1) CA </a:t>
            </a:r>
            <a:r>
              <a:rPr lang="zh-CN" altLang="en-US" b="1" dirty="0">
                <a:solidFill>
                  <a:srgbClr val="FF0000"/>
                </a:solidFill>
                <a:latin typeface="Söhne"/>
              </a:rPr>
              <a:t>证书管理服务器</a:t>
            </a:r>
            <a:endParaRPr lang="en-US" altLang="zh-CN" b="1" dirty="0">
              <a:solidFill>
                <a:srgbClr val="FF0000"/>
              </a:solidFill>
              <a:latin typeface="Söhne"/>
            </a:endParaRPr>
          </a:p>
          <a:p>
            <a:pPr lvl="2"/>
            <a:r>
              <a:rPr lang="zh-CN" altLang="en-US" dirty="0">
                <a:latin typeface="Söhne"/>
              </a:rPr>
              <a:t>使用 </a:t>
            </a:r>
            <a:r>
              <a:rPr lang="en-US" altLang="zh-CN" dirty="0">
                <a:latin typeface="Söhne"/>
              </a:rPr>
              <a:t>ACME (Automated Certificate Management Environment) </a:t>
            </a:r>
            <a:r>
              <a:rPr lang="zh-CN" altLang="en-US" dirty="0">
                <a:latin typeface="Söhne"/>
              </a:rPr>
              <a:t>协议实现自动化数字证书颁发和管理的服务器，如 </a:t>
            </a:r>
            <a:r>
              <a:rPr lang="en-US" altLang="zh-CN" dirty="0">
                <a:latin typeface="Söhne"/>
                <a:hlinkClick r:id="rId3"/>
              </a:rPr>
              <a:t>https://acme-v02.api.letsencrypt.org/</a:t>
            </a:r>
            <a:endParaRPr lang="en-US" altLang="zh-CN" dirty="0">
              <a:latin typeface="Söhne"/>
            </a:endParaRPr>
          </a:p>
          <a:p>
            <a:pPr lvl="2"/>
            <a:r>
              <a:rPr lang="zh-CN" altLang="en-US" dirty="0">
                <a:latin typeface="Söhne"/>
              </a:rPr>
              <a:t>管理平台服务器，生产环境</a:t>
            </a:r>
            <a:r>
              <a:rPr lang="en-US" altLang="zh-CN" dirty="0">
                <a:latin typeface="Söhne"/>
              </a:rPr>
              <a:t> (production env)</a:t>
            </a:r>
            <a:r>
              <a:rPr lang="zh-CN" altLang="en-US" dirty="0">
                <a:latin typeface="Söhne"/>
              </a:rPr>
              <a:t>，如 </a:t>
            </a:r>
            <a:r>
              <a:rPr lang="en-US" altLang="zh-CN" dirty="0">
                <a:latin typeface="Söhne"/>
              </a:rPr>
              <a:t>one.digicert.com</a:t>
            </a:r>
            <a:r>
              <a:rPr lang="zh-CN" altLang="en-US" dirty="0">
                <a:latin typeface="Söhne"/>
              </a:rPr>
              <a:t>；</a:t>
            </a:r>
            <a:r>
              <a:rPr lang="en-US" altLang="zh-CN" dirty="0">
                <a:latin typeface="Söhne"/>
              </a:rPr>
              <a:t>Demo </a:t>
            </a:r>
            <a:r>
              <a:rPr lang="zh-CN" altLang="en-US" dirty="0">
                <a:latin typeface="Söhne"/>
              </a:rPr>
              <a:t>环境 </a:t>
            </a:r>
            <a:r>
              <a:rPr lang="en-US" altLang="zh-CN" dirty="0">
                <a:latin typeface="Söhne"/>
              </a:rPr>
              <a:t>(demo env)</a:t>
            </a:r>
            <a:r>
              <a:rPr lang="zh-CN" altLang="en-US" dirty="0">
                <a:latin typeface="Söhne"/>
              </a:rPr>
              <a:t>，如 </a:t>
            </a:r>
            <a:r>
              <a:rPr lang="en-US" altLang="zh-CN" dirty="0">
                <a:latin typeface="Söhne"/>
              </a:rPr>
              <a:t>demo.one.digicert.com</a:t>
            </a:r>
          </a:p>
          <a:p>
            <a:pPr lvl="1"/>
            <a:r>
              <a:rPr lang="en-US" altLang="zh-CN" b="1" dirty="0">
                <a:solidFill>
                  <a:srgbClr val="FF0000"/>
                </a:solidFill>
                <a:latin typeface="Söhne"/>
              </a:rPr>
              <a:t>(2) CA </a:t>
            </a:r>
            <a:r>
              <a:rPr lang="zh-CN" altLang="en-US" b="1" dirty="0">
                <a:solidFill>
                  <a:srgbClr val="FF0000"/>
                </a:solidFill>
                <a:latin typeface="Söhne"/>
              </a:rPr>
              <a:t>存储证书信息的服务器</a:t>
            </a:r>
            <a:endParaRPr lang="en-US" altLang="zh-CN" b="1" dirty="0">
              <a:solidFill>
                <a:srgbClr val="FF0000"/>
              </a:solidFill>
              <a:latin typeface="Söhne"/>
            </a:endParaRPr>
          </a:p>
          <a:p>
            <a:pPr lvl="2"/>
            <a:r>
              <a:rPr lang="zh-CN" altLang="en-US" dirty="0">
                <a:latin typeface="Söhne"/>
              </a:rPr>
              <a:t>存储 </a:t>
            </a:r>
            <a:r>
              <a:rPr lang="en-US" altLang="zh-CN" dirty="0">
                <a:latin typeface="Söhne"/>
              </a:rPr>
              <a:t>CA </a:t>
            </a:r>
            <a:r>
              <a:rPr lang="zh-CN" altLang="en-US" dirty="0">
                <a:latin typeface="Söhne"/>
              </a:rPr>
              <a:t>证书信息，如 </a:t>
            </a:r>
            <a:r>
              <a:rPr lang="en-US" altLang="zh-CN" dirty="0">
                <a:latin typeface="Söhne"/>
                <a:hlinkClick r:id="rId4"/>
              </a:rPr>
              <a:t>http://r3.i.lencr.org/</a:t>
            </a:r>
            <a:endParaRPr lang="en-US" altLang="zh-CN" dirty="0">
              <a:latin typeface="Söhne"/>
            </a:endParaRPr>
          </a:p>
          <a:p>
            <a:pPr lvl="2"/>
            <a:r>
              <a:rPr lang="zh-CN" altLang="en-US" dirty="0">
                <a:latin typeface="Söhne"/>
              </a:rPr>
              <a:t>储存 </a:t>
            </a:r>
            <a:r>
              <a:rPr lang="en-US" altLang="zh-CN" dirty="0">
                <a:latin typeface="Söhne"/>
              </a:rPr>
              <a:t>CRL </a:t>
            </a:r>
            <a:r>
              <a:rPr lang="zh-CN" altLang="en-US" dirty="0">
                <a:latin typeface="Söhne"/>
              </a:rPr>
              <a:t>信息，如 </a:t>
            </a:r>
            <a:r>
              <a:rPr lang="en-US" altLang="zh-CN" dirty="0">
                <a:latin typeface="Söhne"/>
                <a:hlinkClick r:id="rId5"/>
              </a:rPr>
              <a:t>http://crl3.digicert.com/</a:t>
            </a:r>
            <a:endParaRPr lang="en-US" altLang="zh-CN" dirty="0">
              <a:latin typeface="Söhne"/>
            </a:endParaRPr>
          </a:p>
          <a:p>
            <a:pPr lvl="2"/>
            <a:r>
              <a:rPr lang="zh-CN" altLang="en-US" dirty="0">
                <a:latin typeface="Söhne"/>
              </a:rPr>
              <a:t>储存 </a:t>
            </a:r>
            <a:r>
              <a:rPr lang="en-US" altLang="zh-CN" dirty="0">
                <a:latin typeface="Söhne"/>
              </a:rPr>
              <a:t>OCSP </a:t>
            </a:r>
            <a:r>
              <a:rPr lang="zh-CN" altLang="en-US" dirty="0">
                <a:latin typeface="Söhne"/>
              </a:rPr>
              <a:t>信息，如 </a:t>
            </a:r>
            <a:r>
              <a:rPr lang="en-US" altLang="zh-CN" dirty="0">
                <a:latin typeface="Söhne"/>
                <a:hlinkClick r:id="rId6"/>
              </a:rPr>
              <a:t>http://r3.o.lencr.org</a:t>
            </a:r>
            <a:endParaRPr lang="en-US" altLang="zh-CN" dirty="0">
              <a:latin typeface="Söhne"/>
            </a:endParaRPr>
          </a:p>
          <a:p>
            <a:pPr lvl="2"/>
            <a:endParaRPr lang="en-US" altLang="zh-CN" dirty="0">
              <a:latin typeface="Söhne"/>
            </a:endParaRPr>
          </a:p>
        </p:txBody>
      </p:sp>
      <p:sp>
        <p:nvSpPr>
          <p:cNvPr id="2" name="Title 1">
            <a:extLst>
              <a:ext uri="{FF2B5EF4-FFF2-40B4-BE49-F238E27FC236}">
                <a16:creationId xmlns:a16="http://schemas.microsoft.com/office/drawing/2014/main" id="{A8151426-C2F5-4BC5-8971-3D5546FF32F9}"/>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Tree>
    <p:extLst>
      <p:ext uri="{BB962C8B-B14F-4D97-AF65-F5344CB8AC3E}">
        <p14:creationId xmlns:p14="http://schemas.microsoft.com/office/powerpoint/2010/main" val="3991368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35948</TotalTime>
  <Words>14878</Words>
  <Application>Microsoft Office PowerPoint</Application>
  <PresentationFormat>Widescreen</PresentationFormat>
  <Paragraphs>1384</Paragraphs>
  <Slides>77</Slides>
  <Notes>55</Notes>
  <HiddenSlides>10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77</vt:i4>
      </vt:variant>
    </vt:vector>
  </HeadingPairs>
  <TitlesOfParts>
    <vt:vector size="88" baseType="lpstr">
      <vt:lpstr>LinLibertineT</vt:lpstr>
      <vt:lpstr>Söhne</vt:lpstr>
      <vt:lpstr>Source Sans Pro Web</vt:lpstr>
      <vt:lpstr>等线</vt:lpstr>
      <vt:lpstr>等线 Light</vt:lpstr>
      <vt:lpstr>微软雅黑</vt:lpstr>
      <vt:lpstr>Arial</vt:lpstr>
      <vt:lpstr>Calibri</vt:lpstr>
      <vt:lpstr>Calibri Light</vt:lpstr>
      <vt:lpstr>Office 主题​​</vt:lpstr>
      <vt:lpstr>Office Theme</vt:lpstr>
      <vt:lpstr>Web-PKI CA 测绘</vt:lpstr>
      <vt:lpstr>Web-PKI CA 测绘是什么</vt:lpstr>
      <vt:lpstr>CA 在 Web-PKI 当中的角色/流程/行为</vt:lpstr>
      <vt:lpstr>CA 在 Web-PKI 当中的角色/流程/行为</vt:lpstr>
      <vt:lpstr>CA 在 Web-PKI 当中的角色/流程/行为</vt:lpstr>
      <vt:lpstr>Web-PKI CA 基本态势测绘</vt:lpstr>
      <vt:lpstr>Web-PKI CA 基本态势测绘</vt:lpstr>
      <vt:lpstr>Web-PKI CA 基本态势测绘</vt:lpstr>
      <vt:lpstr>Web-PKI CA 基本态势测绘</vt:lpstr>
      <vt:lpstr>Web-PKI CA 基本态势测绘</vt:lpstr>
      <vt:lpstr>Web-PKI CA 基本态势测绘</vt:lpstr>
      <vt:lpstr>Web-PKI CA 基本态势测绘</vt:lpstr>
      <vt:lpstr>Web-PKI CA 基本态势测绘</vt:lpstr>
      <vt:lpstr>Web-PKI CA 基本态势测绘</vt:lpstr>
      <vt:lpstr>Web-PKI CA 安全态势测绘</vt:lpstr>
      <vt:lpstr>Web-PKI CA 安全态势测绘</vt:lpstr>
      <vt:lpstr>Web-PKI CA 安全态势测绘</vt:lpstr>
      <vt:lpstr>Web-PKI CA 安全态势测绘</vt:lpstr>
      <vt:lpstr>Web-PKI CA 安全态势测绘</vt:lpstr>
      <vt:lpstr>Web-PKI CA 安全态势测绘</vt:lpstr>
      <vt:lpstr>Web-PKI CA 安全态势测绘</vt:lpstr>
      <vt:lpstr>Web-PKI CA 安全态势测绘</vt:lpstr>
      <vt:lpstr>Web-PKI CA 安全态势测绘</vt:lpstr>
      <vt:lpstr>Web-PKI CA 测绘重要意义</vt:lpstr>
      <vt:lpstr>Web-PKI CA 测绘重要意义</vt:lpstr>
      <vt:lpstr>建立 CA 签发证书 profiling</vt:lpstr>
      <vt:lpstr>收集 CA 服务器域名</vt:lpstr>
      <vt:lpstr>PowerPoint Presentation</vt:lpstr>
      <vt:lpstr>PowerPoint Presentation</vt:lpstr>
      <vt:lpstr>PowerPoint Presentation</vt:lpstr>
      <vt:lpstr>PowerPoint Presentation</vt:lpstr>
      <vt:lpstr>相关工作总结</vt:lpstr>
      <vt:lpstr>相关工作总结</vt:lpstr>
      <vt:lpstr>相关工作总结</vt:lpstr>
      <vt:lpstr>相关工作总结</vt:lpstr>
      <vt:lpstr>PowerPoint Presentation</vt:lpstr>
      <vt:lpstr>相关工作总结</vt:lpstr>
      <vt:lpstr>CA 未公开商业行为、交叉认证安全事件</vt:lpstr>
      <vt:lpstr>根证书注入真实安全事件</vt:lpstr>
      <vt:lpstr>未经域名拥有者许可签发证书现实案例</vt:lpstr>
      <vt:lpstr>未经域名拥有者许可签发证书现实案例</vt:lpstr>
      <vt:lpstr>未正确验证申请者身份真实案例</vt:lpstr>
      <vt:lpstr>违反标准生成证书重要真实案例</vt:lpstr>
      <vt:lpstr>CA 吊销安全事件</vt:lpstr>
      <vt:lpstr>PowerPoint Presentation</vt:lpstr>
      <vt:lpstr>PowerPoint Presentation</vt:lpstr>
      <vt:lpstr>Web-PKI CA 安全态势如何测绘</vt:lpstr>
      <vt:lpstr>CA 签发异常行为</vt:lpstr>
      <vt:lpstr>CA 签发异常行为</vt:lpstr>
      <vt:lpstr>相关工作总结</vt:lpstr>
      <vt:lpstr>相关工作总结</vt:lpstr>
      <vt:lpstr>CA 吊销异常行为</vt:lpstr>
      <vt:lpstr>CA 吊销异常行为</vt:lpstr>
      <vt:lpstr>相关工作总结</vt:lpstr>
      <vt:lpstr>CA 商业异常行为</vt:lpstr>
      <vt:lpstr>相关工作总结</vt:lpstr>
      <vt:lpstr>全球政府网站HTTPS态势感知</vt:lpstr>
      <vt:lpstr>引入</vt:lpstr>
      <vt:lpstr>研究背景——政府网站</vt:lpstr>
      <vt:lpstr>研究背景——政府网站</vt:lpstr>
      <vt:lpstr>研究背景——政府 CA</vt:lpstr>
      <vt:lpstr>研究背景——政府 CA</vt:lpstr>
      <vt:lpstr>研究背景——政府 PKI</vt:lpstr>
      <vt:lpstr>研究背景——政府 PKI 与政府组织架构</vt:lpstr>
      <vt:lpstr>总结</vt:lpstr>
      <vt:lpstr>测绘分析挑战</vt:lpstr>
      <vt:lpstr>Singanamalla et, al. [1]</vt:lpstr>
      <vt:lpstr>结果呈现形式</vt:lpstr>
      <vt:lpstr>相关工作存在问题</vt:lpstr>
      <vt:lpstr>长期目标</vt:lpstr>
      <vt:lpstr>长期目标</vt:lpstr>
      <vt:lpstr>本周计划（20240415 – 20240421）</vt:lpstr>
      <vt:lpstr>参考资料</vt:lpstr>
      <vt:lpstr>参考资料</vt:lpstr>
      <vt:lpstr>参考资料</vt:lpstr>
      <vt:lpstr>参考资料</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 天宇</cp:lastModifiedBy>
  <cp:revision>1349</cp:revision>
  <dcterms:created xsi:type="dcterms:W3CDTF">2021-06-01T08:57:00Z</dcterms:created>
  <dcterms:modified xsi:type="dcterms:W3CDTF">2024-05-08T04:46:03Z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F6AE851146A046919227CE9C799998BC</vt:lpwstr>
  </property>
  <property fmtid="{D5CDD505-2E9C-101B-9397-08002B2CF9AE}" pid="3" name="KSOProductBuildVer">
    <vt:lpwstr>2052-11.1.0.10700</vt:lpwstr>
  </property>
</Properties>
</file>