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81" r:id="rId4"/>
    <p:sldId id="264" r:id="rId5"/>
    <p:sldId id="273" r:id="rId6"/>
    <p:sldId id="282" r:id="rId7"/>
    <p:sldId id="257" r:id="rId8"/>
    <p:sldId id="259" r:id="rId9"/>
    <p:sldId id="288" r:id="rId10"/>
    <p:sldId id="278" r:id="rId11"/>
    <p:sldId id="279" r:id="rId12"/>
    <p:sldId id="283" r:id="rId13"/>
    <p:sldId id="272" r:id="rId14"/>
    <p:sldId id="290" r:id="rId15"/>
    <p:sldId id="286" r:id="rId16"/>
    <p:sldId id="289" r:id="rId17"/>
    <p:sldId id="274" r:id="rId18"/>
    <p:sldId id="287" r:id="rId19"/>
    <p:sldId id="291" r:id="rId20"/>
    <p:sldId id="267" r:id="rId21"/>
    <p:sldId id="275" r:id="rId22"/>
    <p:sldId id="276" r:id="rId23"/>
    <p:sldId id="261" r:id="rId24"/>
    <p:sldId id="268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096" autoAdjust="0"/>
  </p:normalViewPr>
  <p:slideViewPr>
    <p:cSldViewPr snapToGrid="0">
      <p:cViewPr>
        <p:scale>
          <a:sx n="67" d="100"/>
          <a:sy n="67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FA17B-EDB6-4149-9BFD-DC79505AA6D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363A-F6FB-4FB0-9649-F70A4A96C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证书和身份证有一定的区别：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一张身份证对应一个人，但是一个证书可能对应多个域名或者是通配符域名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一个人只有一个身份证编号，但是一个域名可以用多个密钥的证书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证书有链式验证关系，身份证没有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文章采用分析关联证书的</a:t>
            </a:r>
            <a:r>
              <a:rPr lang="en-US" altLang="zh-CN" dirty="0"/>
              <a:t>IP</a:t>
            </a:r>
            <a:r>
              <a:rPr lang="zh-CN" altLang="en-US" dirty="0"/>
              <a:t>相似性和</a:t>
            </a:r>
            <a:r>
              <a:rPr lang="en-US" altLang="zh-CN" dirty="0"/>
              <a:t>AS</a:t>
            </a:r>
            <a:r>
              <a:rPr lang="zh-CN" altLang="en-US" dirty="0"/>
              <a:t>相似性来分析关联效果，但是有很多设备会更换</a:t>
            </a:r>
            <a:r>
              <a:rPr lang="en-US" altLang="zh-CN" dirty="0"/>
              <a:t>ISP</a:t>
            </a:r>
            <a:r>
              <a:rPr lang="zh-CN" altLang="en-US" dirty="0"/>
              <a:t>，进而大幅度更换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7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目标：</a:t>
            </a:r>
            <a:r>
              <a:rPr lang="en-US" altLang="zh-CN" strike="noStrike" dirty="0"/>
              <a:t>PKI</a:t>
            </a:r>
            <a:r>
              <a:rPr lang="zh-CN" altLang="en-US" strike="noStrike" dirty="0"/>
              <a:t>（</a:t>
            </a:r>
            <a:r>
              <a:rPr lang="en-US" altLang="zh-CN" strike="noStrike" dirty="0"/>
              <a:t>CA</a:t>
            </a:r>
            <a:r>
              <a:rPr lang="zh-CN" altLang="en-US" strike="noStrike" dirty="0"/>
              <a:t>）、网站、</a:t>
            </a:r>
            <a:r>
              <a:rPr lang="zh-CN" altLang="en-US" strike="noStrike" dirty="0">
                <a:solidFill>
                  <a:srgbClr val="FF0000"/>
                </a:solidFill>
              </a:rPr>
              <a:t>用户</a:t>
            </a:r>
            <a:endParaRPr lang="en-US" altLang="zh-CN" strike="noStrik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每种类型的证书有什么特点，需要如何使用这些证书？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每种类型的证书有什么特点，需要如何使用这些证书？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每种信息类型获取的难点是什么？需要获取哪些信息才能推断出？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每个网络场景的特点是什么？有什么限制？？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企业网络：</a:t>
            </a: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特点：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用于连接企业内部的各种设备，包括电脑、服务器、打印机等。通常有多个部门和复杂的网络拓扑。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限制：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需要高度的安全性和可靠性；对网络性能和带宽的需求较大；需要灵活的管理和监控系统。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数据中心网络：</a:t>
            </a: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特点：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用于连接大量的服务器和存储设备，支持大规模的数据处理和存储。强调高性能和低延迟。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限制：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高密度的数据流量要求高带宽和低延迟；需要考虑负载均衡和故障容忍性；网络拓扑设计需考虑性能和成本平衡。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云计算网络：</a:t>
            </a: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特点：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提供基于云的计算资源和服务，支持虚拟化和弹性扩展。多租户环境，服务各种应用。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限制：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数据安全性是首要考虑因素；对于多租户的管理和隔离需要高度的技术支持；性能和可用性是关键指标。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移动网络：</a:t>
            </a: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特点：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面向移动设备，如智能手机、平板电脑等。具有高度的移动性和无线连接。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限制：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有限的带宽和信号覆盖是挑战；需要处理移动设备的切换和漫游；安全性和隐私保护是重要问题。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物联网（</a:t>
            </a:r>
            <a:r>
              <a:rPr lang="en-US" altLang="zh-CN" b="1" i="0" dirty="0">
                <a:solidFill>
                  <a:srgbClr val="ECECEC"/>
                </a:solidFill>
                <a:effectLst/>
                <a:latin typeface="Söhne"/>
              </a:rPr>
              <a:t>IoT</a:t>
            </a: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）网络：</a:t>
            </a: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特点：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连接大量的物联网设备，如传感器、智能家居设备等。低功耗和低带宽要求。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限制：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 大规模连接需要有效的管理和协议支持；对设备的身份验证和安全性有严格要求；网络拓扑和协议需要适应设备多样性。</a:t>
            </a:r>
          </a:p>
          <a:p>
            <a:pPr algn="l"/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每种网络场景都有其独特的挑战和要求，网络设计和管理需要根据具体情况来平衡性能、安全性、可用性和成本等因素。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证书</a:t>
            </a:r>
            <a:r>
              <a:rPr lang="en-US" altLang="zh-CN" dirty="0"/>
              <a:t>——</a:t>
            </a:r>
            <a:r>
              <a:rPr lang="zh-CN" altLang="en-US" dirty="0"/>
              <a:t>指纹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重点放在第一个点：</a:t>
            </a:r>
            <a:endParaRPr lang="en-US" dirty="0"/>
          </a:p>
          <a:p>
            <a:pPr marL="228600" indent="-228600">
              <a:buAutoNum type="arabicPeriod"/>
            </a:pPr>
            <a:r>
              <a:rPr lang="zh-CN" altLang="en-US" dirty="0"/>
              <a:t>第一个点：小论文该怎么写（大纲），需要测量什么，分析什么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最后的结果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228600" indent="-228600">
              <a:buAutoNum type="arabicPeriod"/>
            </a:pPr>
            <a:r>
              <a:rPr lang="en-US" dirty="0"/>
              <a:t>Demo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分析结果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数据收集结果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网站跟踪与设备跟踪类似，但不同的是，设备证书大多都是自签名，可以根据证书的有效时间和</a:t>
            </a:r>
            <a:r>
              <a:rPr lang="en-US" altLang="zh-CN" dirty="0"/>
              <a:t>IP</a:t>
            </a:r>
            <a:r>
              <a:rPr lang="zh-CN" altLang="en-US" dirty="0"/>
              <a:t>相似性跟踪；网站更换频率低，证书时间重叠多，域名、</a:t>
            </a:r>
            <a:r>
              <a:rPr lang="en-US" altLang="zh-CN" dirty="0"/>
              <a:t>IP</a:t>
            </a:r>
            <a:r>
              <a:rPr lang="zh-CN" altLang="en-US" dirty="0"/>
              <a:t>变化大，且一般不是自签名证书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02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3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91F90E-9580-49D2-ADE1-D9E8A25CB8C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BA46-DDCD-477F-9909-8220EF939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基于互联网证书的网络信息挖掘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A4026-AECE-44D6-B338-DAB05518B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张天宇</a:t>
            </a:r>
            <a:endParaRPr lang="en-US" dirty="0"/>
          </a:p>
          <a:p>
            <a:pPr algn="r"/>
            <a:r>
              <a:rPr lang="en-US" dirty="0"/>
              <a:t>03/06</a:t>
            </a:r>
          </a:p>
        </p:txBody>
      </p:sp>
    </p:spTree>
    <p:extLst>
      <p:ext uri="{BB962C8B-B14F-4D97-AF65-F5344CB8AC3E}">
        <p14:creationId xmlns:p14="http://schemas.microsoft.com/office/powerpoint/2010/main" val="151109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32DC-94E5-4BD8-BC8A-F2F69D20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敏感信息类型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E1A8-D477-47D2-BDC8-E03E955D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476233-E168-44B0-B96D-B5AE1B709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88151"/>
              </p:ext>
            </p:extLst>
          </p:nvPr>
        </p:nvGraphicFramePr>
        <p:xfrm>
          <a:off x="1495552" y="1828800"/>
          <a:ext cx="81279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29178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8508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661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敏感信息类型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86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个人或者企业基本信息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直接从证书中获得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37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 </a:t>
                      </a:r>
                      <a:r>
                        <a:rPr lang="zh-CN" altLang="en-US" dirty="0"/>
                        <a:t>基本信息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直接从证书中获得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78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域名的归属关联性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寻找归属于统一企业管理，但是不相干的域名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41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企业关系信息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对某个区域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子域名的管理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分析根域名和子域名的证书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75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网站的迁移、管理权转交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追寻某网站的证书变化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3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IP </a:t>
                      </a:r>
                      <a:r>
                        <a:rPr lang="zh-CN" altLang="en-US" dirty="0"/>
                        <a:t>地理信息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通过证书确定服务器的位置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1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46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E886-656C-4B95-8884-509F0B5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目标互联网场景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7D17-2DE7-42D0-948D-351547DE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5D6A60-9C87-4481-8B04-3E9548CD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03739"/>
              </p:ext>
            </p:extLst>
          </p:nvPr>
        </p:nvGraphicFramePr>
        <p:xfrm>
          <a:off x="1495552" y="2150268"/>
          <a:ext cx="8127999" cy="214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1525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06893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1456686"/>
                    </a:ext>
                  </a:extLst>
                </a:gridCol>
              </a:tblGrid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网络场景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限制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互联网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2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专网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不容易收集专网的相关数据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云网络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多租户的管理和隔离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10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IOT </a:t>
                      </a:r>
                      <a:r>
                        <a:rPr lang="zh-CN" altLang="en-US" dirty="0"/>
                        <a:t>网络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设备的计算能力有限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EC03-DCDF-468D-AF2E-E6CE3FCD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具体问题描述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1253-329E-48D1-9856-062D8B673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根据敏感信息类型分类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0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52D-1B28-44B4-A16A-80CB3D06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网站部署追踪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3041-2873-4FBE-92AD-EAA1759B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运用场景：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网站不再运行后，域名被收回，被第三方买下制作钓鱼网站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公司或者个人之间的 </a:t>
            </a:r>
            <a:r>
              <a:rPr lang="en-US" altLang="zh-CN" dirty="0"/>
              <a:t>IP </a:t>
            </a:r>
            <a:r>
              <a:rPr lang="zh-CN" altLang="en-US" dirty="0"/>
              <a:t>或者域名转让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经常被查封，频繁更换域名和 </a:t>
            </a:r>
            <a:r>
              <a:rPr lang="en-US" altLang="zh-CN" dirty="0"/>
              <a:t>IP </a:t>
            </a:r>
            <a:r>
              <a:rPr lang="zh-CN" altLang="en-US" dirty="0"/>
              <a:t>的网站（侵权、违法的网站）</a:t>
            </a:r>
            <a:endParaRPr lang="en-US" altLang="zh-CN" dirty="0"/>
          </a:p>
          <a:p>
            <a:pPr lvl="2"/>
            <a:r>
              <a:rPr lang="zh-CN" altLang="en-US" dirty="0"/>
              <a:t>比如：</a:t>
            </a:r>
            <a:r>
              <a:rPr lang="en-US" altLang="zh-CN" dirty="0" err="1"/>
              <a:t>Zlibrary</a:t>
            </a:r>
            <a:r>
              <a:rPr lang="en-US" altLang="zh-CN" dirty="0"/>
              <a:t> </a:t>
            </a:r>
            <a:r>
              <a:rPr lang="zh-CN" altLang="en-US" dirty="0"/>
              <a:t>网站经常被查封，先后换了多个域名：</a:t>
            </a:r>
            <a:endParaRPr lang="en-US" altLang="zh-CN" dirty="0"/>
          </a:p>
          <a:p>
            <a:pPr lvl="2"/>
            <a:r>
              <a:rPr lang="en-US" altLang="zh-CN" dirty="0"/>
              <a:t>zlib.io</a:t>
            </a:r>
            <a:r>
              <a:rPr lang="zh-CN" altLang="en-US" dirty="0"/>
              <a:t>、</a:t>
            </a:r>
            <a:r>
              <a:rPr lang="en-US" altLang="zh-CN" dirty="0"/>
              <a:t>zlib.id</a:t>
            </a:r>
            <a:r>
              <a:rPr lang="zh-CN" altLang="en-US" dirty="0"/>
              <a:t>、</a:t>
            </a:r>
            <a:r>
              <a:rPr lang="en-US" altLang="zh-CN" dirty="0"/>
              <a:t>zlibrary.to</a:t>
            </a:r>
            <a:r>
              <a:rPr lang="zh-CN" altLang="en-US" dirty="0"/>
              <a:t>、</a:t>
            </a:r>
            <a:r>
              <a:rPr lang="en-US" altLang="zh-CN" dirty="0"/>
              <a:t>z-library.se</a:t>
            </a:r>
            <a:r>
              <a:rPr lang="zh-CN" altLang="en-US" dirty="0"/>
              <a:t>、</a:t>
            </a:r>
            <a:r>
              <a:rPr lang="en-US" altLang="zh-CN" dirty="0"/>
              <a:t>zlibrary-africa.se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开始使用、更换、或者停止使用 </a:t>
            </a:r>
            <a:r>
              <a:rPr lang="en-US" altLang="zh-CN" dirty="0"/>
              <a:t>CDN </a:t>
            </a:r>
            <a:r>
              <a:rPr lang="zh-CN" altLang="en-US" dirty="0"/>
              <a:t>服务的网站</a:t>
            </a:r>
            <a:endParaRPr lang="en-US" altLang="zh-CN" dirty="0"/>
          </a:p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能否通过对</a:t>
            </a:r>
            <a:r>
              <a:rPr lang="zh-CN" altLang="en-US" b="1" dirty="0">
                <a:solidFill>
                  <a:srgbClr val="FF0000"/>
                </a:solidFill>
              </a:rPr>
              <a:t>互联网范围</a:t>
            </a:r>
            <a:r>
              <a:rPr lang="zh-CN" altLang="en-US" dirty="0"/>
              <a:t>内证书的收集（</a:t>
            </a:r>
            <a:r>
              <a:rPr lang="zh-CN" altLang="en-US" b="1" dirty="0"/>
              <a:t>主被动收集</a:t>
            </a:r>
            <a:r>
              <a:rPr lang="zh-CN" altLang="en-US" dirty="0"/>
              <a:t>）和分析（</a:t>
            </a:r>
            <a:r>
              <a:rPr lang="zh-CN" altLang="en-US" b="1" dirty="0"/>
              <a:t>可能需要结合其他信息</a:t>
            </a:r>
            <a:r>
              <a:rPr lang="zh-CN" altLang="en-US" dirty="0"/>
              <a:t>），</a:t>
            </a:r>
            <a:r>
              <a:rPr lang="zh-CN" altLang="en-US" b="1" dirty="0">
                <a:solidFill>
                  <a:srgbClr val="FF0000"/>
                </a:solidFill>
              </a:rPr>
              <a:t>长时间</a:t>
            </a:r>
            <a:r>
              <a:rPr lang="zh-CN" altLang="en-US" dirty="0"/>
              <a:t>追踪、</a:t>
            </a:r>
            <a:r>
              <a:rPr lang="zh-CN" altLang="en-US" b="1" dirty="0">
                <a:solidFill>
                  <a:srgbClr val="FF0000"/>
                </a:solidFill>
              </a:rPr>
              <a:t>及时发现</a:t>
            </a:r>
            <a:r>
              <a:rPr lang="zh-CN" altLang="en-US" dirty="0"/>
              <a:t>网站的部署变化？</a:t>
            </a:r>
            <a:endParaRPr lang="en-US" altLang="zh-CN" dirty="0"/>
          </a:p>
          <a:p>
            <a:r>
              <a:rPr lang="zh-CN" altLang="en-US" dirty="0"/>
              <a:t>研究这个问题的目的：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能够及时发现一些具有违法行为的网站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及时发现域名或者 </a:t>
            </a:r>
            <a:r>
              <a:rPr lang="en-US" altLang="zh-CN" dirty="0"/>
              <a:t>IP </a:t>
            </a:r>
            <a:r>
              <a:rPr lang="zh-CN" altLang="en-US" dirty="0"/>
              <a:t>所有权的更迭，预防钓鱼网站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能够感知网站的全球部署，并进行定位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06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8EAD-77D0-4578-953B-2D1CB086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网站部署追踪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2400-2C75-4BCC-9E3B-F3CDACE8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证书类型：</a:t>
            </a:r>
            <a:r>
              <a:rPr lang="en-US" altLang="zh-CN" dirty="0"/>
              <a:t>SSL </a:t>
            </a:r>
            <a:r>
              <a:rPr lang="zh-CN" altLang="en-US" dirty="0"/>
              <a:t>终端证书（</a:t>
            </a:r>
            <a:r>
              <a:rPr lang="en-US" altLang="zh-CN" dirty="0"/>
              <a:t>End-entity/Leaf Certificate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证书收集方式：</a:t>
            </a:r>
            <a:r>
              <a:rPr lang="zh-CN" altLang="en-US" dirty="0"/>
              <a:t>域名主动收集、</a:t>
            </a:r>
            <a:r>
              <a:rPr lang="en-US" altLang="zh-CN" dirty="0"/>
              <a:t>IP </a:t>
            </a:r>
            <a:r>
              <a:rPr lang="zh-CN" altLang="en-US" dirty="0"/>
              <a:t>主动收集、（被动收集？）</a:t>
            </a:r>
            <a:endParaRPr lang="en-US" altLang="zh-CN" dirty="0"/>
          </a:p>
          <a:p>
            <a:r>
              <a:rPr lang="zh-CN" altLang="en-US" b="1" dirty="0"/>
              <a:t>敏感信息类型：</a:t>
            </a:r>
            <a:r>
              <a:rPr lang="zh-CN" altLang="en-US" dirty="0">
                <a:solidFill>
                  <a:srgbClr val="FF0000"/>
                </a:solidFill>
              </a:rPr>
              <a:t>长时间的网站定位？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/>
              <a:t>网络场景：</a:t>
            </a:r>
            <a:r>
              <a:rPr lang="zh-CN" altLang="en-US" dirty="0"/>
              <a:t>互联网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网站部署追踪的其他方法：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网站内容解析</a:t>
            </a:r>
            <a:r>
              <a:rPr lang="en-US" altLang="zh-CN" dirty="0"/>
              <a:t>——</a:t>
            </a:r>
            <a:r>
              <a:rPr lang="zh-CN" altLang="en-US" dirty="0"/>
              <a:t>解析 </a:t>
            </a:r>
            <a:r>
              <a:rPr lang="en-US" altLang="zh-CN" dirty="0"/>
              <a:t>HTTP </a:t>
            </a:r>
            <a:r>
              <a:rPr lang="zh-CN" altLang="en-US" dirty="0"/>
              <a:t>应答报文，对内容进行规则匹配</a:t>
            </a:r>
            <a:endParaRPr lang="en-US" altLang="zh-CN" dirty="0"/>
          </a:p>
          <a:p>
            <a:pPr lvl="2"/>
            <a:r>
              <a:rPr lang="zh-CN" altLang="en-US" dirty="0"/>
              <a:t>问题：由于 </a:t>
            </a:r>
            <a:r>
              <a:rPr lang="en-US" altLang="zh-CN" dirty="0"/>
              <a:t>HTTP </a:t>
            </a:r>
            <a:r>
              <a:rPr lang="zh-CN" altLang="en-US" dirty="0"/>
              <a:t>报文的接收和解析会占用较多资源，不适合对整个互联网的网站进行长时间的追踪分析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en-US" altLang="zh-CN" dirty="0" err="1"/>
              <a:t>Whois</a:t>
            </a:r>
            <a:r>
              <a:rPr lang="en-US" altLang="zh-CN" dirty="0"/>
              <a:t> </a:t>
            </a:r>
            <a:r>
              <a:rPr lang="zh-CN" altLang="en-US" dirty="0"/>
              <a:t>查询</a:t>
            </a:r>
            <a:endParaRPr lang="en-US" altLang="zh-CN" dirty="0"/>
          </a:p>
          <a:p>
            <a:pPr lvl="2"/>
            <a:r>
              <a:rPr lang="zh-CN" altLang="en-US" dirty="0"/>
              <a:t>问题：消息不准确或者不完整，存在滞后性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7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2865-D819-4F3B-B194-03BB794A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网站部署追踪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C4D2-267A-4242-9F8D-CD450D04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网络流量监控（流量分析）：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数据获取方式不同</a:t>
            </a:r>
            <a:endParaRPr lang="en-US" altLang="zh-CN" dirty="0"/>
          </a:p>
          <a:p>
            <a:pPr lvl="2"/>
            <a:r>
              <a:rPr lang="zh-CN" altLang="en-US" dirty="0"/>
              <a:t>流量监控是被动监听某个网络</a:t>
            </a:r>
            <a:endParaRPr lang="en-US" altLang="zh-CN" dirty="0"/>
          </a:p>
          <a:p>
            <a:pPr lvl="2"/>
            <a:r>
              <a:rPr lang="zh-CN" altLang="en-US" dirty="0"/>
              <a:t>证书分析可以主被动测量结合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数据的范围不同</a:t>
            </a:r>
            <a:endParaRPr lang="en-US" altLang="zh-CN" dirty="0"/>
          </a:p>
          <a:p>
            <a:pPr lvl="2"/>
            <a:r>
              <a:rPr lang="zh-CN" altLang="en-US" dirty="0"/>
              <a:t>流量监控如果只是在某个骨干网，则数据的范围可能不够广</a:t>
            </a:r>
            <a:endParaRPr lang="en-US" altLang="zh-CN" dirty="0"/>
          </a:p>
          <a:p>
            <a:pPr lvl="2"/>
            <a:r>
              <a:rPr lang="zh-CN" altLang="en-US" dirty="0"/>
              <a:t>证书分析可以扫描整个</a:t>
            </a:r>
            <a:r>
              <a:rPr lang="en-US" altLang="zh-CN" dirty="0"/>
              <a:t>IPv4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信息指纹的多样性不同：</a:t>
            </a:r>
            <a:endParaRPr lang="en-US" altLang="zh-CN" dirty="0"/>
          </a:p>
          <a:p>
            <a:pPr lvl="2"/>
            <a:r>
              <a:rPr lang="zh-CN" altLang="en-US" dirty="0"/>
              <a:t>流量中能够提取的信息相对较多</a:t>
            </a:r>
            <a:endParaRPr lang="en-US" altLang="zh-CN" dirty="0"/>
          </a:p>
          <a:p>
            <a:pPr lvl="2"/>
            <a:r>
              <a:rPr lang="zh-CN" altLang="en-US" dirty="0"/>
              <a:t>证书的指纹多样性相对较少</a:t>
            </a:r>
            <a:endParaRPr lang="en-US" altLang="zh-CN" dirty="0"/>
          </a:p>
          <a:p>
            <a:r>
              <a:rPr lang="zh-CN" altLang="en-US" dirty="0"/>
              <a:t>问题挑战：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如果只用证书分析，指纹信息多样性可能不够，需要结合其他信息设定规则（追踪效果）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存在网站域名、</a:t>
            </a:r>
            <a:r>
              <a:rPr lang="en-US" altLang="zh-CN" dirty="0"/>
              <a:t>IP</a:t>
            </a:r>
            <a:r>
              <a:rPr lang="zh-CN" altLang="en-US" dirty="0"/>
              <a:t>更换，但是证书没有变化的情况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网站有时会将自己的证书和密钥直接交由 </a:t>
            </a:r>
            <a:r>
              <a:rPr lang="en-US" altLang="zh-CN" dirty="0"/>
              <a:t>CDN </a:t>
            </a:r>
            <a:r>
              <a:rPr lang="zh-CN" altLang="en-US" dirty="0"/>
              <a:t>保管，加大</a:t>
            </a:r>
            <a:r>
              <a:rPr lang="en-US" altLang="zh-CN" dirty="0"/>
              <a:t> CDN </a:t>
            </a:r>
            <a:r>
              <a:rPr lang="zh-CN" altLang="en-US" dirty="0"/>
              <a:t>部署分析的难度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数据没有 </a:t>
            </a:r>
            <a:r>
              <a:rPr lang="en-US" altLang="zh-CN" dirty="0"/>
              <a:t>ground truth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66FF-93F1-4526-B85F-240E3AE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ECF0-7C28-48C5-B6CE-66278B0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利用证书进行流量分析：</a:t>
            </a:r>
            <a:endParaRPr lang="en-US" altLang="zh-CN" dirty="0"/>
          </a:p>
          <a:p>
            <a:pPr lvl="1"/>
            <a:r>
              <a:rPr lang="en-US" altLang="zh-CN" dirty="0"/>
              <a:t>IWQoS’16 - Certificate-Aware Encrypted Traffic Classification Using Second-Order Markov Chain</a:t>
            </a:r>
          </a:p>
          <a:p>
            <a:pPr lvl="1"/>
            <a:r>
              <a:rPr lang="zh-CN" altLang="en-US" dirty="0"/>
              <a:t>方法：使用证书流量的一些属性（报文长度）提升指纹的多样性，进而更好使用机器学习模型来区分加密流量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使用证书进行互联网设备追踪：</a:t>
            </a:r>
            <a:endParaRPr lang="en-US" altLang="zh-CN" dirty="0"/>
          </a:p>
          <a:p>
            <a:pPr lvl="1"/>
            <a:r>
              <a:rPr lang="en-US" altLang="zh-CN" dirty="0"/>
              <a:t>IMC’16</a:t>
            </a:r>
            <a:r>
              <a:rPr lang="zh-CN" altLang="en-US" dirty="0"/>
              <a:t> </a:t>
            </a:r>
            <a:r>
              <a:rPr lang="en-US" altLang="zh-CN" dirty="0"/>
              <a:t>- Measuring and Applying Invalid SSL Certificates: The Silent Majority</a:t>
            </a:r>
          </a:p>
          <a:p>
            <a:pPr lvl="1"/>
            <a:r>
              <a:rPr lang="zh-CN" altLang="en-US" dirty="0"/>
              <a:t>方法：设置一系列规则，根据证书属性的相关性进行关联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根据规则，能够成功关联的证书比例较低（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 </a:t>
            </a:r>
            <a:r>
              <a:rPr lang="en-US" altLang="zh-CN" dirty="0"/>
              <a:t>ground truth</a:t>
            </a:r>
            <a:r>
              <a:rPr lang="zh-CN" altLang="en-US" dirty="0"/>
              <a:t>，不能确定证书关联的准确性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AFE0D-C43D-4515-A804-AB899DB1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67" y="4004468"/>
            <a:ext cx="455567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996B-F52D-4C93-A65A-03FC948F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</a:t>
            </a:r>
            <a:r>
              <a:rPr lang="zh-CN" altLang="en-US" dirty="0"/>
              <a:t>物理定位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D6A5-FEB9-4A76-9BCC-2E4521E8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问题假设：</a:t>
            </a:r>
            <a:endParaRPr lang="en-US" altLang="zh-CN" dirty="0"/>
          </a:p>
          <a:p>
            <a:pPr lvl="1"/>
            <a:r>
              <a:rPr lang="zh-CN" altLang="en-US" dirty="0"/>
              <a:t>同一个网管申请证书的方式相同或相似，这样他负责的服务器以及相对应网站的证书就会有相似的指纹</a:t>
            </a:r>
            <a:endParaRPr lang="en-US" altLang="zh-CN" dirty="0"/>
          </a:p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证书能否作为指纹，协助现有的方法进行</a:t>
            </a:r>
            <a:r>
              <a:rPr lang="en-US" altLang="zh-CN" dirty="0"/>
              <a:t> IP </a:t>
            </a:r>
            <a:r>
              <a:rPr lang="zh-CN" altLang="en-US" dirty="0"/>
              <a:t>物理定位？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IP </a:t>
            </a:r>
            <a:r>
              <a:rPr lang="zh-CN" altLang="en-US" dirty="0"/>
              <a:t>物理定位的一些方法：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被动分析</a:t>
            </a:r>
            <a:endParaRPr lang="en-US" altLang="zh-CN" dirty="0"/>
          </a:p>
          <a:p>
            <a:pPr lvl="2"/>
            <a:r>
              <a:rPr lang="zh-CN" altLang="en-US" dirty="0"/>
              <a:t>分析网站内容、</a:t>
            </a:r>
            <a:r>
              <a:rPr lang="en-US" altLang="zh-CN" dirty="0"/>
              <a:t>WHOIS</a:t>
            </a:r>
            <a:r>
              <a:rPr lang="zh-CN" altLang="en-US" dirty="0"/>
              <a:t>、社交信息等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主动分析</a:t>
            </a:r>
            <a:endParaRPr lang="en-US" altLang="zh-CN" dirty="0"/>
          </a:p>
          <a:p>
            <a:pPr lvl="2"/>
            <a:r>
              <a:rPr lang="zh-CN" altLang="en-US" dirty="0"/>
              <a:t>测量 </a:t>
            </a:r>
            <a:r>
              <a:rPr lang="en-US" altLang="zh-CN" dirty="0"/>
              <a:t>RTT</a:t>
            </a:r>
            <a:r>
              <a:rPr lang="zh-CN" altLang="en-US" dirty="0"/>
              <a:t>，网络延迟等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2"/>
            <a:r>
              <a:rPr lang="zh-CN" altLang="en-US" dirty="0"/>
              <a:t>使用现有的 </a:t>
            </a:r>
            <a:r>
              <a:rPr lang="en-US" altLang="zh-CN" dirty="0"/>
              <a:t>IP </a:t>
            </a:r>
            <a:r>
              <a:rPr lang="zh-CN" altLang="en-US" dirty="0"/>
              <a:t>地理关系位置图，结合其他信息进行预测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05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9E56-1225-4426-A99A-A5BD7F9A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</a:t>
            </a:r>
            <a:r>
              <a:rPr lang="zh-CN" altLang="en-US" dirty="0"/>
              <a:t>物理定位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78F2-C1A5-4655-83DB-25C4D74F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证书类型：</a:t>
            </a:r>
            <a:r>
              <a:rPr lang="en-US" altLang="zh-CN" dirty="0"/>
              <a:t>SSL </a:t>
            </a:r>
            <a:r>
              <a:rPr lang="zh-CN" altLang="en-US" dirty="0"/>
              <a:t>终端证书（</a:t>
            </a:r>
            <a:r>
              <a:rPr lang="en-US" altLang="zh-CN" dirty="0"/>
              <a:t>End-entity/Leaf Certificate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证书收集方式：</a:t>
            </a:r>
            <a:r>
              <a:rPr lang="zh-CN" altLang="en-US" dirty="0"/>
              <a:t>域名主动收集、</a:t>
            </a:r>
            <a:r>
              <a:rPr lang="en-US" altLang="zh-CN" dirty="0"/>
              <a:t>IP </a:t>
            </a:r>
            <a:r>
              <a:rPr lang="zh-CN" altLang="en-US" dirty="0"/>
              <a:t>主动收集</a:t>
            </a:r>
            <a:endParaRPr lang="en-US" altLang="zh-CN" dirty="0"/>
          </a:p>
          <a:p>
            <a:r>
              <a:rPr lang="zh-CN" altLang="en-US" b="1" dirty="0"/>
              <a:t>敏感信息类型：</a:t>
            </a:r>
            <a:r>
              <a:rPr lang="en-US" altLang="zh-CN" b="1" dirty="0">
                <a:solidFill>
                  <a:srgbClr val="FF0000"/>
                </a:solidFill>
              </a:rPr>
              <a:t>IP </a:t>
            </a:r>
            <a:r>
              <a:rPr lang="zh-CN" altLang="en-US" b="1" dirty="0">
                <a:solidFill>
                  <a:srgbClr val="FF0000"/>
                </a:solidFill>
              </a:rPr>
              <a:t>与地理位置的相关性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/>
              <a:t>网络场景：</a:t>
            </a:r>
            <a:r>
              <a:rPr lang="zh-CN" altLang="en-US" dirty="0"/>
              <a:t>互联网、云网络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问题挑战：</a:t>
            </a:r>
            <a:endParaRPr lang="en-US" altLang="zh-CN" dirty="0"/>
          </a:p>
          <a:p>
            <a:pPr lvl="1"/>
            <a:r>
              <a:rPr lang="en-US" altLang="zh-CN" dirty="0"/>
              <a:t>1. CDN </a:t>
            </a:r>
            <a:r>
              <a:rPr lang="zh-CN" altLang="en-US" dirty="0"/>
              <a:t>的存在使得许多 </a:t>
            </a:r>
            <a:r>
              <a:rPr lang="en-US" altLang="zh-CN" dirty="0"/>
              <a:t>IP </a:t>
            </a:r>
            <a:r>
              <a:rPr lang="zh-CN" altLang="en-US" dirty="0"/>
              <a:t>地址可能使用同一张证书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 </a:t>
            </a:r>
            <a:r>
              <a:rPr lang="en-US" altLang="zh-CN" dirty="0"/>
              <a:t>ground truth</a:t>
            </a:r>
            <a:r>
              <a:rPr lang="zh-CN" altLang="en-US" dirty="0"/>
              <a:t>，如何寻找与已知的 </a:t>
            </a:r>
            <a:r>
              <a:rPr lang="en-US" altLang="zh-CN" dirty="0"/>
              <a:t>IP-map </a:t>
            </a:r>
            <a:r>
              <a:rPr lang="zh-CN" altLang="en-US" dirty="0"/>
              <a:t>的关系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证书做 </a:t>
            </a:r>
            <a:r>
              <a:rPr lang="en-US" dirty="0"/>
              <a:t>fingerprint </a:t>
            </a:r>
            <a:r>
              <a:rPr lang="zh-CN" altLang="en-US" dirty="0"/>
              <a:t>精度和覆盖率不能确定，只能覆盖 </a:t>
            </a:r>
            <a:r>
              <a:rPr lang="en-US" altLang="zh-CN" dirty="0"/>
              <a:t>web </a:t>
            </a:r>
            <a:r>
              <a:rPr lang="zh-CN" altLang="en-US" dirty="0"/>
              <a:t>设备，无法识别网络设备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10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0404-C26C-4163-A06A-FFFC2959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C74F-647D-49A6-A4F2-1E724E56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6783-C117-4E84-8CB6-193E12E5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5113-E2D5-43E3-9F6E-432B8B61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一、研究背景</a:t>
            </a:r>
            <a:endParaRPr lang="en-US" altLang="zh-CN" dirty="0"/>
          </a:p>
          <a:p>
            <a:r>
              <a:rPr lang="zh-CN" altLang="en-US" dirty="0"/>
              <a:t>二、研究问题</a:t>
            </a:r>
            <a:endParaRPr lang="en-US" altLang="zh-CN" dirty="0"/>
          </a:p>
          <a:p>
            <a:r>
              <a:rPr lang="zh-CN" altLang="en-US" dirty="0"/>
              <a:t>三、研究框架</a:t>
            </a:r>
            <a:endParaRPr lang="en-US" altLang="zh-CN" dirty="0"/>
          </a:p>
          <a:p>
            <a:r>
              <a:rPr lang="zh-CN" altLang="en-US" dirty="0"/>
              <a:t>四、技术路线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68-DF01-4083-AC8C-2313D140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：主体跟踪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30E7-F319-4C70-BB81-7833B196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1</a:t>
            </a:r>
            <a:r>
              <a:rPr lang="zh-CN" altLang="en-US" dirty="0"/>
              <a:t>：用户跟踪</a:t>
            </a:r>
            <a:endParaRPr lang="en-US" altLang="zh-CN" dirty="0"/>
          </a:p>
          <a:p>
            <a:r>
              <a:rPr lang="zh-CN" altLang="en-US" dirty="0"/>
              <a:t>类型</a:t>
            </a:r>
            <a:r>
              <a:rPr lang="en-US" altLang="zh-CN" dirty="0"/>
              <a:t>2</a:t>
            </a:r>
            <a:r>
              <a:rPr lang="zh-CN" altLang="en-US" dirty="0"/>
              <a:t>：设备跟踪</a:t>
            </a:r>
            <a:endParaRPr lang="en-US" altLang="zh-CN" dirty="0"/>
          </a:p>
          <a:p>
            <a:r>
              <a:rPr lang="zh-CN" altLang="en-US" dirty="0"/>
              <a:t>类型</a:t>
            </a:r>
            <a:r>
              <a:rPr lang="en-US" altLang="zh-CN" dirty="0"/>
              <a:t>3</a:t>
            </a:r>
            <a:r>
              <a:rPr lang="zh-CN" altLang="en-US" dirty="0"/>
              <a:t>：网站（管理）跟踪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4DB-D362-424A-9F03-556C1A5F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41B5-A752-43A8-9530-8404BC81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这是一个已经被研究的问题</a:t>
            </a:r>
            <a:endParaRPr lang="en-US" altLang="zh-CN" dirty="0"/>
          </a:p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我们能否通过在网络中获取用于身份验证的用户端证书，通过分析得出用户的具体位置和具体设备？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19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0E56-120B-4A4E-A6D3-BC5F239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87B2-BAB7-4866-AC4B-7CCF8984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同一个接入互联网中的设备的</a:t>
            </a:r>
            <a:r>
              <a:rPr lang="en-US" altLang="zh-CN" dirty="0"/>
              <a:t>IP</a:t>
            </a:r>
            <a:r>
              <a:rPr lang="zh-CN" altLang="en-US" dirty="0"/>
              <a:t>地址和证书会不断更新，我们能否通过对证书的分析，得出某个设备的所有证书，以得到设备的实时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AF06-F79B-4ED3-A2BD-4B95FED2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PKI</a:t>
            </a:r>
            <a:r>
              <a:rPr lang="zh-CN" altLang="en-US" dirty="0"/>
              <a:t>架构反推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45D0-67EA-41EE-B16C-9B12E5D6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如果拥有大量的证书（</a:t>
            </a:r>
            <a:r>
              <a:rPr lang="en-US" altLang="zh-CN" dirty="0"/>
              <a:t>CT</a:t>
            </a:r>
            <a:r>
              <a:rPr lang="zh-CN" altLang="en-US" dirty="0"/>
              <a:t>），会有哪些信息暴露？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子域名的泄露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用户信息的泄露</a:t>
            </a:r>
            <a:endParaRPr lang="en-US" altLang="zh-CN" dirty="0"/>
          </a:p>
          <a:p>
            <a:r>
              <a:rPr lang="zh-CN" altLang="en-US" dirty="0"/>
              <a:t>也是一个被研究的问题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2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3A4-2BCC-45A9-9495-3F6E117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：利用证书寻找信息关系映射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1C52-0C5E-419E-BA43-A472C548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1</a:t>
            </a:r>
            <a:r>
              <a:rPr lang="zh-CN" altLang="en-US" dirty="0"/>
              <a:t>：能否通过证书判断域名的组织关系？组织管理？</a:t>
            </a:r>
            <a:br>
              <a:rPr lang="zh-CN" altLang="en-US" dirty="0"/>
            </a:br>
            <a:r>
              <a:rPr lang="zh-CN" altLang="en-US" dirty="0"/>
              <a:t>通过证书而不是</a:t>
            </a:r>
            <a:r>
              <a:rPr lang="en-US" altLang="zh-CN" dirty="0" err="1"/>
              <a:t>whois</a:t>
            </a:r>
            <a:r>
              <a:rPr lang="zh-CN" altLang="en-US" dirty="0"/>
              <a:t>来判断组织关系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类型</a:t>
            </a:r>
            <a:r>
              <a:rPr lang="en-US" altLang="zh-CN" dirty="0"/>
              <a:t>2</a:t>
            </a:r>
            <a:r>
              <a:rPr lang="zh-CN" altLang="en-US" dirty="0"/>
              <a:t>：能否利用证书和域名信息协助</a:t>
            </a:r>
            <a:r>
              <a:rPr lang="en-US" altLang="zh-CN" dirty="0"/>
              <a:t>IP-</a:t>
            </a:r>
            <a:r>
              <a:rPr lang="zh-CN" altLang="en-US" dirty="0"/>
              <a:t>地理定位？</a:t>
            </a:r>
            <a:endParaRPr lang="en-US" altLang="zh-CN" dirty="0"/>
          </a:p>
          <a:p>
            <a:r>
              <a:rPr lang="zh-CN" altLang="en-US" dirty="0"/>
              <a:t>证书能否暴露你的当前物理地址？</a:t>
            </a:r>
            <a:endParaRPr lang="en-US" altLang="zh-CN" dirty="0"/>
          </a:p>
          <a:p>
            <a:r>
              <a:rPr lang="zh-CN" altLang="en-US" dirty="0"/>
              <a:t>难点：</a:t>
            </a:r>
            <a:r>
              <a:rPr lang="en-US" altLang="zh-CN" dirty="0"/>
              <a:t>1. CDN</a:t>
            </a:r>
            <a:r>
              <a:rPr lang="zh-CN" altLang="en-US" dirty="0"/>
              <a:t>，</a:t>
            </a:r>
            <a:r>
              <a:rPr lang="en-US" altLang="zh-CN" dirty="0"/>
              <a:t>2. </a:t>
            </a:r>
            <a:r>
              <a:rPr lang="zh-CN" altLang="en-US" dirty="0"/>
              <a:t>如何寻找与已知的</a:t>
            </a:r>
            <a:r>
              <a:rPr lang="en-US" altLang="zh-CN" dirty="0"/>
              <a:t>IP-map</a:t>
            </a:r>
            <a:r>
              <a:rPr lang="zh-CN" altLang="en-US" dirty="0"/>
              <a:t>的关系，</a:t>
            </a:r>
            <a:r>
              <a:rPr lang="en-US" altLang="zh-CN" dirty="0"/>
              <a:t>3. </a:t>
            </a:r>
            <a:r>
              <a:rPr lang="zh-CN" altLang="en-US" dirty="0"/>
              <a:t>不支持</a:t>
            </a:r>
            <a:r>
              <a:rPr lang="en-US" altLang="zh-CN" dirty="0"/>
              <a:t>https</a:t>
            </a:r>
            <a:r>
              <a:rPr lang="zh-CN" altLang="en-US" dirty="0"/>
              <a:t>，没有部署证书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041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600-AC75-425C-B76A-246F9E2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：证书与子域名攻击检测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EE2-13EB-4D6B-89B3-4C08CDD9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同一个逻辑区域的证书：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子域名的证书是否相同？如果不同，是否是出现了子域名的接管漏洞、子域名劫持漏洞？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同一个域名下的子域名应该如何去应用证书？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怎么判断这种情况的出现？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D0A5-A314-425C-9A18-E26F283A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一、研究背景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D9F1-8726-49D1-82FE-6C241DECE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8458-CF44-4C3C-B807-5B452FF7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数字证书与身份证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47A7-49C7-4C0D-9E40-3A35D805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数字证书与身份证有很多相似性：</a:t>
            </a:r>
            <a:endParaRPr lang="en-US" altLang="zh-CN" sz="2000" dirty="0"/>
          </a:p>
          <a:p>
            <a:pPr lvl="1"/>
            <a:r>
              <a:rPr lang="zh-CN" altLang="en-US" sz="1800" dirty="0"/>
              <a:t>身份证：由政府机关签发，用来证明公民身份</a:t>
            </a:r>
            <a:endParaRPr lang="en-US" altLang="zh-CN" sz="1800" dirty="0"/>
          </a:p>
          <a:p>
            <a:pPr lvl="1"/>
            <a:r>
              <a:rPr lang="zh-CN" altLang="en-US" sz="1800" dirty="0"/>
              <a:t>证书：</a:t>
            </a:r>
            <a:r>
              <a:rPr lang="en-US" altLang="zh-CN" sz="1800" dirty="0"/>
              <a:t>CA</a:t>
            </a:r>
            <a:r>
              <a:rPr lang="zh-CN" altLang="en-US" sz="1800" dirty="0"/>
              <a:t>签发的数字文档，用来绑定认证使用者身份与其使用的密钥</a:t>
            </a:r>
            <a:endParaRPr lang="en-US" altLang="zh-CN" sz="1800" dirty="0"/>
          </a:p>
          <a:p>
            <a:endParaRPr lang="en-US" altLang="zh-C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FD12EF-48C1-4658-AF74-3AE368EEF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27894"/>
              </p:ext>
            </p:extLst>
          </p:nvPr>
        </p:nvGraphicFramePr>
        <p:xfrm>
          <a:off x="1495552" y="2892056"/>
          <a:ext cx="8128000" cy="386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597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5751574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主体信息（域名）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87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签发地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签发</a:t>
                      </a:r>
                      <a:r>
                        <a:rPr lang="en-US" altLang="zh-CN" dirty="0"/>
                        <a:t>CA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认定的公钥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现居住地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——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71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使用身份证的人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使用证书的网站或者设备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5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身份信息数据库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CT</a:t>
                      </a:r>
                      <a:r>
                        <a:rPr lang="zh-CN" altLang="en-US" dirty="0"/>
                        <a:t>日志、根证书存储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身份证现所在地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域名当前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2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身份证更换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证书吊销、签发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身份证过期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证书过期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4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5C72-9E47-490E-9F0B-19C7CB7F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从身份证信息收集到证书信息收集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EA10-A70D-401D-B184-7DD4A5B5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我们能通过身份证获取很多信息：</a:t>
            </a:r>
            <a:endParaRPr lang="en-US" altLang="zh-CN" dirty="0"/>
          </a:p>
          <a:p>
            <a:pPr lvl="1"/>
            <a:r>
              <a:rPr lang="zh-CN" altLang="en-US" dirty="0"/>
              <a:t>个人身份信息、社交关系、出行轨迹、当前所在地、。。。</a:t>
            </a:r>
            <a:endParaRPr lang="en-US" altLang="zh-CN" dirty="0"/>
          </a:p>
          <a:p>
            <a:pPr lvl="1"/>
            <a:r>
              <a:rPr lang="zh-CN" altLang="en-US" dirty="0"/>
              <a:t>可以用相似的方式从证书中获取敏感信息（</a:t>
            </a:r>
            <a:r>
              <a:rPr lang="en-US" altLang="zh-CN" dirty="0"/>
              <a:t>PKI</a:t>
            </a:r>
            <a:r>
              <a:rPr lang="zh-CN" altLang="en-US" dirty="0"/>
              <a:t>、互联网）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94422-B949-458B-AFAA-8641A575D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04843"/>
              </p:ext>
            </p:extLst>
          </p:nvPr>
        </p:nvGraphicFramePr>
        <p:xfrm>
          <a:off x="1495552" y="2871834"/>
          <a:ext cx="8128000" cy="20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00602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073316"/>
                    </a:ext>
                  </a:extLst>
                </a:gridCol>
              </a:tblGrid>
              <a:tr h="549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身份证信息收集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证书信息收集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0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统计某个区域所有人的身份信息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虚拟地址区块扫描证书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62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统计某人社会关系信息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根据域名之间的关系扫描证书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根据身份证的位置信息确定行程轨迹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记录网站的域名或者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地址变化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4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统计一个人的身份证更换情况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统计域名的证书吊销与再签发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18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5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F61-B1E6-4519-A393-8BBB3E3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二、研究问题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1FAF-D1A0-4F99-BA80-46BCE607C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C95-B50B-43B6-98E8-B575A09A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6961-0C61-48F1-B3B9-AF0D608C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证书作为互联网中身份验证的载体：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我们能从证书本身挖掘出什么敏感信息？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我们能从扫描证书的过程中获得哪些敏感信息？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明确细化问题之前，我们需要确定以下三个方面：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目标证书类型、获取证书的方式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希望获得的敏感信息类型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目标互联网场景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030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4AF-6D4E-4927-BB2A-AF559A7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目标证书类型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F0A2-7447-45DF-83DC-9B33AACF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证书类型</a:t>
            </a:r>
            <a:r>
              <a:rPr lang="en-US" altLang="zh-CN" dirty="0"/>
              <a:t>——</a:t>
            </a:r>
            <a:r>
              <a:rPr lang="zh-CN" altLang="en-US" dirty="0"/>
              <a:t>按照证书使用主体分类：</a:t>
            </a:r>
            <a:endParaRPr lang="en-US" altLang="zh-CN" dirty="0"/>
          </a:p>
          <a:p>
            <a:r>
              <a:rPr lang="en-US" altLang="zh-CN" dirty="0"/>
              <a:t>1. Web-PKI </a:t>
            </a:r>
            <a:r>
              <a:rPr lang="zh-CN" altLang="en-US" dirty="0"/>
              <a:t>终端证书（网站、设备）</a:t>
            </a:r>
            <a:endParaRPr lang="en-US" altLang="zh-CN" dirty="0"/>
          </a:p>
          <a:p>
            <a:r>
              <a:rPr lang="en-US" altLang="zh-CN" dirty="0"/>
              <a:t>2. Web-PKI </a:t>
            </a:r>
            <a:r>
              <a:rPr lang="zh-CN" altLang="en-US" dirty="0"/>
              <a:t>客户端证书（网络用户）</a:t>
            </a:r>
            <a:endParaRPr lang="en-US" dirty="0"/>
          </a:p>
          <a:p>
            <a:r>
              <a:rPr lang="en-US" altLang="zh-CN" dirty="0"/>
              <a:t>3. Web-PKI CA</a:t>
            </a:r>
            <a:r>
              <a:rPr lang="zh-CN" altLang="en-US" dirty="0"/>
              <a:t>证书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06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4AF-6D4E-4927-BB2A-AF559A7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证书扫描方式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F0A2-7447-45DF-83DC-9B33AACF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D534C-FBE0-40FB-AD4E-187E5AE6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65521"/>
              </p:ext>
            </p:extLst>
          </p:nvPr>
        </p:nvGraphicFramePr>
        <p:xfrm>
          <a:off x="1495552" y="1691322"/>
          <a:ext cx="81279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373">
                  <a:extLst>
                    <a:ext uri="{9D8B030D-6E8A-4147-A177-3AD203B41FA5}">
                      <a16:colId xmlns:a16="http://schemas.microsoft.com/office/drawing/2014/main" val="2778296413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4206183852"/>
                    </a:ext>
                  </a:extLst>
                </a:gridCol>
                <a:gridCol w="3194176">
                  <a:extLst>
                    <a:ext uri="{9D8B030D-6E8A-4147-A177-3AD203B41FA5}">
                      <a16:colId xmlns:a16="http://schemas.microsoft.com/office/drawing/2014/main" val="297342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证书扫描方式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7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提供域名列表主动扫描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能够得到名称相似域名的证书情况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可以发现一个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地址的</a:t>
                      </a:r>
                      <a:r>
                        <a:rPr lang="en-US" altLang="zh-CN" dirty="0"/>
                        <a:t>SNI</a:t>
                      </a:r>
                      <a:r>
                        <a:rPr lang="zh-CN" altLang="en-US" dirty="0"/>
                        <a:t>部署情况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由于</a:t>
                      </a:r>
                      <a:r>
                        <a:rPr lang="en-US" altLang="zh-CN" dirty="0"/>
                        <a:t> CDN </a:t>
                      </a:r>
                      <a:r>
                        <a:rPr lang="zh-CN" altLang="en-US" dirty="0"/>
                        <a:t>的存在，在不同地点扫描的结果可能不同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扫描范围相对较窄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地址范围主动扫描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能够获取更多非活跃网站的证书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能够获取到很多连入互联网设备的证书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dirty="0"/>
                        <a:t>SNI </a:t>
                      </a:r>
                      <a:r>
                        <a:rPr lang="zh-CN" altLang="en-US" dirty="0"/>
                        <a:t>的存在使得我们无法获取一个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的全部证书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dirty="0"/>
                        <a:t>IPv6 </a:t>
                      </a:r>
                      <a:r>
                        <a:rPr lang="zh-CN" altLang="en-US" dirty="0"/>
                        <a:t>无法大规模扫描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2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被动监听网络流量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通过流量工程相关工作，我们可以从数据流中得到更多信息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一个网络的用户流量很能有</a:t>
                      </a:r>
                      <a:r>
                        <a:rPr lang="en-US" altLang="zh-CN" dirty="0"/>
                        <a:t>bias</a:t>
                      </a:r>
                      <a:r>
                        <a:rPr lang="zh-CN" altLang="en-US" dirty="0"/>
                        <a:t>，不能代表整个互联网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CT</a:t>
                      </a:r>
                      <a:r>
                        <a:rPr lang="zh-CN" altLang="en-US" dirty="0"/>
                        <a:t>日志获取数据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证书数量多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证书链齐全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简单快捷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仅有证书，没有部署网站的任何其他信息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许多网站可能不会使用</a:t>
                      </a:r>
                      <a:r>
                        <a:rPr lang="en-US" altLang="zh-CN" dirty="0"/>
                        <a:t>CT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证书太多，数据解析需要时间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3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12516</TotalTime>
  <Words>2248</Words>
  <Application>Microsoft Office PowerPoint</Application>
  <PresentationFormat>Widescreen</PresentationFormat>
  <Paragraphs>268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Söhne</vt:lpstr>
      <vt:lpstr>Arial</vt:lpstr>
      <vt:lpstr>Calibri</vt:lpstr>
      <vt:lpstr>Century Schoolbook</vt:lpstr>
      <vt:lpstr>Wingdings 2</vt:lpstr>
      <vt:lpstr>View</vt:lpstr>
      <vt:lpstr>基于互联网证书的网络信息挖掘</vt:lpstr>
      <vt:lpstr>目录</vt:lpstr>
      <vt:lpstr>一、研究背景</vt:lpstr>
      <vt:lpstr>数字证书与身份证</vt:lpstr>
      <vt:lpstr>从身份证信息收集到证书信息收集</vt:lpstr>
      <vt:lpstr>二、研究问题</vt:lpstr>
      <vt:lpstr>问题引入</vt:lpstr>
      <vt:lpstr>目标证书类型</vt:lpstr>
      <vt:lpstr>证书扫描方式</vt:lpstr>
      <vt:lpstr>敏感信息类型</vt:lpstr>
      <vt:lpstr>目标互联网场景</vt:lpstr>
      <vt:lpstr>具体问题描述</vt:lpstr>
      <vt:lpstr>网站部署追踪</vt:lpstr>
      <vt:lpstr>网站部署追踪</vt:lpstr>
      <vt:lpstr>网站部署追踪</vt:lpstr>
      <vt:lpstr>相关工作</vt:lpstr>
      <vt:lpstr>IP 物理定位</vt:lpstr>
      <vt:lpstr>IP 物理定位</vt:lpstr>
      <vt:lpstr>PowerPoint Presentation</vt:lpstr>
      <vt:lpstr>问题1：主体跟踪</vt:lpstr>
      <vt:lpstr>用户跟踪</vt:lpstr>
      <vt:lpstr>设备跟踪</vt:lpstr>
      <vt:lpstr>问题2：PKI架构反推</vt:lpstr>
      <vt:lpstr>问题3：利用证书寻找信息关系映射</vt:lpstr>
      <vt:lpstr>问题4：证书与子域名攻击检测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证书信息挖掘问题思考</dc:title>
  <dc:creator>张 天宇</dc:creator>
  <cp:lastModifiedBy>张 天宇</cp:lastModifiedBy>
  <cp:revision>76</cp:revision>
  <dcterms:created xsi:type="dcterms:W3CDTF">2024-02-29T08:56:37Z</dcterms:created>
  <dcterms:modified xsi:type="dcterms:W3CDTF">2024-03-11T05:35:26Z</dcterms:modified>
</cp:coreProperties>
</file>